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90" r:id="rId1"/>
  </p:sldMasterIdLst>
  <p:notesMasterIdLst>
    <p:notesMasterId r:id="rId17"/>
  </p:notesMasterIdLst>
  <p:sldIdLst>
    <p:sldId id="258" r:id="rId2"/>
    <p:sldId id="259" r:id="rId3"/>
    <p:sldId id="260" r:id="rId4"/>
    <p:sldId id="261" r:id="rId5"/>
    <p:sldId id="262" r:id="rId6"/>
    <p:sldId id="263" r:id="rId7"/>
    <p:sldId id="264" r:id="rId8"/>
    <p:sldId id="265" r:id="rId9"/>
    <p:sldId id="266" r:id="rId10"/>
    <p:sldId id="267" r:id="rId11"/>
    <p:sldId id="268" r:id="rId12"/>
    <p:sldId id="271" r:id="rId13"/>
    <p:sldId id="272"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85759" autoAdjust="0"/>
  </p:normalViewPr>
  <p:slideViewPr>
    <p:cSldViewPr snapToGrid="0">
      <p:cViewPr varScale="1">
        <p:scale>
          <a:sx n="95" d="100"/>
          <a:sy n="95" d="100"/>
        </p:scale>
        <p:origin x="96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57FFA6-5961-4897-AF13-A2153B70D04C}"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502AB19-8EA6-499D-9452-507FE062F52B}">
      <dgm:prSet/>
      <dgm:spPr/>
      <dgm:t>
        <a:bodyPr/>
        <a:lstStyle/>
        <a:p>
          <a:r>
            <a:rPr lang="en-US" b="1" i="0"/>
            <a:t>Time Series Analysis and Modeling</a:t>
          </a:r>
          <a:endParaRPr lang="en-US"/>
        </a:p>
      </dgm:t>
    </dgm:pt>
    <dgm:pt modelId="{BA890680-370B-45C4-BD90-056AF5E37381}" type="parTrans" cxnId="{7CEAB266-12A2-46B8-8A2A-93D7C7402A31}">
      <dgm:prSet/>
      <dgm:spPr/>
      <dgm:t>
        <a:bodyPr/>
        <a:lstStyle/>
        <a:p>
          <a:endParaRPr lang="en-US"/>
        </a:p>
      </dgm:t>
    </dgm:pt>
    <dgm:pt modelId="{00EDDAD6-40EB-4E81-94D8-EC64C0AAD8F7}" type="sibTrans" cxnId="{7CEAB266-12A2-46B8-8A2A-93D7C7402A31}">
      <dgm:prSet/>
      <dgm:spPr/>
      <dgm:t>
        <a:bodyPr/>
        <a:lstStyle/>
        <a:p>
          <a:endParaRPr lang="en-US"/>
        </a:p>
      </dgm:t>
    </dgm:pt>
    <dgm:pt modelId="{3C873BAD-941D-4FF6-97E1-B7E5AF3B02B5}">
      <dgm:prSet/>
      <dgm:spPr/>
      <dgm:t>
        <a:bodyPr/>
        <a:lstStyle/>
        <a:p>
          <a:r>
            <a:rPr lang="en-US" b="0" i="0" dirty="0"/>
            <a:t>After performing time series decomposition and the augmented Dickey-Fuller test, we concluded that the data is nonstationary. Subsequent decomposition at weekly and monthly intervals revealed a repetitive pattern in the data.</a:t>
          </a:r>
          <a:endParaRPr lang="en-US" dirty="0"/>
        </a:p>
      </dgm:t>
    </dgm:pt>
    <dgm:pt modelId="{1B2EBFF7-AC4B-4695-B291-D9319C414CE5}" type="parTrans" cxnId="{57737D38-3001-4D0A-992D-F876883F62E5}">
      <dgm:prSet/>
      <dgm:spPr/>
      <dgm:t>
        <a:bodyPr/>
        <a:lstStyle/>
        <a:p>
          <a:endParaRPr lang="en-US"/>
        </a:p>
      </dgm:t>
    </dgm:pt>
    <dgm:pt modelId="{14E8B686-5CA5-4F44-80CB-742C4A4AE2CB}" type="sibTrans" cxnId="{57737D38-3001-4D0A-992D-F876883F62E5}">
      <dgm:prSet/>
      <dgm:spPr/>
      <dgm:t>
        <a:bodyPr/>
        <a:lstStyle/>
        <a:p>
          <a:endParaRPr lang="en-US"/>
        </a:p>
      </dgm:t>
    </dgm:pt>
    <dgm:pt modelId="{B398CB27-04A5-4557-A5E0-FB2322514794}">
      <dgm:prSet/>
      <dgm:spPr/>
      <dgm:t>
        <a:bodyPr/>
        <a:lstStyle/>
        <a:p>
          <a:r>
            <a:rPr lang="en-US" b="0" i="0" dirty="0"/>
            <a:t>To address </a:t>
          </a:r>
          <a:r>
            <a:rPr lang="en-US" b="0" i="0" dirty="0" err="1"/>
            <a:t>nonstationarity</a:t>
          </a:r>
          <a:r>
            <a:rPr lang="en-US" b="0" i="0" dirty="0"/>
            <a:t>, I applied difference, shift, and log algorithms. The differential data emerged as the most effective in achieving stationarity.</a:t>
          </a:r>
          <a:endParaRPr lang="en-US" dirty="0"/>
        </a:p>
      </dgm:t>
    </dgm:pt>
    <dgm:pt modelId="{380F54A3-8753-4FCC-B0E3-36815F9CD78B}" type="parTrans" cxnId="{F84C1ECA-0B1C-420A-9697-EF3450E6CA94}">
      <dgm:prSet/>
      <dgm:spPr/>
      <dgm:t>
        <a:bodyPr/>
        <a:lstStyle/>
        <a:p>
          <a:endParaRPr lang="en-US"/>
        </a:p>
      </dgm:t>
    </dgm:pt>
    <dgm:pt modelId="{946285AC-7386-4765-A201-98BF14D763B6}" type="sibTrans" cxnId="{F84C1ECA-0B1C-420A-9697-EF3450E6CA94}">
      <dgm:prSet/>
      <dgm:spPr/>
      <dgm:t>
        <a:bodyPr/>
        <a:lstStyle/>
        <a:p>
          <a:endParaRPr lang="en-US"/>
        </a:p>
      </dgm:t>
    </dgm:pt>
    <dgm:pt modelId="{01F18DA9-A139-449C-B01E-3934DA6B8ECF}">
      <dgm:prSet/>
      <dgm:spPr/>
      <dgm:t>
        <a:bodyPr/>
        <a:lstStyle/>
        <a:p>
          <a:r>
            <a:rPr lang="en-US" b="0" i="0"/>
            <a:t>For the final time series model, we utilized the auto_arima algorithm, identifying the following as the optimal model for predictions:</a:t>
          </a:r>
          <a:endParaRPr lang="en-US"/>
        </a:p>
      </dgm:t>
    </dgm:pt>
    <dgm:pt modelId="{C0BBCF4A-582D-4A13-BD53-3CF665F2EFC4}" type="parTrans" cxnId="{11AB7A1D-D9B3-4D68-9E06-F1023F9E8C3F}">
      <dgm:prSet/>
      <dgm:spPr/>
      <dgm:t>
        <a:bodyPr/>
        <a:lstStyle/>
        <a:p>
          <a:endParaRPr lang="en-US"/>
        </a:p>
      </dgm:t>
    </dgm:pt>
    <dgm:pt modelId="{C515ECA5-951D-4A48-8331-0DA9F8B20EE3}" type="sibTrans" cxnId="{11AB7A1D-D9B3-4D68-9E06-F1023F9E8C3F}">
      <dgm:prSet/>
      <dgm:spPr/>
      <dgm:t>
        <a:bodyPr/>
        <a:lstStyle/>
        <a:p>
          <a:endParaRPr lang="en-US"/>
        </a:p>
      </dgm:t>
    </dgm:pt>
    <dgm:pt modelId="{5A66BAFA-A6F5-4E07-9685-6DB2C2C365FB}">
      <dgm:prSet/>
      <dgm:spPr/>
      <dgm:t>
        <a:bodyPr/>
        <a:lstStyle/>
        <a:p>
          <a:r>
            <a:rPr lang="en-US" b="1" i="0"/>
            <a:t>Best model:</a:t>
          </a:r>
          <a:r>
            <a:rPr lang="en-US" b="0" i="0"/>
            <a:t> ARIMA(3,0,2)(0,0,0)[1] intercept</a:t>
          </a:r>
          <a:endParaRPr lang="en-US"/>
        </a:p>
      </dgm:t>
    </dgm:pt>
    <dgm:pt modelId="{44D6ECF0-C9A4-474F-9240-17FF59E2FE94}" type="parTrans" cxnId="{5F7B1750-1921-4B19-B11E-0A52EF7ECE92}">
      <dgm:prSet/>
      <dgm:spPr/>
      <dgm:t>
        <a:bodyPr/>
        <a:lstStyle/>
        <a:p>
          <a:endParaRPr lang="en-US"/>
        </a:p>
      </dgm:t>
    </dgm:pt>
    <dgm:pt modelId="{99427768-F74A-455E-8791-430A4670FF34}" type="sibTrans" cxnId="{5F7B1750-1921-4B19-B11E-0A52EF7ECE92}">
      <dgm:prSet/>
      <dgm:spPr/>
      <dgm:t>
        <a:bodyPr/>
        <a:lstStyle/>
        <a:p>
          <a:endParaRPr lang="en-US"/>
        </a:p>
      </dgm:t>
    </dgm:pt>
    <dgm:pt modelId="{6D002A15-0A41-41DE-A86B-4EEA3FEFC14C}">
      <dgm:prSet/>
      <dgm:spPr/>
      <dgm:t>
        <a:bodyPr/>
        <a:lstStyle/>
        <a:p>
          <a:r>
            <a:rPr lang="en-US" b="1" i="0"/>
            <a:t>Total fit time:</a:t>
          </a:r>
          <a:r>
            <a:rPr lang="en-US" b="0" i="0"/>
            <a:t> 10.236 seconds</a:t>
          </a:r>
          <a:endParaRPr lang="en-US"/>
        </a:p>
      </dgm:t>
    </dgm:pt>
    <dgm:pt modelId="{B6D7C18C-2918-42FB-A5EF-1E3740045E54}" type="parTrans" cxnId="{CAB013BA-5611-475D-A6B1-3C7CBC33C0D8}">
      <dgm:prSet/>
      <dgm:spPr/>
      <dgm:t>
        <a:bodyPr/>
        <a:lstStyle/>
        <a:p>
          <a:endParaRPr lang="en-US"/>
        </a:p>
      </dgm:t>
    </dgm:pt>
    <dgm:pt modelId="{4156DD82-AAF3-49E2-A601-184718D84B53}" type="sibTrans" cxnId="{CAB013BA-5611-475D-A6B1-3C7CBC33C0D8}">
      <dgm:prSet/>
      <dgm:spPr/>
      <dgm:t>
        <a:bodyPr/>
        <a:lstStyle/>
        <a:p>
          <a:endParaRPr lang="en-US"/>
        </a:p>
      </dgm:t>
    </dgm:pt>
    <dgm:pt modelId="{487D1E1E-49F4-4420-95BA-2DE3FF36F0B9}" type="pres">
      <dgm:prSet presAssocID="{D757FFA6-5961-4897-AF13-A2153B70D04C}" presName="root" presStyleCnt="0">
        <dgm:presLayoutVars>
          <dgm:dir/>
          <dgm:resizeHandles val="exact"/>
        </dgm:presLayoutVars>
      </dgm:prSet>
      <dgm:spPr/>
    </dgm:pt>
    <dgm:pt modelId="{CD7F20EB-B195-4422-898B-8FBAF0347720}" type="pres">
      <dgm:prSet presAssocID="{D757FFA6-5961-4897-AF13-A2153B70D04C}" presName="container" presStyleCnt="0">
        <dgm:presLayoutVars>
          <dgm:dir/>
          <dgm:resizeHandles val="exact"/>
        </dgm:presLayoutVars>
      </dgm:prSet>
      <dgm:spPr/>
    </dgm:pt>
    <dgm:pt modelId="{31A20743-5CF9-4F3E-A9C2-741AE3B47152}" type="pres">
      <dgm:prSet presAssocID="{3502AB19-8EA6-499D-9452-507FE062F52B}" presName="compNode" presStyleCnt="0"/>
      <dgm:spPr/>
    </dgm:pt>
    <dgm:pt modelId="{D6DC3C04-30FD-49B8-BC33-A9A971344871}" type="pres">
      <dgm:prSet presAssocID="{3502AB19-8EA6-499D-9452-507FE062F52B}" presName="iconBgRect" presStyleLbl="bgShp" presStyleIdx="0" presStyleCnt="6"/>
      <dgm:spPr/>
    </dgm:pt>
    <dgm:pt modelId="{57C87AD5-4BE9-4822-942D-66293CE4F9C0}" type="pres">
      <dgm:prSet presAssocID="{3502AB19-8EA6-499D-9452-507FE062F52B}"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6552FF4C-B6B8-41ED-9C59-39B50B4C50EE}" type="pres">
      <dgm:prSet presAssocID="{3502AB19-8EA6-499D-9452-507FE062F52B}" presName="spaceRect" presStyleCnt="0"/>
      <dgm:spPr/>
    </dgm:pt>
    <dgm:pt modelId="{5A1EA46E-675D-4FFC-9E44-EC024604BF12}" type="pres">
      <dgm:prSet presAssocID="{3502AB19-8EA6-499D-9452-507FE062F52B}" presName="textRect" presStyleLbl="revTx" presStyleIdx="0" presStyleCnt="6">
        <dgm:presLayoutVars>
          <dgm:chMax val="1"/>
          <dgm:chPref val="1"/>
        </dgm:presLayoutVars>
      </dgm:prSet>
      <dgm:spPr/>
    </dgm:pt>
    <dgm:pt modelId="{58846C2B-BC8B-46BD-8E21-08E59E411BAD}" type="pres">
      <dgm:prSet presAssocID="{00EDDAD6-40EB-4E81-94D8-EC64C0AAD8F7}" presName="sibTrans" presStyleLbl="sibTrans2D1" presStyleIdx="0" presStyleCnt="0"/>
      <dgm:spPr/>
    </dgm:pt>
    <dgm:pt modelId="{94BED2D5-3883-4ED9-9B55-6E107183A17D}" type="pres">
      <dgm:prSet presAssocID="{3C873BAD-941D-4FF6-97E1-B7E5AF3B02B5}" presName="compNode" presStyleCnt="0"/>
      <dgm:spPr/>
    </dgm:pt>
    <dgm:pt modelId="{0CE5EE9B-6ADD-417F-A062-2E90BDA89267}" type="pres">
      <dgm:prSet presAssocID="{3C873BAD-941D-4FF6-97E1-B7E5AF3B02B5}" presName="iconBgRect" presStyleLbl="bgShp" presStyleIdx="1" presStyleCnt="6"/>
      <dgm:spPr/>
    </dgm:pt>
    <dgm:pt modelId="{5619B700-8EDE-476E-BB79-56D05E25E1C6}" type="pres">
      <dgm:prSet presAssocID="{3C873BAD-941D-4FF6-97E1-B7E5AF3B02B5}"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2541F71A-A274-4BF6-A019-746D9362B88C}" type="pres">
      <dgm:prSet presAssocID="{3C873BAD-941D-4FF6-97E1-B7E5AF3B02B5}" presName="spaceRect" presStyleCnt="0"/>
      <dgm:spPr/>
    </dgm:pt>
    <dgm:pt modelId="{C119C783-7E80-4F95-8A44-AB4704A49D3D}" type="pres">
      <dgm:prSet presAssocID="{3C873BAD-941D-4FF6-97E1-B7E5AF3B02B5}" presName="textRect" presStyleLbl="revTx" presStyleIdx="1" presStyleCnt="6">
        <dgm:presLayoutVars>
          <dgm:chMax val="1"/>
          <dgm:chPref val="1"/>
        </dgm:presLayoutVars>
      </dgm:prSet>
      <dgm:spPr/>
    </dgm:pt>
    <dgm:pt modelId="{B805EAC7-6A3E-421A-8C94-CDB9FD0DED56}" type="pres">
      <dgm:prSet presAssocID="{14E8B686-5CA5-4F44-80CB-742C4A4AE2CB}" presName="sibTrans" presStyleLbl="sibTrans2D1" presStyleIdx="0" presStyleCnt="0"/>
      <dgm:spPr/>
    </dgm:pt>
    <dgm:pt modelId="{C436B87B-D08D-4979-B506-CFC9DED06504}" type="pres">
      <dgm:prSet presAssocID="{B398CB27-04A5-4557-A5E0-FB2322514794}" presName="compNode" presStyleCnt="0"/>
      <dgm:spPr/>
    </dgm:pt>
    <dgm:pt modelId="{06E7364F-323F-4756-8A88-BDD70ABA2F8A}" type="pres">
      <dgm:prSet presAssocID="{B398CB27-04A5-4557-A5E0-FB2322514794}" presName="iconBgRect" presStyleLbl="bgShp" presStyleIdx="2" presStyleCnt="6"/>
      <dgm:spPr/>
    </dgm:pt>
    <dgm:pt modelId="{9557F779-3069-4C1A-8690-6BE7EA460223}" type="pres">
      <dgm:prSet presAssocID="{B398CB27-04A5-4557-A5E0-FB2322514794}"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C9CDB32E-5617-4C8D-B423-043419597736}" type="pres">
      <dgm:prSet presAssocID="{B398CB27-04A5-4557-A5E0-FB2322514794}" presName="spaceRect" presStyleCnt="0"/>
      <dgm:spPr/>
    </dgm:pt>
    <dgm:pt modelId="{A1473EF0-1E54-4D62-9DD6-307E60804A2C}" type="pres">
      <dgm:prSet presAssocID="{B398CB27-04A5-4557-A5E0-FB2322514794}" presName="textRect" presStyleLbl="revTx" presStyleIdx="2" presStyleCnt="6">
        <dgm:presLayoutVars>
          <dgm:chMax val="1"/>
          <dgm:chPref val="1"/>
        </dgm:presLayoutVars>
      </dgm:prSet>
      <dgm:spPr/>
    </dgm:pt>
    <dgm:pt modelId="{34718888-4C8C-425C-81D9-F73832F118CA}" type="pres">
      <dgm:prSet presAssocID="{946285AC-7386-4765-A201-98BF14D763B6}" presName="sibTrans" presStyleLbl="sibTrans2D1" presStyleIdx="0" presStyleCnt="0"/>
      <dgm:spPr/>
    </dgm:pt>
    <dgm:pt modelId="{0A6E1AE7-5EFF-406F-B695-82222ADCE220}" type="pres">
      <dgm:prSet presAssocID="{01F18DA9-A139-449C-B01E-3934DA6B8ECF}" presName="compNode" presStyleCnt="0"/>
      <dgm:spPr/>
    </dgm:pt>
    <dgm:pt modelId="{25046871-75A4-4A05-98C1-AE00E797C4CC}" type="pres">
      <dgm:prSet presAssocID="{01F18DA9-A139-449C-B01E-3934DA6B8ECF}" presName="iconBgRect" presStyleLbl="bgShp" presStyleIdx="3" presStyleCnt="6"/>
      <dgm:spPr/>
    </dgm:pt>
    <dgm:pt modelId="{21AE8A47-49A0-4BF2-A5C7-84C3E8F2B012}" type="pres">
      <dgm:prSet presAssocID="{01F18DA9-A139-449C-B01E-3934DA6B8EC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orkflow"/>
        </a:ext>
      </dgm:extLst>
    </dgm:pt>
    <dgm:pt modelId="{D312EBDC-1B08-419B-9145-1AD75782F251}" type="pres">
      <dgm:prSet presAssocID="{01F18DA9-A139-449C-B01E-3934DA6B8ECF}" presName="spaceRect" presStyleCnt="0"/>
      <dgm:spPr/>
    </dgm:pt>
    <dgm:pt modelId="{3246D215-1955-44CE-8D90-ED3F5A81F62B}" type="pres">
      <dgm:prSet presAssocID="{01F18DA9-A139-449C-B01E-3934DA6B8ECF}" presName="textRect" presStyleLbl="revTx" presStyleIdx="3" presStyleCnt="6">
        <dgm:presLayoutVars>
          <dgm:chMax val="1"/>
          <dgm:chPref val="1"/>
        </dgm:presLayoutVars>
      </dgm:prSet>
      <dgm:spPr/>
    </dgm:pt>
    <dgm:pt modelId="{545D557B-6807-4954-B360-F4ED74E4DB67}" type="pres">
      <dgm:prSet presAssocID="{C515ECA5-951D-4A48-8331-0DA9F8B20EE3}" presName="sibTrans" presStyleLbl="sibTrans2D1" presStyleIdx="0" presStyleCnt="0"/>
      <dgm:spPr/>
    </dgm:pt>
    <dgm:pt modelId="{283C0093-9807-4809-AECF-282D1A4D2FB1}" type="pres">
      <dgm:prSet presAssocID="{5A66BAFA-A6F5-4E07-9685-6DB2C2C365FB}" presName="compNode" presStyleCnt="0"/>
      <dgm:spPr/>
    </dgm:pt>
    <dgm:pt modelId="{00D1355C-8679-4682-9968-6877882BBE9E}" type="pres">
      <dgm:prSet presAssocID="{5A66BAFA-A6F5-4E07-9685-6DB2C2C365FB}" presName="iconBgRect" presStyleLbl="bgShp" presStyleIdx="4" presStyleCnt="6"/>
      <dgm:spPr/>
    </dgm:pt>
    <dgm:pt modelId="{DF4AA959-3349-4A03-95FD-927B33D54139}" type="pres">
      <dgm:prSet presAssocID="{5A66BAFA-A6F5-4E07-9685-6DB2C2C365FB}"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ze"/>
        </a:ext>
      </dgm:extLst>
    </dgm:pt>
    <dgm:pt modelId="{81C86EE8-8727-4597-8EE6-9A7675DAA299}" type="pres">
      <dgm:prSet presAssocID="{5A66BAFA-A6F5-4E07-9685-6DB2C2C365FB}" presName="spaceRect" presStyleCnt="0"/>
      <dgm:spPr/>
    </dgm:pt>
    <dgm:pt modelId="{CDBB8D01-2F54-4ED0-AF50-147C9DB6B3F7}" type="pres">
      <dgm:prSet presAssocID="{5A66BAFA-A6F5-4E07-9685-6DB2C2C365FB}" presName="textRect" presStyleLbl="revTx" presStyleIdx="4" presStyleCnt="6">
        <dgm:presLayoutVars>
          <dgm:chMax val="1"/>
          <dgm:chPref val="1"/>
        </dgm:presLayoutVars>
      </dgm:prSet>
      <dgm:spPr/>
    </dgm:pt>
    <dgm:pt modelId="{48D834F1-28D7-4FE5-BE97-E2224245F236}" type="pres">
      <dgm:prSet presAssocID="{99427768-F74A-455E-8791-430A4670FF34}" presName="sibTrans" presStyleLbl="sibTrans2D1" presStyleIdx="0" presStyleCnt="0"/>
      <dgm:spPr/>
    </dgm:pt>
    <dgm:pt modelId="{80376B7F-72FB-4CEF-9FDA-15C1E805F65F}" type="pres">
      <dgm:prSet presAssocID="{6D002A15-0A41-41DE-A86B-4EEA3FEFC14C}" presName="compNode" presStyleCnt="0"/>
      <dgm:spPr/>
    </dgm:pt>
    <dgm:pt modelId="{B299E7C6-61FE-4629-A781-3F538942621B}" type="pres">
      <dgm:prSet presAssocID="{6D002A15-0A41-41DE-A86B-4EEA3FEFC14C}" presName="iconBgRect" presStyleLbl="bgShp" presStyleIdx="5" presStyleCnt="6"/>
      <dgm:spPr/>
    </dgm:pt>
    <dgm:pt modelId="{CE623E67-2E11-4DFC-A5D9-EEF877459E3F}" type="pres">
      <dgm:prSet presAssocID="{6D002A15-0A41-41DE-A86B-4EEA3FEFC14C}"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ourglass"/>
        </a:ext>
      </dgm:extLst>
    </dgm:pt>
    <dgm:pt modelId="{6D213387-0433-4012-8037-03D796592769}" type="pres">
      <dgm:prSet presAssocID="{6D002A15-0A41-41DE-A86B-4EEA3FEFC14C}" presName="spaceRect" presStyleCnt="0"/>
      <dgm:spPr/>
    </dgm:pt>
    <dgm:pt modelId="{44CCD740-9246-40C8-A26A-C5B801623400}" type="pres">
      <dgm:prSet presAssocID="{6D002A15-0A41-41DE-A86B-4EEA3FEFC14C}" presName="textRect" presStyleLbl="revTx" presStyleIdx="5" presStyleCnt="6">
        <dgm:presLayoutVars>
          <dgm:chMax val="1"/>
          <dgm:chPref val="1"/>
        </dgm:presLayoutVars>
      </dgm:prSet>
      <dgm:spPr/>
    </dgm:pt>
  </dgm:ptLst>
  <dgm:cxnLst>
    <dgm:cxn modelId="{3ECA980B-A9FD-4B35-B442-07BDDA32E896}" type="presOf" srcId="{5A66BAFA-A6F5-4E07-9685-6DB2C2C365FB}" destId="{CDBB8D01-2F54-4ED0-AF50-147C9DB6B3F7}" srcOrd="0" destOrd="0" presId="urn:microsoft.com/office/officeart/2018/2/layout/IconCircleList"/>
    <dgm:cxn modelId="{C7480D12-6E13-4393-8729-5143496B65D0}" type="presOf" srcId="{D757FFA6-5961-4897-AF13-A2153B70D04C}" destId="{487D1E1E-49F4-4420-95BA-2DE3FF36F0B9}" srcOrd="0" destOrd="0" presId="urn:microsoft.com/office/officeart/2018/2/layout/IconCircleList"/>
    <dgm:cxn modelId="{11AB7A1D-D9B3-4D68-9E06-F1023F9E8C3F}" srcId="{D757FFA6-5961-4897-AF13-A2153B70D04C}" destId="{01F18DA9-A139-449C-B01E-3934DA6B8ECF}" srcOrd="3" destOrd="0" parTransId="{C0BBCF4A-582D-4A13-BD53-3CF665F2EFC4}" sibTransId="{C515ECA5-951D-4A48-8331-0DA9F8B20EE3}"/>
    <dgm:cxn modelId="{36521A1E-D141-4AC5-A67E-B7AED6892AEA}" type="presOf" srcId="{946285AC-7386-4765-A201-98BF14D763B6}" destId="{34718888-4C8C-425C-81D9-F73832F118CA}" srcOrd="0" destOrd="0" presId="urn:microsoft.com/office/officeart/2018/2/layout/IconCircleList"/>
    <dgm:cxn modelId="{11E63720-CF46-4134-9299-682783F61FBF}" type="presOf" srcId="{14E8B686-5CA5-4F44-80CB-742C4A4AE2CB}" destId="{B805EAC7-6A3E-421A-8C94-CDB9FD0DED56}" srcOrd="0" destOrd="0" presId="urn:microsoft.com/office/officeart/2018/2/layout/IconCircleList"/>
    <dgm:cxn modelId="{B1F8B12F-8EF1-40F2-A0DF-A7BB029150CC}" type="presOf" srcId="{01F18DA9-A139-449C-B01E-3934DA6B8ECF}" destId="{3246D215-1955-44CE-8D90-ED3F5A81F62B}" srcOrd="0" destOrd="0" presId="urn:microsoft.com/office/officeart/2018/2/layout/IconCircleList"/>
    <dgm:cxn modelId="{57737D38-3001-4D0A-992D-F876883F62E5}" srcId="{D757FFA6-5961-4897-AF13-A2153B70D04C}" destId="{3C873BAD-941D-4FF6-97E1-B7E5AF3B02B5}" srcOrd="1" destOrd="0" parTransId="{1B2EBFF7-AC4B-4695-B291-D9319C414CE5}" sibTransId="{14E8B686-5CA5-4F44-80CB-742C4A4AE2CB}"/>
    <dgm:cxn modelId="{75DCC840-937A-4A10-A728-D8F09A92D9CB}" type="presOf" srcId="{3502AB19-8EA6-499D-9452-507FE062F52B}" destId="{5A1EA46E-675D-4FFC-9E44-EC024604BF12}" srcOrd="0" destOrd="0" presId="urn:microsoft.com/office/officeart/2018/2/layout/IconCircleList"/>
    <dgm:cxn modelId="{5F7B1750-1921-4B19-B11E-0A52EF7ECE92}" srcId="{D757FFA6-5961-4897-AF13-A2153B70D04C}" destId="{5A66BAFA-A6F5-4E07-9685-6DB2C2C365FB}" srcOrd="4" destOrd="0" parTransId="{44D6ECF0-C9A4-474F-9240-17FF59E2FE94}" sibTransId="{99427768-F74A-455E-8791-430A4670FF34}"/>
    <dgm:cxn modelId="{19D56A51-9C98-415F-8A37-65A5EAFF23DE}" type="presOf" srcId="{00EDDAD6-40EB-4E81-94D8-EC64C0AAD8F7}" destId="{58846C2B-BC8B-46BD-8E21-08E59E411BAD}" srcOrd="0" destOrd="0" presId="urn:microsoft.com/office/officeart/2018/2/layout/IconCircleList"/>
    <dgm:cxn modelId="{7CEAB266-12A2-46B8-8A2A-93D7C7402A31}" srcId="{D757FFA6-5961-4897-AF13-A2153B70D04C}" destId="{3502AB19-8EA6-499D-9452-507FE062F52B}" srcOrd="0" destOrd="0" parTransId="{BA890680-370B-45C4-BD90-056AF5E37381}" sibTransId="{00EDDAD6-40EB-4E81-94D8-EC64C0AAD8F7}"/>
    <dgm:cxn modelId="{99026C6A-8B6C-41AF-A6F0-FA190522B7D1}" type="presOf" srcId="{99427768-F74A-455E-8791-430A4670FF34}" destId="{48D834F1-28D7-4FE5-BE97-E2224245F236}" srcOrd="0" destOrd="0" presId="urn:microsoft.com/office/officeart/2018/2/layout/IconCircleList"/>
    <dgm:cxn modelId="{EF401873-3737-4CB5-B3DB-112EFE3ED70A}" type="presOf" srcId="{3C873BAD-941D-4FF6-97E1-B7E5AF3B02B5}" destId="{C119C783-7E80-4F95-8A44-AB4704A49D3D}" srcOrd="0" destOrd="0" presId="urn:microsoft.com/office/officeart/2018/2/layout/IconCircleList"/>
    <dgm:cxn modelId="{A33B7880-4A22-41B3-9890-B90A447A58F5}" type="presOf" srcId="{6D002A15-0A41-41DE-A86B-4EEA3FEFC14C}" destId="{44CCD740-9246-40C8-A26A-C5B801623400}" srcOrd="0" destOrd="0" presId="urn:microsoft.com/office/officeart/2018/2/layout/IconCircleList"/>
    <dgm:cxn modelId="{45C5D28B-B46F-4218-B065-E530DD2F8483}" type="presOf" srcId="{C515ECA5-951D-4A48-8331-0DA9F8B20EE3}" destId="{545D557B-6807-4954-B360-F4ED74E4DB67}" srcOrd="0" destOrd="0" presId="urn:microsoft.com/office/officeart/2018/2/layout/IconCircleList"/>
    <dgm:cxn modelId="{7EC180AA-085E-42C5-B803-5454548ADB4B}" type="presOf" srcId="{B398CB27-04A5-4557-A5E0-FB2322514794}" destId="{A1473EF0-1E54-4D62-9DD6-307E60804A2C}" srcOrd="0" destOrd="0" presId="urn:microsoft.com/office/officeart/2018/2/layout/IconCircleList"/>
    <dgm:cxn modelId="{CAB013BA-5611-475D-A6B1-3C7CBC33C0D8}" srcId="{D757FFA6-5961-4897-AF13-A2153B70D04C}" destId="{6D002A15-0A41-41DE-A86B-4EEA3FEFC14C}" srcOrd="5" destOrd="0" parTransId="{B6D7C18C-2918-42FB-A5EF-1E3740045E54}" sibTransId="{4156DD82-AAF3-49E2-A601-184718D84B53}"/>
    <dgm:cxn modelId="{F84C1ECA-0B1C-420A-9697-EF3450E6CA94}" srcId="{D757FFA6-5961-4897-AF13-A2153B70D04C}" destId="{B398CB27-04A5-4557-A5E0-FB2322514794}" srcOrd="2" destOrd="0" parTransId="{380F54A3-8753-4FCC-B0E3-36815F9CD78B}" sibTransId="{946285AC-7386-4765-A201-98BF14D763B6}"/>
    <dgm:cxn modelId="{C42383FB-0528-4963-90E3-DF1377AAA193}" type="presParOf" srcId="{487D1E1E-49F4-4420-95BA-2DE3FF36F0B9}" destId="{CD7F20EB-B195-4422-898B-8FBAF0347720}" srcOrd="0" destOrd="0" presId="urn:microsoft.com/office/officeart/2018/2/layout/IconCircleList"/>
    <dgm:cxn modelId="{E590450E-C4AB-40BF-80E5-3767DF10E0CF}" type="presParOf" srcId="{CD7F20EB-B195-4422-898B-8FBAF0347720}" destId="{31A20743-5CF9-4F3E-A9C2-741AE3B47152}" srcOrd="0" destOrd="0" presId="urn:microsoft.com/office/officeart/2018/2/layout/IconCircleList"/>
    <dgm:cxn modelId="{9F95B15C-6EC5-43E7-B286-6BBAF96D800E}" type="presParOf" srcId="{31A20743-5CF9-4F3E-A9C2-741AE3B47152}" destId="{D6DC3C04-30FD-49B8-BC33-A9A971344871}" srcOrd="0" destOrd="0" presId="urn:microsoft.com/office/officeart/2018/2/layout/IconCircleList"/>
    <dgm:cxn modelId="{4928D392-F091-48B2-BAF6-86D996DAAB4A}" type="presParOf" srcId="{31A20743-5CF9-4F3E-A9C2-741AE3B47152}" destId="{57C87AD5-4BE9-4822-942D-66293CE4F9C0}" srcOrd="1" destOrd="0" presId="urn:microsoft.com/office/officeart/2018/2/layout/IconCircleList"/>
    <dgm:cxn modelId="{CA23E526-B503-48DD-A927-3CBC6C91E88D}" type="presParOf" srcId="{31A20743-5CF9-4F3E-A9C2-741AE3B47152}" destId="{6552FF4C-B6B8-41ED-9C59-39B50B4C50EE}" srcOrd="2" destOrd="0" presId="urn:microsoft.com/office/officeart/2018/2/layout/IconCircleList"/>
    <dgm:cxn modelId="{9150D067-803E-4C84-BA68-122B7D195794}" type="presParOf" srcId="{31A20743-5CF9-4F3E-A9C2-741AE3B47152}" destId="{5A1EA46E-675D-4FFC-9E44-EC024604BF12}" srcOrd="3" destOrd="0" presId="urn:microsoft.com/office/officeart/2018/2/layout/IconCircleList"/>
    <dgm:cxn modelId="{6C5D1502-31AE-427E-9612-373FC894AF0F}" type="presParOf" srcId="{CD7F20EB-B195-4422-898B-8FBAF0347720}" destId="{58846C2B-BC8B-46BD-8E21-08E59E411BAD}" srcOrd="1" destOrd="0" presId="urn:microsoft.com/office/officeart/2018/2/layout/IconCircleList"/>
    <dgm:cxn modelId="{AE23C9FB-5117-435C-AEEA-CF7AFF38AC02}" type="presParOf" srcId="{CD7F20EB-B195-4422-898B-8FBAF0347720}" destId="{94BED2D5-3883-4ED9-9B55-6E107183A17D}" srcOrd="2" destOrd="0" presId="urn:microsoft.com/office/officeart/2018/2/layout/IconCircleList"/>
    <dgm:cxn modelId="{BCD607D8-D3E5-4A75-86F3-F7E31549CF18}" type="presParOf" srcId="{94BED2D5-3883-4ED9-9B55-6E107183A17D}" destId="{0CE5EE9B-6ADD-417F-A062-2E90BDA89267}" srcOrd="0" destOrd="0" presId="urn:microsoft.com/office/officeart/2018/2/layout/IconCircleList"/>
    <dgm:cxn modelId="{68C7B6F1-0475-4931-86E5-F0BB481DA0D1}" type="presParOf" srcId="{94BED2D5-3883-4ED9-9B55-6E107183A17D}" destId="{5619B700-8EDE-476E-BB79-56D05E25E1C6}" srcOrd="1" destOrd="0" presId="urn:microsoft.com/office/officeart/2018/2/layout/IconCircleList"/>
    <dgm:cxn modelId="{0203C54D-2A61-401A-94B0-CCA9D2C49B70}" type="presParOf" srcId="{94BED2D5-3883-4ED9-9B55-6E107183A17D}" destId="{2541F71A-A274-4BF6-A019-746D9362B88C}" srcOrd="2" destOrd="0" presId="urn:microsoft.com/office/officeart/2018/2/layout/IconCircleList"/>
    <dgm:cxn modelId="{578E848B-A184-4131-92CD-DB4ED11F3B7B}" type="presParOf" srcId="{94BED2D5-3883-4ED9-9B55-6E107183A17D}" destId="{C119C783-7E80-4F95-8A44-AB4704A49D3D}" srcOrd="3" destOrd="0" presId="urn:microsoft.com/office/officeart/2018/2/layout/IconCircleList"/>
    <dgm:cxn modelId="{8E1C8D6A-C420-47E2-B160-FEB3AC1B14CD}" type="presParOf" srcId="{CD7F20EB-B195-4422-898B-8FBAF0347720}" destId="{B805EAC7-6A3E-421A-8C94-CDB9FD0DED56}" srcOrd="3" destOrd="0" presId="urn:microsoft.com/office/officeart/2018/2/layout/IconCircleList"/>
    <dgm:cxn modelId="{4B2D31D5-9114-4B00-B5E9-B27C79EA51B2}" type="presParOf" srcId="{CD7F20EB-B195-4422-898B-8FBAF0347720}" destId="{C436B87B-D08D-4979-B506-CFC9DED06504}" srcOrd="4" destOrd="0" presId="urn:microsoft.com/office/officeart/2018/2/layout/IconCircleList"/>
    <dgm:cxn modelId="{E2B28A2B-BF04-4DE7-83FE-4BBCD732883C}" type="presParOf" srcId="{C436B87B-D08D-4979-B506-CFC9DED06504}" destId="{06E7364F-323F-4756-8A88-BDD70ABA2F8A}" srcOrd="0" destOrd="0" presId="urn:microsoft.com/office/officeart/2018/2/layout/IconCircleList"/>
    <dgm:cxn modelId="{76402979-39BA-4BD3-A5A9-B7CBC54C6232}" type="presParOf" srcId="{C436B87B-D08D-4979-B506-CFC9DED06504}" destId="{9557F779-3069-4C1A-8690-6BE7EA460223}" srcOrd="1" destOrd="0" presId="urn:microsoft.com/office/officeart/2018/2/layout/IconCircleList"/>
    <dgm:cxn modelId="{7EBA25C3-3F2F-424F-B2AD-A16480833892}" type="presParOf" srcId="{C436B87B-D08D-4979-B506-CFC9DED06504}" destId="{C9CDB32E-5617-4C8D-B423-043419597736}" srcOrd="2" destOrd="0" presId="urn:microsoft.com/office/officeart/2018/2/layout/IconCircleList"/>
    <dgm:cxn modelId="{3CD21F92-44B2-4F93-B3B9-DB486A0DAE8D}" type="presParOf" srcId="{C436B87B-D08D-4979-B506-CFC9DED06504}" destId="{A1473EF0-1E54-4D62-9DD6-307E60804A2C}" srcOrd="3" destOrd="0" presId="urn:microsoft.com/office/officeart/2018/2/layout/IconCircleList"/>
    <dgm:cxn modelId="{4A6652BD-C0B0-48FC-84D5-4F46731B8468}" type="presParOf" srcId="{CD7F20EB-B195-4422-898B-8FBAF0347720}" destId="{34718888-4C8C-425C-81D9-F73832F118CA}" srcOrd="5" destOrd="0" presId="urn:microsoft.com/office/officeart/2018/2/layout/IconCircleList"/>
    <dgm:cxn modelId="{66FB1F6E-8FDD-43B0-8CD5-7C278C52F95E}" type="presParOf" srcId="{CD7F20EB-B195-4422-898B-8FBAF0347720}" destId="{0A6E1AE7-5EFF-406F-B695-82222ADCE220}" srcOrd="6" destOrd="0" presId="urn:microsoft.com/office/officeart/2018/2/layout/IconCircleList"/>
    <dgm:cxn modelId="{F93A5790-83B9-4F1A-860D-FE1B45EDBA7D}" type="presParOf" srcId="{0A6E1AE7-5EFF-406F-B695-82222ADCE220}" destId="{25046871-75A4-4A05-98C1-AE00E797C4CC}" srcOrd="0" destOrd="0" presId="urn:microsoft.com/office/officeart/2018/2/layout/IconCircleList"/>
    <dgm:cxn modelId="{B6D87939-97DD-4FF2-A2EA-750A949804E3}" type="presParOf" srcId="{0A6E1AE7-5EFF-406F-B695-82222ADCE220}" destId="{21AE8A47-49A0-4BF2-A5C7-84C3E8F2B012}" srcOrd="1" destOrd="0" presId="urn:microsoft.com/office/officeart/2018/2/layout/IconCircleList"/>
    <dgm:cxn modelId="{219DB6C2-EE55-4C1F-99FD-4B51AE52117B}" type="presParOf" srcId="{0A6E1AE7-5EFF-406F-B695-82222ADCE220}" destId="{D312EBDC-1B08-419B-9145-1AD75782F251}" srcOrd="2" destOrd="0" presId="urn:microsoft.com/office/officeart/2018/2/layout/IconCircleList"/>
    <dgm:cxn modelId="{699C3CA4-B23D-4983-AADD-B63D736BB2B9}" type="presParOf" srcId="{0A6E1AE7-5EFF-406F-B695-82222ADCE220}" destId="{3246D215-1955-44CE-8D90-ED3F5A81F62B}" srcOrd="3" destOrd="0" presId="urn:microsoft.com/office/officeart/2018/2/layout/IconCircleList"/>
    <dgm:cxn modelId="{A3CBD303-925D-4543-AAF8-35A47F7B8675}" type="presParOf" srcId="{CD7F20EB-B195-4422-898B-8FBAF0347720}" destId="{545D557B-6807-4954-B360-F4ED74E4DB67}" srcOrd="7" destOrd="0" presId="urn:microsoft.com/office/officeart/2018/2/layout/IconCircleList"/>
    <dgm:cxn modelId="{6636E309-32AD-473B-9F2F-1E10D7F5C3B3}" type="presParOf" srcId="{CD7F20EB-B195-4422-898B-8FBAF0347720}" destId="{283C0093-9807-4809-AECF-282D1A4D2FB1}" srcOrd="8" destOrd="0" presId="urn:microsoft.com/office/officeart/2018/2/layout/IconCircleList"/>
    <dgm:cxn modelId="{3B2D5A72-2878-4F42-ADC2-F783DB57A36F}" type="presParOf" srcId="{283C0093-9807-4809-AECF-282D1A4D2FB1}" destId="{00D1355C-8679-4682-9968-6877882BBE9E}" srcOrd="0" destOrd="0" presId="urn:microsoft.com/office/officeart/2018/2/layout/IconCircleList"/>
    <dgm:cxn modelId="{70F9F034-5967-48C3-ABED-5D256718C42B}" type="presParOf" srcId="{283C0093-9807-4809-AECF-282D1A4D2FB1}" destId="{DF4AA959-3349-4A03-95FD-927B33D54139}" srcOrd="1" destOrd="0" presId="urn:microsoft.com/office/officeart/2018/2/layout/IconCircleList"/>
    <dgm:cxn modelId="{54F23485-609B-4E57-B24D-A7CA4CC03BF7}" type="presParOf" srcId="{283C0093-9807-4809-AECF-282D1A4D2FB1}" destId="{81C86EE8-8727-4597-8EE6-9A7675DAA299}" srcOrd="2" destOrd="0" presId="urn:microsoft.com/office/officeart/2018/2/layout/IconCircleList"/>
    <dgm:cxn modelId="{17A2866E-128D-4B6D-B358-EBB4DFC4838E}" type="presParOf" srcId="{283C0093-9807-4809-AECF-282D1A4D2FB1}" destId="{CDBB8D01-2F54-4ED0-AF50-147C9DB6B3F7}" srcOrd="3" destOrd="0" presId="urn:microsoft.com/office/officeart/2018/2/layout/IconCircleList"/>
    <dgm:cxn modelId="{C9EDAB51-C9D8-4AB4-953C-D6492E2F4433}" type="presParOf" srcId="{CD7F20EB-B195-4422-898B-8FBAF0347720}" destId="{48D834F1-28D7-4FE5-BE97-E2224245F236}" srcOrd="9" destOrd="0" presId="urn:microsoft.com/office/officeart/2018/2/layout/IconCircleList"/>
    <dgm:cxn modelId="{82C5ECFE-74D0-4CA7-90C0-E229DB648667}" type="presParOf" srcId="{CD7F20EB-B195-4422-898B-8FBAF0347720}" destId="{80376B7F-72FB-4CEF-9FDA-15C1E805F65F}" srcOrd="10" destOrd="0" presId="urn:microsoft.com/office/officeart/2018/2/layout/IconCircleList"/>
    <dgm:cxn modelId="{8E10ED12-560C-441B-88E4-D59B244A8972}" type="presParOf" srcId="{80376B7F-72FB-4CEF-9FDA-15C1E805F65F}" destId="{B299E7C6-61FE-4629-A781-3F538942621B}" srcOrd="0" destOrd="0" presId="urn:microsoft.com/office/officeart/2018/2/layout/IconCircleList"/>
    <dgm:cxn modelId="{732575FA-5C70-41E5-BC49-C5E55D687427}" type="presParOf" srcId="{80376B7F-72FB-4CEF-9FDA-15C1E805F65F}" destId="{CE623E67-2E11-4DFC-A5D9-EEF877459E3F}" srcOrd="1" destOrd="0" presId="urn:microsoft.com/office/officeart/2018/2/layout/IconCircleList"/>
    <dgm:cxn modelId="{4D198A31-9B95-4B66-A8DA-213FDE282BF3}" type="presParOf" srcId="{80376B7F-72FB-4CEF-9FDA-15C1E805F65F}" destId="{6D213387-0433-4012-8037-03D796592769}" srcOrd="2" destOrd="0" presId="urn:microsoft.com/office/officeart/2018/2/layout/IconCircleList"/>
    <dgm:cxn modelId="{3DE18A43-2182-490E-85D3-2BA5286AE0D8}" type="presParOf" srcId="{80376B7F-72FB-4CEF-9FDA-15C1E805F65F}" destId="{44CCD740-9246-40C8-A26A-C5B801623400}"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6D8B19-EC8E-433B-9282-279E2D000FA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70E2D11-E3F7-4D0C-9402-5EADEB872AC2}">
      <dgm:prSet/>
      <dgm:spPr/>
      <dgm:t>
        <a:bodyPr/>
        <a:lstStyle/>
        <a:p>
          <a:r>
            <a:rPr lang="en-US" b="0" i="0" dirty="0">
              <a:solidFill>
                <a:schemeClr val="tx1"/>
              </a:solidFill>
            </a:rPr>
            <a:t>The previous iteration of the sales forecasting model has shown a slightly lower trend than the test data. To enhance the model's performance and achieve a closer alignment with the test data, I have undertaken further steps in model tuning and exploration of alternative algorithms.</a:t>
          </a:r>
          <a:endParaRPr lang="en-US" dirty="0">
            <a:solidFill>
              <a:schemeClr val="tx1"/>
            </a:solidFill>
          </a:endParaRPr>
        </a:p>
      </dgm:t>
    </dgm:pt>
    <dgm:pt modelId="{7C3FACE0-4197-408A-BD8F-06100A5C5F01}" type="parTrans" cxnId="{51F78F2C-D55F-4F26-B965-83BDFE0657D3}">
      <dgm:prSet/>
      <dgm:spPr/>
      <dgm:t>
        <a:bodyPr/>
        <a:lstStyle/>
        <a:p>
          <a:endParaRPr lang="en-US"/>
        </a:p>
      </dgm:t>
    </dgm:pt>
    <dgm:pt modelId="{F2E4BB1E-10B3-443D-8970-AA79DDD300A7}" type="sibTrans" cxnId="{51F78F2C-D55F-4F26-B965-83BDFE0657D3}">
      <dgm:prSet/>
      <dgm:spPr/>
      <dgm:t>
        <a:bodyPr/>
        <a:lstStyle/>
        <a:p>
          <a:endParaRPr lang="en-US"/>
        </a:p>
      </dgm:t>
    </dgm:pt>
    <dgm:pt modelId="{C30CEDE8-3BAE-4DD7-BFA5-6E1F88EA2F9A}">
      <dgm:prSet/>
      <dgm:spPr/>
      <dgm:t>
        <a:bodyPr/>
        <a:lstStyle/>
        <a:p>
          <a:r>
            <a:rPr lang="en-US" dirty="0">
              <a:solidFill>
                <a:schemeClr val="tx1"/>
              </a:solidFill>
            </a:rPr>
            <a:t>New models created to forecast the data:</a:t>
          </a:r>
        </a:p>
      </dgm:t>
    </dgm:pt>
    <dgm:pt modelId="{DF0FECDF-1528-42F6-87E9-4A61F1DA4381}" type="parTrans" cxnId="{D04C2702-4FF0-41A2-B690-64295507B7A0}">
      <dgm:prSet/>
      <dgm:spPr/>
      <dgm:t>
        <a:bodyPr/>
        <a:lstStyle/>
        <a:p>
          <a:endParaRPr lang="en-US"/>
        </a:p>
      </dgm:t>
    </dgm:pt>
    <dgm:pt modelId="{D56DD4AF-E2F6-4320-B5B1-F7D35B734BA2}" type="sibTrans" cxnId="{D04C2702-4FF0-41A2-B690-64295507B7A0}">
      <dgm:prSet/>
      <dgm:spPr/>
      <dgm:t>
        <a:bodyPr/>
        <a:lstStyle/>
        <a:p>
          <a:endParaRPr lang="en-US"/>
        </a:p>
      </dgm:t>
    </dgm:pt>
    <dgm:pt modelId="{44F3CF8F-CCC2-498F-8947-6C77C2CE0C2B}">
      <dgm:prSet/>
      <dgm:spPr/>
      <dgm:t>
        <a:bodyPr/>
        <a:lstStyle/>
        <a:p>
          <a:pPr>
            <a:buFont typeface="Arial" panose="020B0604020202020204" pitchFamily="34" charset="0"/>
            <a:buChar char="•"/>
          </a:pPr>
          <a:r>
            <a:rPr lang="en-US" b="1" i="0" dirty="0">
              <a:solidFill>
                <a:schemeClr val="tx1"/>
              </a:solidFill>
            </a:rPr>
            <a:t>Exponential Smoothing</a:t>
          </a:r>
          <a:endParaRPr lang="en-US" dirty="0">
            <a:solidFill>
              <a:schemeClr val="tx1"/>
            </a:solidFill>
          </a:endParaRPr>
        </a:p>
      </dgm:t>
    </dgm:pt>
    <dgm:pt modelId="{72E75346-686B-4B0E-B74C-064AB336A2C0}" type="parTrans" cxnId="{B55AD6B5-84F1-43A9-B7A5-D2FB104ECE42}">
      <dgm:prSet/>
      <dgm:spPr/>
      <dgm:t>
        <a:bodyPr/>
        <a:lstStyle/>
        <a:p>
          <a:endParaRPr lang="en-US"/>
        </a:p>
      </dgm:t>
    </dgm:pt>
    <dgm:pt modelId="{92F968B0-0896-4DA1-AB86-87A6DFFC7FF5}" type="sibTrans" cxnId="{B55AD6B5-84F1-43A9-B7A5-D2FB104ECE42}">
      <dgm:prSet/>
      <dgm:spPr/>
      <dgm:t>
        <a:bodyPr/>
        <a:lstStyle/>
        <a:p>
          <a:endParaRPr lang="en-US"/>
        </a:p>
      </dgm:t>
    </dgm:pt>
    <dgm:pt modelId="{F0806741-CE01-4473-AAFB-840673BD7008}">
      <dgm:prSet/>
      <dgm:spPr/>
      <dgm:t>
        <a:bodyPr/>
        <a:lstStyle/>
        <a:p>
          <a:pPr>
            <a:buFont typeface="Arial" panose="020B0604020202020204" pitchFamily="34" charset="0"/>
            <a:buChar char="•"/>
          </a:pPr>
          <a:r>
            <a:rPr lang="en-US" b="1" dirty="0">
              <a:solidFill>
                <a:schemeClr val="tx1"/>
              </a:solidFill>
            </a:rPr>
            <a:t>CNN </a:t>
          </a:r>
          <a:r>
            <a:rPr lang="en-US" b="1" i="0" dirty="0">
              <a:solidFill>
                <a:schemeClr val="tx1"/>
              </a:solidFill>
            </a:rPr>
            <a:t>LSTM and GRU Models </a:t>
          </a:r>
          <a:r>
            <a:rPr lang="en-US" i="0" dirty="0">
              <a:solidFill>
                <a:schemeClr val="tx1"/>
              </a:solidFill>
            </a:rPr>
            <a:t>(Required a data transformation step to fit a CNN model)</a:t>
          </a:r>
          <a:endParaRPr lang="en-US" dirty="0">
            <a:solidFill>
              <a:schemeClr val="tx1"/>
            </a:solidFill>
          </a:endParaRPr>
        </a:p>
      </dgm:t>
    </dgm:pt>
    <dgm:pt modelId="{4CC1FBAC-0CC8-493B-9933-5AAFDBD6D898}" type="parTrans" cxnId="{D42F5065-E870-4F13-8F22-092C7FFB84D8}">
      <dgm:prSet/>
      <dgm:spPr/>
      <dgm:t>
        <a:bodyPr/>
        <a:lstStyle/>
        <a:p>
          <a:endParaRPr lang="en-US"/>
        </a:p>
      </dgm:t>
    </dgm:pt>
    <dgm:pt modelId="{ED8055F1-D9CD-44AA-BE13-4F94CB339556}" type="sibTrans" cxnId="{D42F5065-E870-4F13-8F22-092C7FFB84D8}">
      <dgm:prSet/>
      <dgm:spPr/>
      <dgm:t>
        <a:bodyPr/>
        <a:lstStyle/>
        <a:p>
          <a:endParaRPr lang="en-US"/>
        </a:p>
      </dgm:t>
    </dgm:pt>
    <dgm:pt modelId="{D6D62677-A2B9-4D69-A54B-45BAB3B1D361}" type="pres">
      <dgm:prSet presAssocID="{F06D8B19-EC8E-433B-9282-279E2D000FAE}" presName="root" presStyleCnt="0">
        <dgm:presLayoutVars>
          <dgm:dir/>
          <dgm:resizeHandles val="exact"/>
        </dgm:presLayoutVars>
      </dgm:prSet>
      <dgm:spPr/>
    </dgm:pt>
    <dgm:pt modelId="{B22901D1-9F9B-49EC-AE00-78686D3B88D0}" type="pres">
      <dgm:prSet presAssocID="{970E2D11-E3F7-4D0C-9402-5EADEB872AC2}" presName="compNode" presStyleCnt="0"/>
      <dgm:spPr/>
    </dgm:pt>
    <dgm:pt modelId="{8D63934B-FA59-480E-A427-D9D53ADBEC42}" type="pres">
      <dgm:prSet presAssocID="{970E2D11-E3F7-4D0C-9402-5EADEB872AC2}" presName="bgRect" presStyleLbl="bgShp" presStyleIdx="0" presStyleCnt="2"/>
      <dgm:spPr/>
    </dgm:pt>
    <dgm:pt modelId="{F724B9FC-5C5E-4E02-B1AB-BA9C7F04DB90}" type="pres">
      <dgm:prSet presAssocID="{970E2D11-E3F7-4D0C-9402-5EADEB872AC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iness Growth"/>
        </a:ext>
      </dgm:extLst>
    </dgm:pt>
    <dgm:pt modelId="{FF7C0847-3899-4D09-B18E-D8D93A25D209}" type="pres">
      <dgm:prSet presAssocID="{970E2D11-E3F7-4D0C-9402-5EADEB872AC2}" presName="spaceRect" presStyleCnt="0"/>
      <dgm:spPr/>
    </dgm:pt>
    <dgm:pt modelId="{C3C79538-C6EA-4802-A1A9-BE8DB0A0C994}" type="pres">
      <dgm:prSet presAssocID="{970E2D11-E3F7-4D0C-9402-5EADEB872AC2}" presName="parTx" presStyleLbl="revTx" presStyleIdx="0" presStyleCnt="3">
        <dgm:presLayoutVars>
          <dgm:chMax val="0"/>
          <dgm:chPref val="0"/>
        </dgm:presLayoutVars>
      </dgm:prSet>
      <dgm:spPr/>
    </dgm:pt>
    <dgm:pt modelId="{EB6B126A-88CD-447E-900B-19108DEF4720}" type="pres">
      <dgm:prSet presAssocID="{F2E4BB1E-10B3-443D-8970-AA79DDD300A7}" presName="sibTrans" presStyleCnt="0"/>
      <dgm:spPr/>
    </dgm:pt>
    <dgm:pt modelId="{3BA36465-EB4C-4CB0-B51B-2B1C96E57C04}" type="pres">
      <dgm:prSet presAssocID="{C30CEDE8-3BAE-4DD7-BFA5-6E1F88EA2F9A}" presName="compNode" presStyleCnt="0"/>
      <dgm:spPr/>
    </dgm:pt>
    <dgm:pt modelId="{4464CC22-4B2A-4CA0-B5CA-6BBC5F780165}" type="pres">
      <dgm:prSet presAssocID="{C30CEDE8-3BAE-4DD7-BFA5-6E1F88EA2F9A}" presName="bgRect" presStyleLbl="bgShp" presStyleIdx="1" presStyleCnt="2"/>
      <dgm:spPr/>
    </dgm:pt>
    <dgm:pt modelId="{746278E2-E3D3-4350-83BA-EC92F12D7F6E}" type="pres">
      <dgm:prSet presAssocID="{C30CEDE8-3BAE-4DD7-BFA5-6E1F88EA2F9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2016F350-FF83-4690-8AC9-7D0C9E95FC48}" type="pres">
      <dgm:prSet presAssocID="{C30CEDE8-3BAE-4DD7-BFA5-6E1F88EA2F9A}" presName="spaceRect" presStyleCnt="0"/>
      <dgm:spPr/>
    </dgm:pt>
    <dgm:pt modelId="{FA5B3E6D-07A1-40DE-9316-D7DAEB7309EA}" type="pres">
      <dgm:prSet presAssocID="{C30CEDE8-3BAE-4DD7-BFA5-6E1F88EA2F9A}" presName="parTx" presStyleLbl="revTx" presStyleIdx="1" presStyleCnt="3">
        <dgm:presLayoutVars>
          <dgm:chMax val="0"/>
          <dgm:chPref val="0"/>
        </dgm:presLayoutVars>
      </dgm:prSet>
      <dgm:spPr/>
    </dgm:pt>
    <dgm:pt modelId="{D3EEC319-323C-47CA-9EBF-D8CB526650F1}" type="pres">
      <dgm:prSet presAssocID="{C30CEDE8-3BAE-4DD7-BFA5-6E1F88EA2F9A}" presName="desTx" presStyleLbl="revTx" presStyleIdx="2" presStyleCnt="3">
        <dgm:presLayoutVars/>
      </dgm:prSet>
      <dgm:spPr/>
    </dgm:pt>
  </dgm:ptLst>
  <dgm:cxnLst>
    <dgm:cxn modelId="{D04C2702-4FF0-41A2-B690-64295507B7A0}" srcId="{F06D8B19-EC8E-433B-9282-279E2D000FAE}" destId="{C30CEDE8-3BAE-4DD7-BFA5-6E1F88EA2F9A}" srcOrd="1" destOrd="0" parTransId="{DF0FECDF-1528-42F6-87E9-4A61F1DA4381}" sibTransId="{D56DD4AF-E2F6-4320-B5B1-F7D35B734BA2}"/>
    <dgm:cxn modelId="{73439F04-5629-46F7-A41E-EEAF0EB5F030}" type="presOf" srcId="{F06D8B19-EC8E-433B-9282-279E2D000FAE}" destId="{D6D62677-A2B9-4D69-A54B-45BAB3B1D361}" srcOrd="0" destOrd="0" presId="urn:microsoft.com/office/officeart/2018/2/layout/IconVerticalSolidList"/>
    <dgm:cxn modelId="{51F78F2C-D55F-4F26-B965-83BDFE0657D3}" srcId="{F06D8B19-EC8E-433B-9282-279E2D000FAE}" destId="{970E2D11-E3F7-4D0C-9402-5EADEB872AC2}" srcOrd="0" destOrd="0" parTransId="{7C3FACE0-4197-408A-BD8F-06100A5C5F01}" sibTransId="{F2E4BB1E-10B3-443D-8970-AA79DDD300A7}"/>
    <dgm:cxn modelId="{34E16631-67BF-4B9E-9B51-C21FBEA8E40B}" type="presOf" srcId="{44F3CF8F-CCC2-498F-8947-6C77C2CE0C2B}" destId="{D3EEC319-323C-47CA-9EBF-D8CB526650F1}" srcOrd="0" destOrd="0" presId="urn:microsoft.com/office/officeart/2018/2/layout/IconVerticalSolidList"/>
    <dgm:cxn modelId="{B0D2DB5D-3114-4913-97B9-C2408761176F}" type="presOf" srcId="{970E2D11-E3F7-4D0C-9402-5EADEB872AC2}" destId="{C3C79538-C6EA-4802-A1A9-BE8DB0A0C994}" srcOrd="0" destOrd="0" presId="urn:microsoft.com/office/officeart/2018/2/layout/IconVerticalSolidList"/>
    <dgm:cxn modelId="{D42F5065-E870-4F13-8F22-092C7FFB84D8}" srcId="{C30CEDE8-3BAE-4DD7-BFA5-6E1F88EA2F9A}" destId="{F0806741-CE01-4473-AAFB-840673BD7008}" srcOrd="1" destOrd="0" parTransId="{4CC1FBAC-0CC8-493B-9933-5AAFDBD6D898}" sibTransId="{ED8055F1-D9CD-44AA-BE13-4F94CB339556}"/>
    <dgm:cxn modelId="{3ED2B878-4BC3-4917-86C9-36BCC35153C7}" type="presOf" srcId="{F0806741-CE01-4473-AAFB-840673BD7008}" destId="{D3EEC319-323C-47CA-9EBF-D8CB526650F1}" srcOrd="0" destOrd="1" presId="urn:microsoft.com/office/officeart/2018/2/layout/IconVerticalSolidList"/>
    <dgm:cxn modelId="{B55AD6B5-84F1-43A9-B7A5-D2FB104ECE42}" srcId="{C30CEDE8-3BAE-4DD7-BFA5-6E1F88EA2F9A}" destId="{44F3CF8F-CCC2-498F-8947-6C77C2CE0C2B}" srcOrd="0" destOrd="0" parTransId="{72E75346-686B-4B0E-B74C-064AB336A2C0}" sibTransId="{92F968B0-0896-4DA1-AB86-87A6DFFC7FF5}"/>
    <dgm:cxn modelId="{C7B4FEB5-75E8-4982-B230-83F2B33789FF}" type="presOf" srcId="{C30CEDE8-3BAE-4DD7-BFA5-6E1F88EA2F9A}" destId="{FA5B3E6D-07A1-40DE-9316-D7DAEB7309EA}" srcOrd="0" destOrd="0" presId="urn:microsoft.com/office/officeart/2018/2/layout/IconVerticalSolidList"/>
    <dgm:cxn modelId="{CB750B69-0DBC-44D3-AE28-33B26469698A}" type="presParOf" srcId="{D6D62677-A2B9-4D69-A54B-45BAB3B1D361}" destId="{B22901D1-9F9B-49EC-AE00-78686D3B88D0}" srcOrd="0" destOrd="0" presId="urn:microsoft.com/office/officeart/2018/2/layout/IconVerticalSolidList"/>
    <dgm:cxn modelId="{D5668057-C8B5-41C3-A8B7-C96E09F0744D}" type="presParOf" srcId="{B22901D1-9F9B-49EC-AE00-78686D3B88D0}" destId="{8D63934B-FA59-480E-A427-D9D53ADBEC42}" srcOrd="0" destOrd="0" presId="urn:microsoft.com/office/officeart/2018/2/layout/IconVerticalSolidList"/>
    <dgm:cxn modelId="{6091863E-2041-40E9-ABB6-0126BD814C26}" type="presParOf" srcId="{B22901D1-9F9B-49EC-AE00-78686D3B88D0}" destId="{F724B9FC-5C5E-4E02-B1AB-BA9C7F04DB90}" srcOrd="1" destOrd="0" presId="urn:microsoft.com/office/officeart/2018/2/layout/IconVerticalSolidList"/>
    <dgm:cxn modelId="{89DF7CBF-8BD7-433D-A389-FA8216F1644A}" type="presParOf" srcId="{B22901D1-9F9B-49EC-AE00-78686D3B88D0}" destId="{FF7C0847-3899-4D09-B18E-D8D93A25D209}" srcOrd="2" destOrd="0" presId="urn:microsoft.com/office/officeart/2018/2/layout/IconVerticalSolidList"/>
    <dgm:cxn modelId="{D7A62E66-674B-424A-AC09-695FE1342AF6}" type="presParOf" srcId="{B22901D1-9F9B-49EC-AE00-78686D3B88D0}" destId="{C3C79538-C6EA-4802-A1A9-BE8DB0A0C994}" srcOrd="3" destOrd="0" presId="urn:microsoft.com/office/officeart/2018/2/layout/IconVerticalSolidList"/>
    <dgm:cxn modelId="{BD125A85-DB37-4FF3-BD7E-26F155257999}" type="presParOf" srcId="{D6D62677-A2B9-4D69-A54B-45BAB3B1D361}" destId="{EB6B126A-88CD-447E-900B-19108DEF4720}" srcOrd="1" destOrd="0" presId="urn:microsoft.com/office/officeart/2018/2/layout/IconVerticalSolidList"/>
    <dgm:cxn modelId="{0D914319-8B0D-47FF-8B01-F94457E9D0F1}" type="presParOf" srcId="{D6D62677-A2B9-4D69-A54B-45BAB3B1D361}" destId="{3BA36465-EB4C-4CB0-B51B-2B1C96E57C04}" srcOrd="2" destOrd="0" presId="urn:microsoft.com/office/officeart/2018/2/layout/IconVerticalSolidList"/>
    <dgm:cxn modelId="{B2B6A3D2-7552-41B4-A0E3-103043299DED}" type="presParOf" srcId="{3BA36465-EB4C-4CB0-B51B-2B1C96E57C04}" destId="{4464CC22-4B2A-4CA0-B5CA-6BBC5F780165}" srcOrd="0" destOrd="0" presId="urn:microsoft.com/office/officeart/2018/2/layout/IconVerticalSolidList"/>
    <dgm:cxn modelId="{A6F5C646-8615-41C1-B183-7DBD17913171}" type="presParOf" srcId="{3BA36465-EB4C-4CB0-B51B-2B1C96E57C04}" destId="{746278E2-E3D3-4350-83BA-EC92F12D7F6E}" srcOrd="1" destOrd="0" presId="urn:microsoft.com/office/officeart/2018/2/layout/IconVerticalSolidList"/>
    <dgm:cxn modelId="{B2661C3B-2848-426A-B3B3-67D9A62CA056}" type="presParOf" srcId="{3BA36465-EB4C-4CB0-B51B-2B1C96E57C04}" destId="{2016F350-FF83-4690-8AC9-7D0C9E95FC48}" srcOrd="2" destOrd="0" presId="urn:microsoft.com/office/officeart/2018/2/layout/IconVerticalSolidList"/>
    <dgm:cxn modelId="{710F2DD5-A2DC-4376-B141-44964F60CDE8}" type="presParOf" srcId="{3BA36465-EB4C-4CB0-B51B-2B1C96E57C04}" destId="{FA5B3E6D-07A1-40DE-9316-D7DAEB7309EA}" srcOrd="3" destOrd="0" presId="urn:microsoft.com/office/officeart/2018/2/layout/IconVerticalSolidList"/>
    <dgm:cxn modelId="{C7629974-70DF-4BE4-A482-FC2FF5B9C3C2}" type="presParOf" srcId="{3BA36465-EB4C-4CB0-B51B-2B1C96E57C04}" destId="{D3EEC319-323C-47CA-9EBF-D8CB526650F1}"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2F9B3B8-D711-48C2-BEE8-C6E6007BA99A}"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1EFA092-6F6E-47D8-A279-83D86E8349C6}">
      <dgm:prSet/>
      <dgm:spPr/>
      <dgm:t>
        <a:bodyPr/>
        <a:lstStyle/>
        <a:p>
          <a:pPr>
            <a:defRPr cap="all"/>
          </a:pPr>
          <a:r>
            <a:rPr lang="en-US" b="1" i="0" dirty="0"/>
            <a:t>Fine-Tuning Parameters:</a:t>
          </a:r>
          <a:r>
            <a:rPr lang="en-US" b="0" i="0" dirty="0"/>
            <a:t> Ongoing efforts have been made to fine-tune the parameters of the current models, especially focusing on hyperparameter tuning for LSTM and GRU.</a:t>
          </a:r>
          <a:endParaRPr lang="en-US" dirty="0"/>
        </a:p>
      </dgm:t>
    </dgm:pt>
    <dgm:pt modelId="{FE8BD902-7DFB-47F1-A621-B11101235E75}" type="parTrans" cxnId="{6C49D1D3-7CCF-451B-8834-347AAD4267F1}">
      <dgm:prSet/>
      <dgm:spPr/>
      <dgm:t>
        <a:bodyPr/>
        <a:lstStyle/>
        <a:p>
          <a:endParaRPr lang="en-US"/>
        </a:p>
      </dgm:t>
    </dgm:pt>
    <dgm:pt modelId="{2346C9E3-3CD1-4478-8DF4-68FD8E31427D}" type="sibTrans" cxnId="{6C49D1D3-7CCF-451B-8834-347AAD4267F1}">
      <dgm:prSet/>
      <dgm:spPr/>
      <dgm:t>
        <a:bodyPr/>
        <a:lstStyle/>
        <a:p>
          <a:endParaRPr lang="en-US"/>
        </a:p>
      </dgm:t>
    </dgm:pt>
    <dgm:pt modelId="{1E190572-54B3-4D85-B321-AC4D4BC46EFB}">
      <dgm:prSet/>
      <dgm:spPr/>
      <dgm:t>
        <a:bodyPr/>
        <a:lstStyle/>
        <a:p>
          <a:pPr>
            <a:defRPr cap="all"/>
          </a:pPr>
          <a:r>
            <a:rPr lang="en-US" b="1" i="0"/>
            <a:t>Feature Engineering:</a:t>
          </a:r>
          <a:r>
            <a:rPr lang="en-US" b="0" i="0"/>
            <a:t> Some initial attempts at feature engineering have been made to enhance the representation of underlying patterns in the data. Additional features are being considered for future iterations.</a:t>
          </a:r>
          <a:endParaRPr lang="en-US"/>
        </a:p>
      </dgm:t>
    </dgm:pt>
    <dgm:pt modelId="{53F137CE-BEC3-4B5A-8BA4-BC9168F2ECD1}" type="parTrans" cxnId="{C9E6B52A-489A-435F-84D6-18D241646824}">
      <dgm:prSet/>
      <dgm:spPr/>
      <dgm:t>
        <a:bodyPr/>
        <a:lstStyle/>
        <a:p>
          <a:endParaRPr lang="en-US"/>
        </a:p>
      </dgm:t>
    </dgm:pt>
    <dgm:pt modelId="{785C99A0-C5B6-4A6F-B8A0-77389FBB675B}" type="sibTrans" cxnId="{C9E6B52A-489A-435F-84D6-18D241646824}">
      <dgm:prSet/>
      <dgm:spPr/>
      <dgm:t>
        <a:bodyPr/>
        <a:lstStyle/>
        <a:p>
          <a:endParaRPr lang="en-US"/>
        </a:p>
      </dgm:t>
    </dgm:pt>
    <dgm:pt modelId="{41784027-D488-4379-B2E3-F3F3ACBC956C}">
      <dgm:prSet/>
      <dgm:spPr/>
      <dgm:t>
        <a:bodyPr/>
        <a:lstStyle/>
        <a:p>
          <a:pPr>
            <a:defRPr cap="all"/>
          </a:pPr>
          <a:r>
            <a:rPr lang="en-US" b="1" i="0"/>
            <a:t>Data Augmentation:</a:t>
          </a:r>
          <a:r>
            <a:rPr lang="en-US" b="0" i="0"/>
            <a:t> Data augmentation techniques have been experimented with to artificially expand the dataset, providing the models with more diverse examples for improved generalization.</a:t>
          </a:r>
          <a:endParaRPr lang="en-US"/>
        </a:p>
      </dgm:t>
    </dgm:pt>
    <dgm:pt modelId="{A4C45603-DDC2-4F59-AA8E-BEECA82BC122}" type="parTrans" cxnId="{9C3198AF-841D-4773-9B80-BC3A4E3F7F5D}">
      <dgm:prSet/>
      <dgm:spPr/>
      <dgm:t>
        <a:bodyPr/>
        <a:lstStyle/>
        <a:p>
          <a:endParaRPr lang="en-US"/>
        </a:p>
      </dgm:t>
    </dgm:pt>
    <dgm:pt modelId="{6CECDBE7-B7A7-4903-B850-067989C55593}" type="sibTrans" cxnId="{9C3198AF-841D-4773-9B80-BC3A4E3F7F5D}">
      <dgm:prSet/>
      <dgm:spPr/>
      <dgm:t>
        <a:bodyPr/>
        <a:lstStyle/>
        <a:p>
          <a:endParaRPr lang="en-US"/>
        </a:p>
      </dgm:t>
    </dgm:pt>
    <dgm:pt modelId="{352CBF15-F803-4CA7-9DC2-4BF452B9D129}">
      <dgm:prSet/>
      <dgm:spPr/>
      <dgm:t>
        <a:bodyPr/>
        <a:lstStyle/>
        <a:p>
          <a:pPr>
            <a:defRPr cap="all"/>
          </a:pPr>
          <a:r>
            <a:rPr lang="en-US" b="1" i="0"/>
            <a:t>Evaluation Metrics:</a:t>
          </a:r>
          <a:r>
            <a:rPr lang="en-US" b="0" i="0"/>
            <a:t> Evaluation metrics have been reassessed and fine-tuned to ensure alignment with the specific goals of the project. Iterative testing with various combinations of features, algorithms, and hyperparameters is ongoing.</a:t>
          </a:r>
          <a:endParaRPr lang="en-US"/>
        </a:p>
      </dgm:t>
    </dgm:pt>
    <dgm:pt modelId="{34010C4B-C3E1-4B8C-9BEC-4399BE870448}" type="parTrans" cxnId="{38D344E6-76E7-41B3-9FED-A5F61D0C83B7}">
      <dgm:prSet/>
      <dgm:spPr/>
      <dgm:t>
        <a:bodyPr/>
        <a:lstStyle/>
        <a:p>
          <a:endParaRPr lang="en-US"/>
        </a:p>
      </dgm:t>
    </dgm:pt>
    <dgm:pt modelId="{7AC4B177-634E-45A4-B211-9CB0F75F2B7E}" type="sibTrans" cxnId="{38D344E6-76E7-41B3-9FED-A5F61D0C83B7}">
      <dgm:prSet/>
      <dgm:spPr/>
      <dgm:t>
        <a:bodyPr/>
        <a:lstStyle/>
        <a:p>
          <a:endParaRPr lang="en-US"/>
        </a:p>
      </dgm:t>
    </dgm:pt>
    <dgm:pt modelId="{3B307E61-3620-4F8B-B42D-4E1BEA28132C}" type="pres">
      <dgm:prSet presAssocID="{12F9B3B8-D711-48C2-BEE8-C6E6007BA99A}" presName="root" presStyleCnt="0">
        <dgm:presLayoutVars>
          <dgm:dir/>
          <dgm:resizeHandles val="exact"/>
        </dgm:presLayoutVars>
      </dgm:prSet>
      <dgm:spPr/>
    </dgm:pt>
    <dgm:pt modelId="{ACD18A47-54A2-4FB1-A875-9CC436BB8CD3}" type="pres">
      <dgm:prSet presAssocID="{D1EFA092-6F6E-47D8-A279-83D86E8349C6}" presName="compNode" presStyleCnt="0"/>
      <dgm:spPr/>
    </dgm:pt>
    <dgm:pt modelId="{DC9D6022-A91D-4643-ABBF-2E400CB01FE2}" type="pres">
      <dgm:prSet presAssocID="{D1EFA092-6F6E-47D8-A279-83D86E8349C6}" presName="iconBgRect" presStyleLbl="bgShp" presStyleIdx="0" presStyleCnt="4"/>
      <dgm:spPr/>
    </dgm:pt>
    <dgm:pt modelId="{D33D35CF-DD83-48B8-92DF-3A11667E5757}" type="pres">
      <dgm:prSet presAssocID="{D1EFA092-6F6E-47D8-A279-83D86E8349C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 Bulb and Gear"/>
        </a:ext>
      </dgm:extLst>
    </dgm:pt>
    <dgm:pt modelId="{20D7A543-EFCB-4E43-8DF9-06E74E4BFE43}" type="pres">
      <dgm:prSet presAssocID="{D1EFA092-6F6E-47D8-A279-83D86E8349C6}" presName="spaceRect" presStyleCnt="0"/>
      <dgm:spPr/>
    </dgm:pt>
    <dgm:pt modelId="{D1118BC4-6115-4A6C-8F34-FD47D6386035}" type="pres">
      <dgm:prSet presAssocID="{D1EFA092-6F6E-47D8-A279-83D86E8349C6}" presName="textRect" presStyleLbl="revTx" presStyleIdx="0" presStyleCnt="4">
        <dgm:presLayoutVars>
          <dgm:chMax val="1"/>
          <dgm:chPref val="1"/>
        </dgm:presLayoutVars>
      </dgm:prSet>
      <dgm:spPr/>
    </dgm:pt>
    <dgm:pt modelId="{2811BC4E-0549-41B8-83B4-06F426C651F3}" type="pres">
      <dgm:prSet presAssocID="{2346C9E3-3CD1-4478-8DF4-68FD8E31427D}" presName="sibTrans" presStyleCnt="0"/>
      <dgm:spPr/>
    </dgm:pt>
    <dgm:pt modelId="{68646887-F6F2-4C0C-B5ED-2BDEC1931DB6}" type="pres">
      <dgm:prSet presAssocID="{1E190572-54B3-4D85-B321-AC4D4BC46EFB}" presName="compNode" presStyleCnt="0"/>
      <dgm:spPr/>
    </dgm:pt>
    <dgm:pt modelId="{D180FE1F-4295-4C01-AA0F-A6702E50CB7B}" type="pres">
      <dgm:prSet presAssocID="{1E190572-54B3-4D85-B321-AC4D4BC46EFB}" presName="iconBgRect" presStyleLbl="bgShp" presStyleIdx="1" presStyleCnt="4"/>
      <dgm:spPr/>
    </dgm:pt>
    <dgm:pt modelId="{6707985D-D0FB-4CBC-98B6-2105D3FBBBAA}" type="pres">
      <dgm:prSet presAssocID="{1E190572-54B3-4D85-B321-AC4D4BC46EF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0293FA42-2617-4745-9BDB-043FFF2FCBFC}" type="pres">
      <dgm:prSet presAssocID="{1E190572-54B3-4D85-B321-AC4D4BC46EFB}" presName="spaceRect" presStyleCnt="0"/>
      <dgm:spPr/>
    </dgm:pt>
    <dgm:pt modelId="{DA09F94E-F29A-4E66-A947-C1AAFAA1DFA6}" type="pres">
      <dgm:prSet presAssocID="{1E190572-54B3-4D85-B321-AC4D4BC46EFB}" presName="textRect" presStyleLbl="revTx" presStyleIdx="1" presStyleCnt="4">
        <dgm:presLayoutVars>
          <dgm:chMax val="1"/>
          <dgm:chPref val="1"/>
        </dgm:presLayoutVars>
      </dgm:prSet>
      <dgm:spPr/>
    </dgm:pt>
    <dgm:pt modelId="{C1CB3568-74E7-4FF5-BB0B-0C7B20AAD5DE}" type="pres">
      <dgm:prSet presAssocID="{785C99A0-C5B6-4A6F-B8A0-77389FBB675B}" presName="sibTrans" presStyleCnt="0"/>
      <dgm:spPr/>
    </dgm:pt>
    <dgm:pt modelId="{82AF3E75-D456-4ECB-A0E6-277D3B31C881}" type="pres">
      <dgm:prSet presAssocID="{41784027-D488-4379-B2E3-F3F3ACBC956C}" presName="compNode" presStyleCnt="0"/>
      <dgm:spPr/>
    </dgm:pt>
    <dgm:pt modelId="{1ADCBEFC-F591-4EED-9311-59D7B5BB471C}" type="pres">
      <dgm:prSet presAssocID="{41784027-D488-4379-B2E3-F3F3ACBC956C}" presName="iconBgRect" presStyleLbl="bgShp" presStyleIdx="2" presStyleCnt="4"/>
      <dgm:spPr/>
    </dgm:pt>
    <dgm:pt modelId="{3A4FB0CE-31D2-4C52-BAE5-A47D41D9CF63}" type="pres">
      <dgm:prSet presAssocID="{41784027-D488-4379-B2E3-F3F3ACBC956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0075F343-F297-4414-8899-8949B61251D4}" type="pres">
      <dgm:prSet presAssocID="{41784027-D488-4379-B2E3-F3F3ACBC956C}" presName="spaceRect" presStyleCnt="0"/>
      <dgm:spPr/>
    </dgm:pt>
    <dgm:pt modelId="{B7414E2D-9C12-44E9-90CD-A45B084BF12B}" type="pres">
      <dgm:prSet presAssocID="{41784027-D488-4379-B2E3-F3F3ACBC956C}" presName="textRect" presStyleLbl="revTx" presStyleIdx="2" presStyleCnt="4">
        <dgm:presLayoutVars>
          <dgm:chMax val="1"/>
          <dgm:chPref val="1"/>
        </dgm:presLayoutVars>
      </dgm:prSet>
      <dgm:spPr/>
    </dgm:pt>
    <dgm:pt modelId="{7D4A7326-8073-4290-8CFF-9FB94FEF099C}" type="pres">
      <dgm:prSet presAssocID="{6CECDBE7-B7A7-4903-B850-067989C55593}" presName="sibTrans" presStyleCnt="0"/>
      <dgm:spPr/>
    </dgm:pt>
    <dgm:pt modelId="{159E4BDB-F5E6-42F9-AFEC-E059145E15C2}" type="pres">
      <dgm:prSet presAssocID="{352CBF15-F803-4CA7-9DC2-4BF452B9D129}" presName="compNode" presStyleCnt="0"/>
      <dgm:spPr/>
    </dgm:pt>
    <dgm:pt modelId="{BBA07DB5-238E-4624-A775-CB71E6BB437F}" type="pres">
      <dgm:prSet presAssocID="{352CBF15-F803-4CA7-9DC2-4BF452B9D129}" presName="iconBgRect" presStyleLbl="bgShp" presStyleIdx="3" presStyleCnt="4"/>
      <dgm:spPr/>
    </dgm:pt>
    <dgm:pt modelId="{53E3142B-CEB2-4D88-BB3A-7103230C51AB}" type="pres">
      <dgm:prSet presAssocID="{352CBF15-F803-4CA7-9DC2-4BF452B9D12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esentation with Checklist"/>
        </a:ext>
      </dgm:extLst>
    </dgm:pt>
    <dgm:pt modelId="{888CA970-23CA-4E73-B6AC-58E7CFA46804}" type="pres">
      <dgm:prSet presAssocID="{352CBF15-F803-4CA7-9DC2-4BF452B9D129}" presName="spaceRect" presStyleCnt="0"/>
      <dgm:spPr/>
    </dgm:pt>
    <dgm:pt modelId="{2E1C0050-AC76-4195-B816-FE03B1EFD182}" type="pres">
      <dgm:prSet presAssocID="{352CBF15-F803-4CA7-9DC2-4BF452B9D129}" presName="textRect" presStyleLbl="revTx" presStyleIdx="3" presStyleCnt="4">
        <dgm:presLayoutVars>
          <dgm:chMax val="1"/>
          <dgm:chPref val="1"/>
        </dgm:presLayoutVars>
      </dgm:prSet>
      <dgm:spPr/>
    </dgm:pt>
  </dgm:ptLst>
  <dgm:cxnLst>
    <dgm:cxn modelId="{8DD07225-98CA-4390-BF0C-A5AB9C7FF7F3}" type="presOf" srcId="{41784027-D488-4379-B2E3-F3F3ACBC956C}" destId="{B7414E2D-9C12-44E9-90CD-A45B084BF12B}" srcOrd="0" destOrd="0" presId="urn:microsoft.com/office/officeart/2018/5/layout/IconCircleLabelList"/>
    <dgm:cxn modelId="{C9E6B52A-489A-435F-84D6-18D241646824}" srcId="{12F9B3B8-D711-48C2-BEE8-C6E6007BA99A}" destId="{1E190572-54B3-4D85-B321-AC4D4BC46EFB}" srcOrd="1" destOrd="0" parTransId="{53F137CE-BEC3-4B5A-8BA4-BC9168F2ECD1}" sibTransId="{785C99A0-C5B6-4A6F-B8A0-77389FBB675B}"/>
    <dgm:cxn modelId="{DFFF6151-8E93-4D03-801E-F76E2D92469F}" type="presOf" srcId="{D1EFA092-6F6E-47D8-A279-83D86E8349C6}" destId="{D1118BC4-6115-4A6C-8F34-FD47D6386035}" srcOrd="0" destOrd="0" presId="urn:microsoft.com/office/officeart/2018/5/layout/IconCircleLabelList"/>
    <dgm:cxn modelId="{E76DA954-CF96-4A97-9F69-2BBF012D2119}" type="presOf" srcId="{352CBF15-F803-4CA7-9DC2-4BF452B9D129}" destId="{2E1C0050-AC76-4195-B816-FE03B1EFD182}" srcOrd="0" destOrd="0" presId="urn:microsoft.com/office/officeart/2018/5/layout/IconCircleLabelList"/>
    <dgm:cxn modelId="{90AA0994-37D0-4AF1-9AE0-EC03541B09CA}" type="presOf" srcId="{1E190572-54B3-4D85-B321-AC4D4BC46EFB}" destId="{DA09F94E-F29A-4E66-A947-C1AAFAA1DFA6}" srcOrd="0" destOrd="0" presId="urn:microsoft.com/office/officeart/2018/5/layout/IconCircleLabelList"/>
    <dgm:cxn modelId="{9C3198AF-841D-4773-9B80-BC3A4E3F7F5D}" srcId="{12F9B3B8-D711-48C2-BEE8-C6E6007BA99A}" destId="{41784027-D488-4379-B2E3-F3F3ACBC956C}" srcOrd="2" destOrd="0" parTransId="{A4C45603-DDC2-4F59-AA8E-BEECA82BC122}" sibTransId="{6CECDBE7-B7A7-4903-B850-067989C55593}"/>
    <dgm:cxn modelId="{6C49D1D3-7CCF-451B-8834-347AAD4267F1}" srcId="{12F9B3B8-D711-48C2-BEE8-C6E6007BA99A}" destId="{D1EFA092-6F6E-47D8-A279-83D86E8349C6}" srcOrd="0" destOrd="0" parTransId="{FE8BD902-7DFB-47F1-A621-B11101235E75}" sibTransId="{2346C9E3-3CD1-4478-8DF4-68FD8E31427D}"/>
    <dgm:cxn modelId="{40190DE0-4AD8-4A20-AA00-C200C15CE175}" type="presOf" srcId="{12F9B3B8-D711-48C2-BEE8-C6E6007BA99A}" destId="{3B307E61-3620-4F8B-B42D-4E1BEA28132C}" srcOrd="0" destOrd="0" presId="urn:microsoft.com/office/officeart/2018/5/layout/IconCircleLabelList"/>
    <dgm:cxn modelId="{38D344E6-76E7-41B3-9FED-A5F61D0C83B7}" srcId="{12F9B3B8-D711-48C2-BEE8-C6E6007BA99A}" destId="{352CBF15-F803-4CA7-9DC2-4BF452B9D129}" srcOrd="3" destOrd="0" parTransId="{34010C4B-C3E1-4B8C-9BEC-4399BE870448}" sibTransId="{7AC4B177-634E-45A4-B211-9CB0F75F2B7E}"/>
    <dgm:cxn modelId="{0D0984BE-C64F-48EA-BA45-708554EFFED0}" type="presParOf" srcId="{3B307E61-3620-4F8B-B42D-4E1BEA28132C}" destId="{ACD18A47-54A2-4FB1-A875-9CC436BB8CD3}" srcOrd="0" destOrd="0" presId="urn:microsoft.com/office/officeart/2018/5/layout/IconCircleLabelList"/>
    <dgm:cxn modelId="{B5910A4E-AF27-46EA-88F2-0550834BD0D5}" type="presParOf" srcId="{ACD18A47-54A2-4FB1-A875-9CC436BB8CD3}" destId="{DC9D6022-A91D-4643-ABBF-2E400CB01FE2}" srcOrd="0" destOrd="0" presId="urn:microsoft.com/office/officeart/2018/5/layout/IconCircleLabelList"/>
    <dgm:cxn modelId="{E757F66E-274F-4C00-95A1-F59D3BFD99C0}" type="presParOf" srcId="{ACD18A47-54A2-4FB1-A875-9CC436BB8CD3}" destId="{D33D35CF-DD83-48B8-92DF-3A11667E5757}" srcOrd="1" destOrd="0" presId="urn:microsoft.com/office/officeart/2018/5/layout/IconCircleLabelList"/>
    <dgm:cxn modelId="{C9E53530-3A49-40FD-864F-E4493E53D5E5}" type="presParOf" srcId="{ACD18A47-54A2-4FB1-A875-9CC436BB8CD3}" destId="{20D7A543-EFCB-4E43-8DF9-06E74E4BFE43}" srcOrd="2" destOrd="0" presId="urn:microsoft.com/office/officeart/2018/5/layout/IconCircleLabelList"/>
    <dgm:cxn modelId="{6F346344-0840-4E09-8476-FD3E540DF30B}" type="presParOf" srcId="{ACD18A47-54A2-4FB1-A875-9CC436BB8CD3}" destId="{D1118BC4-6115-4A6C-8F34-FD47D6386035}" srcOrd="3" destOrd="0" presId="urn:microsoft.com/office/officeart/2018/5/layout/IconCircleLabelList"/>
    <dgm:cxn modelId="{8F52AE3A-0390-40C3-B46D-786642263456}" type="presParOf" srcId="{3B307E61-3620-4F8B-B42D-4E1BEA28132C}" destId="{2811BC4E-0549-41B8-83B4-06F426C651F3}" srcOrd="1" destOrd="0" presId="urn:microsoft.com/office/officeart/2018/5/layout/IconCircleLabelList"/>
    <dgm:cxn modelId="{F08A6441-890E-401A-AEBD-C60D29DF9E27}" type="presParOf" srcId="{3B307E61-3620-4F8B-B42D-4E1BEA28132C}" destId="{68646887-F6F2-4C0C-B5ED-2BDEC1931DB6}" srcOrd="2" destOrd="0" presId="urn:microsoft.com/office/officeart/2018/5/layout/IconCircleLabelList"/>
    <dgm:cxn modelId="{6ADC8D08-A57C-4A85-8EB3-8F5BA1979712}" type="presParOf" srcId="{68646887-F6F2-4C0C-B5ED-2BDEC1931DB6}" destId="{D180FE1F-4295-4C01-AA0F-A6702E50CB7B}" srcOrd="0" destOrd="0" presId="urn:microsoft.com/office/officeart/2018/5/layout/IconCircleLabelList"/>
    <dgm:cxn modelId="{F8A319D8-1B5B-491B-AA14-4A4820B23608}" type="presParOf" srcId="{68646887-F6F2-4C0C-B5ED-2BDEC1931DB6}" destId="{6707985D-D0FB-4CBC-98B6-2105D3FBBBAA}" srcOrd="1" destOrd="0" presId="urn:microsoft.com/office/officeart/2018/5/layout/IconCircleLabelList"/>
    <dgm:cxn modelId="{97FCC9CB-393A-4736-AF24-828C78C9E61D}" type="presParOf" srcId="{68646887-F6F2-4C0C-B5ED-2BDEC1931DB6}" destId="{0293FA42-2617-4745-9BDB-043FFF2FCBFC}" srcOrd="2" destOrd="0" presId="urn:microsoft.com/office/officeart/2018/5/layout/IconCircleLabelList"/>
    <dgm:cxn modelId="{F6A989B8-B25C-4AE1-95EF-5EE8FE155ABA}" type="presParOf" srcId="{68646887-F6F2-4C0C-B5ED-2BDEC1931DB6}" destId="{DA09F94E-F29A-4E66-A947-C1AAFAA1DFA6}" srcOrd="3" destOrd="0" presId="urn:microsoft.com/office/officeart/2018/5/layout/IconCircleLabelList"/>
    <dgm:cxn modelId="{53F19186-0E05-40F8-91D1-FBBD56668B67}" type="presParOf" srcId="{3B307E61-3620-4F8B-B42D-4E1BEA28132C}" destId="{C1CB3568-74E7-4FF5-BB0B-0C7B20AAD5DE}" srcOrd="3" destOrd="0" presId="urn:microsoft.com/office/officeart/2018/5/layout/IconCircleLabelList"/>
    <dgm:cxn modelId="{67CEECD0-C24D-4C5B-8BFE-D9CF7BC41654}" type="presParOf" srcId="{3B307E61-3620-4F8B-B42D-4E1BEA28132C}" destId="{82AF3E75-D456-4ECB-A0E6-277D3B31C881}" srcOrd="4" destOrd="0" presId="urn:microsoft.com/office/officeart/2018/5/layout/IconCircleLabelList"/>
    <dgm:cxn modelId="{16A99A3E-71EF-45C0-AEF4-E9F94C0FB5BA}" type="presParOf" srcId="{82AF3E75-D456-4ECB-A0E6-277D3B31C881}" destId="{1ADCBEFC-F591-4EED-9311-59D7B5BB471C}" srcOrd="0" destOrd="0" presId="urn:microsoft.com/office/officeart/2018/5/layout/IconCircleLabelList"/>
    <dgm:cxn modelId="{9FAE05D0-DC85-43FE-BB47-0EE0F60A53B7}" type="presParOf" srcId="{82AF3E75-D456-4ECB-A0E6-277D3B31C881}" destId="{3A4FB0CE-31D2-4C52-BAE5-A47D41D9CF63}" srcOrd="1" destOrd="0" presId="urn:microsoft.com/office/officeart/2018/5/layout/IconCircleLabelList"/>
    <dgm:cxn modelId="{18549EF1-9035-4C44-998B-CEBE38A41405}" type="presParOf" srcId="{82AF3E75-D456-4ECB-A0E6-277D3B31C881}" destId="{0075F343-F297-4414-8899-8949B61251D4}" srcOrd="2" destOrd="0" presId="urn:microsoft.com/office/officeart/2018/5/layout/IconCircleLabelList"/>
    <dgm:cxn modelId="{3B89B693-254B-4B2E-822A-F4215DBB5601}" type="presParOf" srcId="{82AF3E75-D456-4ECB-A0E6-277D3B31C881}" destId="{B7414E2D-9C12-44E9-90CD-A45B084BF12B}" srcOrd="3" destOrd="0" presId="urn:microsoft.com/office/officeart/2018/5/layout/IconCircleLabelList"/>
    <dgm:cxn modelId="{20B78355-B4B6-43BC-862C-B20C6AF7C22A}" type="presParOf" srcId="{3B307E61-3620-4F8B-B42D-4E1BEA28132C}" destId="{7D4A7326-8073-4290-8CFF-9FB94FEF099C}" srcOrd="5" destOrd="0" presId="urn:microsoft.com/office/officeart/2018/5/layout/IconCircleLabelList"/>
    <dgm:cxn modelId="{131C5861-778A-45E1-8FDE-BBA2793646F2}" type="presParOf" srcId="{3B307E61-3620-4F8B-B42D-4E1BEA28132C}" destId="{159E4BDB-F5E6-42F9-AFEC-E059145E15C2}" srcOrd="6" destOrd="0" presId="urn:microsoft.com/office/officeart/2018/5/layout/IconCircleLabelList"/>
    <dgm:cxn modelId="{31627B0E-35EA-4575-97DC-659D39665A5B}" type="presParOf" srcId="{159E4BDB-F5E6-42F9-AFEC-E059145E15C2}" destId="{BBA07DB5-238E-4624-A775-CB71E6BB437F}" srcOrd="0" destOrd="0" presId="urn:microsoft.com/office/officeart/2018/5/layout/IconCircleLabelList"/>
    <dgm:cxn modelId="{5FEE6CC9-601E-496F-B11B-D53E18DE8EBF}" type="presParOf" srcId="{159E4BDB-F5E6-42F9-AFEC-E059145E15C2}" destId="{53E3142B-CEB2-4D88-BB3A-7103230C51AB}" srcOrd="1" destOrd="0" presId="urn:microsoft.com/office/officeart/2018/5/layout/IconCircleLabelList"/>
    <dgm:cxn modelId="{57B7249B-9A8C-4177-99F9-634C533EDE1A}" type="presParOf" srcId="{159E4BDB-F5E6-42F9-AFEC-E059145E15C2}" destId="{888CA970-23CA-4E73-B6AC-58E7CFA46804}" srcOrd="2" destOrd="0" presId="urn:microsoft.com/office/officeart/2018/5/layout/IconCircleLabelList"/>
    <dgm:cxn modelId="{430E2251-9E22-4DED-8375-A20E8E34DC53}" type="presParOf" srcId="{159E4BDB-F5E6-42F9-AFEC-E059145E15C2}" destId="{2E1C0050-AC76-4195-B816-FE03B1EFD182}"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DC3C04-30FD-49B8-BC33-A9A971344871}">
      <dsp:nvSpPr>
        <dsp:cNvPr id="0" name=""/>
        <dsp:cNvSpPr/>
      </dsp:nvSpPr>
      <dsp:spPr>
        <a:xfrm>
          <a:off x="370388" y="590641"/>
          <a:ext cx="814049" cy="81404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C87AD5-4BE9-4822-942D-66293CE4F9C0}">
      <dsp:nvSpPr>
        <dsp:cNvPr id="0" name=""/>
        <dsp:cNvSpPr/>
      </dsp:nvSpPr>
      <dsp:spPr>
        <a:xfrm>
          <a:off x="541339" y="761592"/>
          <a:ext cx="472148" cy="4721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A1EA46E-675D-4FFC-9E44-EC024604BF12}">
      <dsp:nvSpPr>
        <dsp:cNvPr id="0" name=""/>
        <dsp:cNvSpPr/>
      </dsp:nvSpPr>
      <dsp:spPr>
        <a:xfrm>
          <a:off x="1358878" y="590641"/>
          <a:ext cx="1918831" cy="814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i="0" kern="1200"/>
            <a:t>Time Series Analysis and Modeling</a:t>
          </a:r>
          <a:endParaRPr lang="en-US" sz="1100" kern="1200"/>
        </a:p>
      </dsp:txBody>
      <dsp:txXfrm>
        <a:off x="1358878" y="590641"/>
        <a:ext cx="1918831" cy="814049"/>
      </dsp:txXfrm>
    </dsp:sp>
    <dsp:sp modelId="{0CE5EE9B-6ADD-417F-A062-2E90BDA89267}">
      <dsp:nvSpPr>
        <dsp:cNvPr id="0" name=""/>
        <dsp:cNvSpPr/>
      </dsp:nvSpPr>
      <dsp:spPr>
        <a:xfrm>
          <a:off x="3612051" y="590641"/>
          <a:ext cx="814049" cy="81404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19B700-8EDE-476E-BB79-56D05E25E1C6}">
      <dsp:nvSpPr>
        <dsp:cNvPr id="0" name=""/>
        <dsp:cNvSpPr/>
      </dsp:nvSpPr>
      <dsp:spPr>
        <a:xfrm>
          <a:off x="3783002" y="761592"/>
          <a:ext cx="472148" cy="4721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119C783-7E80-4F95-8A44-AB4704A49D3D}">
      <dsp:nvSpPr>
        <dsp:cNvPr id="0" name=""/>
        <dsp:cNvSpPr/>
      </dsp:nvSpPr>
      <dsp:spPr>
        <a:xfrm>
          <a:off x="4600541" y="590641"/>
          <a:ext cx="1918831" cy="814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0" i="0" kern="1200" dirty="0"/>
            <a:t>After performing time series decomposition and the augmented Dickey-Fuller test, we concluded that the data is nonstationary. Subsequent decomposition at weekly and monthly intervals revealed a repetitive pattern in the data.</a:t>
          </a:r>
          <a:endParaRPr lang="en-US" sz="1100" kern="1200" dirty="0"/>
        </a:p>
      </dsp:txBody>
      <dsp:txXfrm>
        <a:off x="4600541" y="590641"/>
        <a:ext cx="1918831" cy="814049"/>
      </dsp:txXfrm>
    </dsp:sp>
    <dsp:sp modelId="{06E7364F-323F-4756-8A88-BDD70ABA2F8A}">
      <dsp:nvSpPr>
        <dsp:cNvPr id="0" name=""/>
        <dsp:cNvSpPr/>
      </dsp:nvSpPr>
      <dsp:spPr>
        <a:xfrm>
          <a:off x="6853714" y="590641"/>
          <a:ext cx="814049" cy="81404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57F779-3069-4C1A-8690-6BE7EA460223}">
      <dsp:nvSpPr>
        <dsp:cNvPr id="0" name=""/>
        <dsp:cNvSpPr/>
      </dsp:nvSpPr>
      <dsp:spPr>
        <a:xfrm>
          <a:off x="7024665" y="761592"/>
          <a:ext cx="472148" cy="4721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1473EF0-1E54-4D62-9DD6-307E60804A2C}">
      <dsp:nvSpPr>
        <dsp:cNvPr id="0" name=""/>
        <dsp:cNvSpPr/>
      </dsp:nvSpPr>
      <dsp:spPr>
        <a:xfrm>
          <a:off x="7842204" y="590641"/>
          <a:ext cx="1918831" cy="814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0" i="0" kern="1200" dirty="0"/>
            <a:t>To address </a:t>
          </a:r>
          <a:r>
            <a:rPr lang="en-US" sz="1100" b="0" i="0" kern="1200" dirty="0" err="1"/>
            <a:t>nonstationarity</a:t>
          </a:r>
          <a:r>
            <a:rPr lang="en-US" sz="1100" b="0" i="0" kern="1200" dirty="0"/>
            <a:t>, I applied difference, shift, and log algorithms. The differential data emerged as the most effective in achieving stationarity.</a:t>
          </a:r>
          <a:endParaRPr lang="en-US" sz="1100" kern="1200" dirty="0"/>
        </a:p>
      </dsp:txBody>
      <dsp:txXfrm>
        <a:off x="7842204" y="590641"/>
        <a:ext cx="1918831" cy="814049"/>
      </dsp:txXfrm>
    </dsp:sp>
    <dsp:sp modelId="{25046871-75A4-4A05-98C1-AE00E797C4CC}">
      <dsp:nvSpPr>
        <dsp:cNvPr id="0" name=""/>
        <dsp:cNvSpPr/>
      </dsp:nvSpPr>
      <dsp:spPr>
        <a:xfrm>
          <a:off x="370388" y="1980107"/>
          <a:ext cx="814049" cy="81404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AE8A47-49A0-4BF2-A5C7-84C3E8F2B012}">
      <dsp:nvSpPr>
        <dsp:cNvPr id="0" name=""/>
        <dsp:cNvSpPr/>
      </dsp:nvSpPr>
      <dsp:spPr>
        <a:xfrm>
          <a:off x="541339" y="2151057"/>
          <a:ext cx="472148" cy="4721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246D215-1955-44CE-8D90-ED3F5A81F62B}">
      <dsp:nvSpPr>
        <dsp:cNvPr id="0" name=""/>
        <dsp:cNvSpPr/>
      </dsp:nvSpPr>
      <dsp:spPr>
        <a:xfrm>
          <a:off x="1358878" y="1980107"/>
          <a:ext cx="1918831" cy="814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0" i="0" kern="1200"/>
            <a:t>For the final time series model, we utilized the auto_arima algorithm, identifying the following as the optimal model for predictions:</a:t>
          </a:r>
          <a:endParaRPr lang="en-US" sz="1100" kern="1200"/>
        </a:p>
      </dsp:txBody>
      <dsp:txXfrm>
        <a:off x="1358878" y="1980107"/>
        <a:ext cx="1918831" cy="814049"/>
      </dsp:txXfrm>
    </dsp:sp>
    <dsp:sp modelId="{00D1355C-8679-4682-9968-6877882BBE9E}">
      <dsp:nvSpPr>
        <dsp:cNvPr id="0" name=""/>
        <dsp:cNvSpPr/>
      </dsp:nvSpPr>
      <dsp:spPr>
        <a:xfrm>
          <a:off x="3612051" y="1980107"/>
          <a:ext cx="814049" cy="814049"/>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4AA959-3349-4A03-95FD-927B33D54139}">
      <dsp:nvSpPr>
        <dsp:cNvPr id="0" name=""/>
        <dsp:cNvSpPr/>
      </dsp:nvSpPr>
      <dsp:spPr>
        <a:xfrm>
          <a:off x="3783002" y="2151057"/>
          <a:ext cx="472148" cy="47214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DBB8D01-2F54-4ED0-AF50-147C9DB6B3F7}">
      <dsp:nvSpPr>
        <dsp:cNvPr id="0" name=""/>
        <dsp:cNvSpPr/>
      </dsp:nvSpPr>
      <dsp:spPr>
        <a:xfrm>
          <a:off x="4600541" y="1980107"/>
          <a:ext cx="1918831" cy="814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i="0" kern="1200"/>
            <a:t>Best model:</a:t>
          </a:r>
          <a:r>
            <a:rPr lang="en-US" sz="1100" b="0" i="0" kern="1200"/>
            <a:t> ARIMA(3,0,2)(0,0,0)[1] intercept</a:t>
          </a:r>
          <a:endParaRPr lang="en-US" sz="1100" kern="1200"/>
        </a:p>
      </dsp:txBody>
      <dsp:txXfrm>
        <a:off x="4600541" y="1980107"/>
        <a:ext cx="1918831" cy="814049"/>
      </dsp:txXfrm>
    </dsp:sp>
    <dsp:sp modelId="{B299E7C6-61FE-4629-A781-3F538942621B}">
      <dsp:nvSpPr>
        <dsp:cNvPr id="0" name=""/>
        <dsp:cNvSpPr/>
      </dsp:nvSpPr>
      <dsp:spPr>
        <a:xfrm>
          <a:off x="6853714" y="1980107"/>
          <a:ext cx="814049" cy="81404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623E67-2E11-4DFC-A5D9-EEF877459E3F}">
      <dsp:nvSpPr>
        <dsp:cNvPr id="0" name=""/>
        <dsp:cNvSpPr/>
      </dsp:nvSpPr>
      <dsp:spPr>
        <a:xfrm>
          <a:off x="7024665" y="2151057"/>
          <a:ext cx="472148" cy="47214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4CCD740-9246-40C8-A26A-C5B801623400}">
      <dsp:nvSpPr>
        <dsp:cNvPr id="0" name=""/>
        <dsp:cNvSpPr/>
      </dsp:nvSpPr>
      <dsp:spPr>
        <a:xfrm>
          <a:off x="7842204" y="1980107"/>
          <a:ext cx="1918831" cy="814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i="0" kern="1200"/>
            <a:t>Total fit time:</a:t>
          </a:r>
          <a:r>
            <a:rPr lang="en-US" sz="1100" b="0" i="0" kern="1200"/>
            <a:t> 10.236 seconds</a:t>
          </a:r>
          <a:endParaRPr lang="en-US" sz="1100" kern="1200"/>
        </a:p>
      </dsp:txBody>
      <dsp:txXfrm>
        <a:off x="7842204" y="1980107"/>
        <a:ext cx="1918831" cy="8140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63934B-FA59-480E-A427-D9D53ADBEC42}">
      <dsp:nvSpPr>
        <dsp:cNvPr id="0" name=""/>
        <dsp:cNvSpPr/>
      </dsp:nvSpPr>
      <dsp:spPr>
        <a:xfrm>
          <a:off x="0" y="550029"/>
          <a:ext cx="10131425" cy="101543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24B9FC-5C5E-4E02-B1AB-BA9C7F04DB90}">
      <dsp:nvSpPr>
        <dsp:cNvPr id="0" name=""/>
        <dsp:cNvSpPr/>
      </dsp:nvSpPr>
      <dsp:spPr>
        <a:xfrm>
          <a:off x="307170" y="778503"/>
          <a:ext cx="558491" cy="5584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3C79538-C6EA-4802-A1A9-BE8DB0A0C994}">
      <dsp:nvSpPr>
        <dsp:cNvPr id="0" name=""/>
        <dsp:cNvSpPr/>
      </dsp:nvSpPr>
      <dsp:spPr>
        <a:xfrm>
          <a:off x="1172832" y="550029"/>
          <a:ext cx="8958592" cy="1015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467" tIns="107467" rIns="107467" bIns="107467" numCol="1" spcCol="1270" anchor="ctr" anchorCtr="0">
          <a:noAutofit/>
        </a:bodyPr>
        <a:lstStyle/>
        <a:p>
          <a:pPr marL="0" lvl="0" indent="0" algn="l" defTabSz="755650">
            <a:lnSpc>
              <a:spcPct val="90000"/>
            </a:lnSpc>
            <a:spcBef>
              <a:spcPct val="0"/>
            </a:spcBef>
            <a:spcAft>
              <a:spcPct val="35000"/>
            </a:spcAft>
            <a:buNone/>
          </a:pPr>
          <a:r>
            <a:rPr lang="en-US" sz="1700" b="0" i="0" kern="1200" dirty="0">
              <a:solidFill>
                <a:schemeClr val="tx1"/>
              </a:solidFill>
            </a:rPr>
            <a:t>The previous iteration of the sales forecasting model has shown a slightly lower trend than the test data. To enhance the model's performance and achieve a closer alignment with the test data, I have undertaken further steps in model tuning and exploration of alternative algorithms.</a:t>
          </a:r>
          <a:endParaRPr lang="en-US" sz="1700" kern="1200" dirty="0">
            <a:solidFill>
              <a:schemeClr val="tx1"/>
            </a:solidFill>
          </a:endParaRPr>
        </a:p>
      </dsp:txBody>
      <dsp:txXfrm>
        <a:off x="1172832" y="550029"/>
        <a:ext cx="8958592" cy="1015439"/>
      </dsp:txXfrm>
    </dsp:sp>
    <dsp:sp modelId="{4464CC22-4B2A-4CA0-B5CA-6BBC5F780165}">
      <dsp:nvSpPr>
        <dsp:cNvPr id="0" name=""/>
        <dsp:cNvSpPr/>
      </dsp:nvSpPr>
      <dsp:spPr>
        <a:xfrm>
          <a:off x="0" y="1819329"/>
          <a:ext cx="10131425" cy="101543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6278E2-E3D3-4350-83BA-EC92F12D7F6E}">
      <dsp:nvSpPr>
        <dsp:cNvPr id="0" name=""/>
        <dsp:cNvSpPr/>
      </dsp:nvSpPr>
      <dsp:spPr>
        <a:xfrm>
          <a:off x="307170" y="2047803"/>
          <a:ext cx="558491" cy="5584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A5B3E6D-07A1-40DE-9316-D7DAEB7309EA}">
      <dsp:nvSpPr>
        <dsp:cNvPr id="0" name=""/>
        <dsp:cNvSpPr/>
      </dsp:nvSpPr>
      <dsp:spPr>
        <a:xfrm>
          <a:off x="1172832" y="1819329"/>
          <a:ext cx="4559141" cy="1015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467" tIns="107467" rIns="107467" bIns="107467" numCol="1" spcCol="1270" anchor="ctr" anchorCtr="0">
          <a:noAutofit/>
        </a:bodyPr>
        <a:lstStyle/>
        <a:p>
          <a:pPr marL="0" lvl="0" indent="0" algn="l" defTabSz="755650">
            <a:lnSpc>
              <a:spcPct val="90000"/>
            </a:lnSpc>
            <a:spcBef>
              <a:spcPct val="0"/>
            </a:spcBef>
            <a:spcAft>
              <a:spcPct val="35000"/>
            </a:spcAft>
            <a:buNone/>
          </a:pPr>
          <a:r>
            <a:rPr lang="en-US" sz="1700" kern="1200" dirty="0">
              <a:solidFill>
                <a:schemeClr val="tx1"/>
              </a:solidFill>
            </a:rPr>
            <a:t>New models created to forecast the data:</a:t>
          </a:r>
        </a:p>
      </dsp:txBody>
      <dsp:txXfrm>
        <a:off x="1172832" y="1819329"/>
        <a:ext cx="4559141" cy="1015439"/>
      </dsp:txXfrm>
    </dsp:sp>
    <dsp:sp modelId="{D3EEC319-323C-47CA-9EBF-D8CB526650F1}">
      <dsp:nvSpPr>
        <dsp:cNvPr id="0" name=""/>
        <dsp:cNvSpPr/>
      </dsp:nvSpPr>
      <dsp:spPr>
        <a:xfrm>
          <a:off x="5731974" y="1819329"/>
          <a:ext cx="4399450" cy="1015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467" tIns="107467" rIns="107467" bIns="107467" numCol="1" spcCol="1270" anchor="ctr" anchorCtr="0">
          <a:noAutofit/>
        </a:bodyPr>
        <a:lstStyle/>
        <a:p>
          <a:pPr marL="0" lvl="0" indent="0" algn="l" defTabSz="577850">
            <a:lnSpc>
              <a:spcPct val="90000"/>
            </a:lnSpc>
            <a:spcBef>
              <a:spcPct val="0"/>
            </a:spcBef>
            <a:spcAft>
              <a:spcPct val="35000"/>
            </a:spcAft>
            <a:buFont typeface="Arial" panose="020B0604020202020204" pitchFamily="34" charset="0"/>
            <a:buNone/>
          </a:pPr>
          <a:r>
            <a:rPr lang="en-US" sz="1300" b="1" i="0" kern="1200" dirty="0">
              <a:solidFill>
                <a:schemeClr val="tx1"/>
              </a:solidFill>
            </a:rPr>
            <a:t>Exponential Smoothing</a:t>
          </a:r>
          <a:endParaRPr lang="en-US" sz="1300" kern="1200" dirty="0">
            <a:solidFill>
              <a:schemeClr val="tx1"/>
            </a:solidFill>
          </a:endParaRPr>
        </a:p>
        <a:p>
          <a:pPr marL="0" lvl="0" indent="0" algn="l" defTabSz="577850">
            <a:lnSpc>
              <a:spcPct val="90000"/>
            </a:lnSpc>
            <a:spcBef>
              <a:spcPct val="0"/>
            </a:spcBef>
            <a:spcAft>
              <a:spcPct val="35000"/>
            </a:spcAft>
            <a:buFont typeface="Arial" panose="020B0604020202020204" pitchFamily="34" charset="0"/>
            <a:buNone/>
          </a:pPr>
          <a:r>
            <a:rPr lang="en-US" sz="1300" b="1" kern="1200" dirty="0">
              <a:solidFill>
                <a:schemeClr val="tx1"/>
              </a:solidFill>
            </a:rPr>
            <a:t>CNN </a:t>
          </a:r>
          <a:r>
            <a:rPr lang="en-US" sz="1300" b="1" i="0" kern="1200" dirty="0">
              <a:solidFill>
                <a:schemeClr val="tx1"/>
              </a:solidFill>
            </a:rPr>
            <a:t>LSTM and GRU Models </a:t>
          </a:r>
          <a:r>
            <a:rPr lang="en-US" sz="1300" i="0" kern="1200" dirty="0">
              <a:solidFill>
                <a:schemeClr val="tx1"/>
              </a:solidFill>
            </a:rPr>
            <a:t>(Required a data transformation step to fit a CNN model)</a:t>
          </a:r>
          <a:endParaRPr lang="en-US" sz="1300" kern="1200" dirty="0">
            <a:solidFill>
              <a:schemeClr val="tx1"/>
            </a:solidFill>
          </a:endParaRPr>
        </a:p>
      </dsp:txBody>
      <dsp:txXfrm>
        <a:off x="5731974" y="1819329"/>
        <a:ext cx="4399450" cy="10154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9D6022-A91D-4643-ABBF-2E400CB01FE2}">
      <dsp:nvSpPr>
        <dsp:cNvPr id="0" name=""/>
        <dsp:cNvSpPr/>
      </dsp:nvSpPr>
      <dsp:spPr>
        <a:xfrm>
          <a:off x="805924" y="176620"/>
          <a:ext cx="1256817" cy="125681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3D35CF-DD83-48B8-92DF-3A11667E5757}">
      <dsp:nvSpPr>
        <dsp:cNvPr id="0" name=""/>
        <dsp:cNvSpPr/>
      </dsp:nvSpPr>
      <dsp:spPr>
        <a:xfrm>
          <a:off x="1073770" y="444467"/>
          <a:ext cx="721124" cy="7211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1118BC4-6115-4A6C-8F34-FD47D6386035}">
      <dsp:nvSpPr>
        <dsp:cNvPr id="0" name=""/>
        <dsp:cNvSpPr/>
      </dsp:nvSpPr>
      <dsp:spPr>
        <a:xfrm>
          <a:off x="404154" y="1824906"/>
          <a:ext cx="2060357" cy="1383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i="0" kern="1200" dirty="0"/>
            <a:t>Fine-Tuning Parameters:</a:t>
          </a:r>
          <a:r>
            <a:rPr lang="en-US" sz="1100" b="0" i="0" kern="1200" dirty="0"/>
            <a:t> Ongoing efforts have been made to fine-tune the parameters of the current models, especially focusing on hyperparameter tuning for LSTM and GRU.</a:t>
          </a:r>
          <a:endParaRPr lang="en-US" sz="1100" kern="1200" dirty="0"/>
        </a:p>
      </dsp:txBody>
      <dsp:txXfrm>
        <a:off x="404154" y="1824906"/>
        <a:ext cx="2060357" cy="1383272"/>
      </dsp:txXfrm>
    </dsp:sp>
    <dsp:sp modelId="{D180FE1F-4295-4C01-AA0F-A6702E50CB7B}">
      <dsp:nvSpPr>
        <dsp:cNvPr id="0" name=""/>
        <dsp:cNvSpPr/>
      </dsp:nvSpPr>
      <dsp:spPr>
        <a:xfrm>
          <a:off x="3226843" y="176620"/>
          <a:ext cx="1256817" cy="125681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07985D-D0FB-4CBC-98B6-2105D3FBBBAA}">
      <dsp:nvSpPr>
        <dsp:cNvPr id="0" name=""/>
        <dsp:cNvSpPr/>
      </dsp:nvSpPr>
      <dsp:spPr>
        <a:xfrm>
          <a:off x="3494690" y="444467"/>
          <a:ext cx="721124" cy="7211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A09F94E-F29A-4E66-A947-C1AAFAA1DFA6}">
      <dsp:nvSpPr>
        <dsp:cNvPr id="0" name=""/>
        <dsp:cNvSpPr/>
      </dsp:nvSpPr>
      <dsp:spPr>
        <a:xfrm>
          <a:off x="2825074" y="1824906"/>
          <a:ext cx="2060357" cy="1383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i="0" kern="1200"/>
            <a:t>Feature Engineering:</a:t>
          </a:r>
          <a:r>
            <a:rPr lang="en-US" sz="1100" b="0" i="0" kern="1200"/>
            <a:t> Some initial attempts at feature engineering have been made to enhance the representation of underlying patterns in the data. Additional features are being considered for future iterations.</a:t>
          </a:r>
          <a:endParaRPr lang="en-US" sz="1100" kern="1200"/>
        </a:p>
      </dsp:txBody>
      <dsp:txXfrm>
        <a:off x="2825074" y="1824906"/>
        <a:ext cx="2060357" cy="1383272"/>
      </dsp:txXfrm>
    </dsp:sp>
    <dsp:sp modelId="{1ADCBEFC-F591-4EED-9311-59D7B5BB471C}">
      <dsp:nvSpPr>
        <dsp:cNvPr id="0" name=""/>
        <dsp:cNvSpPr/>
      </dsp:nvSpPr>
      <dsp:spPr>
        <a:xfrm>
          <a:off x="5647763" y="176620"/>
          <a:ext cx="1256817" cy="125681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4FB0CE-31D2-4C52-BAE5-A47D41D9CF63}">
      <dsp:nvSpPr>
        <dsp:cNvPr id="0" name=""/>
        <dsp:cNvSpPr/>
      </dsp:nvSpPr>
      <dsp:spPr>
        <a:xfrm>
          <a:off x="5915609" y="444467"/>
          <a:ext cx="721124" cy="7211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7414E2D-9C12-44E9-90CD-A45B084BF12B}">
      <dsp:nvSpPr>
        <dsp:cNvPr id="0" name=""/>
        <dsp:cNvSpPr/>
      </dsp:nvSpPr>
      <dsp:spPr>
        <a:xfrm>
          <a:off x="5245993" y="1824906"/>
          <a:ext cx="2060357" cy="1383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i="0" kern="1200"/>
            <a:t>Data Augmentation:</a:t>
          </a:r>
          <a:r>
            <a:rPr lang="en-US" sz="1100" b="0" i="0" kern="1200"/>
            <a:t> Data augmentation techniques have been experimented with to artificially expand the dataset, providing the models with more diverse examples for improved generalization.</a:t>
          </a:r>
          <a:endParaRPr lang="en-US" sz="1100" kern="1200"/>
        </a:p>
      </dsp:txBody>
      <dsp:txXfrm>
        <a:off x="5245993" y="1824906"/>
        <a:ext cx="2060357" cy="1383272"/>
      </dsp:txXfrm>
    </dsp:sp>
    <dsp:sp modelId="{BBA07DB5-238E-4624-A775-CB71E6BB437F}">
      <dsp:nvSpPr>
        <dsp:cNvPr id="0" name=""/>
        <dsp:cNvSpPr/>
      </dsp:nvSpPr>
      <dsp:spPr>
        <a:xfrm>
          <a:off x="8068682" y="176620"/>
          <a:ext cx="1256817" cy="125681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E3142B-CEB2-4D88-BB3A-7103230C51AB}">
      <dsp:nvSpPr>
        <dsp:cNvPr id="0" name=""/>
        <dsp:cNvSpPr/>
      </dsp:nvSpPr>
      <dsp:spPr>
        <a:xfrm>
          <a:off x="8336529" y="444467"/>
          <a:ext cx="721124" cy="7211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E1C0050-AC76-4195-B816-FE03B1EFD182}">
      <dsp:nvSpPr>
        <dsp:cNvPr id="0" name=""/>
        <dsp:cNvSpPr/>
      </dsp:nvSpPr>
      <dsp:spPr>
        <a:xfrm>
          <a:off x="7666913" y="1824906"/>
          <a:ext cx="2060357" cy="1383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i="0" kern="1200"/>
            <a:t>Evaluation Metrics:</a:t>
          </a:r>
          <a:r>
            <a:rPr lang="en-US" sz="1100" b="0" i="0" kern="1200"/>
            <a:t> Evaluation metrics have been reassessed and fine-tuned to ensure alignment with the specific goals of the project. Iterative testing with various combinations of features, algorithms, and hyperparameters is ongoing.</a:t>
          </a:r>
          <a:endParaRPr lang="en-US" sz="1100" kern="1200"/>
        </a:p>
      </dsp:txBody>
      <dsp:txXfrm>
        <a:off x="7666913" y="1824906"/>
        <a:ext cx="2060357" cy="1383272"/>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12/11/23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497233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2646244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6471520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160EA64-D806-43AC-9DF2-F8C432F32B4C}" type="datetimeFigureOut">
              <a:rPr lang="en-US" smtClean="0"/>
              <a:t>12/11/23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6990981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12/11/23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21073417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12/11/23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82131872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12/11/23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14646174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12/11/23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86827796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12/11/23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67483537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12/11/23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93153550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12/11/23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441485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12/11/23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630628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12/11/23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020365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12/11/23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843525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12/11/23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83835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12/11/23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75822550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12/11/23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24681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C278504F-A551-4DE0-9316-4DCD1D8CC752}" type="datetimeFigureOut">
              <a:rPr lang="en-US" smtClean="0"/>
              <a:t>12/11/23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81932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12/11/23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837487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12/11/23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25179918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160EA64-D806-43AC-9DF2-F8C432F32B4C}" type="datetimeFigureOut">
              <a:rPr lang="en-US" smtClean="0"/>
              <a:t>12/11/23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524643956"/>
      </p:ext>
    </p:extLst>
  </p:cSld>
  <p:clrMap bg1="dk1" tx1="lt1" bg2="dk2" tx2="lt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 id="2147483902" r:id="rId12"/>
    <p:sldLayoutId id="2147483903" r:id="rId13"/>
    <p:sldLayoutId id="2147483904" r:id="rId14"/>
    <p:sldLayoutId id="2147483905" r:id="rId15"/>
    <p:sldLayoutId id="2147483906" r:id="rId16"/>
    <p:sldLayoutId id="2147483907"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04F8797-ED77-4C70-AAEA-0DE48267C2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CAD06229-FEB7-4CC9-8BE7-1A9457B9C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322895"/>
          </a:xfrm>
          <a:custGeom>
            <a:avLst/>
            <a:gdLst>
              <a:gd name="connsiteX0" fmla="*/ 0 w 12192000"/>
              <a:gd name="connsiteY0" fmla="*/ 0 h 5322895"/>
              <a:gd name="connsiteX1" fmla="*/ 12192000 w 12192000"/>
              <a:gd name="connsiteY1" fmla="*/ 0 h 5322895"/>
              <a:gd name="connsiteX2" fmla="*/ 12192000 w 12192000"/>
              <a:gd name="connsiteY2" fmla="*/ 213719 h 5322895"/>
              <a:gd name="connsiteX3" fmla="*/ 12192000 w 12192000"/>
              <a:gd name="connsiteY3" fmla="*/ 471948 h 5322895"/>
              <a:gd name="connsiteX4" fmla="*/ 12192000 w 12192000"/>
              <a:gd name="connsiteY4" fmla="*/ 3571886 h 5322895"/>
              <a:gd name="connsiteX5" fmla="*/ 12192000 w 12192000"/>
              <a:gd name="connsiteY5" fmla="*/ 3753332 h 5322895"/>
              <a:gd name="connsiteX6" fmla="*/ 12192000 w 12192000"/>
              <a:gd name="connsiteY6" fmla="*/ 4806077 h 5322895"/>
              <a:gd name="connsiteX7" fmla="*/ 11957522 w 12192000"/>
              <a:gd name="connsiteY7" fmla="*/ 4849979 h 5322895"/>
              <a:gd name="connsiteX8" fmla="*/ 11679973 w 12192000"/>
              <a:gd name="connsiteY8" fmla="*/ 4899723 h 5322895"/>
              <a:gd name="connsiteX9" fmla="*/ 11401197 w 12192000"/>
              <a:gd name="connsiteY9" fmla="*/ 4948416 h 5322895"/>
              <a:gd name="connsiteX10" fmla="*/ 11121192 w 12192000"/>
              <a:gd name="connsiteY10" fmla="*/ 4990102 h 5322895"/>
              <a:gd name="connsiteX11" fmla="*/ 10842416 w 12192000"/>
              <a:gd name="connsiteY11" fmla="*/ 5032139 h 5322895"/>
              <a:gd name="connsiteX12" fmla="*/ 10562411 w 12192000"/>
              <a:gd name="connsiteY12" fmla="*/ 5071374 h 5322895"/>
              <a:gd name="connsiteX13" fmla="*/ 10286091 w 12192000"/>
              <a:gd name="connsiteY13" fmla="*/ 5105003 h 5322895"/>
              <a:gd name="connsiteX14" fmla="*/ 10006086 w 12192000"/>
              <a:gd name="connsiteY14" fmla="*/ 5136881 h 5322895"/>
              <a:gd name="connsiteX15" fmla="*/ 9727310 w 12192000"/>
              <a:gd name="connsiteY15" fmla="*/ 5165957 h 5322895"/>
              <a:gd name="connsiteX16" fmla="*/ 9453445 w 12192000"/>
              <a:gd name="connsiteY16" fmla="*/ 5191179 h 5322895"/>
              <a:gd name="connsiteX17" fmla="*/ 9175897 w 12192000"/>
              <a:gd name="connsiteY17" fmla="*/ 5216401 h 5322895"/>
              <a:gd name="connsiteX18" fmla="*/ 8902033 w 12192000"/>
              <a:gd name="connsiteY18" fmla="*/ 5237420 h 5322895"/>
              <a:gd name="connsiteX19" fmla="*/ 8628169 w 12192000"/>
              <a:gd name="connsiteY19" fmla="*/ 5253884 h 5322895"/>
              <a:gd name="connsiteX20" fmla="*/ 8355533 w 12192000"/>
              <a:gd name="connsiteY20" fmla="*/ 5271050 h 5322895"/>
              <a:gd name="connsiteX21" fmla="*/ 8085353 w 12192000"/>
              <a:gd name="connsiteY21" fmla="*/ 5285412 h 5322895"/>
              <a:gd name="connsiteX22" fmla="*/ 7817629 w 12192000"/>
              <a:gd name="connsiteY22" fmla="*/ 5295571 h 5322895"/>
              <a:gd name="connsiteX23" fmla="*/ 7549905 w 12192000"/>
              <a:gd name="connsiteY23" fmla="*/ 5304329 h 5322895"/>
              <a:gd name="connsiteX24" fmla="*/ 7284638 w 12192000"/>
              <a:gd name="connsiteY24" fmla="*/ 5312736 h 5322895"/>
              <a:gd name="connsiteX25" fmla="*/ 7023055 w 12192000"/>
              <a:gd name="connsiteY25" fmla="*/ 5316590 h 5322895"/>
              <a:gd name="connsiteX26" fmla="*/ 6761472 w 12192000"/>
              <a:gd name="connsiteY26" fmla="*/ 5320793 h 5322895"/>
              <a:gd name="connsiteX27" fmla="*/ 6503573 w 12192000"/>
              <a:gd name="connsiteY27" fmla="*/ 5322895 h 5322895"/>
              <a:gd name="connsiteX28" fmla="*/ 6248130 w 12192000"/>
              <a:gd name="connsiteY28" fmla="*/ 5320793 h 5322895"/>
              <a:gd name="connsiteX29" fmla="*/ 5995144 w 12192000"/>
              <a:gd name="connsiteY29" fmla="*/ 5320793 h 5322895"/>
              <a:gd name="connsiteX30" fmla="*/ 5744613 w 12192000"/>
              <a:gd name="connsiteY30" fmla="*/ 5316590 h 5322895"/>
              <a:gd name="connsiteX31" fmla="*/ 5498995 w 12192000"/>
              <a:gd name="connsiteY31" fmla="*/ 5310284 h 5322895"/>
              <a:gd name="connsiteX32" fmla="*/ 5255834 w 12192000"/>
              <a:gd name="connsiteY32" fmla="*/ 5304329 h 5322895"/>
              <a:gd name="connsiteX33" fmla="*/ 5017584 w 12192000"/>
              <a:gd name="connsiteY33" fmla="*/ 5297673 h 5322895"/>
              <a:gd name="connsiteX34" fmla="*/ 4780562 w 12192000"/>
              <a:gd name="connsiteY34" fmla="*/ 5287514 h 5322895"/>
              <a:gd name="connsiteX35" fmla="*/ 4547227 w 12192000"/>
              <a:gd name="connsiteY35" fmla="*/ 5276654 h 5322895"/>
              <a:gd name="connsiteX36" fmla="*/ 4318800 w 12192000"/>
              <a:gd name="connsiteY36" fmla="*/ 5266846 h 5322895"/>
              <a:gd name="connsiteX37" fmla="*/ 3873004 w 12192000"/>
              <a:gd name="connsiteY37" fmla="*/ 5239171 h 5322895"/>
              <a:gd name="connsiteX38" fmla="*/ 3445628 w 12192000"/>
              <a:gd name="connsiteY38" fmla="*/ 5209746 h 5322895"/>
              <a:gd name="connsiteX39" fmla="*/ 3035446 w 12192000"/>
              <a:gd name="connsiteY39" fmla="*/ 5178918 h 5322895"/>
              <a:gd name="connsiteX40" fmla="*/ 2647370 w 12192000"/>
              <a:gd name="connsiteY40" fmla="*/ 5144939 h 5322895"/>
              <a:gd name="connsiteX41" fmla="*/ 2276487 w 12192000"/>
              <a:gd name="connsiteY41" fmla="*/ 5109557 h 5322895"/>
              <a:gd name="connsiteX42" fmla="*/ 1932621 w 12192000"/>
              <a:gd name="connsiteY42" fmla="*/ 5071374 h 5322895"/>
              <a:gd name="connsiteX43" fmla="*/ 1609634 w 12192000"/>
              <a:gd name="connsiteY43" fmla="*/ 5033891 h 5322895"/>
              <a:gd name="connsiteX44" fmla="*/ 1312435 w 12192000"/>
              <a:gd name="connsiteY44" fmla="*/ 4996408 h 5322895"/>
              <a:gd name="connsiteX45" fmla="*/ 1039799 w 12192000"/>
              <a:gd name="connsiteY45" fmla="*/ 4961027 h 5322895"/>
              <a:gd name="connsiteX46" fmla="*/ 797865 w 12192000"/>
              <a:gd name="connsiteY46" fmla="*/ 4927397 h 5322895"/>
              <a:gd name="connsiteX47" fmla="*/ 579265 w 12192000"/>
              <a:gd name="connsiteY47" fmla="*/ 4895519 h 5322895"/>
              <a:gd name="connsiteX48" fmla="*/ 395052 w 12192000"/>
              <a:gd name="connsiteY48" fmla="*/ 4868896 h 5322895"/>
              <a:gd name="connsiteX49" fmla="*/ 240312 w 12192000"/>
              <a:gd name="connsiteY49" fmla="*/ 4843673 h 5322895"/>
              <a:gd name="connsiteX50" fmla="*/ 27853 w 12192000"/>
              <a:gd name="connsiteY50" fmla="*/ 4807592 h 5322895"/>
              <a:gd name="connsiteX51" fmla="*/ 0 w 12192000"/>
              <a:gd name="connsiteY51" fmla="*/ 4802879 h 5322895"/>
              <a:gd name="connsiteX52" fmla="*/ 0 w 12192000"/>
              <a:gd name="connsiteY52" fmla="*/ 3753332 h 5322895"/>
              <a:gd name="connsiteX53" fmla="*/ 0 w 12192000"/>
              <a:gd name="connsiteY53" fmla="*/ 3571886 h 5322895"/>
              <a:gd name="connsiteX54" fmla="*/ 0 w 12192000"/>
              <a:gd name="connsiteY54" fmla="*/ 471948 h 5322895"/>
              <a:gd name="connsiteX55" fmla="*/ 0 w 12192000"/>
              <a:gd name="connsiteY55"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5322895">
                <a:moveTo>
                  <a:pt x="0" y="0"/>
                </a:moveTo>
                <a:lnTo>
                  <a:pt x="12192000" y="0"/>
                </a:lnTo>
                <a:lnTo>
                  <a:pt x="12192000" y="213719"/>
                </a:lnTo>
                <a:lnTo>
                  <a:pt x="12192000" y="471948"/>
                </a:lnTo>
                <a:lnTo>
                  <a:pt x="12192000" y="3571886"/>
                </a:lnTo>
                <a:lnTo>
                  <a:pt x="12192000" y="3753332"/>
                </a:lnTo>
                <a:lnTo>
                  <a:pt x="12192000" y="4806077"/>
                </a:lnTo>
                <a:lnTo>
                  <a:pt x="11957522" y="4849979"/>
                </a:lnTo>
                <a:lnTo>
                  <a:pt x="11679973" y="4899723"/>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0562" y="5287514"/>
                </a:lnTo>
                <a:lnTo>
                  <a:pt x="4547227" y="5276654"/>
                </a:lnTo>
                <a:lnTo>
                  <a:pt x="4318800" y="5266846"/>
                </a:lnTo>
                <a:lnTo>
                  <a:pt x="3873004" y="5239171"/>
                </a:lnTo>
                <a:lnTo>
                  <a:pt x="3445628" y="5209746"/>
                </a:lnTo>
                <a:lnTo>
                  <a:pt x="3035446" y="5178918"/>
                </a:lnTo>
                <a:lnTo>
                  <a:pt x="2647370" y="5144939"/>
                </a:lnTo>
                <a:lnTo>
                  <a:pt x="2276487" y="5109557"/>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2B44E02-2041-49BE-AF61-F91454DC3A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60549" r="62095"/>
          <a:stretch/>
        </p:blipFill>
        <p:spPr>
          <a:xfrm flipH="1">
            <a:off x="8948814" y="3265714"/>
            <a:ext cx="3243185" cy="1898718"/>
          </a:xfrm>
          <a:custGeom>
            <a:avLst/>
            <a:gdLst>
              <a:gd name="connsiteX0" fmla="*/ 220380 w 3243185"/>
              <a:gd name="connsiteY0" fmla="*/ 404386 h 1898718"/>
              <a:gd name="connsiteX1" fmla="*/ 278149 w 3243185"/>
              <a:gd name="connsiteY1" fmla="*/ 410805 h 1898718"/>
              <a:gd name="connsiteX2" fmla="*/ 297405 w 3243185"/>
              <a:gd name="connsiteY2" fmla="*/ 423642 h 1898718"/>
              <a:gd name="connsiteX3" fmla="*/ 316662 w 3243185"/>
              <a:gd name="connsiteY3" fmla="*/ 430061 h 1898718"/>
              <a:gd name="connsiteX4" fmla="*/ 355175 w 3243185"/>
              <a:gd name="connsiteY4" fmla="*/ 455737 h 1898718"/>
              <a:gd name="connsiteX5" fmla="*/ 406525 w 3243185"/>
              <a:gd name="connsiteY5" fmla="*/ 468574 h 1898718"/>
              <a:gd name="connsiteX6" fmla="*/ 425782 w 3243185"/>
              <a:gd name="connsiteY6" fmla="*/ 481412 h 1898718"/>
              <a:gd name="connsiteX7" fmla="*/ 445038 w 3243185"/>
              <a:gd name="connsiteY7" fmla="*/ 487831 h 1898718"/>
              <a:gd name="connsiteX8" fmla="*/ 483551 w 3243185"/>
              <a:gd name="connsiteY8" fmla="*/ 526344 h 1898718"/>
              <a:gd name="connsiteX9" fmla="*/ 483551 w 3243185"/>
              <a:gd name="connsiteY9" fmla="*/ 609788 h 1898718"/>
              <a:gd name="connsiteX10" fmla="*/ 445038 w 3243185"/>
              <a:gd name="connsiteY10" fmla="*/ 635464 h 1898718"/>
              <a:gd name="connsiteX11" fmla="*/ 246055 w 3243185"/>
              <a:gd name="connsiteY11" fmla="*/ 629045 h 1898718"/>
              <a:gd name="connsiteX12" fmla="*/ 233217 w 3243185"/>
              <a:gd name="connsiteY12" fmla="*/ 609788 h 1898718"/>
              <a:gd name="connsiteX13" fmla="*/ 213961 w 3243185"/>
              <a:gd name="connsiteY13" fmla="*/ 603370 h 1898718"/>
              <a:gd name="connsiteX14" fmla="*/ 188285 w 3243185"/>
              <a:gd name="connsiteY14" fmla="*/ 564857 h 1898718"/>
              <a:gd name="connsiteX15" fmla="*/ 175448 w 3243185"/>
              <a:gd name="connsiteY15" fmla="*/ 526344 h 1898718"/>
              <a:gd name="connsiteX16" fmla="*/ 220380 w 3243185"/>
              <a:gd name="connsiteY16" fmla="*/ 404386 h 1898718"/>
              <a:gd name="connsiteX17" fmla="*/ 3243185 w 3243185"/>
              <a:gd name="connsiteY17" fmla="*/ 0 h 1898718"/>
              <a:gd name="connsiteX18" fmla="*/ 2298567 w 3243185"/>
              <a:gd name="connsiteY18" fmla="*/ 0 h 1898718"/>
              <a:gd name="connsiteX19" fmla="*/ 2293659 w 3243185"/>
              <a:gd name="connsiteY19" fmla="*/ 51351 h 1898718"/>
              <a:gd name="connsiteX20" fmla="*/ 2274403 w 3243185"/>
              <a:gd name="connsiteY20" fmla="*/ 83445 h 1898718"/>
              <a:gd name="connsiteX21" fmla="*/ 2248728 w 3243185"/>
              <a:gd name="connsiteY21" fmla="*/ 121958 h 1898718"/>
              <a:gd name="connsiteX22" fmla="*/ 2203796 w 3243185"/>
              <a:gd name="connsiteY22" fmla="*/ 166890 h 1898718"/>
              <a:gd name="connsiteX23" fmla="*/ 2178121 w 3243185"/>
              <a:gd name="connsiteY23" fmla="*/ 173308 h 1898718"/>
              <a:gd name="connsiteX24" fmla="*/ 2126770 w 3243185"/>
              <a:gd name="connsiteY24" fmla="*/ 211821 h 1898718"/>
              <a:gd name="connsiteX25" fmla="*/ 2081838 w 3243185"/>
              <a:gd name="connsiteY25" fmla="*/ 237497 h 1898718"/>
              <a:gd name="connsiteX26" fmla="*/ 2043325 w 3243185"/>
              <a:gd name="connsiteY26" fmla="*/ 250334 h 1898718"/>
              <a:gd name="connsiteX27" fmla="*/ 1972718 w 3243185"/>
              <a:gd name="connsiteY27" fmla="*/ 288847 h 1898718"/>
              <a:gd name="connsiteX28" fmla="*/ 1940624 w 3243185"/>
              <a:gd name="connsiteY28" fmla="*/ 295266 h 1898718"/>
              <a:gd name="connsiteX29" fmla="*/ 1914949 w 3243185"/>
              <a:gd name="connsiteY29" fmla="*/ 308104 h 1898718"/>
              <a:gd name="connsiteX30" fmla="*/ 1895693 w 3243185"/>
              <a:gd name="connsiteY30" fmla="*/ 320941 h 1898718"/>
              <a:gd name="connsiteX31" fmla="*/ 1870017 w 3243185"/>
              <a:gd name="connsiteY31" fmla="*/ 327360 h 1898718"/>
              <a:gd name="connsiteX32" fmla="*/ 1831504 w 3243185"/>
              <a:gd name="connsiteY32" fmla="*/ 340198 h 1898718"/>
              <a:gd name="connsiteX33" fmla="*/ 1780154 w 3243185"/>
              <a:gd name="connsiteY33" fmla="*/ 353035 h 1898718"/>
              <a:gd name="connsiteX34" fmla="*/ 1760897 w 3243185"/>
              <a:gd name="connsiteY34" fmla="*/ 359454 h 1898718"/>
              <a:gd name="connsiteX35" fmla="*/ 1683871 w 3243185"/>
              <a:gd name="connsiteY35" fmla="*/ 397967 h 1898718"/>
              <a:gd name="connsiteX36" fmla="*/ 1632521 w 3243185"/>
              <a:gd name="connsiteY36" fmla="*/ 410805 h 1898718"/>
              <a:gd name="connsiteX37" fmla="*/ 1594008 w 3243185"/>
              <a:gd name="connsiteY37" fmla="*/ 423642 h 1898718"/>
              <a:gd name="connsiteX38" fmla="*/ 1568333 w 3243185"/>
              <a:gd name="connsiteY38" fmla="*/ 430061 h 1898718"/>
              <a:gd name="connsiteX39" fmla="*/ 1542657 w 3243185"/>
              <a:gd name="connsiteY39" fmla="*/ 442899 h 1898718"/>
              <a:gd name="connsiteX40" fmla="*/ 1516982 w 3243185"/>
              <a:gd name="connsiteY40" fmla="*/ 449318 h 1898718"/>
              <a:gd name="connsiteX41" fmla="*/ 1497725 w 3243185"/>
              <a:gd name="connsiteY41" fmla="*/ 455737 h 1898718"/>
              <a:gd name="connsiteX42" fmla="*/ 1452794 w 3243185"/>
              <a:gd name="connsiteY42" fmla="*/ 468574 h 1898718"/>
              <a:gd name="connsiteX43" fmla="*/ 1433537 w 3243185"/>
              <a:gd name="connsiteY43" fmla="*/ 481412 h 1898718"/>
              <a:gd name="connsiteX44" fmla="*/ 1369349 w 3243185"/>
              <a:gd name="connsiteY44" fmla="*/ 494250 h 1898718"/>
              <a:gd name="connsiteX45" fmla="*/ 1324417 w 3243185"/>
              <a:gd name="connsiteY45" fmla="*/ 519925 h 1898718"/>
              <a:gd name="connsiteX46" fmla="*/ 1285904 w 3243185"/>
              <a:gd name="connsiteY46" fmla="*/ 539181 h 1898718"/>
              <a:gd name="connsiteX47" fmla="*/ 1247391 w 3243185"/>
              <a:gd name="connsiteY47" fmla="*/ 545600 h 1898718"/>
              <a:gd name="connsiteX48" fmla="*/ 1176784 w 3243185"/>
              <a:gd name="connsiteY48" fmla="*/ 564857 h 1898718"/>
              <a:gd name="connsiteX49" fmla="*/ 907194 w 3243185"/>
              <a:gd name="connsiteY49" fmla="*/ 577694 h 1898718"/>
              <a:gd name="connsiteX50" fmla="*/ 881518 w 3243185"/>
              <a:gd name="connsiteY50" fmla="*/ 584113 h 1898718"/>
              <a:gd name="connsiteX51" fmla="*/ 656860 w 3243185"/>
              <a:gd name="connsiteY51" fmla="*/ 577694 h 1898718"/>
              <a:gd name="connsiteX52" fmla="*/ 637603 w 3243185"/>
              <a:gd name="connsiteY52" fmla="*/ 558438 h 1898718"/>
              <a:gd name="connsiteX53" fmla="*/ 618347 w 3243185"/>
              <a:gd name="connsiteY53" fmla="*/ 519925 h 1898718"/>
              <a:gd name="connsiteX54" fmla="*/ 599090 w 3243185"/>
              <a:gd name="connsiteY54" fmla="*/ 500668 h 1898718"/>
              <a:gd name="connsiteX55" fmla="*/ 566996 w 3243185"/>
              <a:gd name="connsiteY55" fmla="*/ 474993 h 1898718"/>
              <a:gd name="connsiteX56" fmla="*/ 560577 w 3243185"/>
              <a:gd name="connsiteY56" fmla="*/ 455737 h 1898718"/>
              <a:gd name="connsiteX57" fmla="*/ 522064 w 3243185"/>
              <a:gd name="connsiteY57" fmla="*/ 436480 h 1898718"/>
              <a:gd name="connsiteX58" fmla="*/ 502808 w 3243185"/>
              <a:gd name="connsiteY58" fmla="*/ 423642 h 1898718"/>
              <a:gd name="connsiteX59" fmla="*/ 464295 w 3243185"/>
              <a:gd name="connsiteY59" fmla="*/ 410805 h 1898718"/>
              <a:gd name="connsiteX60" fmla="*/ 445038 w 3243185"/>
              <a:gd name="connsiteY60" fmla="*/ 397967 h 1898718"/>
              <a:gd name="connsiteX61" fmla="*/ 374431 w 3243185"/>
              <a:gd name="connsiteY61" fmla="*/ 391548 h 1898718"/>
              <a:gd name="connsiteX62" fmla="*/ 329500 w 3243185"/>
              <a:gd name="connsiteY62" fmla="*/ 372292 h 1898718"/>
              <a:gd name="connsiteX63" fmla="*/ 310243 w 3243185"/>
              <a:gd name="connsiteY63" fmla="*/ 365873 h 1898718"/>
              <a:gd name="connsiteX64" fmla="*/ 271730 w 3243185"/>
              <a:gd name="connsiteY64" fmla="*/ 340198 h 1898718"/>
              <a:gd name="connsiteX65" fmla="*/ 239636 w 3243185"/>
              <a:gd name="connsiteY65" fmla="*/ 301685 h 1898718"/>
              <a:gd name="connsiteX66" fmla="*/ 201123 w 3243185"/>
              <a:gd name="connsiteY66" fmla="*/ 269591 h 1898718"/>
              <a:gd name="connsiteX67" fmla="*/ 149773 w 3243185"/>
              <a:gd name="connsiteY67" fmla="*/ 224659 h 1898718"/>
              <a:gd name="connsiteX68" fmla="*/ 111260 w 3243185"/>
              <a:gd name="connsiteY68" fmla="*/ 211821 h 1898718"/>
              <a:gd name="connsiteX69" fmla="*/ 92003 w 3243185"/>
              <a:gd name="connsiteY69" fmla="*/ 205402 h 1898718"/>
              <a:gd name="connsiteX70" fmla="*/ 72747 w 3243185"/>
              <a:gd name="connsiteY70" fmla="*/ 192565 h 1898718"/>
              <a:gd name="connsiteX71" fmla="*/ 34234 w 3243185"/>
              <a:gd name="connsiteY71" fmla="*/ 160471 h 1898718"/>
              <a:gd name="connsiteX72" fmla="*/ 8558 w 3243185"/>
              <a:gd name="connsiteY72" fmla="*/ 121958 h 1898718"/>
              <a:gd name="connsiteX73" fmla="*/ 11877 w 3243185"/>
              <a:gd name="connsiteY73" fmla="*/ 15345 h 1898718"/>
              <a:gd name="connsiteX74" fmla="*/ 16098 w 3243185"/>
              <a:gd name="connsiteY74" fmla="*/ 0 h 1898718"/>
              <a:gd name="connsiteX75" fmla="*/ 0 w 3243185"/>
              <a:gd name="connsiteY75" fmla="*/ 0 h 1898718"/>
              <a:gd name="connsiteX76" fmla="*/ 0 w 3243185"/>
              <a:gd name="connsiteY76" fmla="*/ 1540363 h 1898718"/>
              <a:gd name="connsiteX77" fmla="*/ 234477 w 3243185"/>
              <a:gd name="connsiteY77" fmla="*/ 1584265 h 1898718"/>
              <a:gd name="connsiteX78" fmla="*/ 512026 w 3243185"/>
              <a:gd name="connsiteY78" fmla="*/ 1634009 h 1898718"/>
              <a:gd name="connsiteX79" fmla="*/ 790802 w 3243185"/>
              <a:gd name="connsiteY79" fmla="*/ 1682702 h 1898718"/>
              <a:gd name="connsiteX80" fmla="*/ 1070807 w 3243185"/>
              <a:gd name="connsiteY80" fmla="*/ 1724388 h 1898718"/>
              <a:gd name="connsiteX81" fmla="*/ 1349583 w 3243185"/>
              <a:gd name="connsiteY81" fmla="*/ 1766425 h 1898718"/>
              <a:gd name="connsiteX82" fmla="*/ 1629588 w 3243185"/>
              <a:gd name="connsiteY82" fmla="*/ 1805660 h 1898718"/>
              <a:gd name="connsiteX83" fmla="*/ 1905908 w 3243185"/>
              <a:gd name="connsiteY83" fmla="*/ 1839289 h 1898718"/>
              <a:gd name="connsiteX84" fmla="*/ 2185913 w 3243185"/>
              <a:gd name="connsiteY84" fmla="*/ 1871167 h 1898718"/>
              <a:gd name="connsiteX85" fmla="*/ 2450068 w 3243185"/>
              <a:gd name="connsiteY85" fmla="*/ 1898718 h 1898718"/>
              <a:gd name="connsiteX86" fmla="*/ 3243185 w 3243185"/>
              <a:gd name="connsiteY86" fmla="*/ 1898718 h 1898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243185" h="1898718">
                <a:moveTo>
                  <a:pt x="220380" y="404386"/>
                </a:moveTo>
                <a:cubicBezTo>
                  <a:pt x="239636" y="406526"/>
                  <a:pt x="259352" y="406106"/>
                  <a:pt x="278149" y="410805"/>
                </a:cubicBezTo>
                <a:cubicBezTo>
                  <a:pt x="285633" y="412676"/>
                  <a:pt x="290505" y="420192"/>
                  <a:pt x="297405" y="423642"/>
                </a:cubicBezTo>
                <a:cubicBezTo>
                  <a:pt x="303457" y="426669"/>
                  <a:pt x="310747" y="426775"/>
                  <a:pt x="316662" y="430061"/>
                </a:cubicBezTo>
                <a:cubicBezTo>
                  <a:pt x="330149" y="437554"/>
                  <a:pt x="340537" y="450857"/>
                  <a:pt x="355175" y="455737"/>
                </a:cubicBezTo>
                <a:cubicBezTo>
                  <a:pt x="384781" y="465606"/>
                  <a:pt x="367797" y="460829"/>
                  <a:pt x="406525" y="468574"/>
                </a:cubicBezTo>
                <a:cubicBezTo>
                  <a:pt x="412944" y="472853"/>
                  <a:pt x="418882" y="477962"/>
                  <a:pt x="425782" y="481412"/>
                </a:cubicBezTo>
                <a:cubicBezTo>
                  <a:pt x="431834" y="484438"/>
                  <a:pt x="439698" y="483676"/>
                  <a:pt x="445038" y="487831"/>
                </a:cubicBezTo>
                <a:cubicBezTo>
                  <a:pt x="459369" y="498977"/>
                  <a:pt x="483551" y="526344"/>
                  <a:pt x="483551" y="526344"/>
                </a:cubicBezTo>
                <a:cubicBezTo>
                  <a:pt x="493199" y="555288"/>
                  <a:pt x="501991" y="572910"/>
                  <a:pt x="483551" y="609788"/>
                </a:cubicBezTo>
                <a:cubicBezTo>
                  <a:pt x="476651" y="623588"/>
                  <a:pt x="445038" y="635464"/>
                  <a:pt x="445038" y="635464"/>
                </a:cubicBezTo>
                <a:cubicBezTo>
                  <a:pt x="378711" y="633324"/>
                  <a:pt x="311935" y="637030"/>
                  <a:pt x="246055" y="629045"/>
                </a:cubicBezTo>
                <a:cubicBezTo>
                  <a:pt x="238396" y="628117"/>
                  <a:pt x="239242" y="614607"/>
                  <a:pt x="233217" y="609788"/>
                </a:cubicBezTo>
                <a:cubicBezTo>
                  <a:pt x="227934" y="605562"/>
                  <a:pt x="220380" y="605509"/>
                  <a:pt x="213961" y="603370"/>
                </a:cubicBezTo>
                <a:cubicBezTo>
                  <a:pt x="205402" y="590532"/>
                  <a:pt x="193165" y="579494"/>
                  <a:pt x="188285" y="564857"/>
                </a:cubicBezTo>
                <a:lnTo>
                  <a:pt x="175448" y="526344"/>
                </a:lnTo>
                <a:cubicBezTo>
                  <a:pt x="182293" y="423657"/>
                  <a:pt x="212891" y="424712"/>
                  <a:pt x="220380" y="404386"/>
                </a:cubicBezTo>
                <a:close/>
                <a:moveTo>
                  <a:pt x="3243185" y="0"/>
                </a:moveTo>
                <a:lnTo>
                  <a:pt x="2298567" y="0"/>
                </a:lnTo>
                <a:lnTo>
                  <a:pt x="2293659" y="51351"/>
                </a:lnTo>
                <a:cubicBezTo>
                  <a:pt x="2291895" y="63701"/>
                  <a:pt x="2281101" y="72919"/>
                  <a:pt x="2274403" y="83445"/>
                </a:cubicBezTo>
                <a:cubicBezTo>
                  <a:pt x="2266120" y="96461"/>
                  <a:pt x="2257985" y="109614"/>
                  <a:pt x="2248728" y="121958"/>
                </a:cubicBezTo>
                <a:cubicBezTo>
                  <a:pt x="2233323" y="142498"/>
                  <a:pt x="2227760" y="154908"/>
                  <a:pt x="2203796" y="166890"/>
                </a:cubicBezTo>
                <a:cubicBezTo>
                  <a:pt x="2195906" y="170835"/>
                  <a:pt x="2186679" y="171169"/>
                  <a:pt x="2178121" y="173308"/>
                </a:cubicBezTo>
                <a:cubicBezTo>
                  <a:pt x="2148108" y="203321"/>
                  <a:pt x="2169307" y="185236"/>
                  <a:pt x="2126770" y="211821"/>
                </a:cubicBezTo>
                <a:cubicBezTo>
                  <a:pt x="2106184" y="224688"/>
                  <a:pt x="2106188" y="227757"/>
                  <a:pt x="2081838" y="237497"/>
                </a:cubicBezTo>
                <a:cubicBezTo>
                  <a:pt x="2069275" y="242522"/>
                  <a:pt x="2054585" y="242828"/>
                  <a:pt x="2043325" y="250334"/>
                </a:cubicBezTo>
                <a:cubicBezTo>
                  <a:pt x="2023241" y="263724"/>
                  <a:pt x="1993522" y="284687"/>
                  <a:pt x="1972718" y="288847"/>
                </a:cubicBezTo>
                <a:lnTo>
                  <a:pt x="1940624" y="295266"/>
                </a:lnTo>
                <a:cubicBezTo>
                  <a:pt x="1932066" y="299545"/>
                  <a:pt x="1923257" y="303356"/>
                  <a:pt x="1914949" y="308104"/>
                </a:cubicBezTo>
                <a:cubicBezTo>
                  <a:pt x="1908251" y="311931"/>
                  <a:pt x="1902783" y="317902"/>
                  <a:pt x="1895693" y="320941"/>
                </a:cubicBezTo>
                <a:cubicBezTo>
                  <a:pt x="1887584" y="324416"/>
                  <a:pt x="1878467" y="324825"/>
                  <a:pt x="1870017" y="327360"/>
                </a:cubicBezTo>
                <a:cubicBezTo>
                  <a:pt x="1857056" y="331248"/>
                  <a:pt x="1844633" y="336916"/>
                  <a:pt x="1831504" y="340198"/>
                </a:cubicBezTo>
                <a:cubicBezTo>
                  <a:pt x="1814387" y="344477"/>
                  <a:pt x="1796892" y="347456"/>
                  <a:pt x="1780154" y="353035"/>
                </a:cubicBezTo>
                <a:cubicBezTo>
                  <a:pt x="1773735" y="355175"/>
                  <a:pt x="1766812" y="356168"/>
                  <a:pt x="1760897" y="359454"/>
                </a:cubicBezTo>
                <a:cubicBezTo>
                  <a:pt x="1709553" y="387979"/>
                  <a:pt x="1738400" y="384335"/>
                  <a:pt x="1683871" y="397967"/>
                </a:cubicBezTo>
                <a:cubicBezTo>
                  <a:pt x="1666755" y="402246"/>
                  <a:pt x="1649259" y="405226"/>
                  <a:pt x="1632521" y="410805"/>
                </a:cubicBezTo>
                <a:cubicBezTo>
                  <a:pt x="1619683" y="415084"/>
                  <a:pt x="1607136" y="420361"/>
                  <a:pt x="1594008" y="423642"/>
                </a:cubicBezTo>
                <a:cubicBezTo>
                  <a:pt x="1585449" y="425782"/>
                  <a:pt x="1576593" y="426964"/>
                  <a:pt x="1568333" y="430061"/>
                </a:cubicBezTo>
                <a:cubicBezTo>
                  <a:pt x="1559373" y="433421"/>
                  <a:pt x="1551617" y="439539"/>
                  <a:pt x="1542657" y="442899"/>
                </a:cubicBezTo>
                <a:cubicBezTo>
                  <a:pt x="1534397" y="445997"/>
                  <a:pt x="1525465" y="446895"/>
                  <a:pt x="1516982" y="449318"/>
                </a:cubicBezTo>
                <a:cubicBezTo>
                  <a:pt x="1510476" y="451177"/>
                  <a:pt x="1504231" y="453878"/>
                  <a:pt x="1497725" y="455737"/>
                </a:cubicBezTo>
                <a:cubicBezTo>
                  <a:pt x="1488128" y="458478"/>
                  <a:pt x="1463054" y="463444"/>
                  <a:pt x="1452794" y="468574"/>
                </a:cubicBezTo>
                <a:cubicBezTo>
                  <a:pt x="1445893" y="472024"/>
                  <a:pt x="1440911" y="479143"/>
                  <a:pt x="1433537" y="481412"/>
                </a:cubicBezTo>
                <a:cubicBezTo>
                  <a:pt x="1412682" y="487829"/>
                  <a:pt x="1369349" y="494250"/>
                  <a:pt x="1369349" y="494250"/>
                </a:cubicBezTo>
                <a:cubicBezTo>
                  <a:pt x="1307265" y="540813"/>
                  <a:pt x="1373427" y="495420"/>
                  <a:pt x="1324417" y="519925"/>
                </a:cubicBezTo>
                <a:cubicBezTo>
                  <a:pt x="1296720" y="533774"/>
                  <a:pt x="1314945" y="532728"/>
                  <a:pt x="1285904" y="539181"/>
                </a:cubicBezTo>
                <a:cubicBezTo>
                  <a:pt x="1273199" y="542005"/>
                  <a:pt x="1260096" y="542777"/>
                  <a:pt x="1247391" y="545600"/>
                </a:cubicBezTo>
                <a:cubicBezTo>
                  <a:pt x="1214234" y="552969"/>
                  <a:pt x="1227302" y="562451"/>
                  <a:pt x="1176784" y="564857"/>
                </a:cubicBezTo>
                <a:lnTo>
                  <a:pt x="907194" y="577694"/>
                </a:lnTo>
                <a:cubicBezTo>
                  <a:pt x="898635" y="579834"/>
                  <a:pt x="890340" y="584113"/>
                  <a:pt x="881518" y="584113"/>
                </a:cubicBezTo>
                <a:cubicBezTo>
                  <a:pt x="806601" y="584113"/>
                  <a:pt x="731365" y="585537"/>
                  <a:pt x="656860" y="577694"/>
                </a:cubicBezTo>
                <a:cubicBezTo>
                  <a:pt x="647832" y="576744"/>
                  <a:pt x="643415" y="565411"/>
                  <a:pt x="637603" y="558438"/>
                </a:cubicBezTo>
                <a:cubicBezTo>
                  <a:pt x="587103" y="497837"/>
                  <a:pt x="656946" y="577823"/>
                  <a:pt x="618347" y="519925"/>
                </a:cubicBezTo>
                <a:cubicBezTo>
                  <a:pt x="613311" y="512372"/>
                  <a:pt x="604902" y="507642"/>
                  <a:pt x="599090" y="500668"/>
                </a:cubicBezTo>
                <a:cubicBezTo>
                  <a:pt x="576756" y="473868"/>
                  <a:pt x="598608" y="485530"/>
                  <a:pt x="566996" y="474993"/>
                </a:cubicBezTo>
                <a:cubicBezTo>
                  <a:pt x="564857" y="468574"/>
                  <a:pt x="564804" y="461020"/>
                  <a:pt x="560577" y="455737"/>
                </a:cubicBezTo>
                <a:cubicBezTo>
                  <a:pt x="548314" y="440407"/>
                  <a:pt x="537569" y="444232"/>
                  <a:pt x="522064" y="436480"/>
                </a:cubicBezTo>
                <a:cubicBezTo>
                  <a:pt x="515164" y="433030"/>
                  <a:pt x="509858" y="426775"/>
                  <a:pt x="502808" y="423642"/>
                </a:cubicBezTo>
                <a:cubicBezTo>
                  <a:pt x="490442" y="418147"/>
                  <a:pt x="475555" y="418311"/>
                  <a:pt x="464295" y="410805"/>
                </a:cubicBezTo>
                <a:cubicBezTo>
                  <a:pt x="457876" y="406526"/>
                  <a:pt x="452582" y="399584"/>
                  <a:pt x="445038" y="397967"/>
                </a:cubicBezTo>
                <a:cubicBezTo>
                  <a:pt x="421930" y="393015"/>
                  <a:pt x="397967" y="393688"/>
                  <a:pt x="374431" y="391548"/>
                </a:cubicBezTo>
                <a:cubicBezTo>
                  <a:pt x="320996" y="378189"/>
                  <a:pt x="373828" y="394456"/>
                  <a:pt x="329500" y="372292"/>
                </a:cubicBezTo>
                <a:cubicBezTo>
                  <a:pt x="323448" y="369266"/>
                  <a:pt x="316158" y="369159"/>
                  <a:pt x="310243" y="365873"/>
                </a:cubicBezTo>
                <a:cubicBezTo>
                  <a:pt x="296756" y="358380"/>
                  <a:pt x="271730" y="340198"/>
                  <a:pt x="271730" y="340198"/>
                </a:cubicBezTo>
                <a:cubicBezTo>
                  <a:pt x="259107" y="321264"/>
                  <a:pt x="258170" y="317130"/>
                  <a:pt x="239636" y="301685"/>
                </a:cubicBezTo>
                <a:cubicBezTo>
                  <a:pt x="212096" y="278735"/>
                  <a:pt x="226695" y="300277"/>
                  <a:pt x="201123" y="269591"/>
                </a:cubicBezTo>
                <a:cubicBezTo>
                  <a:pt x="180961" y="245397"/>
                  <a:pt x="192235" y="238813"/>
                  <a:pt x="149773" y="224659"/>
                </a:cubicBezTo>
                <a:lnTo>
                  <a:pt x="111260" y="211821"/>
                </a:lnTo>
                <a:cubicBezTo>
                  <a:pt x="104841" y="209682"/>
                  <a:pt x="97633" y="209156"/>
                  <a:pt x="92003" y="205402"/>
                </a:cubicBezTo>
                <a:cubicBezTo>
                  <a:pt x="85584" y="201123"/>
                  <a:pt x="78673" y="197503"/>
                  <a:pt x="72747" y="192565"/>
                </a:cubicBezTo>
                <a:cubicBezTo>
                  <a:pt x="23324" y="151379"/>
                  <a:pt x="82044" y="192344"/>
                  <a:pt x="34234" y="160471"/>
                </a:cubicBezTo>
                <a:cubicBezTo>
                  <a:pt x="25675" y="147633"/>
                  <a:pt x="7748" y="137365"/>
                  <a:pt x="8558" y="121958"/>
                </a:cubicBezTo>
                <a:cubicBezTo>
                  <a:pt x="10157" y="91584"/>
                  <a:pt x="6161" y="51646"/>
                  <a:pt x="11877" y="15345"/>
                </a:cubicBezTo>
                <a:lnTo>
                  <a:pt x="16098" y="0"/>
                </a:lnTo>
                <a:lnTo>
                  <a:pt x="0" y="0"/>
                </a:lnTo>
                <a:lnTo>
                  <a:pt x="0" y="1540363"/>
                </a:lnTo>
                <a:lnTo>
                  <a:pt x="234477" y="1584265"/>
                </a:lnTo>
                <a:lnTo>
                  <a:pt x="512026" y="1634009"/>
                </a:lnTo>
                <a:lnTo>
                  <a:pt x="790802" y="1682702"/>
                </a:lnTo>
                <a:lnTo>
                  <a:pt x="1070807" y="1724388"/>
                </a:lnTo>
                <a:lnTo>
                  <a:pt x="1349583" y="1766425"/>
                </a:lnTo>
                <a:lnTo>
                  <a:pt x="1629588" y="1805660"/>
                </a:lnTo>
                <a:lnTo>
                  <a:pt x="1905908" y="1839289"/>
                </a:lnTo>
                <a:lnTo>
                  <a:pt x="2185913" y="1871167"/>
                </a:lnTo>
                <a:lnTo>
                  <a:pt x="2450068" y="1898718"/>
                </a:lnTo>
                <a:lnTo>
                  <a:pt x="3243185" y="1898718"/>
                </a:lnTo>
                <a:close/>
              </a:path>
            </a:pathLst>
          </a:custGeom>
        </p:spPr>
      </p:pic>
      <p:pic>
        <p:nvPicPr>
          <p:cNvPr id="14" name="Picture 13">
            <a:extLst>
              <a:ext uri="{FF2B5EF4-FFF2-40B4-BE49-F238E27FC236}">
                <a16:creationId xmlns:a16="http://schemas.microsoft.com/office/drawing/2014/main" id="{08625290-97B7-41E9-9685-D438F86FC9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b="18503"/>
          <a:stretch>
            <a:fillRect/>
          </a:stretch>
        </p:blipFill>
        <p:spPr>
          <a:xfrm>
            <a:off x="0" y="0"/>
            <a:ext cx="11611430" cy="5322895"/>
          </a:xfrm>
          <a:custGeom>
            <a:avLst/>
            <a:gdLst>
              <a:gd name="connsiteX0" fmla="*/ 0 w 11611430"/>
              <a:gd name="connsiteY0" fmla="*/ 0 h 5322895"/>
              <a:gd name="connsiteX1" fmla="*/ 11611430 w 11611430"/>
              <a:gd name="connsiteY1" fmla="*/ 0 h 5322895"/>
              <a:gd name="connsiteX2" fmla="*/ 11611430 w 11611430"/>
              <a:gd name="connsiteY2" fmla="*/ 4911695 h 5322895"/>
              <a:gd name="connsiteX3" fmla="*/ 11401197 w 11611430"/>
              <a:gd name="connsiteY3" fmla="*/ 4948416 h 5322895"/>
              <a:gd name="connsiteX4" fmla="*/ 11121192 w 11611430"/>
              <a:gd name="connsiteY4" fmla="*/ 4990102 h 5322895"/>
              <a:gd name="connsiteX5" fmla="*/ 10842416 w 11611430"/>
              <a:gd name="connsiteY5" fmla="*/ 5032139 h 5322895"/>
              <a:gd name="connsiteX6" fmla="*/ 10562411 w 11611430"/>
              <a:gd name="connsiteY6" fmla="*/ 5071374 h 5322895"/>
              <a:gd name="connsiteX7" fmla="*/ 10286091 w 11611430"/>
              <a:gd name="connsiteY7" fmla="*/ 5105003 h 5322895"/>
              <a:gd name="connsiteX8" fmla="*/ 10006086 w 11611430"/>
              <a:gd name="connsiteY8" fmla="*/ 5136881 h 5322895"/>
              <a:gd name="connsiteX9" fmla="*/ 9727310 w 11611430"/>
              <a:gd name="connsiteY9" fmla="*/ 5165957 h 5322895"/>
              <a:gd name="connsiteX10" fmla="*/ 9453445 w 11611430"/>
              <a:gd name="connsiteY10" fmla="*/ 5191179 h 5322895"/>
              <a:gd name="connsiteX11" fmla="*/ 9175897 w 11611430"/>
              <a:gd name="connsiteY11" fmla="*/ 5216401 h 5322895"/>
              <a:gd name="connsiteX12" fmla="*/ 8902033 w 11611430"/>
              <a:gd name="connsiteY12" fmla="*/ 5237420 h 5322895"/>
              <a:gd name="connsiteX13" fmla="*/ 8628169 w 11611430"/>
              <a:gd name="connsiteY13" fmla="*/ 5253884 h 5322895"/>
              <a:gd name="connsiteX14" fmla="*/ 8355533 w 11611430"/>
              <a:gd name="connsiteY14" fmla="*/ 5271050 h 5322895"/>
              <a:gd name="connsiteX15" fmla="*/ 8085353 w 11611430"/>
              <a:gd name="connsiteY15" fmla="*/ 5285412 h 5322895"/>
              <a:gd name="connsiteX16" fmla="*/ 7817629 w 11611430"/>
              <a:gd name="connsiteY16" fmla="*/ 5295571 h 5322895"/>
              <a:gd name="connsiteX17" fmla="*/ 7549905 w 11611430"/>
              <a:gd name="connsiteY17" fmla="*/ 5304329 h 5322895"/>
              <a:gd name="connsiteX18" fmla="*/ 7284638 w 11611430"/>
              <a:gd name="connsiteY18" fmla="*/ 5312736 h 5322895"/>
              <a:gd name="connsiteX19" fmla="*/ 7023055 w 11611430"/>
              <a:gd name="connsiteY19" fmla="*/ 5316590 h 5322895"/>
              <a:gd name="connsiteX20" fmla="*/ 6761472 w 11611430"/>
              <a:gd name="connsiteY20" fmla="*/ 5320793 h 5322895"/>
              <a:gd name="connsiteX21" fmla="*/ 6503573 w 11611430"/>
              <a:gd name="connsiteY21" fmla="*/ 5322895 h 5322895"/>
              <a:gd name="connsiteX22" fmla="*/ 6248130 w 11611430"/>
              <a:gd name="connsiteY22" fmla="*/ 5320793 h 5322895"/>
              <a:gd name="connsiteX23" fmla="*/ 5995144 w 11611430"/>
              <a:gd name="connsiteY23" fmla="*/ 5320793 h 5322895"/>
              <a:gd name="connsiteX24" fmla="*/ 5744613 w 11611430"/>
              <a:gd name="connsiteY24" fmla="*/ 5316590 h 5322895"/>
              <a:gd name="connsiteX25" fmla="*/ 5498995 w 11611430"/>
              <a:gd name="connsiteY25" fmla="*/ 5310284 h 5322895"/>
              <a:gd name="connsiteX26" fmla="*/ 5255834 w 11611430"/>
              <a:gd name="connsiteY26" fmla="*/ 5304329 h 5322895"/>
              <a:gd name="connsiteX27" fmla="*/ 5017584 w 11611430"/>
              <a:gd name="connsiteY27" fmla="*/ 5297673 h 5322895"/>
              <a:gd name="connsiteX28" fmla="*/ 4785514 w 11611430"/>
              <a:gd name="connsiteY28" fmla="*/ 5287726 h 5322895"/>
              <a:gd name="connsiteX29" fmla="*/ 4601441 w 11611430"/>
              <a:gd name="connsiteY29" fmla="*/ 4972173 h 5322895"/>
              <a:gd name="connsiteX30" fmla="*/ 4514210 w 11611430"/>
              <a:gd name="connsiteY30" fmla="*/ 4830422 h 5322895"/>
              <a:gd name="connsiteX31" fmla="*/ 4416075 w 11611430"/>
              <a:gd name="connsiteY31" fmla="*/ 4732288 h 5322895"/>
              <a:gd name="connsiteX32" fmla="*/ 4274324 w 11611430"/>
              <a:gd name="connsiteY32" fmla="*/ 4557826 h 5322895"/>
              <a:gd name="connsiteX33" fmla="*/ 4241613 w 11611430"/>
              <a:gd name="connsiteY33" fmla="*/ 4525113 h 5322895"/>
              <a:gd name="connsiteX34" fmla="*/ 4208901 w 11611430"/>
              <a:gd name="connsiteY34" fmla="*/ 4481499 h 5322895"/>
              <a:gd name="connsiteX35" fmla="*/ 4154382 w 11611430"/>
              <a:gd name="connsiteY35" fmla="*/ 4437883 h 5322895"/>
              <a:gd name="connsiteX36" fmla="*/ 4110766 w 11611430"/>
              <a:gd name="connsiteY36" fmla="*/ 4416075 h 5322895"/>
              <a:gd name="connsiteX37" fmla="*/ 4078054 w 11611430"/>
              <a:gd name="connsiteY37" fmla="*/ 4394267 h 5322895"/>
              <a:gd name="connsiteX38" fmla="*/ 4034439 w 11611430"/>
              <a:gd name="connsiteY38" fmla="*/ 4361556 h 5322895"/>
              <a:gd name="connsiteX39" fmla="*/ 3958111 w 11611430"/>
              <a:gd name="connsiteY39" fmla="*/ 4339747 h 5322895"/>
              <a:gd name="connsiteX40" fmla="*/ 3892688 w 11611430"/>
              <a:gd name="connsiteY40" fmla="*/ 4328844 h 5322895"/>
              <a:gd name="connsiteX41" fmla="*/ 3718226 w 11611430"/>
              <a:gd name="connsiteY41" fmla="*/ 4307036 h 5322895"/>
              <a:gd name="connsiteX42" fmla="*/ 3641899 w 11611430"/>
              <a:gd name="connsiteY42" fmla="*/ 4274324 h 5322895"/>
              <a:gd name="connsiteX43" fmla="*/ 3620091 w 11611430"/>
              <a:gd name="connsiteY43" fmla="*/ 4252517 h 5322895"/>
              <a:gd name="connsiteX44" fmla="*/ 3565572 w 11611430"/>
              <a:gd name="connsiteY44" fmla="*/ 4230709 h 5322895"/>
              <a:gd name="connsiteX45" fmla="*/ 3500148 w 11611430"/>
              <a:gd name="connsiteY45" fmla="*/ 4208901 h 5322895"/>
              <a:gd name="connsiteX46" fmla="*/ 3478341 w 11611430"/>
              <a:gd name="connsiteY46" fmla="*/ 4176190 h 5322895"/>
              <a:gd name="connsiteX47" fmla="*/ 3543764 w 11611430"/>
              <a:gd name="connsiteY47" fmla="*/ 4132574 h 5322895"/>
              <a:gd name="connsiteX48" fmla="*/ 3445629 w 11611430"/>
              <a:gd name="connsiteY48" fmla="*/ 4121670 h 5322895"/>
              <a:gd name="connsiteX49" fmla="*/ 3391109 w 11611430"/>
              <a:gd name="connsiteY49" fmla="*/ 4132574 h 5322895"/>
              <a:gd name="connsiteX50" fmla="*/ 3303878 w 11611430"/>
              <a:gd name="connsiteY50" fmla="*/ 4154381 h 5322895"/>
              <a:gd name="connsiteX51" fmla="*/ 3260263 w 11611430"/>
              <a:gd name="connsiteY51" fmla="*/ 4165285 h 5322895"/>
              <a:gd name="connsiteX52" fmla="*/ 3194839 w 11611430"/>
              <a:gd name="connsiteY52" fmla="*/ 4187093 h 5322895"/>
              <a:gd name="connsiteX53" fmla="*/ 3162128 w 11611430"/>
              <a:gd name="connsiteY53" fmla="*/ 4197997 h 5322895"/>
              <a:gd name="connsiteX54" fmla="*/ 3053089 w 11611430"/>
              <a:gd name="connsiteY54" fmla="*/ 4230709 h 5322895"/>
              <a:gd name="connsiteX55" fmla="*/ 2987666 w 11611430"/>
              <a:gd name="connsiteY55" fmla="*/ 4252517 h 5322895"/>
              <a:gd name="connsiteX56" fmla="*/ 2954954 w 11611430"/>
              <a:gd name="connsiteY56" fmla="*/ 4263420 h 5322895"/>
              <a:gd name="connsiteX57" fmla="*/ 2867723 w 11611430"/>
              <a:gd name="connsiteY57" fmla="*/ 4285228 h 5322895"/>
              <a:gd name="connsiteX58" fmla="*/ 2802300 w 11611430"/>
              <a:gd name="connsiteY58" fmla="*/ 4307036 h 5322895"/>
              <a:gd name="connsiteX59" fmla="*/ 2780492 w 11611430"/>
              <a:gd name="connsiteY59" fmla="*/ 4328844 h 5322895"/>
              <a:gd name="connsiteX60" fmla="*/ 2715069 w 11611430"/>
              <a:gd name="connsiteY60" fmla="*/ 4350652 h 5322895"/>
              <a:gd name="connsiteX61" fmla="*/ 2682357 w 11611430"/>
              <a:gd name="connsiteY61" fmla="*/ 4361556 h 5322895"/>
              <a:gd name="connsiteX62" fmla="*/ 2649646 w 11611430"/>
              <a:gd name="connsiteY62" fmla="*/ 4372459 h 5322895"/>
              <a:gd name="connsiteX63" fmla="*/ 2616933 w 11611430"/>
              <a:gd name="connsiteY63" fmla="*/ 4383363 h 5322895"/>
              <a:gd name="connsiteX64" fmla="*/ 2595126 w 11611430"/>
              <a:gd name="connsiteY64" fmla="*/ 4405171 h 5322895"/>
              <a:gd name="connsiteX65" fmla="*/ 2529703 w 11611430"/>
              <a:gd name="connsiteY65" fmla="*/ 4437883 h 5322895"/>
              <a:gd name="connsiteX66" fmla="*/ 2486087 w 11611430"/>
              <a:gd name="connsiteY66" fmla="*/ 4481499 h 5322895"/>
              <a:gd name="connsiteX67" fmla="*/ 2453375 w 11611430"/>
              <a:gd name="connsiteY67" fmla="*/ 4514210 h 5322895"/>
              <a:gd name="connsiteX68" fmla="*/ 2420664 w 11611430"/>
              <a:gd name="connsiteY68" fmla="*/ 4536017 h 5322895"/>
              <a:gd name="connsiteX69" fmla="*/ 2398856 w 11611430"/>
              <a:gd name="connsiteY69" fmla="*/ 4568729 h 5322895"/>
              <a:gd name="connsiteX70" fmla="*/ 2377048 w 11611430"/>
              <a:gd name="connsiteY70" fmla="*/ 4590537 h 5322895"/>
              <a:gd name="connsiteX71" fmla="*/ 2366144 w 11611430"/>
              <a:gd name="connsiteY71" fmla="*/ 4623249 h 5322895"/>
              <a:gd name="connsiteX72" fmla="*/ 2344336 w 11611430"/>
              <a:gd name="connsiteY72" fmla="*/ 4666865 h 5322895"/>
              <a:gd name="connsiteX73" fmla="*/ 2322528 w 11611430"/>
              <a:gd name="connsiteY73" fmla="*/ 4732288 h 5322895"/>
              <a:gd name="connsiteX74" fmla="*/ 2300721 w 11611430"/>
              <a:gd name="connsiteY74" fmla="*/ 4764999 h 5322895"/>
              <a:gd name="connsiteX75" fmla="*/ 2268010 w 11611430"/>
              <a:gd name="connsiteY75" fmla="*/ 4852231 h 5322895"/>
              <a:gd name="connsiteX76" fmla="*/ 2235297 w 11611430"/>
              <a:gd name="connsiteY76" fmla="*/ 4993981 h 5322895"/>
              <a:gd name="connsiteX77" fmla="*/ 2230567 w 11611430"/>
              <a:gd name="connsiteY77" fmla="*/ 5079209 h 5322895"/>
              <a:gd name="connsiteX78" fmla="*/ 2229538 w 11611430"/>
              <a:gd name="connsiteY78" fmla="*/ 5104344 h 5322895"/>
              <a:gd name="connsiteX79" fmla="*/ 1932621 w 11611430"/>
              <a:gd name="connsiteY79" fmla="*/ 5071374 h 5322895"/>
              <a:gd name="connsiteX80" fmla="*/ 1609634 w 11611430"/>
              <a:gd name="connsiteY80" fmla="*/ 5033891 h 5322895"/>
              <a:gd name="connsiteX81" fmla="*/ 1312435 w 11611430"/>
              <a:gd name="connsiteY81" fmla="*/ 4996408 h 5322895"/>
              <a:gd name="connsiteX82" fmla="*/ 1039799 w 11611430"/>
              <a:gd name="connsiteY82" fmla="*/ 4961027 h 5322895"/>
              <a:gd name="connsiteX83" fmla="*/ 797865 w 11611430"/>
              <a:gd name="connsiteY83" fmla="*/ 4927397 h 5322895"/>
              <a:gd name="connsiteX84" fmla="*/ 579265 w 11611430"/>
              <a:gd name="connsiteY84" fmla="*/ 4895519 h 5322895"/>
              <a:gd name="connsiteX85" fmla="*/ 395052 w 11611430"/>
              <a:gd name="connsiteY85" fmla="*/ 4868896 h 5322895"/>
              <a:gd name="connsiteX86" fmla="*/ 240312 w 11611430"/>
              <a:gd name="connsiteY86" fmla="*/ 4843673 h 5322895"/>
              <a:gd name="connsiteX87" fmla="*/ 27853 w 11611430"/>
              <a:gd name="connsiteY87" fmla="*/ 4807592 h 5322895"/>
              <a:gd name="connsiteX88" fmla="*/ 0 w 11611430"/>
              <a:gd name="connsiteY88" fmla="*/ 4802879 h 5322895"/>
              <a:gd name="connsiteX89" fmla="*/ 0 w 11611430"/>
              <a:gd name="connsiteY89" fmla="*/ 3753332 h 5322895"/>
              <a:gd name="connsiteX90" fmla="*/ 0 w 11611430"/>
              <a:gd name="connsiteY90" fmla="*/ 3571886 h 5322895"/>
              <a:gd name="connsiteX91" fmla="*/ 0 w 11611430"/>
              <a:gd name="connsiteY91" fmla="*/ 471948 h 5322895"/>
              <a:gd name="connsiteX92" fmla="*/ 0 w 11611430"/>
              <a:gd name="connsiteY92"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1611430" h="5322895">
                <a:moveTo>
                  <a:pt x="0" y="0"/>
                </a:moveTo>
                <a:lnTo>
                  <a:pt x="11611430" y="0"/>
                </a:lnTo>
                <a:lnTo>
                  <a:pt x="11611430" y="4911695"/>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5514" y="5287726"/>
                </a:lnTo>
                <a:lnTo>
                  <a:pt x="4601441" y="4972173"/>
                </a:lnTo>
                <a:cubicBezTo>
                  <a:pt x="4573183" y="4924429"/>
                  <a:pt x="4553441" y="4869653"/>
                  <a:pt x="4514210" y="4830422"/>
                </a:cubicBezTo>
                <a:cubicBezTo>
                  <a:pt x="4481500" y="4797711"/>
                  <a:pt x="4446637" y="4767016"/>
                  <a:pt x="4416075" y="4732288"/>
                </a:cubicBezTo>
                <a:cubicBezTo>
                  <a:pt x="4366574" y="4676037"/>
                  <a:pt x="4327307" y="4610810"/>
                  <a:pt x="4274324" y="4557826"/>
                </a:cubicBezTo>
                <a:cubicBezTo>
                  <a:pt x="4263420" y="4546922"/>
                  <a:pt x="4251649" y="4536822"/>
                  <a:pt x="4241613" y="4525113"/>
                </a:cubicBezTo>
                <a:cubicBezTo>
                  <a:pt x="4229786" y="4511315"/>
                  <a:pt x="4220536" y="4495459"/>
                  <a:pt x="4208901" y="4481499"/>
                </a:cubicBezTo>
                <a:cubicBezTo>
                  <a:pt x="4192618" y="4461959"/>
                  <a:pt x="4176792" y="4450689"/>
                  <a:pt x="4154382" y="4437883"/>
                </a:cubicBezTo>
                <a:cubicBezTo>
                  <a:pt x="4140269" y="4429818"/>
                  <a:pt x="4124878" y="4424139"/>
                  <a:pt x="4110766" y="4416075"/>
                </a:cubicBezTo>
                <a:cubicBezTo>
                  <a:pt x="4099388" y="4409573"/>
                  <a:pt x="4088718" y="4401884"/>
                  <a:pt x="4078054" y="4394267"/>
                </a:cubicBezTo>
                <a:cubicBezTo>
                  <a:pt x="4063266" y="4383705"/>
                  <a:pt x="4050217" y="4370572"/>
                  <a:pt x="4034439" y="4361556"/>
                </a:cubicBezTo>
                <a:cubicBezTo>
                  <a:pt x="4023246" y="4355160"/>
                  <a:pt x="3966283" y="4341382"/>
                  <a:pt x="3958111" y="4339747"/>
                </a:cubicBezTo>
                <a:cubicBezTo>
                  <a:pt x="3936432" y="4335411"/>
                  <a:pt x="3914626" y="4331587"/>
                  <a:pt x="3892688" y="4328844"/>
                </a:cubicBezTo>
                <a:cubicBezTo>
                  <a:pt x="3823740" y="4320226"/>
                  <a:pt x="3782100" y="4321230"/>
                  <a:pt x="3718226" y="4307036"/>
                </a:cubicBezTo>
                <a:cubicBezTo>
                  <a:pt x="3696418" y="4302190"/>
                  <a:pt x="3658568" y="4285437"/>
                  <a:pt x="3641899" y="4274324"/>
                </a:cubicBezTo>
                <a:cubicBezTo>
                  <a:pt x="3633345" y="4268622"/>
                  <a:pt x="3629017" y="4257617"/>
                  <a:pt x="3620091" y="4252517"/>
                </a:cubicBezTo>
                <a:cubicBezTo>
                  <a:pt x="3603097" y="4242806"/>
                  <a:pt x="3583967" y="4237398"/>
                  <a:pt x="3565572" y="4230709"/>
                </a:cubicBezTo>
                <a:cubicBezTo>
                  <a:pt x="3543968" y="4222853"/>
                  <a:pt x="3500148" y="4208901"/>
                  <a:pt x="3500148" y="4208901"/>
                </a:cubicBezTo>
                <a:cubicBezTo>
                  <a:pt x="3475771" y="4184523"/>
                  <a:pt x="3478341" y="4197373"/>
                  <a:pt x="3478341" y="4176190"/>
                </a:cubicBezTo>
                <a:lnTo>
                  <a:pt x="3543764" y="4132574"/>
                </a:lnTo>
                <a:cubicBezTo>
                  <a:pt x="3511052" y="4128939"/>
                  <a:pt x="3478542" y="4121670"/>
                  <a:pt x="3445629" y="4121670"/>
                </a:cubicBezTo>
                <a:cubicBezTo>
                  <a:pt x="3427096" y="4121670"/>
                  <a:pt x="3409168" y="4128407"/>
                  <a:pt x="3391109" y="4132574"/>
                </a:cubicBezTo>
                <a:cubicBezTo>
                  <a:pt x="3361904" y="4139313"/>
                  <a:pt x="3332955" y="4147112"/>
                  <a:pt x="3303878" y="4154381"/>
                </a:cubicBezTo>
                <a:cubicBezTo>
                  <a:pt x="3289340" y="4158016"/>
                  <a:pt x="3274480" y="4160547"/>
                  <a:pt x="3260263" y="4165285"/>
                </a:cubicBezTo>
                <a:lnTo>
                  <a:pt x="3194839" y="4187093"/>
                </a:lnTo>
                <a:cubicBezTo>
                  <a:pt x="3183935" y="4190728"/>
                  <a:pt x="3173278" y="4195209"/>
                  <a:pt x="3162128" y="4197997"/>
                </a:cubicBezTo>
                <a:cubicBezTo>
                  <a:pt x="3096214" y="4214476"/>
                  <a:pt x="3132724" y="4204163"/>
                  <a:pt x="3053089" y="4230709"/>
                </a:cubicBezTo>
                <a:lnTo>
                  <a:pt x="2987666" y="4252517"/>
                </a:lnTo>
                <a:cubicBezTo>
                  <a:pt x="2976762" y="4256151"/>
                  <a:pt x="2966105" y="4260632"/>
                  <a:pt x="2954954" y="4263420"/>
                </a:cubicBezTo>
                <a:cubicBezTo>
                  <a:pt x="2925877" y="4270689"/>
                  <a:pt x="2896157" y="4275751"/>
                  <a:pt x="2867723" y="4285228"/>
                </a:cubicBezTo>
                <a:lnTo>
                  <a:pt x="2802300" y="4307036"/>
                </a:lnTo>
                <a:cubicBezTo>
                  <a:pt x="2795031" y="4314305"/>
                  <a:pt x="2789687" y="4324247"/>
                  <a:pt x="2780492" y="4328844"/>
                </a:cubicBezTo>
                <a:cubicBezTo>
                  <a:pt x="2759931" y="4339124"/>
                  <a:pt x="2736876" y="4343382"/>
                  <a:pt x="2715069" y="4350652"/>
                </a:cubicBezTo>
                <a:lnTo>
                  <a:pt x="2682357" y="4361556"/>
                </a:lnTo>
                <a:lnTo>
                  <a:pt x="2649646" y="4372459"/>
                </a:lnTo>
                <a:lnTo>
                  <a:pt x="2616933" y="4383363"/>
                </a:lnTo>
                <a:cubicBezTo>
                  <a:pt x="2609664" y="4390632"/>
                  <a:pt x="2603941" y="4399883"/>
                  <a:pt x="2595126" y="4405171"/>
                </a:cubicBezTo>
                <a:cubicBezTo>
                  <a:pt x="2530624" y="4443872"/>
                  <a:pt x="2594048" y="4382729"/>
                  <a:pt x="2529703" y="4437883"/>
                </a:cubicBezTo>
                <a:cubicBezTo>
                  <a:pt x="2514092" y="4451263"/>
                  <a:pt x="2500625" y="4466960"/>
                  <a:pt x="2486087" y="4481499"/>
                </a:cubicBezTo>
                <a:cubicBezTo>
                  <a:pt x="2475183" y="4492403"/>
                  <a:pt x="2466206" y="4505657"/>
                  <a:pt x="2453375" y="4514210"/>
                </a:cubicBezTo>
                <a:lnTo>
                  <a:pt x="2420664" y="4536017"/>
                </a:lnTo>
                <a:cubicBezTo>
                  <a:pt x="2413395" y="4546922"/>
                  <a:pt x="2407042" y="4558496"/>
                  <a:pt x="2398856" y="4568729"/>
                </a:cubicBezTo>
                <a:cubicBezTo>
                  <a:pt x="2392434" y="4576756"/>
                  <a:pt x="2382337" y="4581722"/>
                  <a:pt x="2377048" y="4590537"/>
                </a:cubicBezTo>
                <a:cubicBezTo>
                  <a:pt x="2371134" y="4600393"/>
                  <a:pt x="2370672" y="4612684"/>
                  <a:pt x="2366144" y="4623249"/>
                </a:cubicBezTo>
                <a:cubicBezTo>
                  <a:pt x="2359741" y="4638189"/>
                  <a:pt x="2350374" y="4651772"/>
                  <a:pt x="2344336" y="4666865"/>
                </a:cubicBezTo>
                <a:cubicBezTo>
                  <a:pt x="2335799" y="4688208"/>
                  <a:pt x="2335280" y="4713161"/>
                  <a:pt x="2322528" y="4732288"/>
                </a:cubicBezTo>
                <a:cubicBezTo>
                  <a:pt x="2315259" y="4743192"/>
                  <a:pt x="2306582" y="4753278"/>
                  <a:pt x="2300721" y="4764999"/>
                </a:cubicBezTo>
                <a:cubicBezTo>
                  <a:pt x="2296862" y="4772717"/>
                  <a:pt x="2272055" y="4834699"/>
                  <a:pt x="2268010" y="4852231"/>
                </a:cubicBezTo>
                <a:cubicBezTo>
                  <a:pt x="2231919" y="5008621"/>
                  <a:pt x="2261653" y="4914917"/>
                  <a:pt x="2235297" y="4993981"/>
                </a:cubicBezTo>
                <a:cubicBezTo>
                  <a:pt x="2233101" y="5029118"/>
                  <a:pt x="2231590" y="5057039"/>
                  <a:pt x="2230567" y="5079209"/>
                </a:cubicBezTo>
                <a:lnTo>
                  <a:pt x="2229538" y="5104344"/>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p:spPr>
      </p:pic>
      <p:sp>
        <p:nvSpPr>
          <p:cNvPr id="2" name="Title 1"/>
          <p:cNvSpPr>
            <a:spLocks noGrp="1"/>
          </p:cNvSpPr>
          <p:nvPr>
            <p:ph type="ctrTitle"/>
          </p:nvPr>
        </p:nvSpPr>
        <p:spPr>
          <a:xfrm>
            <a:off x="1871209" y="792337"/>
            <a:ext cx="8449582" cy="2421464"/>
          </a:xfrm>
        </p:spPr>
        <p:txBody>
          <a:bodyPr>
            <a:normAutofit/>
          </a:bodyPr>
          <a:lstStyle/>
          <a:p>
            <a:pPr algn="ctr"/>
            <a:r>
              <a:rPr lang="en-US" b="1" i="0">
                <a:effectLst/>
                <a:latin typeface="Söhne"/>
              </a:rPr>
              <a:t>Sales Forecasting for Walmart Dataset</a:t>
            </a:r>
            <a:endParaRPr lang="en-US"/>
          </a:p>
        </p:txBody>
      </p:sp>
      <p:sp>
        <p:nvSpPr>
          <p:cNvPr id="3" name="Content Placeholder 2"/>
          <p:cNvSpPr>
            <a:spLocks noGrp="1"/>
          </p:cNvSpPr>
          <p:nvPr>
            <p:ph type="subTitle" idx="1"/>
          </p:nvPr>
        </p:nvSpPr>
        <p:spPr>
          <a:xfrm>
            <a:off x="2497137" y="3538174"/>
            <a:ext cx="7197726" cy="1405467"/>
          </a:xfrm>
        </p:spPr>
        <p:txBody>
          <a:bodyPr>
            <a:normAutofit/>
          </a:bodyPr>
          <a:lstStyle/>
          <a:p>
            <a:pPr algn="ctr"/>
            <a:r>
              <a:rPr lang="en-US" b="1" i="0" dirty="0">
                <a:effectLst/>
                <a:latin typeface="Söhne"/>
              </a:rPr>
              <a:t>Berkeley AI ML - Final Capstone Project</a:t>
            </a:r>
          </a:p>
          <a:p>
            <a:pPr algn="ctr"/>
            <a:r>
              <a:rPr lang="en-US" b="0" i="1" dirty="0">
                <a:effectLst/>
                <a:latin typeface="Söhne"/>
              </a:rPr>
              <a:t>By Lalitya Sawant</a:t>
            </a:r>
            <a:endParaRPr lang="en-US" b="0" i="0" dirty="0">
              <a:effectLst/>
              <a:latin typeface="Söhne"/>
            </a:endParaRPr>
          </a:p>
        </p:txBody>
      </p:sp>
    </p:spTree>
    <p:extLst>
      <p:ext uri="{BB962C8B-B14F-4D97-AF65-F5344CB8AC3E}">
        <p14:creationId xmlns:p14="http://schemas.microsoft.com/office/powerpoint/2010/main" val="2857840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865806" y="643463"/>
            <a:ext cx="3706762" cy="1608124"/>
          </a:xfrm>
        </p:spPr>
        <p:txBody>
          <a:bodyPr>
            <a:normAutofit/>
          </a:bodyPr>
          <a:lstStyle/>
          <a:p>
            <a:r>
              <a:rPr lang="en-US" i="0" dirty="0">
                <a:effectLst/>
                <a:latin typeface="Söhne"/>
              </a:rPr>
              <a:t>Auto-ARIMA Prediction</a:t>
            </a:r>
          </a:p>
        </p:txBody>
      </p:sp>
      <p:pic>
        <p:nvPicPr>
          <p:cNvPr id="5" name="Picture 4" descr="A graph showing a graph of sales&#10;&#10;Description automatically generated">
            <a:extLst>
              <a:ext uri="{FF2B5EF4-FFF2-40B4-BE49-F238E27FC236}">
                <a16:creationId xmlns:a16="http://schemas.microsoft.com/office/drawing/2014/main" id="{476394AB-FE4F-2F9B-D0B9-1B3A2F774E84}"/>
              </a:ext>
            </a:extLst>
          </p:cNvPr>
          <p:cNvPicPr>
            <a:picLocks noChangeAspect="1"/>
          </p:cNvPicPr>
          <p:nvPr/>
        </p:nvPicPr>
        <p:blipFill>
          <a:blip r:embed="rId3"/>
          <a:stretch>
            <a:fillRect/>
          </a:stretch>
        </p:blipFill>
        <p:spPr>
          <a:xfrm>
            <a:off x="643464" y="2243757"/>
            <a:ext cx="6897878" cy="237976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Content Placeholder 2"/>
          <p:cNvSpPr>
            <a:spLocks noGrp="1"/>
          </p:cNvSpPr>
          <p:nvPr>
            <p:ph idx="1"/>
          </p:nvPr>
        </p:nvSpPr>
        <p:spPr>
          <a:xfrm>
            <a:off x="7865806" y="2251587"/>
            <a:ext cx="3706762" cy="3972232"/>
          </a:xfrm>
        </p:spPr>
        <p:txBody>
          <a:bodyPr>
            <a:normAutofit/>
          </a:bodyPr>
          <a:lstStyle/>
          <a:p>
            <a:r>
              <a:rPr lang="en-US" b="1" i="0" dirty="0">
                <a:effectLst/>
                <a:latin typeface="-apple-system"/>
              </a:rPr>
              <a:t>Next steps</a:t>
            </a:r>
          </a:p>
          <a:p>
            <a:pPr marL="0" indent="0">
              <a:buNone/>
            </a:pPr>
            <a:r>
              <a:rPr lang="en-US" b="0" i="0" dirty="0">
                <a:effectLst/>
                <a:latin typeface="-apple-system"/>
              </a:rPr>
              <a:t>The predictions from the above model exhibit a slightly lower trend than the test data. Further tuning or exploring alternative algorithms may help achieve a closer alignment between the predictions and the test data.</a:t>
            </a:r>
          </a:p>
          <a:p>
            <a:endParaRPr lang="en-US" dirty="0"/>
          </a:p>
        </p:txBody>
      </p:sp>
    </p:spTree>
    <p:extLst>
      <p:ext uri="{BB962C8B-B14F-4D97-AF65-F5344CB8AC3E}">
        <p14:creationId xmlns:p14="http://schemas.microsoft.com/office/powerpoint/2010/main" val="3311645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1456267"/>
          </a:xfrm>
        </p:spPr>
        <p:txBody>
          <a:bodyPr>
            <a:normAutofit/>
          </a:bodyPr>
          <a:lstStyle/>
          <a:p>
            <a:r>
              <a:rPr lang="en-US" i="0">
                <a:effectLst/>
                <a:latin typeface="Söhne"/>
              </a:rPr>
              <a:t>Model Exploration and Tuning</a:t>
            </a:r>
            <a:endParaRPr lang="en-US" i="0" dirty="0">
              <a:effectLst/>
              <a:latin typeface="Söhne"/>
            </a:endParaRPr>
          </a:p>
        </p:txBody>
      </p:sp>
      <p:graphicFrame>
        <p:nvGraphicFramePr>
          <p:cNvPr id="5" name="Content Placeholder 2">
            <a:extLst>
              <a:ext uri="{FF2B5EF4-FFF2-40B4-BE49-F238E27FC236}">
                <a16:creationId xmlns:a16="http://schemas.microsoft.com/office/drawing/2014/main" id="{96B3437D-B49F-62CA-7DCB-43DE0206F0A5}"/>
              </a:ext>
            </a:extLst>
          </p:cNvPr>
          <p:cNvGraphicFramePr>
            <a:graphicFrameLocks noGrp="1"/>
          </p:cNvGraphicFramePr>
          <p:nvPr>
            <p:ph idx="1"/>
            <p:extLst>
              <p:ext uri="{D42A27DB-BD31-4B8C-83A1-F6EECF244321}">
                <p14:modId xmlns:p14="http://schemas.microsoft.com/office/powerpoint/2010/main" val="718878332"/>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6156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865806" y="643463"/>
            <a:ext cx="3706762" cy="1608124"/>
          </a:xfrm>
        </p:spPr>
        <p:txBody>
          <a:bodyPr>
            <a:normAutofit/>
          </a:bodyPr>
          <a:lstStyle/>
          <a:p>
            <a:pPr>
              <a:lnSpc>
                <a:spcPct val="90000"/>
              </a:lnSpc>
            </a:pPr>
            <a:r>
              <a:rPr lang="en-US" b="1" i="0">
                <a:effectLst/>
                <a:latin typeface="-apple-system"/>
              </a:rPr>
              <a:t>Exponential Smoothing</a:t>
            </a:r>
            <a:br>
              <a:rPr lang="en-US" b="1" i="0">
                <a:effectLst/>
                <a:latin typeface="-apple-system"/>
              </a:rPr>
            </a:br>
            <a:r>
              <a:rPr lang="en-US" i="0">
                <a:effectLst/>
                <a:latin typeface="Söhne"/>
              </a:rPr>
              <a:t> - Prediction</a:t>
            </a:r>
          </a:p>
        </p:txBody>
      </p:sp>
      <p:pic>
        <p:nvPicPr>
          <p:cNvPr id="6" name="Picture 5" descr="A graph showing a graph&#10;&#10;Description automatically generated">
            <a:extLst>
              <a:ext uri="{FF2B5EF4-FFF2-40B4-BE49-F238E27FC236}">
                <a16:creationId xmlns:a16="http://schemas.microsoft.com/office/drawing/2014/main" id="{2E26F0E3-A21C-BAF5-3D90-42F4CB1A3AF7}"/>
              </a:ext>
            </a:extLst>
          </p:cNvPr>
          <p:cNvPicPr>
            <a:picLocks noChangeAspect="1"/>
          </p:cNvPicPr>
          <p:nvPr/>
        </p:nvPicPr>
        <p:blipFill>
          <a:blip r:embed="rId3"/>
          <a:stretch>
            <a:fillRect/>
          </a:stretch>
        </p:blipFill>
        <p:spPr>
          <a:xfrm>
            <a:off x="643464" y="2278246"/>
            <a:ext cx="6897878" cy="231078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Content Placeholder 2"/>
          <p:cNvSpPr>
            <a:spLocks noGrp="1"/>
          </p:cNvSpPr>
          <p:nvPr>
            <p:ph idx="1"/>
          </p:nvPr>
        </p:nvSpPr>
        <p:spPr>
          <a:xfrm>
            <a:off x="7865806" y="2251587"/>
            <a:ext cx="3706762" cy="3972232"/>
          </a:xfrm>
        </p:spPr>
        <p:txBody>
          <a:bodyPr>
            <a:normAutofit/>
          </a:bodyPr>
          <a:lstStyle/>
          <a:p>
            <a:r>
              <a:rPr lang="en-US" b="0" i="0" dirty="0">
                <a:effectLst/>
                <a:latin typeface="-apple-system"/>
              </a:rPr>
              <a:t>The Exponential Smoothing model was applied to the dataset, revealing promising results in terms of prediction accuracy. </a:t>
            </a:r>
          </a:p>
          <a:p>
            <a:r>
              <a:rPr lang="en-US" b="0" i="0" dirty="0">
                <a:effectLst/>
                <a:latin typeface="-apple-system"/>
              </a:rPr>
              <a:t>This method leverages a weighted average of past observations, assigning exponentially decreasing weights to older data points. </a:t>
            </a:r>
          </a:p>
          <a:p>
            <a:r>
              <a:rPr lang="en-US" b="0" i="0" dirty="0">
                <a:effectLst/>
                <a:latin typeface="-apple-system"/>
              </a:rPr>
              <a:t>The adaptability of Exponential Smoothing makes it effective in capturing trends and seasonality in time-series data.</a:t>
            </a:r>
            <a:endParaRPr lang="en-US" dirty="0"/>
          </a:p>
        </p:txBody>
      </p:sp>
    </p:spTree>
    <p:extLst>
      <p:ext uri="{BB962C8B-B14F-4D97-AF65-F5344CB8AC3E}">
        <p14:creationId xmlns:p14="http://schemas.microsoft.com/office/powerpoint/2010/main" val="3563312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17278" y="1030288"/>
            <a:ext cx="4099947" cy="1035579"/>
          </a:xfrm>
        </p:spPr>
        <p:txBody>
          <a:bodyPr>
            <a:normAutofit/>
          </a:bodyPr>
          <a:lstStyle/>
          <a:p>
            <a:pPr>
              <a:lnSpc>
                <a:spcPct val="90000"/>
              </a:lnSpc>
            </a:pPr>
            <a:r>
              <a:rPr lang="en-US" sz="3300" b="1" i="0">
                <a:effectLst/>
                <a:latin typeface="-apple-system"/>
              </a:rPr>
              <a:t>LSTM AND GRU</a:t>
            </a:r>
            <a:r>
              <a:rPr lang="en-US" sz="3300" i="0">
                <a:effectLst/>
                <a:latin typeface="Söhne"/>
              </a:rPr>
              <a:t> - Prediction</a:t>
            </a:r>
          </a:p>
        </p:txBody>
      </p:sp>
      <p:pic>
        <p:nvPicPr>
          <p:cNvPr id="8" name="Picture 7" descr="A graph with blue and orange lines&#10;&#10;Description automatically generated">
            <a:extLst>
              <a:ext uri="{FF2B5EF4-FFF2-40B4-BE49-F238E27FC236}">
                <a16:creationId xmlns:a16="http://schemas.microsoft.com/office/drawing/2014/main" id="{1FB3B9D0-F2B2-7C7D-45C8-AD42F0BD3C69}"/>
              </a:ext>
            </a:extLst>
          </p:cNvPr>
          <p:cNvPicPr>
            <a:picLocks noChangeAspect="1"/>
          </p:cNvPicPr>
          <p:nvPr/>
        </p:nvPicPr>
        <p:blipFill rotWithShape="1">
          <a:blip r:embed="rId3"/>
          <a:srcRect r="2" b="2673"/>
          <a:stretch/>
        </p:blipFill>
        <p:spPr>
          <a:xfrm>
            <a:off x="730983" y="639098"/>
            <a:ext cx="5319834" cy="269242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5" name="Picture 4" descr="A graph with blue and orange lines&#10;&#10;Description automatically generated">
            <a:extLst>
              <a:ext uri="{FF2B5EF4-FFF2-40B4-BE49-F238E27FC236}">
                <a16:creationId xmlns:a16="http://schemas.microsoft.com/office/drawing/2014/main" id="{201503F1-6C6B-2A66-3BB1-469719EE7B85}"/>
              </a:ext>
            </a:extLst>
          </p:cNvPr>
          <p:cNvPicPr>
            <a:picLocks noChangeAspect="1"/>
          </p:cNvPicPr>
          <p:nvPr/>
        </p:nvPicPr>
        <p:blipFill rotWithShape="1">
          <a:blip r:embed="rId4"/>
          <a:srcRect r="2" b="1728"/>
          <a:stretch/>
        </p:blipFill>
        <p:spPr>
          <a:xfrm>
            <a:off x="730983" y="3522111"/>
            <a:ext cx="5319834" cy="269242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Content Placeholder 2"/>
          <p:cNvSpPr>
            <a:spLocks noGrp="1"/>
          </p:cNvSpPr>
          <p:nvPr>
            <p:ph idx="1"/>
          </p:nvPr>
        </p:nvSpPr>
        <p:spPr>
          <a:xfrm>
            <a:off x="6717278" y="2142067"/>
            <a:ext cx="4099947" cy="3649133"/>
          </a:xfrm>
        </p:spPr>
        <p:txBody>
          <a:bodyPr>
            <a:normAutofit/>
          </a:bodyPr>
          <a:lstStyle/>
          <a:p>
            <a:r>
              <a:rPr lang="en-US" sz="1700" b="0" i="0" dirty="0">
                <a:effectLst/>
                <a:latin typeface="-apple-system"/>
              </a:rPr>
              <a:t>Two deep learning models, Long Short-Term Memory (LSTM) and Gated Recurrent Unit (GRU), were implemented to further explore the dataset. </a:t>
            </a:r>
          </a:p>
          <a:p>
            <a:r>
              <a:rPr lang="en-US" sz="1700" b="0" i="0" dirty="0">
                <a:effectLst/>
                <a:latin typeface="-apple-system"/>
              </a:rPr>
              <a:t>Both LSTM and GRU exhibited notable improvements in prediction accuracy. Long Short-Term Memory Networks are known for their ability to capture long-term dependencies in sequential data, while Gated Recurrent Units, a more efficient variant of LSTM, also demonstrated competitive performance.</a:t>
            </a:r>
            <a:endParaRPr lang="en-US" sz="1700" dirty="0"/>
          </a:p>
        </p:txBody>
      </p:sp>
    </p:spTree>
    <p:extLst>
      <p:ext uri="{BB962C8B-B14F-4D97-AF65-F5344CB8AC3E}">
        <p14:creationId xmlns:p14="http://schemas.microsoft.com/office/powerpoint/2010/main" val="3982464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1456267"/>
          </a:xfrm>
        </p:spPr>
        <p:txBody>
          <a:bodyPr>
            <a:normAutofit/>
          </a:bodyPr>
          <a:lstStyle/>
          <a:p>
            <a:r>
              <a:rPr lang="en-US" b="1" i="0">
                <a:effectLst/>
                <a:latin typeface="-apple-system"/>
              </a:rPr>
              <a:t>Recommendations / Lessons Learned for Current Iteration:</a:t>
            </a:r>
          </a:p>
        </p:txBody>
      </p:sp>
      <p:graphicFrame>
        <p:nvGraphicFramePr>
          <p:cNvPr id="5" name="Content Placeholder 2">
            <a:extLst>
              <a:ext uri="{FF2B5EF4-FFF2-40B4-BE49-F238E27FC236}">
                <a16:creationId xmlns:a16="http://schemas.microsoft.com/office/drawing/2014/main" id="{46C2FCC5-E5B9-78DC-0430-6AFF158E491D}"/>
              </a:ext>
            </a:extLst>
          </p:cNvPr>
          <p:cNvGraphicFramePr>
            <a:graphicFrameLocks noGrp="1"/>
          </p:cNvGraphicFramePr>
          <p:nvPr>
            <p:ph idx="1"/>
            <p:extLst>
              <p:ext uri="{D42A27DB-BD31-4B8C-83A1-F6EECF244321}">
                <p14:modId xmlns:p14="http://schemas.microsoft.com/office/powerpoint/2010/main" val="53634457"/>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26470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5799" y="1150076"/>
            <a:ext cx="3659389" cy="4557849"/>
          </a:xfrm>
        </p:spPr>
        <p:txBody>
          <a:bodyPr>
            <a:normAutofit/>
          </a:bodyPr>
          <a:lstStyle/>
          <a:p>
            <a:pPr algn="r"/>
            <a:r>
              <a:rPr lang="en-US" i="0">
                <a:effectLst/>
                <a:latin typeface="Söhne"/>
              </a:rPr>
              <a:t>Further Steps and Conclusion</a:t>
            </a:r>
            <a:endParaRPr lang="en-US"/>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88658" y="1150076"/>
            <a:ext cx="6517543" cy="4557849"/>
          </a:xfrm>
        </p:spPr>
        <p:txBody>
          <a:bodyPr>
            <a:normAutofit/>
          </a:bodyPr>
          <a:lstStyle/>
          <a:p>
            <a:r>
              <a:rPr lang="en-US" b="1" i="0">
                <a:effectLst/>
                <a:latin typeface="Söhne"/>
              </a:rPr>
              <a:t>Further Steps: </a:t>
            </a:r>
          </a:p>
          <a:p>
            <a:pPr marL="0" indent="0">
              <a:buNone/>
            </a:pPr>
            <a:r>
              <a:rPr lang="en-US" i="0">
                <a:effectLst/>
                <a:latin typeface="-apple-system"/>
              </a:rPr>
              <a:t>Ensemble Modeling: </a:t>
            </a:r>
            <a:r>
              <a:rPr lang="en-US" b="0" i="0">
                <a:effectLst/>
                <a:latin typeface="-apple-system"/>
              </a:rPr>
              <a:t>Exploration of ensemble modeling can be conducted, combining the strengths of multiple models to enhance predictive performance.</a:t>
            </a:r>
          </a:p>
          <a:p>
            <a:pPr marL="0" indent="0">
              <a:buNone/>
            </a:pPr>
            <a:endParaRPr lang="en-US" b="0" i="0">
              <a:effectLst/>
              <a:latin typeface="-apple-system"/>
            </a:endParaRPr>
          </a:p>
          <a:p>
            <a:r>
              <a:rPr lang="en-US" b="1" i="0">
                <a:effectLst/>
                <a:latin typeface="-apple-system"/>
              </a:rPr>
              <a:t>In Conclusion:</a:t>
            </a:r>
            <a:r>
              <a:rPr lang="en-US" b="0" i="0">
                <a:effectLst/>
                <a:latin typeface="-apple-system"/>
              </a:rPr>
              <a:t> </a:t>
            </a:r>
          </a:p>
          <a:p>
            <a:pPr marL="0" indent="0">
              <a:buNone/>
            </a:pPr>
            <a:r>
              <a:rPr lang="en-US">
                <a:latin typeface="-apple-system"/>
              </a:rPr>
              <a:t>T</a:t>
            </a:r>
            <a:r>
              <a:rPr lang="en-US" b="0" i="0">
                <a:effectLst/>
                <a:latin typeface="-apple-system"/>
              </a:rPr>
              <a:t>he current iteration has seen progress in the exploration, tuning, and experimentation of models. Exponential smoothing and LSTM models performed better than the previously used ARIMA model on the Walmart sales forecasting data.</a:t>
            </a:r>
            <a:endParaRPr lang="en-US"/>
          </a:p>
        </p:txBody>
      </p:sp>
    </p:spTree>
    <p:extLst>
      <p:ext uri="{BB962C8B-B14F-4D97-AF65-F5344CB8AC3E}">
        <p14:creationId xmlns:p14="http://schemas.microsoft.com/office/powerpoint/2010/main" val="3827492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p:cNvSpPr>
            <a:spLocks noGrp="1"/>
          </p:cNvSpPr>
          <p:nvPr>
            <p:ph type="title"/>
          </p:nvPr>
        </p:nvSpPr>
        <p:spPr>
          <a:xfrm>
            <a:off x="685801" y="643466"/>
            <a:ext cx="3351530" cy="4995333"/>
          </a:xfrm>
        </p:spPr>
        <p:txBody>
          <a:bodyPr>
            <a:normAutofit/>
          </a:bodyPr>
          <a:lstStyle/>
          <a:p>
            <a:r>
              <a:rPr lang="en-US">
                <a:solidFill>
                  <a:srgbClr val="FFFFFF"/>
                </a:solidFill>
              </a:rPr>
              <a:t>Contents</a:t>
            </a:r>
          </a:p>
        </p:txBody>
      </p:sp>
      <p:sp useBgFill="1">
        <p:nvSpPr>
          <p:cNvPr id="16" name="Rectangle 15">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p:cNvSpPr>
          <p:nvPr/>
        </p:nvSpPr>
        <p:spPr>
          <a:xfrm>
            <a:off x="5467509" y="2298107"/>
            <a:ext cx="2943146" cy="1930339"/>
          </a:xfrm>
          <a:prstGeom prst="rect">
            <a:avLst/>
          </a:prstGeom>
        </p:spPr>
        <p:txBody>
          <a:bodyPr>
            <a:noAutofit/>
          </a:bodyPr>
          <a:lstStyle/>
          <a:p>
            <a:pPr marL="285750" indent="-285750" defTabSz="306324">
              <a:spcAft>
                <a:spcPts val="600"/>
              </a:spcAft>
              <a:buFont typeface="Arial" panose="020B0604020202020204" pitchFamily="34" charset="0"/>
              <a:buChar char="•"/>
            </a:pPr>
            <a:r>
              <a:rPr lang="en-US" dirty="0">
                <a:solidFill>
                  <a:schemeClr val="tx1">
                    <a:lumMod val="85000"/>
                    <a:lumOff val="15000"/>
                  </a:schemeClr>
                </a:solidFill>
                <a:latin typeface="Söhne"/>
              </a:rPr>
              <a:t>Executive summary</a:t>
            </a:r>
          </a:p>
          <a:p>
            <a:pPr marL="285750" indent="-285750" defTabSz="306324">
              <a:spcAft>
                <a:spcPts val="600"/>
              </a:spcAft>
              <a:buFont typeface="Arial" panose="020B0604020202020204" pitchFamily="34" charset="0"/>
              <a:buChar char="•"/>
            </a:pPr>
            <a:r>
              <a:rPr lang="en-US" dirty="0">
                <a:solidFill>
                  <a:schemeClr val="tx1">
                    <a:lumMod val="85000"/>
                    <a:lumOff val="15000"/>
                  </a:schemeClr>
                </a:solidFill>
                <a:latin typeface="Söhne"/>
              </a:rPr>
              <a:t>Research Question</a:t>
            </a:r>
          </a:p>
          <a:p>
            <a:pPr marL="285750" indent="-285750" defTabSz="306324">
              <a:spcAft>
                <a:spcPts val="600"/>
              </a:spcAft>
              <a:buFont typeface="Arial" panose="020B0604020202020204" pitchFamily="34" charset="0"/>
              <a:buChar char="•"/>
            </a:pPr>
            <a:r>
              <a:rPr lang="en-US" dirty="0">
                <a:solidFill>
                  <a:schemeClr val="tx1">
                    <a:lumMod val="85000"/>
                    <a:lumOff val="15000"/>
                  </a:schemeClr>
                </a:solidFill>
                <a:latin typeface="Söhne"/>
              </a:rPr>
              <a:t>Data Source</a:t>
            </a:r>
          </a:p>
          <a:p>
            <a:pPr marL="285750" indent="-285750" defTabSz="306324">
              <a:spcAft>
                <a:spcPts val="600"/>
              </a:spcAft>
              <a:buFont typeface="Arial" panose="020B0604020202020204" pitchFamily="34" charset="0"/>
              <a:buChar char="•"/>
            </a:pPr>
            <a:r>
              <a:rPr lang="en-US" dirty="0">
                <a:solidFill>
                  <a:schemeClr val="tx1">
                    <a:lumMod val="85000"/>
                    <a:lumOff val="15000"/>
                  </a:schemeClr>
                </a:solidFill>
                <a:latin typeface="Söhne"/>
              </a:rPr>
              <a:t>Methodology</a:t>
            </a:r>
          </a:p>
          <a:p>
            <a:pPr marL="285750" indent="-285750" defTabSz="306324">
              <a:spcAft>
                <a:spcPts val="600"/>
              </a:spcAft>
              <a:buFont typeface="Arial" panose="020B0604020202020204" pitchFamily="34" charset="0"/>
              <a:buChar char="•"/>
            </a:pPr>
            <a:r>
              <a:rPr lang="en-US" dirty="0">
                <a:solidFill>
                  <a:schemeClr val="tx1">
                    <a:lumMod val="85000"/>
                    <a:lumOff val="15000"/>
                  </a:schemeClr>
                </a:solidFill>
                <a:latin typeface="Söhne"/>
              </a:rPr>
              <a:t>Analysis Key Findings</a:t>
            </a:r>
          </a:p>
          <a:p>
            <a:pPr marL="285750" indent="-285750" defTabSz="306324">
              <a:spcAft>
                <a:spcPts val="600"/>
              </a:spcAft>
              <a:buFont typeface="Arial" panose="020B0604020202020204" pitchFamily="34" charset="0"/>
              <a:buChar char="•"/>
            </a:pPr>
            <a:r>
              <a:rPr lang="en-US" dirty="0">
                <a:solidFill>
                  <a:schemeClr val="tx1">
                    <a:lumMod val="85000"/>
                    <a:lumOff val="15000"/>
                  </a:schemeClr>
                </a:solidFill>
                <a:latin typeface="Söhne"/>
              </a:rPr>
              <a:t>Feature Selection</a:t>
            </a:r>
          </a:p>
        </p:txBody>
      </p:sp>
      <p:sp>
        <p:nvSpPr>
          <p:cNvPr id="4" name="Content Placeholder 2">
            <a:extLst>
              <a:ext uri="{FF2B5EF4-FFF2-40B4-BE49-F238E27FC236}">
                <a16:creationId xmlns:a16="http://schemas.microsoft.com/office/drawing/2014/main" id="{A52D4E27-1354-A25B-BCD0-1F7E093B2A0C}"/>
              </a:ext>
            </a:extLst>
          </p:cNvPr>
          <p:cNvSpPr txBox="1">
            <a:spLocks/>
          </p:cNvSpPr>
          <p:nvPr/>
        </p:nvSpPr>
        <p:spPr>
          <a:xfrm>
            <a:off x="8410655" y="2298107"/>
            <a:ext cx="2943146" cy="1930339"/>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153162" indent="-153162" defTabSz="612648">
              <a:spcBef>
                <a:spcPts val="670"/>
              </a:spcBef>
            </a:pPr>
            <a:r>
              <a:rPr lang="en-US" kern="1200" dirty="0">
                <a:solidFill>
                  <a:schemeClr val="tx1">
                    <a:lumMod val="85000"/>
                    <a:lumOff val="15000"/>
                  </a:schemeClr>
                </a:solidFill>
                <a:latin typeface="Söhne"/>
                <a:ea typeface="+mn-ea"/>
                <a:cs typeface="+mn-cs"/>
              </a:rPr>
              <a:t>Time Series Analysis</a:t>
            </a:r>
          </a:p>
          <a:p>
            <a:pPr marL="153162" indent="-153162" defTabSz="612648">
              <a:spcBef>
                <a:spcPts val="670"/>
              </a:spcBef>
            </a:pPr>
            <a:r>
              <a:rPr lang="en-US" kern="1200" dirty="0">
                <a:solidFill>
                  <a:schemeClr val="tx1">
                    <a:lumMod val="85000"/>
                    <a:lumOff val="15000"/>
                  </a:schemeClr>
                </a:solidFill>
                <a:latin typeface="Söhne"/>
                <a:ea typeface="+mn-ea"/>
                <a:cs typeface="+mn-cs"/>
              </a:rPr>
              <a:t>Auto-ARIMA Prediction</a:t>
            </a:r>
          </a:p>
          <a:p>
            <a:pPr marL="153162" indent="-153162" defTabSz="612648">
              <a:spcBef>
                <a:spcPts val="670"/>
              </a:spcBef>
            </a:pPr>
            <a:r>
              <a:rPr lang="en-US" kern="1200" dirty="0">
                <a:solidFill>
                  <a:schemeClr val="tx1">
                    <a:lumMod val="85000"/>
                    <a:lumOff val="15000"/>
                  </a:schemeClr>
                </a:solidFill>
                <a:latin typeface="Söhne"/>
                <a:ea typeface="+mn-ea"/>
                <a:cs typeface="+mn-cs"/>
              </a:rPr>
              <a:t>Model Exploration and Tuning</a:t>
            </a:r>
          </a:p>
          <a:p>
            <a:pPr marL="153162" indent="-153162" defTabSz="612648">
              <a:spcBef>
                <a:spcPts val="670"/>
              </a:spcBef>
            </a:pPr>
            <a:r>
              <a:rPr lang="en-US" kern="1200" dirty="0">
                <a:solidFill>
                  <a:schemeClr val="tx1">
                    <a:lumMod val="85000"/>
                    <a:lumOff val="15000"/>
                  </a:schemeClr>
                </a:solidFill>
                <a:latin typeface="Söhne"/>
                <a:ea typeface="+mn-ea"/>
                <a:cs typeface="+mn-cs"/>
              </a:rPr>
              <a:t>Recommendations</a:t>
            </a:r>
            <a:endParaRPr lang="en-US" kern="1200" dirty="0">
              <a:solidFill>
                <a:srgbClr val="979797"/>
              </a:solidFill>
              <a:latin typeface="+mn-lt"/>
              <a:ea typeface="+mn-ea"/>
              <a:cs typeface="+mn-cs"/>
            </a:endParaRPr>
          </a:p>
          <a:p>
            <a:pPr marL="153162" indent="-153162" defTabSz="612648">
              <a:spcBef>
                <a:spcPts val="670"/>
              </a:spcBef>
            </a:pPr>
            <a:r>
              <a:rPr lang="en-US" kern="1200" dirty="0">
                <a:solidFill>
                  <a:schemeClr val="tx1">
                    <a:lumMod val="85000"/>
                    <a:lumOff val="15000"/>
                  </a:schemeClr>
                </a:solidFill>
                <a:latin typeface="Söhne"/>
                <a:ea typeface="+mn-ea"/>
                <a:cs typeface="+mn-cs"/>
              </a:rPr>
              <a:t>Further Steps</a:t>
            </a:r>
            <a:endParaRPr lang="en-US" kern="1200" dirty="0">
              <a:solidFill>
                <a:srgbClr val="979797"/>
              </a:solidFill>
              <a:latin typeface="+mn-lt"/>
              <a:ea typeface="+mn-ea"/>
              <a:cs typeface="+mn-cs"/>
            </a:endParaRPr>
          </a:p>
          <a:p>
            <a:pPr marL="153162" indent="-153162" defTabSz="612648">
              <a:spcBef>
                <a:spcPts val="670"/>
              </a:spcBef>
            </a:pPr>
            <a:r>
              <a:rPr lang="en-US" kern="1200" dirty="0">
                <a:solidFill>
                  <a:schemeClr val="tx1">
                    <a:lumMod val="85000"/>
                    <a:lumOff val="15000"/>
                  </a:schemeClr>
                </a:solidFill>
                <a:latin typeface="Söhne"/>
                <a:ea typeface="+mn-ea"/>
                <a:cs typeface="+mn-cs"/>
              </a:rPr>
              <a:t>Conclusion</a:t>
            </a:r>
            <a:endParaRPr lang="en-US" i="0" dirty="0">
              <a:effectLst/>
              <a:latin typeface="Söhne"/>
            </a:endParaRPr>
          </a:p>
        </p:txBody>
      </p:sp>
    </p:spTree>
    <p:extLst>
      <p:ext uri="{BB962C8B-B14F-4D97-AF65-F5344CB8AC3E}">
        <p14:creationId xmlns:p14="http://schemas.microsoft.com/office/powerpoint/2010/main" val="91685476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5F65CD9-825D-44BD-8681-D42D260D4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B2F64C47-BE0B-4DA4-A62F-C6922DD20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2"/>
            <a:srcRect/>
            <a:tile tx="0" ty="0" sx="100000" sy="100000" flip="none" algn="tl"/>
          </a:blip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85801" y="643466"/>
            <a:ext cx="2590799" cy="4995333"/>
          </a:xfrm>
        </p:spPr>
        <p:txBody>
          <a:bodyPr>
            <a:normAutofit/>
          </a:bodyPr>
          <a:lstStyle/>
          <a:p>
            <a:r>
              <a:rPr lang="en-US" b="1" i="0">
                <a:solidFill>
                  <a:srgbClr val="FFFFFF"/>
                </a:solidFill>
                <a:effectLst/>
                <a:latin typeface="Söhne"/>
              </a:rPr>
              <a:t>Executive Summary</a:t>
            </a:r>
            <a:endParaRPr lang="en-US">
              <a:solidFill>
                <a:srgbClr val="FFFFFF"/>
              </a:solidFill>
            </a:endParaRPr>
          </a:p>
        </p:txBody>
      </p:sp>
      <p:sp>
        <p:nvSpPr>
          <p:cNvPr id="3" name="Content Placeholder 2"/>
          <p:cNvSpPr>
            <a:spLocks/>
          </p:cNvSpPr>
          <p:nvPr/>
        </p:nvSpPr>
        <p:spPr>
          <a:xfrm>
            <a:off x="4808601" y="1392299"/>
            <a:ext cx="6545199" cy="2146509"/>
          </a:xfrm>
          <a:prstGeom prst="rect">
            <a:avLst/>
          </a:prstGeom>
        </p:spPr>
        <p:txBody>
          <a:bodyPr>
            <a:noAutofit/>
          </a:bodyPr>
          <a:lstStyle/>
          <a:p>
            <a:pPr defTabSz="338328">
              <a:spcAft>
                <a:spcPts val="600"/>
              </a:spcAft>
            </a:pPr>
            <a:r>
              <a:rPr lang="en-US" b="1" kern="1200" dirty="0">
                <a:latin typeface="Söhne"/>
                <a:ea typeface="+mn-ea"/>
                <a:cs typeface="+mn-cs"/>
              </a:rPr>
              <a:t>Objective</a:t>
            </a:r>
          </a:p>
          <a:p>
            <a:pPr defTabSz="338328">
              <a:spcAft>
                <a:spcPts val="600"/>
              </a:spcAft>
              <a:buFont typeface="Arial" panose="020B0604020202020204" pitchFamily="34" charset="0"/>
              <a:buChar char="•"/>
            </a:pPr>
            <a:r>
              <a:rPr lang="en-US" kern="1200" dirty="0">
                <a:latin typeface="Söhne"/>
                <a:ea typeface="+mn-ea"/>
                <a:cs typeface="+mn-cs"/>
              </a:rPr>
              <a:t> Utilize AI/ML models to predict sales forecasts for Walmart.</a:t>
            </a:r>
          </a:p>
          <a:p>
            <a:pPr defTabSz="338328">
              <a:spcAft>
                <a:spcPts val="600"/>
              </a:spcAft>
            </a:pPr>
            <a:r>
              <a:rPr lang="en-US" b="1" kern="1200" dirty="0">
                <a:latin typeface="Söhne"/>
                <a:ea typeface="+mn-ea"/>
                <a:cs typeface="+mn-cs"/>
              </a:rPr>
              <a:t>Rationale</a:t>
            </a:r>
          </a:p>
          <a:p>
            <a:pPr defTabSz="338328">
              <a:spcAft>
                <a:spcPts val="600"/>
              </a:spcAft>
              <a:buFont typeface="Arial" panose="020B0604020202020204" pitchFamily="34" charset="0"/>
              <a:buChar char="•"/>
            </a:pPr>
            <a:r>
              <a:rPr lang="en-US" kern="1200" dirty="0">
                <a:latin typeface="Söhne"/>
                <a:ea typeface="+mn-ea"/>
                <a:cs typeface="+mn-cs"/>
              </a:rPr>
              <a:t> Sales forecasting is crucial for revenue optimization and profit maximization. </a:t>
            </a:r>
          </a:p>
          <a:p>
            <a:pPr defTabSz="338328">
              <a:spcAft>
                <a:spcPts val="600"/>
              </a:spcAft>
              <a:buFont typeface="Arial" panose="020B0604020202020204" pitchFamily="34" charset="0"/>
              <a:buChar char="•"/>
            </a:pPr>
            <a:r>
              <a:rPr lang="en-US" kern="1200" dirty="0">
                <a:latin typeface="-apple-system"/>
                <a:ea typeface="+mn-ea"/>
                <a:cs typeface="+mn-cs"/>
              </a:rPr>
              <a:t> Here are some key reasons why sales forecasting is essential:</a:t>
            </a:r>
          </a:p>
          <a:p>
            <a:pPr defTabSz="338328">
              <a:spcAft>
                <a:spcPts val="600"/>
              </a:spcAft>
            </a:pPr>
            <a:br>
              <a:rPr lang="en-US" kern="1200" dirty="0">
                <a:latin typeface="-apple-system"/>
                <a:ea typeface="+mn-ea"/>
                <a:cs typeface="+mn-cs"/>
              </a:rPr>
            </a:br>
            <a:endParaRPr lang="en-US" kern="1200" dirty="0">
              <a:latin typeface="-apple-system"/>
              <a:ea typeface="+mn-ea"/>
              <a:cs typeface="+mn-cs"/>
            </a:endParaRPr>
          </a:p>
          <a:p>
            <a:pPr defTabSz="338328">
              <a:spcAft>
                <a:spcPts val="600"/>
              </a:spcAft>
              <a:buFont typeface="Arial" panose="020B0604020202020204" pitchFamily="34" charset="0"/>
              <a:buChar char="•"/>
            </a:pPr>
            <a:endParaRPr lang="en-US" kern="1200" dirty="0">
              <a:latin typeface="Söhne"/>
              <a:ea typeface="+mn-ea"/>
              <a:cs typeface="+mn-cs"/>
            </a:endParaRPr>
          </a:p>
          <a:p>
            <a:pPr marL="0" indent="0">
              <a:spcAft>
                <a:spcPts val="600"/>
              </a:spcAft>
              <a:buNone/>
            </a:pPr>
            <a:endParaRPr dirty="0"/>
          </a:p>
        </p:txBody>
      </p:sp>
      <p:sp>
        <p:nvSpPr>
          <p:cNvPr id="4" name="Content Placeholder 2">
            <a:extLst>
              <a:ext uri="{FF2B5EF4-FFF2-40B4-BE49-F238E27FC236}">
                <a16:creationId xmlns:a16="http://schemas.microsoft.com/office/drawing/2014/main" id="{CE9CFB91-2F4D-F43C-8739-AC6BF96CC4E0}"/>
              </a:ext>
            </a:extLst>
          </p:cNvPr>
          <p:cNvSpPr txBox="1">
            <a:spLocks/>
          </p:cNvSpPr>
          <p:nvPr/>
        </p:nvSpPr>
        <p:spPr>
          <a:xfrm>
            <a:off x="4808398" y="3607032"/>
            <a:ext cx="3272735" cy="1208251"/>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397764" lvl="1" indent="-169164" defTabSz="676656">
              <a:lnSpc>
                <a:spcPct val="90000"/>
              </a:lnSpc>
              <a:spcBef>
                <a:spcPts val="740"/>
              </a:spcBef>
            </a:pPr>
            <a:r>
              <a:rPr lang="en-US" kern="1200" dirty="0">
                <a:solidFill>
                  <a:schemeClr val="tx1">
                    <a:lumMod val="85000"/>
                    <a:lumOff val="15000"/>
                  </a:schemeClr>
                </a:solidFill>
                <a:latin typeface="-apple-system"/>
                <a:ea typeface="+mn-ea"/>
                <a:cs typeface="+mn-cs"/>
              </a:rPr>
              <a:t>Strategic Planning</a:t>
            </a:r>
          </a:p>
          <a:p>
            <a:pPr marL="397764" lvl="1" indent="-169164" defTabSz="676656">
              <a:lnSpc>
                <a:spcPct val="90000"/>
              </a:lnSpc>
              <a:spcBef>
                <a:spcPts val="740"/>
              </a:spcBef>
            </a:pPr>
            <a:r>
              <a:rPr lang="en-US" kern="1200" dirty="0">
                <a:solidFill>
                  <a:schemeClr val="tx1">
                    <a:lumMod val="85000"/>
                    <a:lumOff val="15000"/>
                  </a:schemeClr>
                </a:solidFill>
                <a:latin typeface="-apple-system"/>
                <a:ea typeface="+mn-ea"/>
                <a:cs typeface="+mn-cs"/>
              </a:rPr>
              <a:t>Financial Management</a:t>
            </a:r>
          </a:p>
          <a:p>
            <a:pPr marL="397764" lvl="1" indent="-169164" defTabSz="676656">
              <a:lnSpc>
                <a:spcPct val="90000"/>
              </a:lnSpc>
              <a:spcBef>
                <a:spcPts val="740"/>
              </a:spcBef>
            </a:pPr>
            <a:r>
              <a:rPr lang="en-US" kern="1200" dirty="0">
                <a:solidFill>
                  <a:schemeClr val="tx1">
                    <a:lumMod val="85000"/>
                    <a:lumOff val="15000"/>
                  </a:schemeClr>
                </a:solidFill>
                <a:latin typeface="-apple-system"/>
                <a:ea typeface="+mn-ea"/>
                <a:cs typeface="+mn-cs"/>
              </a:rPr>
              <a:t>Inventory Management</a:t>
            </a:r>
          </a:p>
          <a:p>
            <a:pPr marL="397764" lvl="1" indent="-169164" defTabSz="676656">
              <a:lnSpc>
                <a:spcPct val="90000"/>
              </a:lnSpc>
              <a:spcBef>
                <a:spcPts val="740"/>
              </a:spcBef>
            </a:pPr>
            <a:r>
              <a:rPr lang="en-US" kern="1200" dirty="0">
                <a:solidFill>
                  <a:schemeClr val="tx1">
                    <a:lumMod val="85000"/>
                    <a:lumOff val="15000"/>
                  </a:schemeClr>
                </a:solidFill>
                <a:latin typeface="-apple-system"/>
                <a:ea typeface="+mn-ea"/>
                <a:cs typeface="+mn-cs"/>
              </a:rPr>
              <a:t>Production Planning</a:t>
            </a:r>
          </a:p>
          <a:p>
            <a:pPr marL="397764" lvl="1" indent="-169164" defTabSz="676656">
              <a:lnSpc>
                <a:spcPct val="90000"/>
              </a:lnSpc>
              <a:spcBef>
                <a:spcPts val="740"/>
              </a:spcBef>
            </a:pPr>
            <a:r>
              <a:rPr lang="en-US" kern="1200" dirty="0">
                <a:solidFill>
                  <a:schemeClr val="tx1">
                    <a:lumMod val="85000"/>
                    <a:lumOff val="15000"/>
                  </a:schemeClr>
                </a:solidFill>
                <a:latin typeface="-apple-system"/>
                <a:ea typeface="+mn-ea"/>
                <a:cs typeface="+mn-cs"/>
              </a:rPr>
              <a:t>Marketing Strategy</a:t>
            </a:r>
            <a:endParaRPr lang="en-US" b="0" i="0" dirty="0">
              <a:effectLst/>
              <a:latin typeface="-apple-system"/>
            </a:endParaRPr>
          </a:p>
        </p:txBody>
      </p:sp>
      <p:sp>
        <p:nvSpPr>
          <p:cNvPr id="5" name="Content Placeholder 2">
            <a:extLst>
              <a:ext uri="{FF2B5EF4-FFF2-40B4-BE49-F238E27FC236}">
                <a16:creationId xmlns:a16="http://schemas.microsoft.com/office/drawing/2014/main" id="{AAB8DED6-A7FE-17F8-154C-6F4466709EC5}"/>
              </a:ext>
            </a:extLst>
          </p:cNvPr>
          <p:cNvSpPr txBox="1">
            <a:spLocks/>
          </p:cNvSpPr>
          <p:nvPr/>
        </p:nvSpPr>
        <p:spPr>
          <a:xfrm>
            <a:off x="8080930" y="3632017"/>
            <a:ext cx="3272735" cy="1158282"/>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397764" lvl="1" indent="-169164" defTabSz="676656">
              <a:lnSpc>
                <a:spcPct val="90000"/>
              </a:lnSpc>
              <a:spcBef>
                <a:spcPts val="740"/>
              </a:spcBef>
            </a:pPr>
            <a:r>
              <a:rPr lang="en-US" kern="1200" dirty="0">
                <a:solidFill>
                  <a:schemeClr val="tx1">
                    <a:lumMod val="85000"/>
                    <a:lumOff val="15000"/>
                  </a:schemeClr>
                </a:solidFill>
                <a:latin typeface="-apple-system"/>
                <a:ea typeface="+mn-ea"/>
                <a:cs typeface="+mn-cs"/>
              </a:rPr>
              <a:t>Customer Service</a:t>
            </a:r>
          </a:p>
          <a:p>
            <a:pPr marL="397764" lvl="1" indent="-169164" defTabSz="676656">
              <a:lnSpc>
                <a:spcPct val="90000"/>
              </a:lnSpc>
              <a:spcBef>
                <a:spcPts val="740"/>
              </a:spcBef>
            </a:pPr>
            <a:r>
              <a:rPr lang="en-US" kern="1200" dirty="0">
                <a:solidFill>
                  <a:schemeClr val="tx1">
                    <a:lumMod val="85000"/>
                    <a:lumOff val="15000"/>
                  </a:schemeClr>
                </a:solidFill>
                <a:latin typeface="-apple-system"/>
                <a:ea typeface="+mn-ea"/>
                <a:cs typeface="+mn-cs"/>
              </a:rPr>
              <a:t>Risk Management</a:t>
            </a:r>
          </a:p>
          <a:p>
            <a:pPr marL="397764" lvl="1" indent="-169164" defTabSz="676656">
              <a:lnSpc>
                <a:spcPct val="90000"/>
              </a:lnSpc>
              <a:spcBef>
                <a:spcPts val="740"/>
              </a:spcBef>
            </a:pPr>
            <a:r>
              <a:rPr lang="en-US" kern="1200" dirty="0">
                <a:solidFill>
                  <a:schemeClr val="tx1">
                    <a:lumMod val="85000"/>
                    <a:lumOff val="15000"/>
                  </a:schemeClr>
                </a:solidFill>
                <a:latin typeface="-apple-system"/>
                <a:ea typeface="+mn-ea"/>
                <a:cs typeface="+mn-cs"/>
              </a:rPr>
              <a:t>Performance Evaluation</a:t>
            </a:r>
          </a:p>
          <a:p>
            <a:pPr marL="397764" lvl="1" indent="-169164" defTabSz="676656">
              <a:lnSpc>
                <a:spcPct val="90000"/>
              </a:lnSpc>
              <a:spcBef>
                <a:spcPts val="740"/>
              </a:spcBef>
            </a:pPr>
            <a:r>
              <a:rPr lang="en-US" kern="1200" dirty="0">
                <a:solidFill>
                  <a:schemeClr val="tx1">
                    <a:lumMod val="85000"/>
                    <a:lumOff val="15000"/>
                  </a:schemeClr>
                </a:solidFill>
                <a:latin typeface="-apple-system"/>
                <a:ea typeface="+mn-ea"/>
                <a:cs typeface="+mn-cs"/>
              </a:rPr>
              <a:t>Investor Confidence</a:t>
            </a:r>
          </a:p>
          <a:p>
            <a:pPr marL="397764" lvl="1" indent="-169164" defTabSz="676656">
              <a:lnSpc>
                <a:spcPct val="90000"/>
              </a:lnSpc>
              <a:spcBef>
                <a:spcPts val="740"/>
              </a:spcBef>
            </a:pPr>
            <a:r>
              <a:rPr lang="en-US" kern="1200" dirty="0">
                <a:solidFill>
                  <a:schemeClr val="tx1">
                    <a:lumMod val="85000"/>
                    <a:lumOff val="15000"/>
                  </a:schemeClr>
                </a:solidFill>
                <a:latin typeface="-apple-system"/>
                <a:ea typeface="+mn-ea"/>
                <a:cs typeface="+mn-cs"/>
              </a:rPr>
              <a:t>Adaptation to Market Changes</a:t>
            </a:r>
            <a:endParaRPr lang="en-US" b="0" i="0" dirty="0">
              <a:effectLst/>
              <a:latin typeface="-apple-system"/>
            </a:endParaRPr>
          </a:p>
        </p:txBody>
      </p:sp>
    </p:spTree>
    <p:extLst>
      <p:ext uri="{BB962C8B-B14F-4D97-AF65-F5344CB8AC3E}">
        <p14:creationId xmlns:p14="http://schemas.microsoft.com/office/powerpoint/2010/main" val="58627482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itle 1"/>
          <p:cNvSpPr>
            <a:spLocks noGrp="1"/>
          </p:cNvSpPr>
          <p:nvPr>
            <p:ph type="title"/>
          </p:nvPr>
        </p:nvSpPr>
        <p:spPr>
          <a:xfrm>
            <a:off x="1030288" y="609600"/>
            <a:ext cx="10131425" cy="1110343"/>
          </a:xfrm>
        </p:spPr>
        <p:txBody>
          <a:bodyPr>
            <a:normAutofit/>
          </a:bodyPr>
          <a:lstStyle/>
          <a:p>
            <a:pPr algn="ctr"/>
            <a:r>
              <a:rPr lang="en-US">
                <a:solidFill>
                  <a:schemeClr val="bg1"/>
                </a:solidFill>
              </a:rPr>
              <a:t>BUSINESS BENIFITS</a:t>
            </a:r>
          </a:p>
        </p:txBody>
      </p:sp>
      <p:sp>
        <p:nvSpPr>
          <p:cNvPr id="13" name="Content Placeholder 2"/>
          <p:cNvSpPr>
            <a:spLocks noGrp="1"/>
          </p:cNvSpPr>
          <p:nvPr>
            <p:ph idx="1"/>
          </p:nvPr>
        </p:nvSpPr>
        <p:spPr>
          <a:xfrm>
            <a:off x="685800" y="2880438"/>
            <a:ext cx="10820400" cy="3198627"/>
          </a:xfrm>
        </p:spPr>
        <p:txBody>
          <a:bodyPr>
            <a:noAutofit/>
          </a:bodyPr>
          <a:lstStyle/>
          <a:p>
            <a:pPr>
              <a:lnSpc>
                <a:spcPct val="90000"/>
              </a:lnSpc>
            </a:pPr>
            <a:r>
              <a:rPr lang="en-US" sz="1600" b="0" i="0" dirty="0">
                <a:effectLst/>
                <a:latin typeface="-apple-system"/>
              </a:rPr>
              <a:t>Understanding sales trends enables organizations to strategically order the necessary quantities of goods across various departments and locations.</a:t>
            </a:r>
          </a:p>
          <a:p>
            <a:pPr marL="0" indent="0">
              <a:lnSpc>
                <a:spcPct val="90000"/>
              </a:lnSpc>
              <a:buNone/>
            </a:pPr>
            <a:endParaRPr lang="en-US" sz="1600" b="0" i="0" dirty="0">
              <a:effectLst/>
              <a:latin typeface="-apple-system"/>
            </a:endParaRPr>
          </a:p>
          <a:p>
            <a:pPr marL="0" indent="0">
              <a:lnSpc>
                <a:spcPct val="90000"/>
              </a:lnSpc>
              <a:buNone/>
            </a:pPr>
            <a:r>
              <a:rPr lang="en-US" sz="1600" b="1" i="0" dirty="0">
                <a:effectLst/>
                <a:latin typeface="Söhne"/>
              </a:rPr>
              <a:t>Leveraging AI/ML for Sales Forecasting</a:t>
            </a:r>
          </a:p>
          <a:p>
            <a:pPr>
              <a:lnSpc>
                <a:spcPct val="90000"/>
              </a:lnSpc>
              <a:buFont typeface="Arial" panose="020B0604020202020204" pitchFamily="34" charset="0"/>
              <a:buChar char="•"/>
            </a:pPr>
            <a:r>
              <a:rPr lang="en-US" sz="1600" b="0" i="0" dirty="0">
                <a:effectLst/>
                <a:latin typeface="Söhne"/>
              </a:rPr>
              <a:t>Optimized Inventory Management</a:t>
            </a:r>
          </a:p>
          <a:p>
            <a:pPr>
              <a:lnSpc>
                <a:spcPct val="90000"/>
              </a:lnSpc>
              <a:buFont typeface="Arial" panose="020B0604020202020204" pitchFamily="34" charset="0"/>
              <a:buChar char="•"/>
            </a:pPr>
            <a:r>
              <a:rPr lang="en-US" sz="1600" b="0" i="0" dirty="0">
                <a:effectLst/>
                <a:latin typeface="Söhne"/>
              </a:rPr>
              <a:t>Improved Supply Chain Efficiency</a:t>
            </a:r>
          </a:p>
          <a:p>
            <a:pPr>
              <a:lnSpc>
                <a:spcPct val="90000"/>
              </a:lnSpc>
              <a:buFont typeface="Arial" panose="020B0604020202020204" pitchFamily="34" charset="0"/>
              <a:buChar char="•"/>
            </a:pPr>
            <a:r>
              <a:rPr lang="en-US" sz="1600" b="0" i="0" dirty="0">
                <a:effectLst/>
                <a:latin typeface="Söhne"/>
              </a:rPr>
              <a:t>Enhanced Financial Planning</a:t>
            </a:r>
          </a:p>
          <a:p>
            <a:pPr>
              <a:lnSpc>
                <a:spcPct val="90000"/>
              </a:lnSpc>
              <a:buFont typeface="Arial" panose="020B0604020202020204" pitchFamily="34" charset="0"/>
              <a:buChar char="•"/>
            </a:pPr>
            <a:r>
              <a:rPr lang="en-US" sz="1600" b="0" i="0" dirty="0">
                <a:effectLst/>
                <a:latin typeface="Söhne"/>
              </a:rPr>
              <a:t>Maximized Revenue Generation</a:t>
            </a:r>
          </a:p>
          <a:p>
            <a:pPr>
              <a:lnSpc>
                <a:spcPct val="90000"/>
              </a:lnSpc>
              <a:buFont typeface="Arial" panose="020B0604020202020204" pitchFamily="34" charset="0"/>
              <a:buChar char="•"/>
            </a:pPr>
            <a:r>
              <a:rPr lang="en-US" sz="1600" b="0" i="0" dirty="0">
                <a:effectLst/>
                <a:latin typeface="Söhne"/>
              </a:rPr>
              <a:t>Customer Satisfaction</a:t>
            </a:r>
          </a:p>
          <a:p>
            <a:pPr>
              <a:lnSpc>
                <a:spcPct val="90000"/>
              </a:lnSpc>
              <a:buFont typeface="Arial" panose="020B0604020202020204" pitchFamily="34" charset="0"/>
              <a:buChar char="•"/>
            </a:pPr>
            <a:r>
              <a:rPr lang="en-US" sz="1600" b="0" i="0" dirty="0">
                <a:effectLst/>
                <a:latin typeface="Söhne"/>
              </a:rPr>
              <a:t>Data-Driven Decision Making</a:t>
            </a:r>
          </a:p>
          <a:p>
            <a:pPr>
              <a:lnSpc>
                <a:spcPct val="90000"/>
              </a:lnSpc>
              <a:buFont typeface="Arial" panose="020B0604020202020204" pitchFamily="34" charset="0"/>
              <a:buChar char="•"/>
            </a:pPr>
            <a:r>
              <a:rPr lang="en-US" sz="1600" b="0" i="0" dirty="0">
                <a:effectLst/>
                <a:latin typeface="Söhne"/>
              </a:rPr>
              <a:t>Competitive Edge</a:t>
            </a:r>
          </a:p>
          <a:p>
            <a:pPr>
              <a:lnSpc>
                <a:spcPct val="90000"/>
              </a:lnSpc>
            </a:pPr>
            <a:endParaRPr sz="1600" dirty="0"/>
          </a:p>
        </p:txBody>
      </p:sp>
    </p:spTree>
    <p:extLst>
      <p:ext uri="{BB962C8B-B14F-4D97-AF65-F5344CB8AC3E}">
        <p14:creationId xmlns:p14="http://schemas.microsoft.com/office/powerpoint/2010/main" val="39757599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5909" y="808055"/>
            <a:ext cx="3979205" cy="1453363"/>
          </a:xfrm>
        </p:spPr>
        <p:txBody>
          <a:bodyPr>
            <a:normAutofit/>
          </a:bodyPr>
          <a:lstStyle/>
          <a:p>
            <a:r>
              <a:rPr lang="en-US" i="0">
                <a:effectLst/>
                <a:latin typeface="Söhne"/>
              </a:rPr>
              <a:t>Data Source</a:t>
            </a:r>
          </a:p>
        </p:txBody>
      </p:sp>
      <p:sp>
        <p:nvSpPr>
          <p:cNvPr id="3" name="Content Placeholder 2"/>
          <p:cNvSpPr>
            <a:spLocks noGrp="1"/>
          </p:cNvSpPr>
          <p:nvPr>
            <p:ph idx="1"/>
          </p:nvPr>
        </p:nvSpPr>
        <p:spPr>
          <a:xfrm>
            <a:off x="802178" y="2261420"/>
            <a:ext cx="4002936" cy="3637935"/>
          </a:xfrm>
        </p:spPr>
        <p:txBody>
          <a:bodyPr>
            <a:normAutofit/>
          </a:bodyPr>
          <a:lstStyle/>
          <a:p>
            <a:r>
              <a:rPr lang="en-US" dirty="0"/>
              <a:t>I picked up the </a:t>
            </a:r>
            <a:r>
              <a:rPr lang="en-US" b="0" i="0" dirty="0">
                <a:effectLst/>
                <a:latin typeface="Söhne"/>
              </a:rPr>
              <a:t>Walmart sales dataset from Kaggle</a:t>
            </a:r>
          </a:p>
          <a:p>
            <a:endParaRPr lang="en-US" dirty="0"/>
          </a:p>
        </p:txBody>
      </p:sp>
      <p:pic>
        <p:nvPicPr>
          <p:cNvPr id="5" name="Picture 4">
            <a:extLst>
              <a:ext uri="{FF2B5EF4-FFF2-40B4-BE49-F238E27FC236}">
                <a16:creationId xmlns:a16="http://schemas.microsoft.com/office/drawing/2014/main" id="{41678D75-9DDD-2CBE-2647-2AFB46A38AA6}"/>
              </a:ext>
            </a:extLst>
          </p:cNvPr>
          <p:cNvPicPr>
            <a:picLocks noChangeAspect="1"/>
          </p:cNvPicPr>
          <p:nvPr/>
        </p:nvPicPr>
        <p:blipFill rotWithShape="1">
          <a:blip r:embed="rId4"/>
          <a:srcRect l="4057" r="10933" b="-4"/>
          <a:stretch/>
        </p:blipFill>
        <p:spPr>
          <a:xfrm>
            <a:off x="6036307" y="796413"/>
            <a:ext cx="4602482" cy="510294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9043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5909" y="808055"/>
            <a:ext cx="3979205" cy="1453363"/>
          </a:xfrm>
        </p:spPr>
        <p:txBody>
          <a:bodyPr>
            <a:normAutofit/>
          </a:bodyPr>
          <a:lstStyle/>
          <a:p>
            <a:r>
              <a:rPr lang="en-US" i="0" dirty="0">
                <a:effectLst/>
                <a:latin typeface="Söhne"/>
              </a:rPr>
              <a:t>Methodology</a:t>
            </a:r>
            <a:endParaRPr lang="en-US" dirty="0"/>
          </a:p>
        </p:txBody>
      </p:sp>
      <p:sp>
        <p:nvSpPr>
          <p:cNvPr id="3" name="Content Placeholder 2"/>
          <p:cNvSpPr>
            <a:spLocks noGrp="1"/>
          </p:cNvSpPr>
          <p:nvPr>
            <p:ph idx="1"/>
          </p:nvPr>
        </p:nvSpPr>
        <p:spPr>
          <a:xfrm>
            <a:off x="802178" y="2261420"/>
            <a:ext cx="4002936" cy="3637935"/>
          </a:xfrm>
        </p:spPr>
        <p:txBody>
          <a:bodyPr>
            <a:normAutofit/>
          </a:bodyPr>
          <a:lstStyle/>
          <a:p>
            <a:r>
              <a:rPr lang="en-US" dirty="0"/>
              <a:t>I used the CRISP framework for this analysis and modeling</a:t>
            </a:r>
          </a:p>
          <a:p>
            <a:r>
              <a:rPr lang="en-US" dirty="0"/>
              <a:t>Steps involved were as below:</a:t>
            </a:r>
          </a:p>
          <a:p>
            <a:pPr lvl="1"/>
            <a:r>
              <a:rPr lang="en-US" b="0" i="0" dirty="0">
                <a:effectLst/>
                <a:latin typeface="Söhne"/>
              </a:rPr>
              <a:t>Data Cleaning</a:t>
            </a:r>
          </a:p>
          <a:p>
            <a:pPr lvl="1"/>
            <a:r>
              <a:rPr lang="en-US" b="0" i="0" dirty="0">
                <a:effectLst/>
                <a:latin typeface="Söhne"/>
              </a:rPr>
              <a:t>Outlier Detection</a:t>
            </a:r>
          </a:p>
          <a:p>
            <a:pPr lvl="1"/>
            <a:r>
              <a:rPr lang="en-US" b="0" i="0" dirty="0">
                <a:effectLst/>
                <a:latin typeface="Söhne"/>
              </a:rPr>
              <a:t>Bias Assessment</a:t>
            </a:r>
          </a:p>
          <a:p>
            <a:pPr lvl="1"/>
            <a:r>
              <a:rPr lang="en-US" b="0" i="0" dirty="0">
                <a:effectLst/>
                <a:latin typeface="Söhne"/>
              </a:rPr>
              <a:t>Data Transformation</a:t>
            </a:r>
          </a:p>
          <a:p>
            <a:pPr lvl="1"/>
            <a:r>
              <a:rPr lang="en-US" b="0" i="0" dirty="0">
                <a:effectLst/>
                <a:latin typeface="Söhne"/>
              </a:rPr>
              <a:t>Data Distribution</a:t>
            </a:r>
          </a:p>
          <a:p>
            <a:pPr lvl="1"/>
            <a:r>
              <a:rPr lang="en-US" b="0" i="0" dirty="0">
                <a:effectLst/>
                <a:latin typeface="Söhne"/>
              </a:rPr>
              <a:t>Application of Algorithms</a:t>
            </a:r>
          </a:p>
          <a:p>
            <a:endParaRPr lang="en-US" dirty="0"/>
          </a:p>
        </p:txBody>
      </p:sp>
      <p:pic>
        <p:nvPicPr>
          <p:cNvPr id="5" name="Picture 4" descr="Diagram of a diagram of data&#10;&#10;Description automatically generated">
            <a:extLst>
              <a:ext uri="{FF2B5EF4-FFF2-40B4-BE49-F238E27FC236}">
                <a16:creationId xmlns:a16="http://schemas.microsoft.com/office/drawing/2014/main" id="{1681DE78-0984-A412-E855-DD8BAEB56630}"/>
              </a:ext>
            </a:extLst>
          </p:cNvPr>
          <p:cNvPicPr>
            <a:picLocks noChangeAspect="1"/>
          </p:cNvPicPr>
          <p:nvPr/>
        </p:nvPicPr>
        <p:blipFill>
          <a:blip r:embed="rId3"/>
          <a:stretch>
            <a:fillRect/>
          </a:stretch>
        </p:blipFill>
        <p:spPr>
          <a:xfrm>
            <a:off x="5792456" y="796413"/>
            <a:ext cx="5090185" cy="510294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830294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FF5BED3-4EE4-425F-A016-C272586B88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856B4CA-4519-432C-ABFD-F2AE5D70E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2284214"/>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1D03B64-A2F8-4473-8457-9A6A36B67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4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01C3CE7E-C09F-4DAB-A9B8-00CB40334B3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66684"/>
          <a:stretch/>
        </p:blipFill>
        <p:spPr>
          <a:xfrm>
            <a:off x="-3175" y="0"/>
            <a:ext cx="12188825" cy="2284214"/>
          </a:xfrm>
          <a:prstGeom prst="rect">
            <a:avLst/>
          </a:prstGeom>
        </p:spPr>
      </p:pic>
      <p:sp>
        <p:nvSpPr>
          <p:cNvPr id="2" name="Title 1"/>
          <p:cNvSpPr>
            <a:spLocks noGrp="1"/>
          </p:cNvSpPr>
          <p:nvPr>
            <p:ph type="title"/>
          </p:nvPr>
        </p:nvSpPr>
        <p:spPr>
          <a:xfrm>
            <a:off x="1028700" y="653142"/>
            <a:ext cx="10131425" cy="1219200"/>
          </a:xfrm>
        </p:spPr>
        <p:txBody>
          <a:bodyPr>
            <a:normAutofit/>
          </a:bodyPr>
          <a:lstStyle/>
          <a:p>
            <a:pPr algn="ctr"/>
            <a:r>
              <a:rPr lang="en-US" sz="4400">
                <a:solidFill>
                  <a:srgbClr val="FFFFFF"/>
                </a:solidFill>
              </a:rPr>
              <a:t>Analysis </a:t>
            </a:r>
            <a:r>
              <a:rPr lang="en-US" sz="4400" i="0">
                <a:solidFill>
                  <a:srgbClr val="FFFFFF"/>
                </a:solidFill>
                <a:effectLst/>
                <a:latin typeface="Söhne"/>
              </a:rPr>
              <a:t>Key Findings</a:t>
            </a:r>
            <a:endParaRPr lang="en-US" sz="4400">
              <a:solidFill>
                <a:srgbClr val="FFFFFF"/>
              </a:solidFill>
            </a:endParaRPr>
          </a:p>
        </p:txBody>
      </p:sp>
      <p:sp>
        <p:nvSpPr>
          <p:cNvPr id="3" name="Content Placeholder 2"/>
          <p:cNvSpPr>
            <a:spLocks/>
          </p:cNvSpPr>
          <p:nvPr/>
        </p:nvSpPr>
        <p:spPr>
          <a:xfrm>
            <a:off x="198120" y="2554942"/>
            <a:ext cx="5896292" cy="3703320"/>
          </a:xfrm>
          <a:prstGeom prst="rect">
            <a:avLst/>
          </a:prstGeom>
        </p:spPr>
        <p:txBody>
          <a:bodyPr>
            <a:noAutofit/>
          </a:bodyPr>
          <a:lstStyle/>
          <a:p>
            <a:pPr defTabSz="352044">
              <a:spcAft>
                <a:spcPts val="600"/>
              </a:spcAft>
            </a:pPr>
            <a:r>
              <a:rPr lang="en-US" sz="1400" b="1" kern="1200" dirty="0">
                <a:latin typeface="-apple-system"/>
                <a:ea typeface="+mn-ea"/>
                <a:cs typeface="+mn-cs"/>
              </a:rPr>
              <a:t>Data Compilation:</a:t>
            </a:r>
            <a:endParaRPr lang="en-US" sz="1400" kern="1200" dirty="0">
              <a:latin typeface="-apple-system"/>
              <a:ea typeface="+mn-ea"/>
              <a:cs typeface="+mn-cs"/>
            </a:endParaRPr>
          </a:p>
          <a:p>
            <a:pPr marL="572072" lvl="1" indent="-220028" defTabSz="352044">
              <a:spcAft>
                <a:spcPts val="600"/>
              </a:spcAft>
            </a:pPr>
            <a:r>
              <a:rPr lang="en-US" sz="1400" kern="1200" dirty="0">
                <a:latin typeface="-apple-system"/>
                <a:ea typeface="+mn-ea"/>
                <a:cs typeface="+mn-cs"/>
              </a:rPr>
              <a:t>The data was initially provided in 4 separate CSV files.</a:t>
            </a:r>
          </a:p>
          <a:p>
            <a:pPr marL="572072" lvl="1" indent="-220028" defTabSz="352044">
              <a:spcAft>
                <a:spcPts val="600"/>
              </a:spcAft>
            </a:pPr>
            <a:r>
              <a:rPr lang="en-US" sz="1400" dirty="0">
                <a:latin typeface="-apple-system"/>
              </a:rPr>
              <a:t>I</a:t>
            </a:r>
            <a:r>
              <a:rPr lang="en-US" sz="1400" kern="1200" dirty="0">
                <a:latin typeface="-apple-system"/>
                <a:ea typeface="+mn-ea"/>
                <a:cs typeface="+mn-cs"/>
              </a:rPr>
              <a:t> merged the store, features, and train CSVs to create a comprehensive dataset.</a:t>
            </a:r>
          </a:p>
          <a:p>
            <a:pPr defTabSz="352044">
              <a:spcAft>
                <a:spcPts val="600"/>
              </a:spcAft>
            </a:pPr>
            <a:r>
              <a:rPr lang="en-US" sz="1400" b="1" kern="1200" dirty="0">
                <a:latin typeface="-apple-system"/>
                <a:ea typeface="+mn-ea"/>
                <a:cs typeface="+mn-cs"/>
              </a:rPr>
              <a:t>Data Quality Enhancement:</a:t>
            </a:r>
            <a:endParaRPr lang="en-US" sz="1400" kern="1200" dirty="0">
              <a:latin typeface="-apple-system"/>
              <a:ea typeface="+mn-ea"/>
              <a:cs typeface="+mn-cs"/>
            </a:endParaRPr>
          </a:p>
          <a:p>
            <a:pPr marL="572072" lvl="1" indent="-220028" defTabSz="352044">
              <a:spcAft>
                <a:spcPts val="600"/>
              </a:spcAft>
            </a:pPr>
            <a:r>
              <a:rPr lang="en-US" sz="1400" kern="1200" dirty="0">
                <a:latin typeface="-apple-system"/>
                <a:ea typeface="+mn-ea"/>
                <a:cs typeface="+mn-cs"/>
              </a:rPr>
              <a:t>Identified and addressed null values in markdown columns by removing those columns.</a:t>
            </a:r>
          </a:p>
          <a:p>
            <a:pPr marL="572072" lvl="1" indent="-220028" defTabSz="352044">
              <a:spcAft>
                <a:spcPts val="600"/>
              </a:spcAft>
            </a:pPr>
            <a:r>
              <a:rPr lang="en-US" sz="1400" kern="1200" dirty="0">
                <a:latin typeface="-apple-system"/>
                <a:ea typeface="+mn-ea"/>
                <a:cs typeface="+mn-cs"/>
              </a:rPr>
              <a:t>Ensured better data quality for subsequent analysis.</a:t>
            </a:r>
          </a:p>
          <a:p>
            <a:pPr defTabSz="352044">
              <a:spcAft>
                <a:spcPts val="600"/>
              </a:spcAft>
            </a:pPr>
            <a:r>
              <a:rPr lang="en-US" sz="1400" b="1" kern="1200" dirty="0">
                <a:latin typeface="-apple-system"/>
                <a:ea typeface="+mn-ea"/>
                <a:cs typeface="+mn-cs"/>
              </a:rPr>
              <a:t>Sales Data Anomalies:</a:t>
            </a:r>
            <a:endParaRPr lang="en-US" sz="1400" kern="1200" dirty="0">
              <a:latin typeface="-apple-system"/>
              <a:ea typeface="+mn-ea"/>
              <a:cs typeface="+mn-cs"/>
            </a:endParaRPr>
          </a:p>
          <a:p>
            <a:pPr marL="572072" lvl="1" indent="-220028" defTabSz="352044">
              <a:spcAft>
                <a:spcPts val="600"/>
              </a:spcAft>
            </a:pPr>
            <a:r>
              <a:rPr lang="en-US" sz="1400" kern="1200" dirty="0">
                <a:latin typeface="-apple-system"/>
                <a:ea typeface="+mn-ea"/>
                <a:cs typeface="+mn-cs"/>
              </a:rPr>
              <a:t>Detected and addressed rows with negative sales values, likely data anomalies.</a:t>
            </a:r>
          </a:p>
          <a:p>
            <a:pPr marL="572072" lvl="1" indent="-220028" defTabSz="352044">
              <a:spcAft>
                <a:spcPts val="600"/>
              </a:spcAft>
            </a:pPr>
            <a:r>
              <a:rPr lang="en-US" sz="1400" kern="1200" dirty="0">
                <a:latin typeface="-apple-system"/>
                <a:ea typeface="+mn-ea"/>
                <a:cs typeface="+mn-cs"/>
              </a:rPr>
              <a:t>Removed such instances, maintaining the integrity of the dataset.</a:t>
            </a:r>
          </a:p>
          <a:p>
            <a:pPr defTabSz="352044">
              <a:spcAft>
                <a:spcPts val="600"/>
              </a:spcAft>
            </a:pPr>
            <a:r>
              <a:rPr lang="en-US" sz="1400" b="1" kern="1200" dirty="0">
                <a:latin typeface="-apple-system"/>
                <a:ea typeface="+mn-ea"/>
                <a:cs typeface="+mn-cs"/>
              </a:rPr>
              <a:t>Key Attributes Impacting Sales:</a:t>
            </a:r>
            <a:endParaRPr lang="en-US" sz="1400" kern="1200" dirty="0">
              <a:latin typeface="-apple-system"/>
              <a:ea typeface="+mn-ea"/>
              <a:cs typeface="+mn-cs"/>
            </a:endParaRPr>
          </a:p>
          <a:p>
            <a:pPr marL="572072" lvl="1" indent="-220028" defTabSz="352044">
              <a:spcAft>
                <a:spcPts val="600"/>
              </a:spcAft>
            </a:pPr>
            <a:r>
              <a:rPr lang="en-US" sz="1400" kern="1200" dirty="0">
                <a:latin typeface="-apple-system"/>
                <a:ea typeface="+mn-ea"/>
                <a:cs typeface="+mn-cs"/>
              </a:rPr>
              <a:t>Explored attributes like holidays, fuel price, unemployment, and temperature.</a:t>
            </a:r>
          </a:p>
        </p:txBody>
      </p:sp>
      <p:sp>
        <p:nvSpPr>
          <p:cNvPr id="4" name="Content Placeholder 2">
            <a:extLst>
              <a:ext uri="{FF2B5EF4-FFF2-40B4-BE49-F238E27FC236}">
                <a16:creationId xmlns:a16="http://schemas.microsoft.com/office/drawing/2014/main" id="{85336E76-00C8-CB0F-20B2-4D1E3117C7EF}"/>
              </a:ext>
            </a:extLst>
          </p:cNvPr>
          <p:cNvSpPr txBox="1">
            <a:spLocks/>
          </p:cNvSpPr>
          <p:nvPr/>
        </p:nvSpPr>
        <p:spPr>
          <a:xfrm>
            <a:off x="6099209" y="2554942"/>
            <a:ext cx="5894671" cy="3703320"/>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176022" indent="-176022" defTabSz="704088">
              <a:spcBef>
                <a:spcPts val="770"/>
              </a:spcBef>
            </a:pPr>
            <a:r>
              <a:rPr lang="en-US" sz="1400" b="1" kern="1200" dirty="0">
                <a:solidFill>
                  <a:schemeClr val="tx1"/>
                </a:solidFill>
                <a:latin typeface="-apple-system"/>
                <a:ea typeface="+mn-ea"/>
                <a:cs typeface="+mn-cs"/>
              </a:rPr>
              <a:t>Holiday Analysis:</a:t>
            </a:r>
            <a:endParaRPr lang="en-US" sz="1400" kern="1200" dirty="0">
              <a:solidFill>
                <a:schemeClr val="tx1"/>
              </a:solidFill>
              <a:latin typeface="-apple-system"/>
              <a:ea typeface="+mn-ea"/>
              <a:cs typeface="+mn-cs"/>
            </a:endParaRPr>
          </a:p>
          <a:p>
            <a:pPr marL="572072" lvl="1" indent="-220028" defTabSz="704088">
              <a:spcBef>
                <a:spcPts val="770"/>
              </a:spcBef>
            </a:pPr>
            <a:r>
              <a:rPr lang="en-US" sz="1400" kern="1200" dirty="0">
                <a:solidFill>
                  <a:schemeClr val="tx1"/>
                </a:solidFill>
                <a:latin typeface="-apple-system"/>
                <a:ea typeface="+mn-ea"/>
                <a:cs typeface="+mn-cs"/>
              </a:rPr>
              <a:t>Categorized holidays into four types: Labor Day, Super Bowl, Thanksgiving, and Christmas.</a:t>
            </a:r>
          </a:p>
          <a:p>
            <a:pPr marL="572072" lvl="1" indent="-220028" defTabSz="704088">
              <a:spcBef>
                <a:spcPts val="770"/>
              </a:spcBef>
            </a:pPr>
            <a:r>
              <a:rPr lang="en-US" sz="1400" kern="1200" dirty="0">
                <a:solidFill>
                  <a:schemeClr val="tx1"/>
                </a:solidFill>
                <a:latin typeface="-apple-system"/>
                <a:ea typeface="+mn-ea"/>
                <a:cs typeface="+mn-cs"/>
              </a:rPr>
              <a:t>Thanksgiving showed a strong positive impact on sales, while Super Bowl had a moderate impact.</a:t>
            </a:r>
          </a:p>
          <a:p>
            <a:pPr marL="572072" lvl="1" indent="-220028" defTabSz="704088">
              <a:spcBef>
                <a:spcPts val="770"/>
              </a:spcBef>
            </a:pPr>
            <a:r>
              <a:rPr lang="en-US" sz="1400" kern="1200" dirty="0">
                <a:solidFill>
                  <a:schemeClr val="tx1"/>
                </a:solidFill>
                <a:latin typeface="-apple-system"/>
                <a:ea typeface="+mn-ea"/>
                <a:cs typeface="+mn-cs"/>
              </a:rPr>
              <a:t>Labor Day and Christmas did not exhibit a significant positive impact on sales.</a:t>
            </a:r>
          </a:p>
          <a:p>
            <a:pPr marL="176022" indent="-176022" defTabSz="704088">
              <a:spcBef>
                <a:spcPts val="770"/>
              </a:spcBef>
            </a:pPr>
            <a:r>
              <a:rPr lang="en-US" sz="1400" b="1" kern="1200" dirty="0">
                <a:solidFill>
                  <a:schemeClr val="tx1"/>
                </a:solidFill>
                <a:latin typeface="-apple-system"/>
                <a:ea typeface="+mn-ea"/>
                <a:cs typeface="+mn-cs"/>
              </a:rPr>
              <a:t>Other Sales Influencers:</a:t>
            </a:r>
            <a:endParaRPr lang="en-US" sz="1400" kern="1200" dirty="0">
              <a:solidFill>
                <a:schemeClr val="tx1"/>
              </a:solidFill>
              <a:latin typeface="-apple-system"/>
              <a:ea typeface="+mn-ea"/>
              <a:cs typeface="+mn-cs"/>
            </a:endParaRPr>
          </a:p>
          <a:p>
            <a:pPr marL="572072" lvl="1" indent="-220028" defTabSz="704088">
              <a:spcBef>
                <a:spcPts val="770"/>
              </a:spcBef>
            </a:pPr>
            <a:r>
              <a:rPr lang="en-US" sz="1400" kern="1200" dirty="0">
                <a:solidFill>
                  <a:schemeClr val="tx1"/>
                </a:solidFill>
                <a:latin typeface="-apple-system"/>
                <a:ea typeface="+mn-ea"/>
                <a:cs typeface="+mn-cs"/>
              </a:rPr>
              <a:t>Explored factors beyond holidays, finding no clear positive or negative impact on sales.</a:t>
            </a:r>
          </a:p>
          <a:p>
            <a:pPr marL="176022" indent="-176022" defTabSz="704088">
              <a:spcBef>
                <a:spcPts val="770"/>
              </a:spcBef>
            </a:pPr>
            <a:r>
              <a:rPr lang="en-US" sz="1400" b="1" kern="1200" dirty="0">
                <a:solidFill>
                  <a:schemeClr val="tx1"/>
                </a:solidFill>
                <a:latin typeface="-apple-system"/>
                <a:ea typeface="+mn-ea"/>
                <a:cs typeface="+mn-cs"/>
              </a:rPr>
              <a:t>Yearly Sales Trend:</a:t>
            </a:r>
            <a:endParaRPr lang="en-US" sz="1400" kern="1200" dirty="0">
              <a:solidFill>
                <a:schemeClr val="tx1"/>
              </a:solidFill>
              <a:latin typeface="-apple-system"/>
              <a:ea typeface="+mn-ea"/>
              <a:cs typeface="+mn-cs"/>
            </a:endParaRPr>
          </a:p>
          <a:p>
            <a:pPr marL="572072" lvl="1" indent="-220028" defTabSz="704088">
              <a:spcBef>
                <a:spcPts val="770"/>
              </a:spcBef>
            </a:pPr>
            <a:r>
              <a:rPr lang="en-US" sz="1400" kern="1200" dirty="0">
                <a:solidFill>
                  <a:schemeClr val="tx1"/>
                </a:solidFill>
                <a:latin typeface="-apple-system"/>
                <a:ea typeface="+mn-ea"/>
                <a:cs typeface="+mn-cs"/>
              </a:rPr>
              <a:t>Observed a consistent pattern of increased sales at the end of each year.</a:t>
            </a:r>
            <a:endParaRPr lang="en-US" sz="1400" b="0" i="0" dirty="0">
              <a:solidFill>
                <a:schemeClr val="tx1"/>
              </a:solidFill>
              <a:effectLst/>
              <a:latin typeface="-apple-system"/>
            </a:endParaRPr>
          </a:p>
        </p:txBody>
      </p:sp>
    </p:spTree>
    <p:extLst>
      <p:ext uri="{BB962C8B-B14F-4D97-AF65-F5344CB8AC3E}">
        <p14:creationId xmlns:p14="http://schemas.microsoft.com/office/powerpoint/2010/main" val="195759079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1" y="1030289"/>
            <a:ext cx="6814749" cy="1035578"/>
          </a:xfrm>
        </p:spPr>
        <p:txBody>
          <a:bodyPr>
            <a:normAutofit/>
          </a:bodyPr>
          <a:lstStyle/>
          <a:p>
            <a:r>
              <a:rPr lang="en-US" i="0" dirty="0">
                <a:effectLst/>
                <a:latin typeface="Söhne"/>
              </a:rPr>
              <a:t>Feature Selection</a:t>
            </a:r>
          </a:p>
        </p:txBody>
      </p:sp>
      <p:sp>
        <p:nvSpPr>
          <p:cNvPr id="3" name="Content Placeholder 2"/>
          <p:cNvSpPr>
            <a:spLocks noGrp="1"/>
          </p:cNvSpPr>
          <p:nvPr>
            <p:ph idx="1"/>
          </p:nvPr>
        </p:nvSpPr>
        <p:spPr>
          <a:xfrm>
            <a:off x="685801" y="586604"/>
            <a:ext cx="6814749" cy="3649133"/>
          </a:xfrm>
        </p:spPr>
        <p:txBody>
          <a:bodyPr>
            <a:normAutofit/>
          </a:bodyPr>
          <a:lstStyle/>
          <a:p>
            <a:r>
              <a:rPr lang="en-US" sz="1600" b="0" i="0" dirty="0">
                <a:effectLst/>
                <a:latin typeface="-apple-system"/>
              </a:rPr>
              <a:t>Upon executing Ridge Regression for feature selection, I obtained the following correlation coefficient data</a:t>
            </a:r>
            <a:endParaRPr lang="en-US" sz="1600" dirty="0"/>
          </a:p>
        </p:txBody>
      </p:sp>
      <p:sp>
        <p:nvSpPr>
          <p:cNvPr id="22" name="Rounded Rectangle 10">
            <a:extLst>
              <a:ext uri="{FF2B5EF4-FFF2-40B4-BE49-F238E27FC236}">
                <a16:creationId xmlns:a16="http://schemas.microsoft.com/office/drawing/2014/main" id="{099FF7E9-CDEF-44B3-87B0-50170C4C8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6172" y="639097"/>
            <a:ext cx="3398290" cy="5575438"/>
          </a:xfrm>
          <a:prstGeom prst="roundRect">
            <a:avLst>
              <a:gd name="adj" fmla="val 5442"/>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8E2D223B-D479-DA7F-3E6D-4FF6D0B1484E}"/>
              </a:ext>
            </a:extLst>
          </p:cNvPr>
          <p:cNvPicPr>
            <a:picLocks noChangeAspect="1"/>
          </p:cNvPicPr>
          <p:nvPr/>
        </p:nvPicPr>
        <p:blipFill>
          <a:blip r:embed="rId3"/>
          <a:stretch>
            <a:fillRect/>
          </a:stretch>
        </p:blipFill>
        <p:spPr>
          <a:xfrm>
            <a:off x="8545892" y="836210"/>
            <a:ext cx="2437220" cy="5185580"/>
          </a:xfrm>
          <a:prstGeom prst="roundRect">
            <a:avLst>
              <a:gd name="adj" fmla="val 5170"/>
            </a:avLst>
          </a:prstGeom>
          <a:ln w="50800" cap="sq" cmpd="dbl">
            <a:noFill/>
            <a:miter lim="800000"/>
          </a:ln>
          <a:effectLst/>
        </p:spPr>
      </p:pic>
      <p:pic>
        <p:nvPicPr>
          <p:cNvPr id="7" name="Picture 6" descr="A screenshot of a computer screen&#10;&#10;Description automatically generated">
            <a:extLst>
              <a:ext uri="{FF2B5EF4-FFF2-40B4-BE49-F238E27FC236}">
                <a16:creationId xmlns:a16="http://schemas.microsoft.com/office/drawing/2014/main" id="{E090A801-316E-BE4B-D498-3A6037781FF6}"/>
              </a:ext>
            </a:extLst>
          </p:cNvPr>
          <p:cNvPicPr>
            <a:picLocks noChangeAspect="1"/>
          </p:cNvPicPr>
          <p:nvPr/>
        </p:nvPicPr>
        <p:blipFill>
          <a:blip r:embed="rId4"/>
          <a:stretch>
            <a:fillRect/>
          </a:stretch>
        </p:blipFill>
        <p:spPr>
          <a:xfrm>
            <a:off x="1912435" y="2739294"/>
            <a:ext cx="4183565" cy="3880256"/>
          </a:xfrm>
          <a:prstGeom prst="roundRect">
            <a:avLst>
              <a:gd name="adj" fmla="val 5170"/>
            </a:avLst>
          </a:prstGeom>
          <a:ln w="50800" cap="sq" cmpd="dbl">
            <a:noFill/>
            <a:miter lim="800000"/>
          </a:ln>
          <a:effectLst/>
        </p:spPr>
      </p:pic>
    </p:spTree>
    <p:extLst>
      <p:ext uri="{BB962C8B-B14F-4D97-AF65-F5344CB8AC3E}">
        <p14:creationId xmlns:p14="http://schemas.microsoft.com/office/powerpoint/2010/main" val="1084485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1456267"/>
          </a:xfrm>
        </p:spPr>
        <p:txBody>
          <a:bodyPr>
            <a:normAutofit/>
          </a:bodyPr>
          <a:lstStyle/>
          <a:p>
            <a:r>
              <a:rPr lang="en-US" i="0">
                <a:effectLst/>
                <a:latin typeface="Söhne"/>
              </a:rPr>
              <a:t>Time Series Analysis - ARIMA</a:t>
            </a:r>
            <a:endParaRPr lang="en-US" i="0" dirty="0">
              <a:effectLst/>
              <a:latin typeface="Söhne"/>
            </a:endParaRPr>
          </a:p>
        </p:txBody>
      </p:sp>
      <p:graphicFrame>
        <p:nvGraphicFramePr>
          <p:cNvPr id="7" name="Content Placeholder 2">
            <a:extLst>
              <a:ext uri="{FF2B5EF4-FFF2-40B4-BE49-F238E27FC236}">
                <a16:creationId xmlns:a16="http://schemas.microsoft.com/office/drawing/2014/main" id="{502ED85C-5049-3D7B-D8AF-F462A62A1A68}"/>
              </a:ext>
            </a:extLst>
          </p:cNvPr>
          <p:cNvGraphicFramePr>
            <a:graphicFrameLocks noGrp="1"/>
          </p:cNvGraphicFramePr>
          <p:nvPr>
            <p:ph idx="1"/>
            <p:extLst>
              <p:ext uri="{D42A27DB-BD31-4B8C-83A1-F6EECF244321}">
                <p14:modId xmlns:p14="http://schemas.microsoft.com/office/powerpoint/2010/main" val="2645670051"/>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421670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{ECEAF0FA-FD39-9542-ACEC-838B6B04E9FD}tf10001063</Template>
  <TotalTime>154</TotalTime>
  <Words>973</Words>
  <Application>Microsoft Macintosh PowerPoint</Application>
  <PresentationFormat>Widescreen</PresentationFormat>
  <Paragraphs>112</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-apple-system</vt:lpstr>
      <vt:lpstr>Arial</vt:lpstr>
      <vt:lpstr>Calibri</vt:lpstr>
      <vt:lpstr>Calibri Light</vt:lpstr>
      <vt:lpstr>Söhne</vt:lpstr>
      <vt:lpstr>Celestial</vt:lpstr>
      <vt:lpstr>Sales Forecasting for Walmart Dataset</vt:lpstr>
      <vt:lpstr>Contents</vt:lpstr>
      <vt:lpstr>Executive Summary</vt:lpstr>
      <vt:lpstr>BUSINESS BENIFITS</vt:lpstr>
      <vt:lpstr>Data Source</vt:lpstr>
      <vt:lpstr>Methodology</vt:lpstr>
      <vt:lpstr>Analysis Key Findings</vt:lpstr>
      <vt:lpstr>Feature Selection</vt:lpstr>
      <vt:lpstr>Time Series Analysis - ARIMA</vt:lpstr>
      <vt:lpstr>Auto-ARIMA Prediction</vt:lpstr>
      <vt:lpstr>Model Exploration and Tuning</vt:lpstr>
      <vt:lpstr>Exponential Smoothing  - Prediction</vt:lpstr>
      <vt:lpstr>LSTM AND GRU - Prediction</vt:lpstr>
      <vt:lpstr>Recommendations / Lessons Learned for Current Iteration:</vt:lpstr>
      <vt:lpstr>Further Steps and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Forecasting for Walmart Dataset</dc:title>
  <dc:creator>Lalitya Sawant</dc:creator>
  <cp:lastModifiedBy>Lalitya Sawant</cp:lastModifiedBy>
  <cp:revision>6</cp:revision>
  <dcterms:created xsi:type="dcterms:W3CDTF">2023-12-12T04:02:37Z</dcterms:created>
  <dcterms:modified xsi:type="dcterms:W3CDTF">2023-12-12T06:36:56Z</dcterms:modified>
</cp:coreProperties>
</file>