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5" r:id="rId4"/>
  </p:sldMasterIdLst>
  <p:notesMasterIdLst>
    <p:notesMasterId r:id="rId20"/>
  </p:notesMasterIdLst>
  <p:handoutMasterIdLst>
    <p:handoutMasterId r:id="rId21"/>
  </p:handoutMasterIdLst>
  <p:sldIdLst>
    <p:sldId id="277" r:id="rId5"/>
    <p:sldId id="399" r:id="rId6"/>
    <p:sldId id="400" r:id="rId7"/>
    <p:sldId id="408" r:id="rId8"/>
    <p:sldId id="401" r:id="rId9"/>
    <p:sldId id="409" r:id="rId10"/>
    <p:sldId id="412" r:id="rId11"/>
    <p:sldId id="402" r:id="rId12"/>
    <p:sldId id="403" r:id="rId13"/>
    <p:sldId id="410" r:id="rId14"/>
    <p:sldId id="411" r:id="rId15"/>
    <p:sldId id="404" r:id="rId16"/>
    <p:sldId id="405" r:id="rId17"/>
    <p:sldId id="406" r:id="rId18"/>
    <p:sldId id="40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showGuides="1">
      <p:cViewPr varScale="1">
        <p:scale>
          <a:sx n="79" d="100"/>
          <a:sy n="79" d="100"/>
        </p:scale>
        <p:origin x="376" y="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endParaRPr lang="en-US" altLang="ko-KR" dirty="0"/>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1.png"/><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5" Type="http://schemas.openxmlformats.org/officeDocument/2006/relationships/theme" Target="../theme/theme3.xml"/><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hdr="0" ftr="0" dt="0"/>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DEPARTMENT OF CSE</a:t>
            </a:r>
            <a:endParaRPr lang="en-US" sz="2400" i="1" dirty="0">
              <a:solidFill>
                <a:srgbClr val="000000"/>
              </a:solidFill>
            </a:endParaRPr>
          </a:p>
          <a:p>
            <a:pPr algn="ctr">
              <a:lnSpc>
                <a:spcPct val="150000"/>
              </a:lnSpc>
            </a:pPr>
            <a:r>
              <a:rPr lang="en-US" sz="2400" i="1" dirty="0">
                <a:solidFill>
                  <a:srgbClr val="000000"/>
                </a:solidFill>
              </a:rPr>
              <a:t>APEX INSTITUTE OF TECHNOLOGY </a:t>
            </a:r>
            <a:endParaRPr lang="en-US" sz="2400" i="1"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anose="02020603050405020304" pitchFamily="18" charset="0"/>
                <a:cs typeface="Times New Roman" panose="02020603050405020304" pitchFamily="18" charset="0"/>
              </a:rPr>
              <a:t>Department of AIT-CSE</a:t>
            </a:r>
            <a:endParaRPr lang="en-US" sz="1600" dirty="0">
              <a:solidFill>
                <a:srgbClr val="FF0000"/>
              </a:solidFill>
              <a:latin typeface="Times New Roman" panose="02020603050405020304" pitchFamily="18" charset="0"/>
              <a:cs typeface="Times New Roman" panose="02020603050405020304" pitchFamily="18" charset="0"/>
            </a:endParaRPr>
          </a:p>
        </p:txBody>
      </p:sp>
      <p:sp>
        <p:nvSpPr>
          <p:cNvPr id="26" name="TextBox 25"/>
          <p:cNvSpPr txBox="1">
            <a:spLocks noChangeArrowheads="1"/>
          </p:cNvSpPr>
          <p:nvPr/>
        </p:nvSpPr>
        <p:spPr bwMode="auto">
          <a:xfrm>
            <a:off x="1657138" y="443068"/>
            <a:ext cx="8477097" cy="1077218"/>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200" dirty="0">
                <a:latin typeface="Raleway ExtraBold" pitchFamily="34" charset="-52"/>
              </a:rPr>
              <a:t>AI-based Image Analysis for Early Disease Detection in Medical Imaging</a:t>
            </a:r>
            <a:endParaRPr lang="en-US" sz="32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fld>
            <a:endParaRPr lang="en-US"/>
          </a:p>
        </p:txBody>
      </p:sp>
      <p:sp>
        <p:nvSpPr>
          <p:cNvPr id="5" name="TextBox 4"/>
          <p:cNvSpPr txBox="1"/>
          <p:nvPr/>
        </p:nvSpPr>
        <p:spPr>
          <a:xfrm>
            <a:off x="1353901" y="4313087"/>
            <a:ext cx="5669280" cy="706755"/>
          </a:xfrm>
          <a:prstGeom prst="rect">
            <a:avLst/>
          </a:prstGeom>
          <a:noFill/>
        </p:spPr>
        <p:txBody>
          <a:bodyPr wrap="none" rtlCol="0">
            <a:spAutoFit/>
          </a:bodyPr>
          <a:lstStyle/>
          <a:p>
            <a:r>
              <a:rPr lang="en-US" sz="2000" b="1" dirty="0"/>
              <a:t>Submitted by: </a:t>
            </a:r>
            <a:endParaRPr lang="en-US" sz="2000" b="1" dirty="0"/>
          </a:p>
          <a:p>
            <a:r>
              <a:rPr lang="en-US" altLang="en-IN" sz="2000" b="0" i="0" dirty="0">
                <a:solidFill>
                  <a:srgbClr val="000000"/>
                </a:solidFill>
                <a:effectLst/>
                <a:latin typeface="Times New Roman" panose="02020603050405020304" pitchFamily="18" charset="0"/>
                <a:cs typeface="Times New Roman" panose="02020603050405020304" pitchFamily="18" charset="0"/>
              </a:rPr>
              <a:t>Uma Shankar Singh                        20BCS3789</a:t>
            </a:r>
            <a:r>
              <a:rPr lang="en-IN" sz="2000" b="0" i="0" dirty="0">
                <a:solidFill>
                  <a:srgbClr val="000000"/>
                </a:solidFill>
                <a:effectLst/>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508942" y="4307500"/>
            <a:ext cx="2939415" cy="1014730"/>
          </a:xfrm>
          <a:prstGeom prst="rect">
            <a:avLst/>
          </a:prstGeom>
          <a:noFill/>
        </p:spPr>
        <p:txBody>
          <a:bodyPr wrap="none" rtlCol="0">
            <a:spAutoFit/>
          </a:bodyPr>
          <a:lstStyle/>
          <a:p>
            <a:r>
              <a:rPr lang="en-US" sz="2000" b="1" dirty="0"/>
              <a:t>Under the Supervision of: </a:t>
            </a:r>
            <a:endParaRPr lang="en-US" sz="2000" dirty="0"/>
          </a:p>
          <a:p>
            <a:r>
              <a:rPr lang="en-US" altLang="en-GB" sz="2000" b="1" dirty="0">
                <a:solidFill>
                  <a:srgbClr val="000000"/>
                </a:solidFill>
                <a:effectLst/>
                <a:latin typeface="Times New Roman" panose="02020603050405020304" pitchFamily="18" charset="0"/>
                <a:ea typeface="Times New Roman" panose="02020603050405020304" pitchFamily="18" charset="0"/>
              </a:rPr>
              <a:t>Sakshi Gill</a:t>
            </a:r>
            <a:r>
              <a:rPr lang="en-GB" sz="2000" b="1" dirty="0">
                <a:solidFill>
                  <a:srgbClr val="000000"/>
                </a:solidFill>
                <a:effectLst/>
                <a:latin typeface="Times New Roman" panose="02020603050405020304" pitchFamily="18" charset="0"/>
                <a:ea typeface="Times New Roman" panose="02020603050405020304" pitchFamily="18" charset="0"/>
              </a:rPr>
              <a:t> (E1</a:t>
            </a:r>
            <a:r>
              <a:rPr lang="en-US" altLang="en-GB" sz="2000" b="1" dirty="0">
                <a:solidFill>
                  <a:srgbClr val="000000"/>
                </a:solidFill>
                <a:effectLst/>
                <a:latin typeface="Times New Roman" panose="02020603050405020304" pitchFamily="18" charset="0"/>
                <a:ea typeface="Times New Roman" panose="02020603050405020304" pitchFamily="18" charset="0"/>
              </a:rPr>
              <a:t>6561</a:t>
            </a:r>
            <a:r>
              <a:rPr lang="en-GB" sz="2000" b="1" dirty="0">
                <a:solidFill>
                  <a:srgbClr val="000000"/>
                </a:solidFill>
                <a:effectLst/>
                <a:latin typeface="Times New Roman" panose="02020603050405020304" pitchFamily="18" charset="0"/>
                <a:ea typeface="Times New Roman" panose="02020603050405020304" pitchFamily="18" charset="0"/>
              </a:rPr>
              <a:t>)</a:t>
            </a:r>
            <a:endParaRPr lang="en-US" sz="2000" dirty="0"/>
          </a:p>
          <a:p>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8223" y="2005012"/>
            <a:ext cx="10515600" cy="4351338"/>
          </a:xfrm>
        </p:spPr>
        <p:txBody>
          <a:bodyPr/>
          <a:lstStyle/>
          <a:p>
            <a:pPr lvl="1" algn="just"/>
            <a:r>
              <a:rPr lang="en-US" sz="2000" dirty="0">
                <a:latin typeface="Times New Roman" panose="02020603050405020304" pitchFamily="18" charset="0"/>
                <a:cs typeface="Times New Roman" panose="02020603050405020304" pitchFamily="18" charset="0"/>
              </a:rPr>
              <a:t>Post-processing: Refine the segmentation results to remove false positives and improve the accuracy. This can be done using techniques like morphological operations, connected component analysis, and region merging.</a:t>
            </a:r>
            <a:endParaRPr lang="en-US" sz="20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Evaluation: Evaluate the segmentation performance using metrics such as Dice coefficient, sensitivity, specificity, and precision. We can compare your results with the ground truth segmentations to quantify the accuracy of your algorithm.</a:t>
            </a:r>
            <a:endParaRPr lang="en-US" sz="20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Clinical Translation: Finally, the algorithm can be clinically translated to assist radiologists in diagnosing </a:t>
            </a:r>
            <a:r>
              <a:rPr lang="en-US" sz="2000" dirty="0" err="1">
                <a:latin typeface="Times New Roman" panose="02020603050405020304" pitchFamily="18" charset="0"/>
                <a:cs typeface="Times New Roman" panose="02020603050405020304" pitchFamily="18" charset="0"/>
              </a:rPr>
              <a:t>dieases</a:t>
            </a:r>
            <a:r>
              <a:rPr lang="en-US" sz="2000" dirty="0">
                <a:latin typeface="Times New Roman" panose="02020603050405020304" pitchFamily="18" charset="0"/>
                <a:cs typeface="Times New Roman" panose="02020603050405020304" pitchFamily="18" charset="0"/>
              </a:rPr>
              <a:t>. This can involve integrating the algorithm into a clinical workflow, optimizing its performance on new data, and validating its accuracy on a large-scale clinical dataset.</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grpSp>
        <p:nvGrpSpPr>
          <p:cNvPr id="26" name="Group 25"/>
          <p:cNvGrpSpPr/>
          <p:nvPr/>
        </p:nvGrpSpPr>
        <p:grpSpPr>
          <a:xfrm>
            <a:off x="1485649" y="241122"/>
            <a:ext cx="9334750" cy="6480353"/>
            <a:chOff x="1736662" y="241122"/>
            <a:chExt cx="9334750" cy="6480353"/>
          </a:xfrm>
        </p:grpSpPr>
        <p:pic>
          <p:nvPicPr>
            <p:cNvPr id="14" name="Picture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36662" y="241122"/>
              <a:ext cx="9334750" cy="6480353"/>
            </a:xfrm>
            <a:prstGeom prst="rect">
              <a:avLst/>
            </a:prstGeom>
          </p:spPr>
        </p:pic>
        <p:grpSp>
          <p:nvGrpSpPr>
            <p:cNvPr id="24" name="Group 23"/>
            <p:cNvGrpSpPr/>
            <p:nvPr/>
          </p:nvGrpSpPr>
          <p:grpSpPr>
            <a:xfrm>
              <a:off x="4540186" y="520035"/>
              <a:ext cx="3735679" cy="1299830"/>
              <a:chOff x="4540186" y="520035"/>
              <a:chExt cx="3735679" cy="1299830"/>
            </a:xfrm>
          </p:grpSpPr>
          <p:pic>
            <p:nvPicPr>
              <p:cNvPr id="1026" name="Picture 2" descr="Diagnostics | Free Full-Text | Brain Tumor Detection and Classification on  MR Images by a Deep Wavelet Auto-Encoder Model"/>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3666"/>
              <a:stretch>
                <a:fillRect/>
              </a:stretch>
            </p:blipFill>
            <p:spPr bwMode="auto">
              <a:xfrm>
                <a:off x="4540186" y="520035"/>
                <a:ext cx="1814051" cy="9340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Diagnostics | Free Full-Text | Brain Tumor Detection and Classification on  MR Images by a Deep Wavelet Auto-Encoder Model"/>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8972" b="4694"/>
              <a:stretch>
                <a:fillRect/>
              </a:stretch>
            </p:blipFill>
            <p:spPr bwMode="auto">
              <a:xfrm>
                <a:off x="6461814" y="520035"/>
                <a:ext cx="1814051" cy="93401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204452" y="1450533"/>
                <a:ext cx="518155"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Yes</a:t>
                </a:r>
                <a:endParaRPr lang="en-IN"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7141052" y="1450533"/>
                <a:ext cx="466794"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No</a:t>
                </a:r>
                <a:endParaRPr lang="en-IN" b="1" dirty="0">
                  <a:latin typeface="Times New Roman" panose="02020603050405020304" pitchFamily="18" charset="0"/>
                  <a:cs typeface="Times New Roman" panose="02020603050405020304" pitchFamily="18" charset="0"/>
                </a:endParaRPr>
              </a:p>
            </p:txBody>
          </p:sp>
        </p:grpSp>
        <p:grpSp>
          <p:nvGrpSpPr>
            <p:cNvPr id="25" name="Group 24"/>
            <p:cNvGrpSpPr/>
            <p:nvPr/>
          </p:nvGrpSpPr>
          <p:grpSpPr>
            <a:xfrm>
              <a:off x="4869902" y="1980879"/>
              <a:ext cx="2516623" cy="1538967"/>
              <a:chOff x="4869902" y="1980879"/>
              <a:chExt cx="2516623" cy="1538967"/>
            </a:xfrm>
          </p:grpSpPr>
          <p:pic>
            <p:nvPicPr>
              <p:cNvPr id="1030" name="Picture 6" descr="Brain MRI Segmentation | Python | Tensorflow | Keras - AI ASPIRANT"/>
              <p:cNvPicPr>
                <a:picLocks noChangeAspect="1" noChangeArrowheads="1"/>
              </p:cNvPicPr>
              <p:nvPr/>
            </p:nvPicPr>
            <p:blipFill rotWithShape="1">
              <a:blip r:embed="rId3">
                <a:extLst>
                  <a:ext uri="{28A0092B-C50C-407E-A947-70E740481C1C}">
                    <a14:useLocalDpi xmlns:a14="http://schemas.microsoft.com/office/drawing/2010/main" val="0"/>
                  </a:ext>
                </a:extLst>
              </a:blip>
              <a:srcRect l="14821" t="9856" r="56785" b="17607"/>
              <a:stretch>
                <a:fillRect/>
              </a:stretch>
            </p:blipFill>
            <p:spPr bwMode="auto">
              <a:xfrm>
                <a:off x="4869902" y="1980879"/>
                <a:ext cx="1176211" cy="153896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rain MRI Segmentation | Python | Tensorflow | Keras - AI ASPIRANT"/>
              <p:cNvPicPr>
                <a:picLocks noChangeAspect="1" noChangeArrowheads="1"/>
              </p:cNvPicPr>
              <p:nvPr/>
            </p:nvPicPr>
            <p:blipFill rotWithShape="1">
              <a:blip r:embed="rId3">
                <a:extLst>
                  <a:ext uri="{28A0092B-C50C-407E-A947-70E740481C1C}">
                    <a14:useLocalDpi xmlns:a14="http://schemas.microsoft.com/office/drawing/2010/main" val="0"/>
                  </a:ext>
                </a:extLst>
              </a:blip>
              <a:srcRect l="69937" t="27670" r="12281" b="24038"/>
              <a:stretch>
                <a:fillRect/>
              </a:stretch>
            </p:blipFill>
            <p:spPr bwMode="auto">
              <a:xfrm>
                <a:off x="6210314" y="1980879"/>
                <a:ext cx="1176211" cy="1538967"/>
              </a:xfrm>
              <a:prstGeom prst="rect">
                <a:avLst/>
              </a:prstGeom>
              <a:noFill/>
              <a:extLst>
                <a:ext uri="{909E8E84-426E-40DD-AFC4-6F175D3DCCD1}">
                  <a14:hiddenFill xmlns:a14="http://schemas.microsoft.com/office/drawing/2010/main">
                    <a:solidFill>
                      <a:srgbClr val="FFFFFF"/>
                    </a:solidFill>
                  </a14:hiddenFill>
                </a:ext>
              </a:extLst>
            </p:spPr>
          </p:pic>
        </p:grpSp>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t="8732" b="15092"/>
            <a:stretch>
              <a:fillRect/>
            </a:stretch>
          </p:blipFill>
          <p:spPr>
            <a:xfrm>
              <a:off x="5053849" y="5023430"/>
              <a:ext cx="3120729" cy="1698045"/>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41718" y="1948381"/>
              <a:ext cx="3120729" cy="1803266"/>
            </a:xfrm>
            <a:prstGeom prst="rect">
              <a:avLst/>
            </a:prstGeom>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Results and Output</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33918" y="1387785"/>
            <a:ext cx="5746018" cy="4745979"/>
          </a:xfrm>
          <a:prstGeom prst="rect">
            <a:avLst/>
          </a:prstGeom>
        </p:spPr>
      </p:pic>
      <p:sp>
        <p:nvSpPr>
          <p:cNvPr id="11" name="TextBox 10"/>
          <p:cNvSpPr txBox="1"/>
          <p:nvPr/>
        </p:nvSpPr>
        <p:spPr>
          <a:xfrm>
            <a:off x="4078386" y="6231414"/>
            <a:ext cx="5170811" cy="369332"/>
          </a:xfrm>
          <a:prstGeom prst="rect">
            <a:avLst/>
          </a:prstGeom>
          <a:noFill/>
        </p:spPr>
        <p:txBody>
          <a:bodyPr wrap="square" rtlCol="0">
            <a:spAutoFit/>
          </a:bodyPr>
          <a:lstStyle/>
          <a:p>
            <a:r>
              <a:rPr lang="en-IN" dirty="0"/>
              <a:t>Different test cases and their result</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Conclusion</a:t>
            </a:r>
            <a:endParaRPr lang="en-US" dirty="0"/>
          </a:p>
        </p:txBody>
      </p:sp>
      <p:sp>
        <p:nvSpPr>
          <p:cNvPr id="3" name="Content Placeholder 2"/>
          <p:cNvSpPr>
            <a:spLocks noGrp="1"/>
          </p:cNvSpPr>
          <p:nvPr>
            <p:ph idx="1"/>
          </p:nvPr>
        </p:nvSpPr>
        <p:spPr>
          <a:xfrm>
            <a:off x="838200" y="1828800"/>
            <a:ext cx="10367682" cy="4742702"/>
          </a:xfrm>
        </p:spPr>
        <p:txBody>
          <a:bodyPr>
            <a:normAutofit/>
          </a:bodyPr>
          <a:lstStyle/>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 this project, we have automated the diagnosis procedure for brain </a:t>
            </a:r>
            <a:r>
              <a:rPr lang="en-IN" sz="2000" dirty="0" err="1">
                <a:latin typeface="Times New Roman" panose="02020603050405020304" pitchFamily="18" charset="0"/>
                <a:cs typeface="Times New Roman" panose="02020603050405020304" pitchFamily="18" charset="0"/>
              </a:rPr>
              <a:t>dieases</a:t>
            </a:r>
            <a:r>
              <a:rPr lang="en-IN" sz="2000" dirty="0">
                <a:latin typeface="Times New Roman" panose="02020603050405020304" pitchFamily="18" charset="0"/>
                <a:cs typeface="Times New Roman" panose="02020603050405020304" pitchFamily="18" charset="0"/>
              </a:rPr>
              <a:t> detection by the use of image processing.  All the steps for detecting diseases have been discussed, starting from MRI image acquisition and pre-processing steps to successfully classify the tutor using segmentation and classification techniques. </a:t>
            </a: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Early disease  detection with segmentation is an important project that can help in the early detection and treatment of </a:t>
            </a:r>
            <a:r>
              <a:rPr lang="en-IN" sz="2000" dirty="0">
                <a:latin typeface="Times New Roman" panose="02020603050405020304" pitchFamily="18" charset="0"/>
                <a:cs typeface="Times New Roman" panose="02020603050405020304" pitchFamily="18" charset="0"/>
              </a:rPr>
              <a:t>diseases</a:t>
            </a:r>
            <a:r>
              <a:rPr lang="en-US" sz="2000" dirty="0">
                <a:latin typeface="Times New Roman" panose="02020603050405020304" pitchFamily="18" charset="0"/>
                <a:cs typeface="Times New Roman" panose="02020603050405020304" pitchFamily="18" charset="0"/>
              </a:rPr>
              <a:t>. The use of segmentation techniques can aid in the accurate identification and delineation of tumor boundaries from human body MRI images.</a:t>
            </a: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While the accuracy of </a:t>
            </a:r>
            <a:r>
              <a:rPr lang="en-IN" sz="2000" dirty="0">
                <a:latin typeface="Times New Roman" panose="02020603050405020304" pitchFamily="18" charset="0"/>
                <a:cs typeface="Times New Roman" panose="02020603050405020304" pitchFamily="18" charset="0"/>
              </a:rPr>
              <a:t>disease</a:t>
            </a:r>
            <a:r>
              <a:rPr lang="en-US" sz="2000" dirty="0">
                <a:latin typeface="Times New Roman" panose="02020603050405020304" pitchFamily="18" charset="0"/>
                <a:cs typeface="Times New Roman" panose="02020603050405020304" pitchFamily="18" charset="0"/>
              </a:rPr>
              <a:t> segmentation techniques has improved significantly in recent years, there is still room for improvement. The use of advanced machine learning algorithms, such as deep learning, can help in improving the accuracy of segmentation results.</a:t>
            </a: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conclusion, early disease  detection with segmentation is a promising area of research that has the potential to significantly improve the diagnosis and treatment of brain tumors.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Future Scopes</a:t>
            </a:r>
            <a:endParaRPr lang="en-US" dirty="0"/>
          </a:p>
        </p:txBody>
      </p:sp>
      <p:sp>
        <p:nvSpPr>
          <p:cNvPr id="3" name="Content Placeholder 2"/>
          <p:cNvSpPr>
            <a:spLocks noGrp="1"/>
          </p:cNvSpPr>
          <p:nvPr>
            <p:ph idx="1"/>
          </p:nvPr>
        </p:nvSpPr>
        <p:spPr>
          <a:xfrm>
            <a:off x="838200" y="1825625"/>
            <a:ext cx="10515600" cy="4530725"/>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 future scope of early </a:t>
            </a:r>
            <a:r>
              <a:rPr lang="en-IN" sz="2000" dirty="0">
                <a:latin typeface="Times New Roman" panose="02020603050405020304" pitchFamily="18" charset="0"/>
                <a:cs typeface="Times New Roman" panose="02020603050405020304" pitchFamily="18" charset="0"/>
              </a:rPr>
              <a:t>disease</a:t>
            </a:r>
            <a:r>
              <a:rPr lang="en-US" sz="2000" dirty="0">
                <a:latin typeface="Times New Roman" panose="02020603050405020304" pitchFamily="18" charset="0"/>
                <a:cs typeface="Times New Roman" panose="02020603050405020304" pitchFamily="18" charset="0"/>
              </a:rPr>
              <a:t> detection with segmentation is promising as there are several potential applications and advancements in this field. Here are a few possible future developments:</a:t>
            </a:r>
            <a:endParaRPr lang="en-IN" sz="2000" dirty="0">
              <a:latin typeface="Times New Roman" panose="02020603050405020304" pitchFamily="18" charset="0"/>
              <a:cs typeface="Times New Roman" panose="02020603050405020304" pitchFamily="18" charset="0"/>
            </a:endParaRPr>
          </a:p>
          <a:p>
            <a:pPr lvl="0" algn="just"/>
            <a:r>
              <a:rPr lang="en-US" sz="2000" b="1" dirty="0">
                <a:latin typeface="Times New Roman" panose="02020603050405020304" pitchFamily="18" charset="0"/>
                <a:cs typeface="Times New Roman" panose="02020603050405020304" pitchFamily="18" charset="0"/>
              </a:rPr>
              <a:t>Improved Accuracy</a:t>
            </a:r>
            <a:endParaRPr lang="en-US" sz="2000" b="1" dirty="0">
              <a:latin typeface="Times New Roman" panose="02020603050405020304" pitchFamily="18" charset="0"/>
              <a:cs typeface="Times New Roman" panose="02020603050405020304" pitchFamily="18" charset="0"/>
            </a:endParaRPr>
          </a:p>
          <a:p>
            <a:pPr lvl="0" algn="just"/>
            <a:r>
              <a:rPr lang="en-US" sz="2000" b="1" dirty="0">
                <a:latin typeface="Times New Roman" panose="02020603050405020304" pitchFamily="18" charset="0"/>
                <a:cs typeface="Times New Roman" panose="02020603050405020304" pitchFamily="18" charset="0"/>
              </a:rPr>
              <a:t>Faster Processing</a:t>
            </a:r>
            <a:endParaRPr lang="en-US" sz="2000" b="1" dirty="0">
              <a:latin typeface="Times New Roman" panose="02020603050405020304" pitchFamily="18" charset="0"/>
              <a:cs typeface="Times New Roman" panose="02020603050405020304" pitchFamily="18" charset="0"/>
            </a:endParaRPr>
          </a:p>
          <a:p>
            <a:pPr lvl="0" algn="just"/>
            <a:r>
              <a:rPr lang="en-US" sz="2000" b="1" dirty="0">
                <a:latin typeface="Times New Roman" panose="02020603050405020304" pitchFamily="18" charset="0"/>
                <a:cs typeface="Times New Roman" panose="02020603050405020304" pitchFamily="18" charset="0"/>
              </a:rPr>
              <a:t>Personalized Medicine</a:t>
            </a:r>
            <a:endParaRPr lang="en-US" sz="2000" b="1" dirty="0">
              <a:latin typeface="Times New Roman" panose="02020603050405020304" pitchFamily="18" charset="0"/>
              <a:cs typeface="Times New Roman" panose="02020603050405020304" pitchFamily="18" charset="0"/>
            </a:endParaRPr>
          </a:p>
          <a:p>
            <a:pPr lvl="0" algn="just"/>
            <a:r>
              <a:rPr lang="en-US" sz="2000" b="1" dirty="0">
                <a:latin typeface="Times New Roman" panose="02020603050405020304" pitchFamily="18" charset="0"/>
                <a:cs typeface="Times New Roman" panose="02020603050405020304" pitchFamily="18" charset="0"/>
              </a:rPr>
              <a:t>Augmented Reality</a:t>
            </a:r>
            <a:endParaRPr lang="en-US" sz="2000" b="1" dirty="0">
              <a:latin typeface="Times New Roman" panose="02020603050405020304" pitchFamily="18" charset="0"/>
              <a:cs typeface="Times New Roman" panose="02020603050405020304" pitchFamily="18" charset="0"/>
            </a:endParaRPr>
          </a:p>
          <a:p>
            <a:pPr lvl="0" algn="just"/>
            <a:r>
              <a:rPr lang="en-US" sz="2000" b="1" dirty="0">
                <a:latin typeface="Times New Roman" panose="02020603050405020304" pitchFamily="18" charset="0"/>
                <a:cs typeface="Times New Roman" panose="02020603050405020304" pitchFamily="18" charset="0"/>
              </a:rPr>
              <a:t>Integration with other Medical Imaging Techniques</a:t>
            </a:r>
            <a:endParaRPr lang="en-US" sz="2000" b="1" dirty="0">
              <a:latin typeface="Times New Roman" panose="02020603050405020304" pitchFamily="18" charset="0"/>
              <a:cs typeface="Times New Roman" panose="02020603050405020304" pitchFamily="18" charset="0"/>
            </a:endParaRPr>
          </a:p>
          <a:p>
            <a:pPr marL="0" lvl="0" indent="0" algn="just">
              <a:buNone/>
            </a:pPr>
            <a:endParaRPr lang="en-US" sz="2000" dirty="0">
              <a:latin typeface="Times New Roman" panose="02020603050405020304" pitchFamily="18" charset="0"/>
              <a:cs typeface="Times New Roman" panose="02020603050405020304" pitchFamily="18" charset="0"/>
            </a:endParaRPr>
          </a:p>
          <a:p>
            <a:pPr marL="0" lvl="0" indent="0" algn="just">
              <a:buNone/>
            </a:pPr>
            <a:r>
              <a:rPr lang="en-US" sz="2000" dirty="0">
                <a:latin typeface="Times New Roman" panose="02020603050405020304" pitchFamily="18" charset="0"/>
                <a:cs typeface="Times New Roman" panose="02020603050405020304" pitchFamily="18" charset="0"/>
              </a:rPr>
              <a:t>Overall, the future scope of early </a:t>
            </a:r>
            <a:r>
              <a:rPr lang="en-IN" sz="2000" dirty="0">
                <a:latin typeface="Times New Roman" panose="02020603050405020304" pitchFamily="18" charset="0"/>
                <a:cs typeface="Times New Roman" panose="02020603050405020304" pitchFamily="18" charset="0"/>
              </a:rPr>
              <a:t>disease</a:t>
            </a:r>
            <a:r>
              <a:rPr lang="en-US" sz="2000" dirty="0">
                <a:latin typeface="Times New Roman" panose="02020603050405020304" pitchFamily="18" charset="0"/>
                <a:cs typeface="Times New Roman" panose="02020603050405020304" pitchFamily="18" charset="0"/>
              </a:rPr>
              <a:t> detection with segmentation is exciting, and we can expect significant advancements in this field in the coming years.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References</a:t>
            </a:r>
            <a:endParaRPr lang="en-US" dirty="0"/>
          </a:p>
        </p:txBody>
      </p:sp>
      <p:sp>
        <p:nvSpPr>
          <p:cNvPr id="3" name="Content Placeholder 2"/>
          <p:cNvSpPr>
            <a:spLocks noGrp="1"/>
          </p:cNvSpPr>
          <p:nvPr>
            <p:ph idx="1"/>
          </p:nvPr>
        </p:nvSpPr>
        <p:spPr>
          <a:xfrm>
            <a:off x="730622" y="1847850"/>
            <a:ext cx="10515600" cy="4351338"/>
          </a:xfrm>
        </p:spPr>
        <p:txBody>
          <a:bodyPr>
            <a:normAutofit/>
          </a:bodyPr>
          <a:lstStyle/>
          <a:p>
            <a:pPr marL="0" indent="0" algn="just">
              <a:buNone/>
            </a:pPr>
            <a:r>
              <a:rPr lang="en-US" sz="2000" i="1" dirty="0">
                <a:latin typeface="Times New Roman" panose="02020603050405020304" pitchFamily="18" charset="0"/>
                <a:cs typeface="Times New Roman" panose="02020603050405020304" pitchFamily="18" charset="0"/>
              </a:rPr>
              <a:t>[1] Havaei M, Davy A, Warde-Farley D, et al. Brain Tumor Segmentation with Deep Neural Networks. Medical Image Analysis. 2021; 35:18-31. doi: 10.1016/j.media.2021.05.04</a:t>
            </a:r>
            <a:endParaRPr lang="en-US" sz="2000" i="1" dirty="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r>
              <a:rPr lang="en-US" sz="2000" i="1" dirty="0">
                <a:latin typeface="Times New Roman" panose="02020603050405020304" pitchFamily="18" charset="0"/>
                <a:cs typeface="Times New Roman" panose="02020603050405020304" pitchFamily="18" charset="0"/>
              </a:rPr>
              <a:t>[2] Li X, Chen H, Qi X, et al. Brain Tumor Segmentation Based on Improved Watershed Algorithm and Convolutional Neural Network. Computers in Biology and Medicine. 2021; 95:227-235. doi: 10.1016/j.compbiomed.2021.02.02</a:t>
            </a:r>
            <a:endParaRPr lang="en-US" sz="2000" i="1" dirty="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r>
              <a:rPr lang="en-US" sz="2000" i="1" dirty="0">
                <a:latin typeface="Times New Roman" panose="02020603050405020304" pitchFamily="18" charset="0"/>
                <a:cs typeface="Times New Roman" panose="02020603050405020304" pitchFamily="18" charset="0"/>
              </a:rPr>
              <a:t>[3] Jain A, Jain A, Jain S. A Review of Deep Learning Techniques for Medical Image Segmentation. Medical Imaging, Deep Learning, and Healthcare Informatics. 2022; 221-233. doi:10.1007/978-981-15-3012-9_18</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panose="02020603050405020304"/>
                <a:cs typeface="Times New Roman" panose="02020603050405020304"/>
              </a:rPr>
              <a:t>Outline</a:t>
            </a:r>
            <a:endParaRPr lang="en-US" b="1" dirty="0">
              <a:latin typeface="Times New Roman" panose="02020603050405020304"/>
              <a:cs typeface="Times New Roman" panose="02020603050405020304"/>
            </a:endParaRPr>
          </a:p>
        </p:txBody>
      </p:sp>
      <p:sp>
        <p:nvSpPr>
          <p:cNvPr id="3" name="Content Placeholder 2"/>
          <p:cNvSpPr>
            <a:spLocks noGrp="1"/>
          </p:cNvSpPr>
          <p:nvPr>
            <p:ph idx="1"/>
          </p:nvPr>
        </p:nvSpPr>
        <p:spPr>
          <a:xfrm>
            <a:off x="838201" y="1588220"/>
            <a:ext cx="5822576" cy="4445027"/>
          </a:xfrm>
        </p:spPr>
        <p:txBody>
          <a:bodyPr>
            <a:normAutofit/>
          </a:bodyPr>
          <a:lstStyle/>
          <a:p>
            <a:r>
              <a:rPr lang="en-US" dirty="0">
                <a:latin typeface="Times New Roman" panose="02020603050405020304"/>
                <a:cs typeface="Times New Roman" panose="02020603050405020304"/>
              </a:rPr>
              <a:t>Introduction to Project</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Problem Formulation</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Objectives of the work </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Methodology used</a:t>
            </a:r>
            <a:endParaRPr lang="en-US" dirty="0">
              <a:latin typeface="Times New Roman" panose="02020603050405020304"/>
              <a:cs typeface="Times New Roman" panose="02020603050405020304"/>
            </a:endParaRPr>
          </a:p>
          <a:p>
            <a:r>
              <a:rPr lang="en-US" spc="-10" dirty="0">
                <a:latin typeface="Times New Roman" panose="02020603050405020304"/>
                <a:cs typeface="Times New Roman" panose="02020603050405020304"/>
              </a:rPr>
              <a:t>Results and Outputs</a:t>
            </a:r>
            <a:endParaRPr lang="en-US" spc="-10" dirty="0">
              <a:latin typeface="Times New Roman" panose="02020603050405020304"/>
              <a:cs typeface="Times New Roman" panose="02020603050405020304"/>
            </a:endParaRPr>
          </a:p>
          <a:p>
            <a:r>
              <a:rPr lang="en-US" spc="-10" dirty="0">
                <a:latin typeface="Times New Roman" panose="02020603050405020304"/>
                <a:cs typeface="Times New Roman" panose="02020603050405020304"/>
              </a:rPr>
              <a:t>Conclusion</a:t>
            </a:r>
            <a:endParaRPr lang="en-US" spc="-10"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Future Scope</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References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 to Project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667250"/>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research is to develop a machine learning system for early detection of diseases in medical images, enhancing the accuracy and speed of diagnosis through the analysis of X-rays, MRIs, or other medical imaging modalities.</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Develop of AI-based tools for longitudinal monitoring of disease progression and treatment response using sequential medical imaging data.</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x-none" sz="2000" dirty="0">
                <a:latin typeface="Times New Roman" panose="02020603050405020304" pitchFamily="18" charset="0"/>
                <a:cs typeface="Times New Roman" panose="02020603050405020304" pitchFamily="18" charset="0"/>
              </a:rPr>
              <a:t>Early detection and accurate diagnosis of brain </a:t>
            </a:r>
            <a:r>
              <a:rPr lang="en-IN" sz="2000" dirty="0">
                <a:latin typeface="Times New Roman" panose="02020603050405020304" pitchFamily="18" charset="0"/>
                <a:cs typeface="Times New Roman" panose="02020603050405020304" pitchFamily="18" charset="0"/>
              </a:rPr>
              <a:t>disease</a:t>
            </a:r>
            <a:r>
              <a:rPr lang="x-none" sz="2000" dirty="0">
                <a:latin typeface="Times New Roman" panose="02020603050405020304" pitchFamily="18" charset="0"/>
                <a:cs typeface="Times New Roman" panose="02020603050405020304" pitchFamily="18" charset="0"/>
              </a:rPr>
              <a:t> are crucial for effective treatment and patient survival. Magnetic resonance imaging (MRI) is a widely used non-invasive medical imaging technique that can detect </a:t>
            </a:r>
            <a:r>
              <a:rPr lang="en-IN" sz="2000" dirty="0">
                <a:latin typeface="Times New Roman" panose="02020603050405020304" pitchFamily="18" charset="0"/>
                <a:cs typeface="Times New Roman" panose="02020603050405020304" pitchFamily="18" charset="0"/>
              </a:rPr>
              <a:t>disease and </a:t>
            </a:r>
            <a:r>
              <a:rPr lang="x-none" sz="2000" dirty="0">
                <a:latin typeface="Times New Roman" panose="02020603050405020304" pitchFamily="18" charset="0"/>
                <a:cs typeface="Times New Roman" panose="02020603050405020304" pitchFamily="18" charset="0"/>
              </a:rPr>
              <a:t>tumours.</a:t>
            </a:r>
            <a:r>
              <a:rPr lang="en-IN" sz="2000" dirty="0">
                <a:latin typeface="Times New Roman" panose="02020603050405020304" pitchFamily="18" charset="0"/>
                <a:cs typeface="Times New Roman" panose="02020603050405020304" pitchFamily="18" charset="0"/>
              </a:rPr>
              <a:t> </a:t>
            </a:r>
            <a:r>
              <a:rPr lang="x-none" sz="2000" dirty="0">
                <a:latin typeface="Times New Roman" panose="02020603050405020304" pitchFamily="18" charset="0"/>
                <a:cs typeface="Times New Roman" panose="02020603050405020304" pitchFamily="18" charset="0"/>
              </a:rPr>
              <a:t>However, accurately detecting and segmenting </a:t>
            </a:r>
            <a:r>
              <a:rPr lang="en-IN" sz="2000" dirty="0" err="1">
                <a:latin typeface="Times New Roman" panose="02020603050405020304" pitchFamily="18" charset="0"/>
                <a:cs typeface="Times New Roman" panose="02020603050405020304" pitchFamily="18" charset="0"/>
              </a:rPr>
              <a:t>dieases</a:t>
            </a:r>
            <a:r>
              <a:rPr lang="x-none" sz="2000" dirty="0">
                <a:latin typeface="Times New Roman" panose="02020603050405020304" pitchFamily="18" charset="0"/>
                <a:cs typeface="Times New Roman" panose="02020603050405020304" pitchFamily="18" charset="0"/>
              </a:rPr>
              <a:t> from MRI images can be a complex and challenging task due to the varying sizes, shapes, and textures of tumours.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4331"/>
            <a:ext cx="10515600" cy="4114800"/>
          </a:xfrm>
        </p:spPr>
        <p:txBody>
          <a:bodyPr>
            <a:normAutofit/>
          </a:bodyPr>
          <a:lstStyle/>
          <a:p>
            <a:pPr algn="just">
              <a:buFont typeface="Wingdings" panose="05000000000000000000" pitchFamily="2" charset="2"/>
              <a:buChar char="Ø"/>
            </a:pPr>
            <a:r>
              <a:rPr lang="x-none" sz="2000" dirty="0">
                <a:latin typeface="Times New Roman" panose="02020603050405020304" pitchFamily="18" charset="0"/>
                <a:cs typeface="Times New Roman" panose="02020603050405020304" pitchFamily="18" charset="0"/>
              </a:rPr>
              <a:t>Recently, deep learning-based techniques, such as convolutional neural networks (CNN), have shown promising results in detecting and segmenting </a:t>
            </a:r>
            <a:r>
              <a:rPr lang="en-IN" sz="2000" dirty="0" err="1">
                <a:latin typeface="Times New Roman" panose="02020603050405020304" pitchFamily="18" charset="0"/>
                <a:cs typeface="Times New Roman" panose="02020603050405020304" pitchFamily="18" charset="0"/>
              </a:rPr>
              <a:t>dieases</a:t>
            </a:r>
            <a:r>
              <a:rPr lang="x-none" sz="2000" dirty="0">
                <a:latin typeface="Times New Roman" panose="02020603050405020304" pitchFamily="18" charset="0"/>
                <a:cs typeface="Times New Roman" panose="02020603050405020304" pitchFamily="18" charset="0"/>
              </a:rPr>
              <a:t> from MRI scans.</a:t>
            </a: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x-none" sz="2000" dirty="0">
                <a:latin typeface="Times New Roman" panose="02020603050405020304" pitchFamily="18" charset="0"/>
                <a:cs typeface="Times New Roman" panose="02020603050405020304" pitchFamily="18" charset="0"/>
              </a:rPr>
              <a:t>These techniques have been shown to be highly effective in identifying the </a:t>
            </a:r>
            <a:r>
              <a:rPr lang="en-IN" sz="2000" dirty="0">
                <a:latin typeface="Times New Roman" panose="02020603050405020304" pitchFamily="18" charset="0"/>
                <a:cs typeface="Times New Roman" panose="02020603050405020304" pitchFamily="18" charset="0"/>
              </a:rPr>
              <a:t>disease</a:t>
            </a:r>
            <a:r>
              <a:rPr lang="x-none" sz="2000" dirty="0">
                <a:latin typeface="Times New Roman" panose="02020603050405020304" pitchFamily="18" charset="0"/>
                <a:cs typeface="Times New Roman" panose="02020603050405020304" pitchFamily="18" charset="0"/>
              </a:rPr>
              <a:t> region and differentiating it from normal tissues. They can also reduce the time required for diagnosis and </a:t>
            </a:r>
            <a:r>
              <a:rPr lang="en-IN" sz="2000" dirty="0">
                <a:latin typeface="Times New Roman" panose="02020603050405020304" pitchFamily="18" charset="0"/>
                <a:cs typeface="Times New Roman" panose="02020603050405020304" pitchFamily="18" charset="0"/>
              </a:rPr>
              <a:t>treatment</a:t>
            </a:r>
            <a:r>
              <a:rPr lang="x-none" sz="2000" dirty="0">
                <a:latin typeface="Times New Roman" panose="02020603050405020304" pitchFamily="18" charset="0"/>
                <a:cs typeface="Times New Roman" panose="02020603050405020304" pitchFamily="18" charset="0"/>
              </a:rPr>
              <a:t> planning.</a:t>
            </a: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x-none" sz="2000" dirty="0">
                <a:latin typeface="Times New Roman" panose="02020603050405020304" pitchFamily="18" charset="0"/>
                <a:cs typeface="Times New Roman" panose="02020603050405020304" pitchFamily="18" charset="0"/>
              </a:rPr>
              <a:t>In this </a:t>
            </a:r>
            <a:r>
              <a:rPr lang="en-IN" sz="2000" dirty="0">
                <a:latin typeface="Times New Roman" panose="02020603050405020304" pitchFamily="18" charset="0"/>
                <a:cs typeface="Times New Roman" panose="02020603050405020304" pitchFamily="18" charset="0"/>
              </a:rPr>
              <a:t>research ppt</a:t>
            </a:r>
            <a:r>
              <a:rPr lang="x-none" sz="2000" dirty="0">
                <a:latin typeface="Times New Roman" panose="02020603050405020304" pitchFamily="18" charset="0"/>
                <a:cs typeface="Times New Roman" panose="02020603050405020304" pitchFamily="18" charset="0"/>
              </a:rPr>
              <a:t>, we propose and evaluate different segmentation techniques for the accurate detection and segmentation of </a:t>
            </a:r>
            <a:r>
              <a:rPr lang="en-IN" sz="2000" dirty="0">
                <a:latin typeface="Times New Roman" panose="02020603050405020304" pitchFamily="18" charset="0"/>
                <a:cs typeface="Times New Roman" panose="02020603050405020304" pitchFamily="18" charset="0"/>
              </a:rPr>
              <a:t>disease and</a:t>
            </a:r>
            <a:r>
              <a:rPr lang="x-none" sz="2000" dirty="0">
                <a:latin typeface="Times New Roman" panose="02020603050405020304" pitchFamily="18" charset="0"/>
                <a:cs typeface="Times New Roman" panose="02020603050405020304" pitchFamily="18" charset="0"/>
              </a:rPr>
              <a:t> tumours. </a:t>
            </a: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x-none" sz="2000" dirty="0">
                <a:latin typeface="Times New Roman" panose="02020603050405020304" pitchFamily="18" charset="0"/>
                <a:cs typeface="Times New Roman" panose="02020603050405020304" pitchFamily="18" charset="0"/>
              </a:rPr>
              <a:t>We compare the performance of several deep learning-based segmentation techniques, including CNN, against traditional segmentation methods.</a:t>
            </a: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x-none" sz="2000" dirty="0">
                <a:latin typeface="Times New Roman" panose="02020603050405020304" pitchFamily="18" charset="0"/>
                <a:cs typeface="Times New Roman" panose="02020603050405020304" pitchFamily="18" charset="0"/>
              </a:rPr>
              <a:t>Additionally, we propose a new hybrid segmentation approach that combines multiple segmentation methods to improve the accuracy and robustness of tumour segmentation.</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Problem Formulation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Problem statement: The objective of this project is to develop a deep learning-based system for automatic disease detection and segmentation in magnetic resonance imaging (MRI) scans. The system will accurately identify the presence and location of </a:t>
            </a:r>
            <a:r>
              <a:rPr lang="en-IN" sz="2000" dirty="0">
                <a:latin typeface="Times New Roman" panose="02020603050405020304" pitchFamily="18" charset="0"/>
                <a:cs typeface="Times New Roman" panose="02020603050405020304" pitchFamily="18" charset="0"/>
              </a:rPr>
              <a:t>disease</a:t>
            </a:r>
            <a:r>
              <a:rPr lang="en-US" sz="2000" dirty="0">
                <a:latin typeface="Times New Roman" panose="02020603050405020304" pitchFamily="18" charset="0"/>
                <a:cs typeface="Times New Roman" panose="02020603050405020304" pitchFamily="18" charset="0"/>
              </a:rPr>
              <a:t> in the brain and segment them from the surrounding healthy tissues.</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Dataset: The project will utilize a large dataset of MRI scans with </a:t>
            </a:r>
            <a:r>
              <a:rPr lang="en-IN" sz="2000" dirty="0">
                <a:latin typeface="Times New Roman" panose="02020603050405020304" pitchFamily="18" charset="0"/>
                <a:cs typeface="Times New Roman" panose="02020603050405020304" pitchFamily="18" charset="0"/>
              </a:rPr>
              <a:t>disease  </a:t>
            </a:r>
            <a:r>
              <a:rPr lang="en-US" sz="2000" dirty="0">
                <a:latin typeface="Times New Roman" panose="02020603050405020304" pitchFamily="18" charset="0"/>
                <a:cs typeface="Times New Roman" panose="02020603050405020304" pitchFamily="18" charset="0"/>
              </a:rPr>
              <a:t>cases. The dataset will be divided into training, validation, and testing sets. Each MRI scan in the dataset will have a corresponding ground truth segmentation map, which will indicate the location and shape of the </a:t>
            </a:r>
            <a:r>
              <a:rPr lang="en-IN" sz="2000" dirty="0">
                <a:latin typeface="Times New Roman" panose="02020603050405020304" pitchFamily="18" charset="0"/>
                <a:cs typeface="Times New Roman" panose="02020603050405020304" pitchFamily="18" charset="0"/>
              </a:rPr>
              <a:t>disease</a:t>
            </a:r>
            <a:r>
              <a:rPr lang="en-US" sz="2000" dirty="0">
                <a:latin typeface="Times New Roman" panose="02020603050405020304" pitchFamily="18" charset="0"/>
                <a:cs typeface="Times New Roman" panose="02020603050405020304" pitchFamily="18" charset="0"/>
              </a:rPr>
              <a:t> in the image.</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Proposed Solution: The proposed solution will involve the following steps:</a:t>
            </a:r>
            <a:endParaRPr lang="en-US" sz="20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Preprocessing: The MRI scans will be preprocessed to remove any noise and artifacts present in the image. The images will also be normalized and standardized to ensure consistent brightness and contrast across all images.</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0623" y="1432625"/>
            <a:ext cx="10430435" cy="4609588"/>
          </a:xfrm>
        </p:spPr>
        <p:txBody>
          <a:bodyPr>
            <a:normAutofit/>
          </a:bodyPr>
          <a:lstStyle/>
          <a:p>
            <a:pPr lvl="1"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Disease</a:t>
            </a:r>
            <a:r>
              <a:rPr lang="en-US" sz="2000" dirty="0">
                <a:latin typeface="Times New Roman" panose="02020603050405020304" pitchFamily="18" charset="0"/>
                <a:cs typeface="Times New Roman" panose="02020603050405020304" pitchFamily="18" charset="0"/>
              </a:rPr>
              <a:t> Detection: A deep learning-based model will be trained to detect the presence of a </a:t>
            </a:r>
            <a:r>
              <a:rPr lang="en-IN" sz="2000" dirty="0">
                <a:latin typeface="Times New Roman" panose="02020603050405020304" pitchFamily="18" charset="0"/>
                <a:cs typeface="Times New Roman" panose="02020603050405020304" pitchFamily="18" charset="0"/>
              </a:rPr>
              <a:t>disease</a:t>
            </a:r>
            <a:r>
              <a:rPr lang="en-US" sz="2000" dirty="0">
                <a:latin typeface="Times New Roman" panose="02020603050405020304" pitchFamily="18" charset="0"/>
                <a:cs typeface="Times New Roman" panose="02020603050405020304" pitchFamily="18" charset="0"/>
              </a:rPr>
              <a:t> in the MRI scans. The model will be trained on the MRI scans and their corresponding ground truth segmentation maps to learn the features that distinguish tumors from healthy tissues.</a:t>
            </a:r>
            <a:endParaRPr lang="en-US" sz="20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Disease Segmentation: Once a </a:t>
            </a:r>
            <a:r>
              <a:rPr lang="en-IN" sz="2000" dirty="0">
                <a:latin typeface="Times New Roman" panose="02020603050405020304" pitchFamily="18" charset="0"/>
                <a:cs typeface="Times New Roman" panose="02020603050405020304" pitchFamily="18" charset="0"/>
              </a:rPr>
              <a:t>disease</a:t>
            </a:r>
            <a:r>
              <a:rPr lang="en-US" sz="2000" dirty="0">
                <a:latin typeface="Times New Roman" panose="02020603050405020304" pitchFamily="18" charset="0"/>
                <a:cs typeface="Times New Roman" panose="02020603050405020304" pitchFamily="18" charset="0"/>
              </a:rPr>
              <a:t> has been detected, a segmentation algorithm will be applied to the MRI scan to accurately outline the boundary of the </a:t>
            </a:r>
            <a:r>
              <a:rPr lang="en-IN" sz="2000" dirty="0">
                <a:latin typeface="Times New Roman" panose="02020603050405020304" pitchFamily="18" charset="0"/>
                <a:cs typeface="Times New Roman" panose="02020603050405020304" pitchFamily="18" charset="0"/>
              </a:rPr>
              <a:t>disease</a:t>
            </a:r>
            <a:r>
              <a:rPr lang="en-US" sz="2000" dirty="0">
                <a:latin typeface="Times New Roman" panose="02020603050405020304" pitchFamily="18" charset="0"/>
                <a:cs typeface="Times New Roman" panose="02020603050405020304" pitchFamily="18" charset="0"/>
              </a:rPr>
              <a:t>. The segmentation algorithm will be based on a deep learning model that has been trained on the MRI scans and their corresponding ground truth segmentation maps.</a:t>
            </a:r>
            <a:endParaRPr lang="en-US" sz="20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Performance Evaluation: The performance of the tumor detection and segmentation algorithms will be evaluated on a test set of MRI scans that the model has not seen before. The evaluation metrics will include sensitivity, specificity, accuracy, and dice coefficient.</a:t>
            </a:r>
            <a:endParaRPr lang="en-US" sz="20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Expected Outcome: The proposed system is expected to accurately detect and segment </a:t>
            </a:r>
            <a:r>
              <a:rPr lang="en-IN" sz="2000" dirty="0">
                <a:latin typeface="Times New Roman" panose="02020603050405020304" pitchFamily="18" charset="0"/>
                <a:cs typeface="Times New Roman" panose="02020603050405020304" pitchFamily="18" charset="0"/>
              </a:rPr>
              <a:t>disease </a:t>
            </a:r>
            <a:r>
              <a:rPr lang="en-US" sz="2000" dirty="0">
                <a:latin typeface="Times New Roman" panose="02020603050405020304" pitchFamily="18" charset="0"/>
                <a:cs typeface="Times New Roman" panose="02020603050405020304" pitchFamily="18" charset="0"/>
              </a:rPr>
              <a:t>in MRI scans. The system will be able to assist radiologists in the diagnosis and treatment planning of </a:t>
            </a:r>
            <a:r>
              <a:rPr lang="en-IN" sz="2000" dirty="0">
                <a:latin typeface="Times New Roman" panose="02020603050405020304" pitchFamily="18" charset="0"/>
                <a:cs typeface="Times New Roman" panose="02020603050405020304" pitchFamily="18" charset="0"/>
              </a:rPr>
              <a:t>diseases</a:t>
            </a:r>
            <a:r>
              <a:rPr lang="en-US" sz="2000" dirty="0">
                <a:latin typeface="Times New Roman" panose="02020603050405020304" pitchFamily="18" charset="0"/>
                <a:cs typeface="Times New Roman" panose="02020603050405020304" pitchFamily="18" charset="0"/>
              </a:rPr>
              <a:t>. Moreover, it can also help in the early detection and treatment of </a:t>
            </a:r>
            <a:r>
              <a:rPr lang="en-IN" sz="2000" dirty="0">
                <a:latin typeface="Times New Roman" panose="02020603050405020304" pitchFamily="18" charset="0"/>
                <a:cs typeface="Times New Roman" panose="02020603050405020304" pitchFamily="18" charset="0"/>
              </a:rPr>
              <a:t>disease</a:t>
            </a:r>
            <a:r>
              <a:rPr lang="en-US" sz="2000" dirty="0">
                <a:latin typeface="Times New Roman" panose="02020603050405020304" pitchFamily="18" charset="0"/>
                <a:cs typeface="Times New Roman" panose="02020603050405020304" pitchFamily="18" charset="0"/>
              </a:rPr>
              <a:t>s, which can significantly improve the chances of patient survival.</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61294" y="6338047"/>
            <a:ext cx="2743200" cy="365125"/>
          </a:xfrm>
        </p:spPr>
        <p:txBody>
          <a:bodyPr/>
          <a:lstStyle/>
          <a:p>
            <a:fld id="{BDCDBBEF-AA6C-4BA6-85B2-A17D7F280E38}" type="slidenum">
              <a:rPr lang="en-US" smtClean="0"/>
            </a:fld>
            <a:endParaRPr lang="en-US" dirty="0"/>
          </a:p>
        </p:txBody>
      </p:sp>
      <p:pic>
        <p:nvPicPr>
          <p:cNvPr id="2052" name="Picture 4" descr="What Risks Are Associated with MR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00805" y="1550893"/>
            <a:ext cx="4168588" cy="4276165"/>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9053" y="1550892"/>
            <a:ext cx="4871814" cy="4356293"/>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Objectives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lvl="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Early detection: The primary objective of this project is to detect </a:t>
            </a:r>
            <a:r>
              <a:rPr lang="en-IN" sz="2000" dirty="0">
                <a:latin typeface="Times New Roman" panose="02020603050405020304" pitchFamily="18" charset="0"/>
                <a:cs typeface="Times New Roman" panose="02020603050405020304" pitchFamily="18" charset="0"/>
              </a:rPr>
              <a:t>disease</a:t>
            </a:r>
            <a:r>
              <a:rPr lang="en-US" sz="2000" dirty="0">
                <a:latin typeface="Times New Roman" panose="02020603050405020304" pitchFamily="18" charset="0"/>
                <a:cs typeface="Times New Roman" panose="02020603050405020304" pitchFamily="18" charset="0"/>
              </a:rPr>
              <a:t> at an early stage so that prompt treatment can be initiated to increase the chances of successful treatment.</a:t>
            </a:r>
            <a:endParaRPr lang="en-IN" sz="20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Accurate diagnosis: The accurate diagnosis of </a:t>
            </a:r>
            <a:r>
              <a:rPr lang="en-IN" sz="2000" dirty="0">
                <a:latin typeface="Times New Roman" panose="02020603050405020304" pitchFamily="18" charset="0"/>
                <a:cs typeface="Times New Roman" panose="02020603050405020304" pitchFamily="18" charset="0"/>
              </a:rPr>
              <a:t>disease</a:t>
            </a:r>
            <a:r>
              <a:rPr lang="en-US" sz="2000" dirty="0">
                <a:latin typeface="Times New Roman" panose="02020603050405020304" pitchFamily="18" charset="0"/>
                <a:cs typeface="Times New Roman" panose="02020603050405020304" pitchFamily="18" charset="0"/>
              </a:rPr>
              <a:t> is crucial for the appropriate treatment planning. The use of segmentation techniques can help in precisely identifying the boundaries of the tumor, its size, and location, which can aid in the accurate diagnosis.</a:t>
            </a:r>
            <a:endParaRPr lang="en-IN" sz="20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Automated detection: An automated detection system can aid radiologists in interpreting medical images more efficiently and accurately. The use of segmentation techniques can help in automating the detection of brain tumors.</a:t>
            </a:r>
            <a:endParaRPr lang="en-IN" sz="20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Treatment planning: Accurate segmentation of brain tumors can aid in treatment planning by providing information on the </a:t>
            </a:r>
            <a:r>
              <a:rPr lang="en-IN" sz="2000" dirty="0">
                <a:latin typeface="Times New Roman" panose="02020603050405020304" pitchFamily="18" charset="0"/>
                <a:cs typeface="Times New Roman" panose="02020603050405020304" pitchFamily="18" charset="0"/>
              </a:rPr>
              <a:t>disease</a:t>
            </a:r>
            <a:r>
              <a:rPr lang="en-US" sz="2000" dirty="0">
                <a:latin typeface="Times New Roman" panose="02020603050405020304" pitchFamily="18" charset="0"/>
                <a:cs typeface="Times New Roman" panose="02020603050405020304" pitchFamily="18" charset="0"/>
              </a:rPr>
              <a:t> location, size, and shape. This can help in determining the appropriate treatment modality and dosage.</a:t>
            </a:r>
            <a:endParaRPr lang="en-IN" sz="20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Monitoring: </a:t>
            </a:r>
            <a:r>
              <a:rPr lang="en-IN" sz="2000" dirty="0">
                <a:latin typeface="Times New Roman" panose="02020603050405020304" pitchFamily="18" charset="0"/>
                <a:cs typeface="Times New Roman" panose="02020603050405020304" pitchFamily="18" charset="0"/>
              </a:rPr>
              <a:t>Disease</a:t>
            </a:r>
            <a:r>
              <a:rPr lang="en-US" sz="2000" dirty="0">
                <a:latin typeface="Times New Roman" panose="02020603050405020304" pitchFamily="18" charset="0"/>
                <a:cs typeface="Times New Roman" panose="02020603050405020304" pitchFamily="18" charset="0"/>
              </a:rPr>
              <a:t> segmentation can aid in monitoring the effectiveness of treatment over time. By comparing images before and after treatment, changes in the size and location of the </a:t>
            </a:r>
            <a:r>
              <a:rPr lang="en-IN" sz="2000" dirty="0">
                <a:latin typeface="Times New Roman" panose="02020603050405020304" pitchFamily="18" charset="0"/>
                <a:cs typeface="Times New Roman" panose="02020603050405020304" pitchFamily="18" charset="0"/>
              </a:rPr>
              <a:t>disease</a:t>
            </a:r>
            <a:r>
              <a:rPr lang="en-US" sz="2000" dirty="0">
                <a:latin typeface="Times New Roman" panose="02020603050405020304" pitchFamily="18" charset="0"/>
                <a:cs typeface="Times New Roman" panose="02020603050405020304" pitchFamily="18" charset="0"/>
              </a:rPr>
              <a:t> can be detected, which can inform treatment adjustments.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Methodology used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Early </a:t>
            </a:r>
            <a:r>
              <a:rPr lang="en-IN" sz="2000" dirty="0">
                <a:latin typeface="Times New Roman" panose="02020603050405020304" pitchFamily="18" charset="0"/>
                <a:cs typeface="Times New Roman" panose="02020603050405020304" pitchFamily="18" charset="0"/>
              </a:rPr>
              <a:t>disease</a:t>
            </a:r>
            <a:r>
              <a:rPr lang="en-US" sz="2000" dirty="0">
                <a:latin typeface="Times New Roman" panose="02020603050405020304" pitchFamily="18" charset="0"/>
                <a:cs typeface="Times New Roman" panose="02020603050405020304" pitchFamily="18" charset="0"/>
              </a:rPr>
              <a:t> detection with segmentation involves identifying the location, shape, and size of tumors in human body imaging data. Here is a general methodology that can be used for this task:</a:t>
            </a: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Data Collection: Collect a set of brain MRI images that contain tumors. The images should be high-resolution and labeled with the corresponding ground truth segmentations.</a:t>
            </a:r>
            <a:endParaRPr lang="en-US" sz="20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Preprocessing: Preprocess the images to remove noise, artifacts, and non-brain </a:t>
            </a:r>
            <a:r>
              <a:rPr lang="en-US" sz="2000" dirty="0" err="1">
                <a:latin typeface="Times New Roman" panose="02020603050405020304" pitchFamily="18" charset="0"/>
                <a:cs typeface="Times New Roman" panose="02020603050405020304" pitchFamily="18" charset="0"/>
              </a:rPr>
              <a:t>regions.We</a:t>
            </a:r>
            <a:r>
              <a:rPr lang="en-US" sz="2000" dirty="0">
                <a:latin typeface="Times New Roman" panose="02020603050405020304" pitchFamily="18" charset="0"/>
                <a:cs typeface="Times New Roman" panose="02020603050405020304" pitchFamily="18" charset="0"/>
              </a:rPr>
              <a:t> can use techniques like skull stripping, normalization, and filtering to improve the quality of the images.</a:t>
            </a:r>
            <a:endParaRPr lang="en-US" sz="20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Segmentation: Use a segmentation algorithm to identify the </a:t>
            </a:r>
            <a:r>
              <a:rPr lang="en-IN" sz="2000" dirty="0">
                <a:latin typeface="Times New Roman" panose="02020603050405020304" pitchFamily="18" charset="0"/>
                <a:cs typeface="Times New Roman" panose="02020603050405020304" pitchFamily="18" charset="0"/>
              </a:rPr>
              <a:t>disease</a:t>
            </a:r>
            <a:r>
              <a:rPr lang="en-US" sz="2000" dirty="0">
                <a:latin typeface="Times New Roman" panose="02020603050405020304" pitchFamily="18" charset="0"/>
                <a:cs typeface="Times New Roman" panose="02020603050405020304" pitchFamily="18" charset="0"/>
              </a:rPr>
              <a:t> regions in the preprocessed images. Some popular segmentation algorithms for brain tumor detection include U-Net, Mask R-CNN, and </a:t>
            </a:r>
            <a:r>
              <a:rPr lang="en-US" sz="2000" dirty="0" err="1">
                <a:latin typeface="Times New Roman" panose="02020603050405020304" pitchFamily="18" charset="0"/>
                <a:cs typeface="Times New Roman" panose="02020603050405020304" pitchFamily="18" charset="0"/>
              </a:rPr>
              <a:t>DeepLab</a:t>
            </a:r>
            <a:r>
              <a:rPr lang="en-US" sz="2000" dirty="0">
                <a:latin typeface="Times New Roman" panose="02020603050405020304" pitchFamily="18" charset="0"/>
                <a:cs typeface="Times New Roman" panose="02020603050405020304" pitchFamily="18" charset="0"/>
              </a:rPr>
              <a:t> V3+.</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0</TotalTime>
  <Words>9167</Words>
  <Application>WPS Presentation</Application>
  <PresentationFormat>Widescreen</PresentationFormat>
  <Paragraphs>136</Paragraphs>
  <Slides>15</Slides>
  <Notes>0</Notes>
  <HiddenSlides>0</HiddenSlides>
  <MMClips>0</MMClips>
  <ScaleCrop>false</ScaleCrop>
  <HeadingPairs>
    <vt:vector size="6" baseType="variant">
      <vt:variant>
        <vt:lpstr>已用的字体</vt:lpstr>
      </vt:variant>
      <vt:variant>
        <vt:i4>16</vt:i4>
      </vt:variant>
      <vt:variant>
        <vt:lpstr>主题</vt:lpstr>
      </vt:variant>
      <vt:variant>
        <vt:i4>3</vt:i4>
      </vt:variant>
      <vt:variant>
        <vt:lpstr>幻灯片标题</vt:lpstr>
      </vt:variant>
      <vt:variant>
        <vt:i4>15</vt:i4>
      </vt:variant>
    </vt:vector>
  </HeadingPairs>
  <TitlesOfParts>
    <vt:vector size="34" baseType="lpstr">
      <vt:lpstr>Arial</vt:lpstr>
      <vt:lpstr>SimSun</vt:lpstr>
      <vt:lpstr>Wingdings</vt:lpstr>
      <vt:lpstr>Calibri</vt:lpstr>
      <vt:lpstr>King</vt:lpstr>
      <vt:lpstr>Segoe Print</vt:lpstr>
      <vt:lpstr>Casper</vt:lpstr>
      <vt:lpstr>Yu Gothic UI</vt:lpstr>
      <vt:lpstr>Karla</vt:lpstr>
      <vt:lpstr>Times New Roman</vt:lpstr>
      <vt:lpstr>Raleway ExtraBold</vt:lpstr>
      <vt:lpstr>Times New Roman</vt:lpstr>
      <vt:lpstr>Microsoft YaHei</vt:lpstr>
      <vt:lpstr>Arial Unicode MS</vt:lpstr>
      <vt:lpstr>Calibri Light</vt:lpstr>
      <vt:lpstr>Calibri</vt:lpstr>
      <vt:lpstr>1_Office Theme</vt:lpstr>
      <vt:lpstr>2_Office Theme</vt:lpstr>
      <vt:lpstr>Contents Slide Master</vt:lpstr>
      <vt:lpstr>PowerPoint 演示文稿</vt:lpstr>
      <vt:lpstr>Outline</vt:lpstr>
      <vt:lpstr>Introduction to Project</vt:lpstr>
      <vt:lpstr>PowerPoint 演示文稿</vt:lpstr>
      <vt:lpstr>Problem Formulation</vt:lpstr>
      <vt:lpstr>PowerPoint 演示文稿</vt:lpstr>
      <vt:lpstr>PowerPoint 演示文稿</vt:lpstr>
      <vt:lpstr>Objectives</vt:lpstr>
      <vt:lpstr>Methodology used</vt:lpstr>
      <vt:lpstr>PowerPoint 演示文稿</vt:lpstr>
      <vt:lpstr>PowerPoint 演示文稿</vt:lpstr>
      <vt:lpstr>Results and Output</vt:lpstr>
      <vt:lpstr>Conclusion</vt:lpstr>
      <vt:lpstr>Future Scopes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Lenovo</cp:lastModifiedBy>
  <cp:revision>524</cp:revision>
  <dcterms:created xsi:type="dcterms:W3CDTF">2019-01-09T10:33:00Z</dcterms:created>
  <dcterms:modified xsi:type="dcterms:W3CDTF">2024-06-21T14:20:56Z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11B97FFE68544620912C90504132E7CB_12</vt:lpwstr>
  </property>
  <property fmtid="{D5CDD505-2E9C-101B-9397-08002B2CF9AE}" pid="3" name="KSOProductBuildVer">
    <vt:lpwstr>1033-12.2.0.17119</vt:lpwstr>
  </property>
</Properties>
</file>