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73" r:id="rId4"/>
    <p:sldId id="258" r:id="rId5"/>
    <p:sldId id="272" r:id="rId6"/>
    <p:sldId id="259" r:id="rId7"/>
    <p:sldId id="274" r:id="rId8"/>
    <p:sldId id="275" r:id="rId9"/>
    <p:sldId id="276" r:id="rId10"/>
    <p:sldId id="260" r:id="rId11"/>
    <p:sldId id="277" r:id="rId12"/>
    <p:sldId id="278" r:id="rId13"/>
    <p:sldId id="279" r:id="rId14"/>
    <p:sldId id="280" r:id="rId15"/>
    <p:sldId id="281" r:id="rId16"/>
    <p:sldId id="282" r:id="rId17"/>
    <p:sldId id="283" r:id="rId18"/>
    <p:sldId id="284" r:id="rId19"/>
    <p:sldId id="285" r:id="rId20"/>
    <p:sldId id="286" r:id="rId21"/>
    <p:sldId id="287"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1EE7AE-BC6D-4707-B3A1-5DDFCE0123E9}" type="datetimeFigureOut">
              <a:rPr lang="en-IN" smtClean="0"/>
              <a:t>05-03-2024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A61E30E-7111-4050-8D57-96AB01070565}" type="slidenum">
              <a:rPr lang="en-IN" smtClean="0"/>
              <a:t>‹#›</a:t>
            </a:fld>
            <a:endParaRPr lang="en-IN"/>
          </a:p>
        </p:txBody>
      </p:sp>
    </p:spTree>
    <p:extLst>
      <p:ext uri="{BB962C8B-B14F-4D97-AF65-F5344CB8AC3E}">
        <p14:creationId xmlns:p14="http://schemas.microsoft.com/office/powerpoint/2010/main" val="33855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61E30E-7111-4050-8D57-96AB01070565}" type="slidenum">
              <a:rPr lang="en-IN" smtClean="0"/>
              <a:t>1</a:t>
            </a:fld>
            <a:endParaRPr lang="en-IN"/>
          </a:p>
        </p:txBody>
      </p:sp>
    </p:spTree>
    <p:extLst>
      <p:ext uri="{BB962C8B-B14F-4D97-AF65-F5344CB8AC3E}">
        <p14:creationId xmlns:p14="http://schemas.microsoft.com/office/powerpoint/2010/main" val="80440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150E95"/>
          </a:solidFill>
        </p:spPr>
        <p:txBody>
          <a:bodyPr wrap="square" lIns="0" tIns="0" rIns="0" bIns="0" rtlCol="0"/>
          <a:lstStyle/>
          <a:p>
            <a:endParaRPr/>
          </a:p>
        </p:txBody>
      </p:sp>
      <p:sp>
        <p:nvSpPr>
          <p:cNvPr id="17" name="bg object 17"/>
          <p:cNvSpPr/>
          <p:nvPr/>
        </p:nvSpPr>
        <p:spPr>
          <a:xfrm>
            <a:off x="684276" y="2840735"/>
            <a:ext cx="1740535" cy="182880"/>
          </a:xfrm>
          <a:custGeom>
            <a:avLst/>
            <a:gdLst/>
            <a:ahLst/>
            <a:cxnLst/>
            <a:rect l="l" t="t" r="r" b="b"/>
            <a:pathLst>
              <a:path w="1740535" h="182880">
                <a:moveTo>
                  <a:pt x="239598" y="0"/>
                </a:moveTo>
                <a:lnTo>
                  <a:pt x="39674" y="0"/>
                </a:lnTo>
                <a:lnTo>
                  <a:pt x="33845" y="508"/>
                </a:lnTo>
                <a:lnTo>
                  <a:pt x="1054" y="27813"/>
                </a:lnTo>
                <a:lnTo>
                  <a:pt x="533" y="32639"/>
                </a:lnTo>
                <a:lnTo>
                  <a:pt x="0" y="36830"/>
                </a:lnTo>
                <a:lnTo>
                  <a:pt x="0" y="146050"/>
                </a:lnTo>
                <a:lnTo>
                  <a:pt x="533" y="150241"/>
                </a:lnTo>
                <a:lnTo>
                  <a:pt x="1054" y="155067"/>
                </a:lnTo>
                <a:lnTo>
                  <a:pt x="29095" y="181864"/>
                </a:lnTo>
                <a:lnTo>
                  <a:pt x="39674" y="182880"/>
                </a:lnTo>
                <a:lnTo>
                  <a:pt x="239598" y="182880"/>
                </a:lnTo>
                <a:lnTo>
                  <a:pt x="239598" y="150241"/>
                </a:lnTo>
                <a:lnTo>
                  <a:pt x="33324" y="150241"/>
                </a:lnTo>
                <a:lnTo>
                  <a:pt x="33324" y="32639"/>
                </a:lnTo>
                <a:lnTo>
                  <a:pt x="239598" y="32639"/>
                </a:lnTo>
                <a:lnTo>
                  <a:pt x="239598" y="0"/>
                </a:lnTo>
                <a:close/>
              </a:path>
              <a:path w="1740535" h="182880">
                <a:moveTo>
                  <a:pt x="579170" y="0"/>
                </a:moveTo>
                <a:lnTo>
                  <a:pt x="546379" y="0"/>
                </a:lnTo>
                <a:lnTo>
                  <a:pt x="546379" y="74676"/>
                </a:lnTo>
                <a:lnTo>
                  <a:pt x="369189" y="74676"/>
                </a:lnTo>
                <a:lnTo>
                  <a:pt x="369189" y="0"/>
                </a:lnTo>
                <a:lnTo>
                  <a:pt x="336397" y="0"/>
                </a:lnTo>
                <a:lnTo>
                  <a:pt x="336397" y="182880"/>
                </a:lnTo>
                <a:lnTo>
                  <a:pt x="369189" y="182880"/>
                </a:lnTo>
                <a:lnTo>
                  <a:pt x="369189" y="107188"/>
                </a:lnTo>
                <a:lnTo>
                  <a:pt x="546379" y="107188"/>
                </a:lnTo>
                <a:lnTo>
                  <a:pt x="546379" y="182880"/>
                </a:lnTo>
                <a:lnTo>
                  <a:pt x="579170" y="182880"/>
                </a:lnTo>
                <a:lnTo>
                  <a:pt x="579170" y="107188"/>
                </a:lnTo>
                <a:lnTo>
                  <a:pt x="579170" y="74676"/>
                </a:lnTo>
                <a:lnTo>
                  <a:pt x="579170" y="0"/>
                </a:lnTo>
                <a:close/>
              </a:path>
              <a:path w="1740535" h="182880">
                <a:moveTo>
                  <a:pt x="934593" y="0"/>
                </a:moveTo>
                <a:lnTo>
                  <a:pt x="901319" y="0"/>
                </a:lnTo>
                <a:lnTo>
                  <a:pt x="901319" y="150241"/>
                </a:lnTo>
                <a:lnTo>
                  <a:pt x="726694" y="150241"/>
                </a:lnTo>
                <a:lnTo>
                  <a:pt x="726694" y="0"/>
                </a:lnTo>
                <a:lnTo>
                  <a:pt x="693420" y="0"/>
                </a:lnTo>
                <a:lnTo>
                  <a:pt x="693420" y="141351"/>
                </a:lnTo>
                <a:lnTo>
                  <a:pt x="693928" y="146050"/>
                </a:lnTo>
                <a:lnTo>
                  <a:pt x="694436" y="150241"/>
                </a:lnTo>
                <a:lnTo>
                  <a:pt x="694944" y="155067"/>
                </a:lnTo>
                <a:lnTo>
                  <a:pt x="696595" y="158750"/>
                </a:lnTo>
                <a:lnTo>
                  <a:pt x="698119" y="162433"/>
                </a:lnTo>
                <a:lnTo>
                  <a:pt x="699770" y="165481"/>
                </a:lnTo>
                <a:lnTo>
                  <a:pt x="733679" y="182880"/>
                </a:lnTo>
                <a:lnTo>
                  <a:pt x="894461" y="182880"/>
                </a:lnTo>
                <a:lnTo>
                  <a:pt x="929894" y="162433"/>
                </a:lnTo>
                <a:lnTo>
                  <a:pt x="931418" y="158750"/>
                </a:lnTo>
                <a:lnTo>
                  <a:pt x="933069" y="155067"/>
                </a:lnTo>
                <a:lnTo>
                  <a:pt x="933577" y="150241"/>
                </a:lnTo>
                <a:lnTo>
                  <a:pt x="934085" y="146050"/>
                </a:lnTo>
                <a:lnTo>
                  <a:pt x="934593" y="141351"/>
                </a:lnTo>
                <a:lnTo>
                  <a:pt x="934593" y="0"/>
                </a:lnTo>
                <a:close/>
              </a:path>
              <a:path w="1740535" h="182880">
                <a:moveTo>
                  <a:pt x="1300099" y="33655"/>
                </a:moveTo>
                <a:lnTo>
                  <a:pt x="1299730" y="30988"/>
                </a:lnTo>
                <a:lnTo>
                  <a:pt x="1299591" y="29972"/>
                </a:lnTo>
                <a:lnTo>
                  <a:pt x="1299083" y="25781"/>
                </a:lnTo>
                <a:lnTo>
                  <a:pt x="1297940" y="21590"/>
                </a:lnTo>
                <a:lnTo>
                  <a:pt x="1295908" y="18923"/>
                </a:lnTo>
                <a:lnTo>
                  <a:pt x="1291590" y="12573"/>
                </a:lnTo>
                <a:lnTo>
                  <a:pt x="1288923" y="10033"/>
                </a:lnTo>
                <a:lnTo>
                  <a:pt x="1285875" y="7366"/>
                </a:lnTo>
                <a:lnTo>
                  <a:pt x="1282065" y="5842"/>
                </a:lnTo>
                <a:lnTo>
                  <a:pt x="1277874" y="3683"/>
                </a:lnTo>
                <a:lnTo>
                  <a:pt x="1273683" y="2667"/>
                </a:lnTo>
                <a:lnTo>
                  <a:pt x="1268857" y="1016"/>
                </a:lnTo>
                <a:lnTo>
                  <a:pt x="1266825" y="800"/>
                </a:lnTo>
                <a:lnTo>
                  <a:pt x="1266825" y="30988"/>
                </a:lnTo>
                <a:lnTo>
                  <a:pt x="1266825" y="75184"/>
                </a:lnTo>
                <a:lnTo>
                  <a:pt x="1266825" y="106172"/>
                </a:lnTo>
                <a:lnTo>
                  <a:pt x="1266825" y="151892"/>
                </a:lnTo>
                <a:lnTo>
                  <a:pt x="1082167" y="151892"/>
                </a:lnTo>
                <a:lnTo>
                  <a:pt x="1082167" y="106172"/>
                </a:lnTo>
                <a:lnTo>
                  <a:pt x="1266825" y="106172"/>
                </a:lnTo>
                <a:lnTo>
                  <a:pt x="1266825" y="75184"/>
                </a:lnTo>
                <a:lnTo>
                  <a:pt x="1082167" y="75184"/>
                </a:lnTo>
                <a:lnTo>
                  <a:pt x="1082167" y="30988"/>
                </a:lnTo>
                <a:lnTo>
                  <a:pt x="1266825" y="30988"/>
                </a:lnTo>
                <a:lnTo>
                  <a:pt x="1266825" y="800"/>
                </a:lnTo>
                <a:lnTo>
                  <a:pt x="1264158" y="508"/>
                </a:lnTo>
                <a:lnTo>
                  <a:pt x="1252474" y="0"/>
                </a:lnTo>
                <a:lnTo>
                  <a:pt x="1048893" y="0"/>
                </a:lnTo>
                <a:lnTo>
                  <a:pt x="1048893" y="182880"/>
                </a:lnTo>
                <a:lnTo>
                  <a:pt x="1252474" y="182880"/>
                </a:lnTo>
                <a:lnTo>
                  <a:pt x="1264158" y="182372"/>
                </a:lnTo>
                <a:lnTo>
                  <a:pt x="1268857" y="181864"/>
                </a:lnTo>
                <a:lnTo>
                  <a:pt x="1273683" y="180213"/>
                </a:lnTo>
                <a:lnTo>
                  <a:pt x="1277874" y="179197"/>
                </a:lnTo>
                <a:lnTo>
                  <a:pt x="1282065" y="177038"/>
                </a:lnTo>
                <a:lnTo>
                  <a:pt x="1285875" y="175514"/>
                </a:lnTo>
                <a:lnTo>
                  <a:pt x="1288923" y="172847"/>
                </a:lnTo>
                <a:lnTo>
                  <a:pt x="1291590" y="170307"/>
                </a:lnTo>
                <a:lnTo>
                  <a:pt x="1295908" y="163957"/>
                </a:lnTo>
                <a:lnTo>
                  <a:pt x="1297940" y="161290"/>
                </a:lnTo>
                <a:lnTo>
                  <a:pt x="1299083" y="157099"/>
                </a:lnTo>
                <a:lnTo>
                  <a:pt x="1299591" y="152908"/>
                </a:lnTo>
                <a:lnTo>
                  <a:pt x="1299730" y="151892"/>
                </a:lnTo>
                <a:lnTo>
                  <a:pt x="1300099" y="149225"/>
                </a:lnTo>
                <a:lnTo>
                  <a:pt x="1300099" y="118745"/>
                </a:lnTo>
                <a:lnTo>
                  <a:pt x="1298448" y="115062"/>
                </a:lnTo>
                <a:lnTo>
                  <a:pt x="1296416" y="111887"/>
                </a:lnTo>
                <a:lnTo>
                  <a:pt x="1293749" y="108839"/>
                </a:lnTo>
                <a:lnTo>
                  <a:pt x="1290599" y="106172"/>
                </a:lnTo>
                <a:lnTo>
                  <a:pt x="1272032" y="90424"/>
                </a:lnTo>
                <a:lnTo>
                  <a:pt x="1289519" y="75184"/>
                </a:lnTo>
                <a:lnTo>
                  <a:pt x="1293749" y="71501"/>
                </a:lnTo>
                <a:lnTo>
                  <a:pt x="1296416" y="68326"/>
                </a:lnTo>
                <a:lnTo>
                  <a:pt x="1298448" y="65151"/>
                </a:lnTo>
                <a:lnTo>
                  <a:pt x="1300099" y="61468"/>
                </a:lnTo>
                <a:lnTo>
                  <a:pt x="1300099" y="33655"/>
                </a:lnTo>
                <a:close/>
              </a:path>
              <a:path w="1740535" h="182880">
                <a:moveTo>
                  <a:pt x="1656588" y="33655"/>
                </a:moveTo>
                <a:lnTo>
                  <a:pt x="1656219" y="30988"/>
                </a:lnTo>
                <a:lnTo>
                  <a:pt x="1656080" y="29972"/>
                </a:lnTo>
                <a:lnTo>
                  <a:pt x="1655572" y="25781"/>
                </a:lnTo>
                <a:lnTo>
                  <a:pt x="1654429" y="21590"/>
                </a:lnTo>
                <a:lnTo>
                  <a:pt x="1652397" y="18923"/>
                </a:lnTo>
                <a:lnTo>
                  <a:pt x="1650746" y="15748"/>
                </a:lnTo>
                <a:lnTo>
                  <a:pt x="1648079" y="12573"/>
                </a:lnTo>
                <a:lnTo>
                  <a:pt x="1645539" y="10033"/>
                </a:lnTo>
                <a:lnTo>
                  <a:pt x="1642364" y="7366"/>
                </a:lnTo>
                <a:lnTo>
                  <a:pt x="1638554" y="5842"/>
                </a:lnTo>
                <a:lnTo>
                  <a:pt x="1634363" y="3683"/>
                </a:lnTo>
                <a:lnTo>
                  <a:pt x="1630680" y="2667"/>
                </a:lnTo>
                <a:lnTo>
                  <a:pt x="1625346" y="1016"/>
                </a:lnTo>
                <a:lnTo>
                  <a:pt x="1623314" y="800"/>
                </a:lnTo>
                <a:lnTo>
                  <a:pt x="1623314" y="30988"/>
                </a:lnTo>
                <a:lnTo>
                  <a:pt x="1623314" y="75184"/>
                </a:lnTo>
                <a:lnTo>
                  <a:pt x="1623314" y="106172"/>
                </a:lnTo>
                <a:lnTo>
                  <a:pt x="1623314" y="151892"/>
                </a:lnTo>
                <a:lnTo>
                  <a:pt x="1438656" y="151892"/>
                </a:lnTo>
                <a:lnTo>
                  <a:pt x="1438656" y="106172"/>
                </a:lnTo>
                <a:lnTo>
                  <a:pt x="1623314" y="106172"/>
                </a:lnTo>
                <a:lnTo>
                  <a:pt x="1623314" y="75184"/>
                </a:lnTo>
                <a:lnTo>
                  <a:pt x="1438656" y="75184"/>
                </a:lnTo>
                <a:lnTo>
                  <a:pt x="1438656" y="30988"/>
                </a:lnTo>
                <a:lnTo>
                  <a:pt x="1623314" y="30988"/>
                </a:lnTo>
                <a:lnTo>
                  <a:pt x="1623314" y="800"/>
                </a:lnTo>
                <a:lnTo>
                  <a:pt x="1620647" y="508"/>
                </a:lnTo>
                <a:lnTo>
                  <a:pt x="1609471" y="0"/>
                </a:lnTo>
                <a:lnTo>
                  <a:pt x="1405382" y="0"/>
                </a:lnTo>
                <a:lnTo>
                  <a:pt x="1405382" y="182880"/>
                </a:lnTo>
                <a:lnTo>
                  <a:pt x="1609471" y="182880"/>
                </a:lnTo>
                <a:lnTo>
                  <a:pt x="1620647" y="182372"/>
                </a:lnTo>
                <a:lnTo>
                  <a:pt x="1625346" y="181864"/>
                </a:lnTo>
                <a:lnTo>
                  <a:pt x="1630680" y="180213"/>
                </a:lnTo>
                <a:lnTo>
                  <a:pt x="1634363" y="179197"/>
                </a:lnTo>
                <a:lnTo>
                  <a:pt x="1638554" y="177038"/>
                </a:lnTo>
                <a:lnTo>
                  <a:pt x="1642364" y="175514"/>
                </a:lnTo>
                <a:lnTo>
                  <a:pt x="1645539" y="172847"/>
                </a:lnTo>
                <a:lnTo>
                  <a:pt x="1648079" y="170307"/>
                </a:lnTo>
                <a:lnTo>
                  <a:pt x="1650746" y="167132"/>
                </a:lnTo>
                <a:lnTo>
                  <a:pt x="1652397" y="163957"/>
                </a:lnTo>
                <a:lnTo>
                  <a:pt x="1654429" y="161290"/>
                </a:lnTo>
                <a:lnTo>
                  <a:pt x="1655572" y="157099"/>
                </a:lnTo>
                <a:lnTo>
                  <a:pt x="1656080" y="152908"/>
                </a:lnTo>
                <a:lnTo>
                  <a:pt x="1656219" y="151892"/>
                </a:lnTo>
                <a:lnTo>
                  <a:pt x="1656588" y="149225"/>
                </a:lnTo>
                <a:lnTo>
                  <a:pt x="1656588" y="118745"/>
                </a:lnTo>
                <a:lnTo>
                  <a:pt x="1655572" y="115062"/>
                </a:lnTo>
                <a:lnTo>
                  <a:pt x="1652905" y="111887"/>
                </a:lnTo>
                <a:lnTo>
                  <a:pt x="1650238" y="108839"/>
                </a:lnTo>
                <a:lnTo>
                  <a:pt x="1647088" y="106172"/>
                </a:lnTo>
                <a:lnTo>
                  <a:pt x="1628521" y="90424"/>
                </a:lnTo>
                <a:lnTo>
                  <a:pt x="1646008" y="75184"/>
                </a:lnTo>
                <a:lnTo>
                  <a:pt x="1650238" y="71501"/>
                </a:lnTo>
                <a:lnTo>
                  <a:pt x="1655572" y="65151"/>
                </a:lnTo>
                <a:lnTo>
                  <a:pt x="1656588" y="61468"/>
                </a:lnTo>
                <a:lnTo>
                  <a:pt x="1656588" y="33655"/>
                </a:lnTo>
                <a:close/>
              </a:path>
              <a:path w="1740535" h="182880">
                <a:moveTo>
                  <a:pt x="1728978" y="39751"/>
                </a:moveTo>
                <a:lnTo>
                  <a:pt x="1720342" y="26416"/>
                </a:lnTo>
                <a:lnTo>
                  <a:pt x="1722501" y="25908"/>
                </a:lnTo>
                <a:lnTo>
                  <a:pt x="1725295" y="23876"/>
                </a:lnTo>
                <a:lnTo>
                  <a:pt x="1725739" y="23241"/>
                </a:lnTo>
                <a:lnTo>
                  <a:pt x="1726819" y="21717"/>
                </a:lnTo>
                <a:lnTo>
                  <a:pt x="1727454" y="18034"/>
                </a:lnTo>
                <a:lnTo>
                  <a:pt x="1726819" y="14859"/>
                </a:lnTo>
                <a:lnTo>
                  <a:pt x="1725650" y="13208"/>
                </a:lnTo>
                <a:lnTo>
                  <a:pt x="1725295" y="12700"/>
                </a:lnTo>
                <a:lnTo>
                  <a:pt x="1724152" y="11176"/>
                </a:lnTo>
                <a:lnTo>
                  <a:pt x="1724152" y="18034"/>
                </a:lnTo>
                <a:lnTo>
                  <a:pt x="1724152" y="20066"/>
                </a:lnTo>
                <a:lnTo>
                  <a:pt x="1721485" y="22733"/>
                </a:lnTo>
                <a:lnTo>
                  <a:pt x="1718183" y="23241"/>
                </a:lnTo>
                <a:lnTo>
                  <a:pt x="1710563" y="23241"/>
                </a:lnTo>
                <a:lnTo>
                  <a:pt x="1710563" y="13208"/>
                </a:lnTo>
                <a:lnTo>
                  <a:pt x="1717167" y="13208"/>
                </a:lnTo>
                <a:lnTo>
                  <a:pt x="1719834" y="13716"/>
                </a:lnTo>
                <a:lnTo>
                  <a:pt x="1721485" y="14351"/>
                </a:lnTo>
                <a:lnTo>
                  <a:pt x="1723009" y="15875"/>
                </a:lnTo>
                <a:lnTo>
                  <a:pt x="1724152" y="18034"/>
                </a:lnTo>
                <a:lnTo>
                  <a:pt x="1724152" y="11176"/>
                </a:lnTo>
                <a:lnTo>
                  <a:pt x="1721993" y="10541"/>
                </a:lnTo>
                <a:lnTo>
                  <a:pt x="1707388" y="10541"/>
                </a:lnTo>
                <a:lnTo>
                  <a:pt x="1707388" y="39751"/>
                </a:lnTo>
                <a:lnTo>
                  <a:pt x="1710563" y="39751"/>
                </a:lnTo>
                <a:lnTo>
                  <a:pt x="1710563" y="26416"/>
                </a:lnTo>
                <a:lnTo>
                  <a:pt x="1716532" y="26416"/>
                </a:lnTo>
                <a:lnTo>
                  <a:pt x="1724660" y="39751"/>
                </a:lnTo>
                <a:lnTo>
                  <a:pt x="1728978" y="39751"/>
                </a:lnTo>
                <a:close/>
              </a:path>
              <a:path w="1740535" h="182880">
                <a:moveTo>
                  <a:pt x="1740408" y="20066"/>
                </a:moveTo>
                <a:lnTo>
                  <a:pt x="1738757" y="14859"/>
                </a:lnTo>
                <a:lnTo>
                  <a:pt x="1736598" y="10541"/>
                </a:lnTo>
                <a:lnTo>
                  <a:pt x="1736483" y="10388"/>
                </a:lnTo>
                <a:lnTo>
                  <a:pt x="1736483" y="25908"/>
                </a:lnTo>
                <a:lnTo>
                  <a:pt x="1736090" y="29591"/>
                </a:lnTo>
                <a:lnTo>
                  <a:pt x="1734947" y="33401"/>
                </a:lnTo>
                <a:lnTo>
                  <a:pt x="1732788" y="37084"/>
                </a:lnTo>
                <a:lnTo>
                  <a:pt x="1730629" y="40259"/>
                </a:lnTo>
                <a:lnTo>
                  <a:pt x="1727454" y="42291"/>
                </a:lnTo>
                <a:lnTo>
                  <a:pt x="1724660" y="44450"/>
                </a:lnTo>
                <a:lnTo>
                  <a:pt x="1720342" y="45466"/>
                </a:lnTo>
                <a:lnTo>
                  <a:pt x="1716024" y="46609"/>
                </a:lnTo>
                <a:lnTo>
                  <a:pt x="1707896" y="44450"/>
                </a:lnTo>
                <a:lnTo>
                  <a:pt x="1694942" y="24892"/>
                </a:lnTo>
                <a:lnTo>
                  <a:pt x="1695958" y="20701"/>
                </a:lnTo>
                <a:lnTo>
                  <a:pt x="1716024" y="3175"/>
                </a:lnTo>
                <a:lnTo>
                  <a:pt x="1720342" y="3683"/>
                </a:lnTo>
                <a:lnTo>
                  <a:pt x="1736483" y="25908"/>
                </a:lnTo>
                <a:lnTo>
                  <a:pt x="1736483" y="10388"/>
                </a:lnTo>
                <a:lnTo>
                  <a:pt x="1733931" y="6858"/>
                </a:lnTo>
                <a:lnTo>
                  <a:pt x="1730121" y="3683"/>
                </a:lnTo>
                <a:lnTo>
                  <a:pt x="1728673" y="3175"/>
                </a:lnTo>
                <a:lnTo>
                  <a:pt x="1725803" y="2159"/>
                </a:lnTo>
                <a:lnTo>
                  <a:pt x="1720850" y="0"/>
                </a:lnTo>
                <a:lnTo>
                  <a:pt x="1711198" y="0"/>
                </a:lnTo>
                <a:lnTo>
                  <a:pt x="1706245" y="2159"/>
                </a:lnTo>
                <a:lnTo>
                  <a:pt x="1701927" y="3683"/>
                </a:lnTo>
                <a:lnTo>
                  <a:pt x="1691728" y="25908"/>
                </a:lnTo>
                <a:lnTo>
                  <a:pt x="1692148" y="30226"/>
                </a:lnTo>
                <a:lnTo>
                  <a:pt x="1716024" y="50292"/>
                </a:lnTo>
                <a:lnTo>
                  <a:pt x="1720850" y="49784"/>
                </a:lnTo>
                <a:lnTo>
                  <a:pt x="1725803" y="48133"/>
                </a:lnTo>
                <a:lnTo>
                  <a:pt x="1728266" y="46609"/>
                </a:lnTo>
                <a:lnTo>
                  <a:pt x="1730121" y="45466"/>
                </a:lnTo>
                <a:lnTo>
                  <a:pt x="1733931" y="42291"/>
                </a:lnTo>
                <a:lnTo>
                  <a:pt x="1736598" y="38608"/>
                </a:lnTo>
                <a:lnTo>
                  <a:pt x="1738757" y="34925"/>
                </a:lnTo>
                <a:lnTo>
                  <a:pt x="1740408" y="30226"/>
                </a:lnTo>
                <a:lnTo>
                  <a:pt x="1740408" y="20066"/>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424684" y="2654554"/>
            <a:ext cx="4294631" cy="81470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C1D5"/>
          </a:solidFill>
        </p:spPr>
        <p:txBody>
          <a:bodyPr wrap="square" lIns="0" tIns="0" rIns="0" bIns="0" rtlCol="0"/>
          <a:lstStyle/>
          <a:p>
            <a:endParaRPr/>
          </a:p>
        </p:txBody>
      </p:sp>
      <p:sp>
        <p:nvSpPr>
          <p:cNvPr id="17" name="bg object 17"/>
          <p:cNvSpPr/>
          <p:nvPr/>
        </p:nvSpPr>
        <p:spPr>
          <a:xfrm>
            <a:off x="684276" y="6394703"/>
            <a:ext cx="1043940" cy="108585"/>
          </a:xfrm>
          <a:custGeom>
            <a:avLst/>
            <a:gdLst/>
            <a:ahLst/>
            <a:cxnLst/>
            <a:rect l="l" t="t" r="r" b="b"/>
            <a:pathLst>
              <a:path w="1043939" h="108584">
                <a:moveTo>
                  <a:pt x="143840" y="0"/>
                </a:moveTo>
                <a:lnTo>
                  <a:pt x="23812" y="0"/>
                </a:lnTo>
                <a:lnTo>
                  <a:pt x="20320" y="317"/>
                </a:lnTo>
                <a:lnTo>
                  <a:pt x="0" y="21640"/>
                </a:lnTo>
                <a:lnTo>
                  <a:pt x="0" y="86563"/>
                </a:lnTo>
                <a:lnTo>
                  <a:pt x="23812" y="108204"/>
                </a:lnTo>
                <a:lnTo>
                  <a:pt x="143840" y="108204"/>
                </a:lnTo>
                <a:lnTo>
                  <a:pt x="143840" y="89103"/>
                </a:lnTo>
                <a:lnTo>
                  <a:pt x="20002" y="89103"/>
                </a:lnTo>
                <a:lnTo>
                  <a:pt x="20002" y="19088"/>
                </a:lnTo>
                <a:lnTo>
                  <a:pt x="143840" y="19088"/>
                </a:lnTo>
                <a:lnTo>
                  <a:pt x="143840" y="0"/>
                </a:lnTo>
                <a:close/>
              </a:path>
              <a:path w="1043939" h="108584">
                <a:moveTo>
                  <a:pt x="348018" y="0"/>
                </a:moveTo>
                <a:lnTo>
                  <a:pt x="328333" y="0"/>
                </a:lnTo>
                <a:lnTo>
                  <a:pt x="328333" y="44234"/>
                </a:lnTo>
                <a:lnTo>
                  <a:pt x="221640" y="44234"/>
                </a:lnTo>
                <a:lnTo>
                  <a:pt x="221640" y="0"/>
                </a:lnTo>
                <a:lnTo>
                  <a:pt x="201955" y="0"/>
                </a:lnTo>
                <a:lnTo>
                  <a:pt x="201955" y="108204"/>
                </a:lnTo>
                <a:lnTo>
                  <a:pt x="221640" y="108204"/>
                </a:lnTo>
                <a:lnTo>
                  <a:pt x="221640" y="63334"/>
                </a:lnTo>
                <a:lnTo>
                  <a:pt x="328333" y="63334"/>
                </a:lnTo>
                <a:lnTo>
                  <a:pt x="328333" y="108204"/>
                </a:lnTo>
                <a:lnTo>
                  <a:pt x="348018" y="108204"/>
                </a:lnTo>
                <a:lnTo>
                  <a:pt x="348018" y="63334"/>
                </a:lnTo>
                <a:lnTo>
                  <a:pt x="348018" y="44234"/>
                </a:lnTo>
                <a:lnTo>
                  <a:pt x="348018" y="0"/>
                </a:lnTo>
                <a:close/>
              </a:path>
              <a:path w="1043939" h="108584">
                <a:moveTo>
                  <a:pt x="561416" y="0"/>
                </a:moveTo>
                <a:lnTo>
                  <a:pt x="541401" y="0"/>
                </a:lnTo>
                <a:lnTo>
                  <a:pt x="541401" y="89103"/>
                </a:lnTo>
                <a:lnTo>
                  <a:pt x="436613" y="89103"/>
                </a:lnTo>
                <a:lnTo>
                  <a:pt x="436613" y="0"/>
                </a:lnTo>
                <a:lnTo>
                  <a:pt x="416610" y="0"/>
                </a:lnTo>
                <a:lnTo>
                  <a:pt x="416610" y="83693"/>
                </a:lnTo>
                <a:lnTo>
                  <a:pt x="416928" y="86563"/>
                </a:lnTo>
                <a:lnTo>
                  <a:pt x="417563" y="91655"/>
                </a:lnTo>
                <a:lnTo>
                  <a:pt x="418198" y="93878"/>
                </a:lnTo>
                <a:lnTo>
                  <a:pt x="419468" y="96113"/>
                </a:lnTo>
                <a:lnTo>
                  <a:pt x="420420" y="98018"/>
                </a:lnTo>
                <a:lnTo>
                  <a:pt x="422008" y="100241"/>
                </a:lnTo>
                <a:lnTo>
                  <a:pt x="423278" y="101523"/>
                </a:lnTo>
                <a:lnTo>
                  <a:pt x="425183" y="103111"/>
                </a:lnTo>
                <a:lnTo>
                  <a:pt x="427405" y="104381"/>
                </a:lnTo>
                <a:lnTo>
                  <a:pt x="429310" y="105651"/>
                </a:lnTo>
                <a:lnTo>
                  <a:pt x="434390" y="107569"/>
                </a:lnTo>
                <a:lnTo>
                  <a:pt x="437248" y="107886"/>
                </a:lnTo>
                <a:lnTo>
                  <a:pt x="440423" y="108204"/>
                </a:lnTo>
                <a:lnTo>
                  <a:pt x="537273" y="108204"/>
                </a:lnTo>
                <a:lnTo>
                  <a:pt x="558558" y="96113"/>
                </a:lnTo>
                <a:lnTo>
                  <a:pt x="559828" y="93878"/>
                </a:lnTo>
                <a:lnTo>
                  <a:pt x="560463" y="91655"/>
                </a:lnTo>
                <a:lnTo>
                  <a:pt x="560781" y="89103"/>
                </a:lnTo>
                <a:lnTo>
                  <a:pt x="561098" y="86563"/>
                </a:lnTo>
                <a:lnTo>
                  <a:pt x="561416" y="83693"/>
                </a:lnTo>
                <a:lnTo>
                  <a:pt x="561416" y="0"/>
                </a:lnTo>
                <a:close/>
              </a:path>
              <a:path w="1043939" h="108584">
                <a:moveTo>
                  <a:pt x="781177" y="19735"/>
                </a:moveTo>
                <a:lnTo>
                  <a:pt x="780745" y="18453"/>
                </a:lnTo>
                <a:lnTo>
                  <a:pt x="780542" y="17818"/>
                </a:lnTo>
                <a:lnTo>
                  <a:pt x="780161" y="14960"/>
                </a:lnTo>
                <a:lnTo>
                  <a:pt x="779526" y="12725"/>
                </a:lnTo>
                <a:lnTo>
                  <a:pt x="778637" y="11137"/>
                </a:lnTo>
                <a:lnTo>
                  <a:pt x="776986" y="9232"/>
                </a:lnTo>
                <a:lnTo>
                  <a:pt x="776097" y="7315"/>
                </a:lnTo>
                <a:lnTo>
                  <a:pt x="774192" y="6045"/>
                </a:lnTo>
                <a:lnTo>
                  <a:pt x="772287" y="4457"/>
                </a:lnTo>
                <a:lnTo>
                  <a:pt x="770382" y="3187"/>
                </a:lnTo>
                <a:lnTo>
                  <a:pt x="767842" y="2222"/>
                </a:lnTo>
                <a:lnTo>
                  <a:pt x="765302" y="1587"/>
                </a:lnTo>
                <a:lnTo>
                  <a:pt x="762381" y="635"/>
                </a:lnTo>
                <a:lnTo>
                  <a:pt x="760857" y="469"/>
                </a:lnTo>
                <a:lnTo>
                  <a:pt x="760857" y="18453"/>
                </a:lnTo>
                <a:lnTo>
                  <a:pt x="760857" y="44551"/>
                </a:lnTo>
                <a:lnTo>
                  <a:pt x="760857" y="63017"/>
                </a:lnTo>
                <a:lnTo>
                  <a:pt x="760857" y="89750"/>
                </a:lnTo>
                <a:lnTo>
                  <a:pt x="649986" y="89750"/>
                </a:lnTo>
                <a:lnTo>
                  <a:pt x="649986" y="63017"/>
                </a:lnTo>
                <a:lnTo>
                  <a:pt x="760857" y="63017"/>
                </a:lnTo>
                <a:lnTo>
                  <a:pt x="760857" y="44551"/>
                </a:lnTo>
                <a:lnTo>
                  <a:pt x="649986" y="44551"/>
                </a:lnTo>
                <a:lnTo>
                  <a:pt x="649986" y="18453"/>
                </a:lnTo>
                <a:lnTo>
                  <a:pt x="760857" y="18453"/>
                </a:lnTo>
                <a:lnTo>
                  <a:pt x="760857" y="469"/>
                </a:lnTo>
                <a:lnTo>
                  <a:pt x="759587" y="317"/>
                </a:lnTo>
                <a:lnTo>
                  <a:pt x="752221" y="0"/>
                </a:lnTo>
                <a:lnTo>
                  <a:pt x="630047" y="0"/>
                </a:lnTo>
                <a:lnTo>
                  <a:pt x="630047" y="108204"/>
                </a:lnTo>
                <a:lnTo>
                  <a:pt x="752221" y="108204"/>
                </a:lnTo>
                <a:lnTo>
                  <a:pt x="759587" y="107886"/>
                </a:lnTo>
                <a:lnTo>
                  <a:pt x="762381" y="107569"/>
                </a:lnTo>
                <a:lnTo>
                  <a:pt x="765302" y="106616"/>
                </a:lnTo>
                <a:lnTo>
                  <a:pt x="767842" y="105981"/>
                </a:lnTo>
                <a:lnTo>
                  <a:pt x="770382" y="105016"/>
                </a:lnTo>
                <a:lnTo>
                  <a:pt x="772287" y="103746"/>
                </a:lnTo>
                <a:lnTo>
                  <a:pt x="774192" y="102158"/>
                </a:lnTo>
                <a:lnTo>
                  <a:pt x="776097" y="100888"/>
                </a:lnTo>
                <a:lnTo>
                  <a:pt x="776986" y="98971"/>
                </a:lnTo>
                <a:lnTo>
                  <a:pt x="778637" y="97066"/>
                </a:lnTo>
                <a:lnTo>
                  <a:pt x="779526" y="95478"/>
                </a:lnTo>
                <a:lnTo>
                  <a:pt x="780161" y="93243"/>
                </a:lnTo>
                <a:lnTo>
                  <a:pt x="780542" y="90385"/>
                </a:lnTo>
                <a:lnTo>
                  <a:pt x="780745" y="89750"/>
                </a:lnTo>
                <a:lnTo>
                  <a:pt x="781177" y="88468"/>
                </a:lnTo>
                <a:lnTo>
                  <a:pt x="781177" y="70332"/>
                </a:lnTo>
                <a:lnTo>
                  <a:pt x="779907" y="68110"/>
                </a:lnTo>
                <a:lnTo>
                  <a:pt x="778891" y="66192"/>
                </a:lnTo>
                <a:lnTo>
                  <a:pt x="776986" y="64287"/>
                </a:lnTo>
                <a:lnTo>
                  <a:pt x="775462" y="63017"/>
                </a:lnTo>
                <a:lnTo>
                  <a:pt x="764032" y="53467"/>
                </a:lnTo>
                <a:lnTo>
                  <a:pt x="774395" y="44551"/>
                </a:lnTo>
                <a:lnTo>
                  <a:pt x="776986" y="42329"/>
                </a:lnTo>
                <a:lnTo>
                  <a:pt x="778891" y="40411"/>
                </a:lnTo>
                <a:lnTo>
                  <a:pt x="779907" y="38506"/>
                </a:lnTo>
                <a:lnTo>
                  <a:pt x="781177" y="36283"/>
                </a:lnTo>
                <a:lnTo>
                  <a:pt x="781177" y="19735"/>
                </a:lnTo>
                <a:close/>
              </a:path>
              <a:path w="1043939" h="108584">
                <a:moveTo>
                  <a:pt x="995172" y="19735"/>
                </a:moveTo>
                <a:lnTo>
                  <a:pt x="994905" y="18453"/>
                </a:lnTo>
                <a:lnTo>
                  <a:pt x="994791" y="17818"/>
                </a:lnTo>
                <a:lnTo>
                  <a:pt x="994537" y="14960"/>
                </a:lnTo>
                <a:lnTo>
                  <a:pt x="993902" y="12725"/>
                </a:lnTo>
                <a:lnTo>
                  <a:pt x="992632" y="11137"/>
                </a:lnTo>
                <a:lnTo>
                  <a:pt x="991616" y="9232"/>
                </a:lnTo>
                <a:lnTo>
                  <a:pt x="990092" y="7315"/>
                </a:lnTo>
                <a:lnTo>
                  <a:pt x="988441" y="6045"/>
                </a:lnTo>
                <a:lnTo>
                  <a:pt x="986536" y="4457"/>
                </a:lnTo>
                <a:lnTo>
                  <a:pt x="984377" y="3187"/>
                </a:lnTo>
                <a:lnTo>
                  <a:pt x="981837" y="2222"/>
                </a:lnTo>
                <a:lnTo>
                  <a:pt x="979297" y="1587"/>
                </a:lnTo>
                <a:lnTo>
                  <a:pt x="976363" y="635"/>
                </a:lnTo>
                <a:lnTo>
                  <a:pt x="975106" y="495"/>
                </a:lnTo>
                <a:lnTo>
                  <a:pt x="975106" y="18453"/>
                </a:lnTo>
                <a:lnTo>
                  <a:pt x="975106" y="44551"/>
                </a:lnTo>
                <a:lnTo>
                  <a:pt x="975106" y="63017"/>
                </a:lnTo>
                <a:lnTo>
                  <a:pt x="975106" y="89750"/>
                </a:lnTo>
                <a:lnTo>
                  <a:pt x="864362" y="89750"/>
                </a:lnTo>
                <a:lnTo>
                  <a:pt x="864362" y="63017"/>
                </a:lnTo>
                <a:lnTo>
                  <a:pt x="975106" y="63017"/>
                </a:lnTo>
                <a:lnTo>
                  <a:pt x="975106" y="44551"/>
                </a:lnTo>
                <a:lnTo>
                  <a:pt x="864362" y="44551"/>
                </a:lnTo>
                <a:lnTo>
                  <a:pt x="864362" y="18453"/>
                </a:lnTo>
                <a:lnTo>
                  <a:pt x="975106" y="18453"/>
                </a:lnTo>
                <a:lnTo>
                  <a:pt x="975106" y="495"/>
                </a:lnTo>
                <a:lnTo>
                  <a:pt x="973569" y="317"/>
                </a:lnTo>
                <a:lnTo>
                  <a:pt x="966838" y="0"/>
                </a:lnTo>
                <a:lnTo>
                  <a:pt x="844042" y="0"/>
                </a:lnTo>
                <a:lnTo>
                  <a:pt x="844042" y="108204"/>
                </a:lnTo>
                <a:lnTo>
                  <a:pt x="966838" y="108204"/>
                </a:lnTo>
                <a:lnTo>
                  <a:pt x="973569" y="107886"/>
                </a:lnTo>
                <a:lnTo>
                  <a:pt x="976363" y="107569"/>
                </a:lnTo>
                <a:lnTo>
                  <a:pt x="979297" y="106616"/>
                </a:lnTo>
                <a:lnTo>
                  <a:pt x="981837" y="105981"/>
                </a:lnTo>
                <a:lnTo>
                  <a:pt x="984377" y="105016"/>
                </a:lnTo>
                <a:lnTo>
                  <a:pt x="986536" y="103746"/>
                </a:lnTo>
                <a:lnTo>
                  <a:pt x="988441" y="102158"/>
                </a:lnTo>
                <a:lnTo>
                  <a:pt x="990092" y="100888"/>
                </a:lnTo>
                <a:lnTo>
                  <a:pt x="991616" y="98971"/>
                </a:lnTo>
                <a:lnTo>
                  <a:pt x="992632" y="97066"/>
                </a:lnTo>
                <a:lnTo>
                  <a:pt x="993902" y="95478"/>
                </a:lnTo>
                <a:lnTo>
                  <a:pt x="994537" y="93243"/>
                </a:lnTo>
                <a:lnTo>
                  <a:pt x="994791" y="90385"/>
                </a:lnTo>
                <a:lnTo>
                  <a:pt x="994905" y="89750"/>
                </a:lnTo>
                <a:lnTo>
                  <a:pt x="995172" y="88468"/>
                </a:lnTo>
                <a:lnTo>
                  <a:pt x="995172" y="70332"/>
                </a:lnTo>
                <a:lnTo>
                  <a:pt x="994537" y="68110"/>
                </a:lnTo>
                <a:lnTo>
                  <a:pt x="992886" y="66192"/>
                </a:lnTo>
                <a:lnTo>
                  <a:pt x="991362" y="64287"/>
                </a:lnTo>
                <a:lnTo>
                  <a:pt x="989825" y="63017"/>
                </a:lnTo>
                <a:lnTo>
                  <a:pt x="978281" y="53467"/>
                </a:lnTo>
                <a:lnTo>
                  <a:pt x="988745" y="44551"/>
                </a:lnTo>
                <a:lnTo>
                  <a:pt x="991362" y="42329"/>
                </a:lnTo>
                <a:lnTo>
                  <a:pt x="992886" y="40411"/>
                </a:lnTo>
                <a:lnTo>
                  <a:pt x="994537" y="38506"/>
                </a:lnTo>
                <a:lnTo>
                  <a:pt x="995172" y="36283"/>
                </a:lnTo>
                <a:lnTo>
                  <a:pt x="995172" y="19735"/>
                </a:lnTo>
                <a:close/>
              </a:path>
              <a:path w="1043939" h="108584">
                <a:moveTo>
                  <a:pt x="1037590" y="23926"/>
                </a:moveTo>
                <a:lnTo>
                  <a:pt x="1032637" y="16052"/>
                </a:lnTo>
                <a:lnTo>
                  <a:pt x="1033907" y="15405"/>
                </a:lnTo>
                <a:lnTo>
                  <a:pt x="1035431" y="14414"/>
                </a:lnTo>
                <a:lnTo>
                  <a:pt x="1035634" y="14097"/>
                </a:lnTo>
                <a:lnTo>
                  <a:pt x="1036320" y="13106"/>
                </a:lnTo>
                <a:lnTo>
                  <a:pt x="1036574" y="11137"/>
                </a:lnTo>
                <a:lnTo>
                  <a:pt x="1036320" y="9182"/>
                </a:lnTo>
                <a:lnTo>
                  <a:pt x="1035608" y="7861"/>
                </a:lnTo>
                <a:lnTo>
                  <a:pt x="1035431" y="7531"/>
                </a:lnTo>
                <a:lnTo>
                  <a:pt x="1034542" y="6883"/>
                </a:lnTo>
                <a:lnTo>
                  <a:pt x="1034542" y="11137"/>
                </a:lnTo>
                <a:lnTo>
                  <a:pt x="1034542" y="12128"/>
                </a:lnTo>
                <a:lnTo>
                  <a:pt x="1034161" y="12776"/>
                </a:lnTo>
                <a:lnTo>
                  <a:pt x="1033272" y="13766"/>
                </a:lnTo>
                <a:lnTo>
                  <a:pt x="1031494" y="14097"/>
                </a:lnTo>
                <a:lnTo>
                  <a:pt x="1027176" y="14097"/>
                </a:lnTo>
                <a:lnTo>
                  <a:pt x="1027176" y="7861"/>
                </a:lnTo>
                <a:lnTo>
                  <a:pt x="1030859" y="7861"/>
                </a:lnTo>
                <a:lnTo>
                  <a:pt x="1032383" y="8191"/>
                </a:lnTo>
                <a:lnTo>
                  <a:pt x="1034161" y="9499"/>
                </a:lnTo>
                <a:lnTo>
                  <a:pt x="1034542" y="11137"/>
                </a:lnTo>
                <a:lnTo>
                  <a:pt x="1034542" y="6883"/>
                </a:lnTo>
                <a:lnTo>
                  <a:pt x="1033526" y="6553"/>
                </a:lnTo>
                <a:lnTo>
                  <a:pt x="1025398" y="6553"/>
                </a:lnTo>
                <a:lnTo>
                  <a:pt x="1025398" y="23926"/>
                </a:lnTo>
                <a:lnTo>
                  <a:pt x="1027176" y="23926"/>
                </a:lnTo>
                <a:lnTo>
                  <a:pt x="1027176" y="16052"/>
                </a:lnTo>
                <a:lnTo>
                  <a:pt x="1030478" y="16052"/>
                </a:lnTo>
                <a:lnTo>
                  <a:pt x="1035050" y="23926"/>
                </a:lnTo>
                <a:lnTo>
                  <a:pt x="1037590" y="23926"/>
                </a:lnTo>
                <a:close/>
              </a:path>
              <a:path w="1043939" h="108584">
                <a:moveTo>
                  <a:pt x="1043940" y="12128"/>
                </a:moveTo>
                <a:lnTo>
                  <a:pt x="1043051" y="9182"/>
                </a:lnTo>
                <a:lnTo>
                  <a:pt x="1041781" y="6553"/>
                </a:lnTo>
                <a:lnTo>
                  <a:pt x="1041679" y="6400"/>
                </a:lnTo>
                <a:lnTo>
                  <a:pt x="1041679" y="16052"/>
                </a:lnTo>
                <a:lnTo>
                  <a:pt x="1041527" y="17703"/>
                </a:lnTo>
                <a:lnTo>
                  <a:pt x="1030224" y="28181"/>
                </a:lnTo>
                <a:lnTo>
                  <a:pt x="1027811" y="27533"/>
                </a:lnTo>
                <a:lnTo>
                  <a:pt x="1018286" y="15074"/>
                </a:lnTo>
                <a:lnTo>
                  <a:pt x="1019556" y="9829"/>
                </a:lnTo>
                <a:lnTo>
                  <a:pt x="1030224" y="1968"/>
                </a:lnTo>
                <a:lnTo>
                  <a:pt x="1032637" y="2298"/>
                </a:lnTo>
                <a:lnTo>
                  <a:pt x="1035050" y="2946"/>
                </a:lnTo>
                <a:lnTo>
                  <a:pt x="1036574" y="4254"/>
                </a:lnTo>
                <a:lnTo>
                  <a:pt x="1038479" y="5575"/>
                </a:lnTo>
                <a:lnTo>
                  <a:pt x="1041679" y="16052"/>
                </a:lnTo>
                <a:lnTo>
                  <a:pt x="1041679" y="6400"/>
                </a:lnTo>
                <a:lnTo>
                  <a:pt x="1040257" y="4254"/>
                </a:lnTo>
                <a:lnTo>
                  <a:pt x="1038098" y="2298"/>
                </a:lnTo>
                <a:lnTo>
                  <a:pt x="1037488" y="1968"/>
                </a:lnTo>
                <a:lnTo>
                  <a:pt x="1035685" y="977"/>
                </a:lnTo>
                <a:lnTo>
                  <a:pt x="1033018" y="0"/>
                </a:lnTo>
                <a:lnTo>
                  <a:pt x="1027430" y="0"/>
                </a:lnTo>
                <a:lnTo>
                  <a:pt x="1016571" y="16052"/>
                </a:lnTo>
                <a:lnTo>
                  <a:pt x="1016762" y="18351"/>
                </a:lnTo>
                <a:lnTo>
                  <a:pt x="1030224" y="30480"/>
                </a:lnTo>
                <a:lnTo>
                  <a:pt x="1035685" y="29171"/>
                </a:lnTo>
                <a:lnTo>
                  <a:pt x="1037132" y="28181"/>
                </a:lnTo>
                <a:lnTo>
                  <a:pt x="1038098" y="27533"/>
                </a:lnTo>
                <a:lnTo>
                  <a:pt x="1040257" y="25895"/>
                </a:lnTo>
                <a:lnTo>
                  <a:pt x="1041781" y="23596"/>
                </a:lnTo>
                <a:lnTo>
                  <a:pt x="1043051" y="21297"/>
                </a:lnTo>
                <a:lnTo>
                  <a:pt x="1043940" y="18351"/>
                </a:lnTo>
                <a:lnTo>
                  <a:pt x="1043940" y="12128"/>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84276" y="1348739"/>
            <a:ext cx="7991475" cy="0"/>
          </a:xfrm>
          <a:custGeom>
            <a:avLst/>
            <a:gdLst/>
            <a:ahLst/>
            <a:cxnLst/>
            <a:rect l="l" t="t" r="r" b="b"/>
            <a:pathLst>
              <a:path w="7991475">
                <a:moveTo>
                  <a:pt x="0" y="0"/>
                </a:moveTo>
                <a:lnTo>
                  <a:pt x="7990967" y="0"/>
                </a:lnTo>
              </a:path>
            </a:pathLst>
          </a:custGeom>
          <a:ln w="12700">
            <a:solidFill>
              <a:srgbClr val="000000"/>
            </a:solidFill>
          </a:ln>
        </p:spPr>
        <p:txBody>
          <a:bodyPr wrap="square" lIns="0" tIns="0" rIns="0" bIns="0" rtlCol="0"/>
          <a:lstStyle/>
          <a:p>
            <a:endParaRPr/>
          </a:p>
        </p:txBody>
      </p:sp>
      <p:sp>
        <p:nvSpPr>
          <p:cNvPr id="17" name="bg object 17"/>
          <p:cNvSpPr/>
          <p:nvPr/>
        </p:nvSpPr>
        <p:spPr>
          <a:xfrm>
            <a:off x="684276" y="6394703"/>
            <a:ext cx="1043940" cy="108585"/>
          </a:xfrm>
          <a:custGeom>
            <a:avLst/>
            <a:gdLst/>
            <a:ahLst/>
            <a:cxnLst/>
            <a:rect l="l" t="t" r="r" b="b"/>
            <a:pathLst>
              <a:path w="1043939" h="108584">
                <a:moveTo>
                  <a:pt x="143840" y="0"/>
                </a:moveTo>
                <a:lnTo>
                  <a:pt x="23812" y="0"/>
                </a:lnTo>
                <a:lnTo>
                  <a:pt x="20320" y="317"/>
                </a:lnTo>
                <a:lnTo>
                  <a:pt x="0" y="21640"/>
                </a:lnTo>
                <a:lnTo>
                  <a:pt x="0" y="86563"/>
                </a:lnTo>
                <a:lnTo>
                  <a:pt x="23812" y="108204"/>
                </a:lnTo>
                <a:lnTo>
                  <a:pt x="143840" y="108204"/>
                </a:lnTo>
                <a:lnTo>
                  <a:pt x="143840" y="89103"/>
                </a:lnTo>
                <a:lnTo>
                  <a:pt x="20002" y="89103"/>
                </a:lnTo>
                <a:lnTo>
                  <a:pt x="20002" y="19088"/>
                </a:lnTo>
                <a:lnTo>
                  <a:pt x="143840" y="19088"/>
                </a:lnTo>
                <a:lnTo>
                  <a:pt x="143840" y="0"/>
                </a:lnTo>
                <a:close/>
              </a:path>
              <a:path w="1043939" h="108584">
                <a:moveTo>
                  <a:pt x="348018" y="0"/>
                </a:moveTo>
                <a:lnTo>
                  <a:pt x="328333" y="0"/>
                </a:lnTo>
                <a:lnTo>
                  <a:pt x="328333" y="44234"/>
                </a:lnTo>
                <a:lnTo>
                  <a:pt x="221640" y="44234"/>
                </a:lnTo>
                <a:lnTo>
                  <a:pt x="221640" y="0"/>
                </a:lnTo>
                <a:lnTo>
                  <a:pt x="201955" y="0"/>
                </a:lnTo>
                <a:lnTo>
                  <a:pt x="201955" y="108204"/>
                </a:lnTo>
                <a:lnTo>
                  <a:pt x="221640" y="108204"/>
                </a:lnTo>
                <a:lnTo>
                  <a:pt x="221640" y="63334"/>
                </a:lnTo>
                <a:lnTo>
                  <a:pt x="328333" y="63334"/>
                </a:lnTo>
                <a:lnTo>
                  <a:pt x="328333" y="108204"/>
                </a:lnTo>
                <a:lnTo>
                  <a:pt x="348018" y="108204"/>
                </a:lnTo>
                <a:lnTo>
                  <a:pt x="348018" y="63334"/>
                </a:lnTo>
                <a:lnTo>
                  <a:pt x="348018" y="44234"/>
                </a:lnTo>
                <a:lnTo>
                  <a:pt x="348018" y="0"/>
                </a:lnTo>
                <a:close/>
              </a:path>
              <a:path w="1043939" h="108584">
                <a:moveTo>
                  <a:pt x="561416" y="0"/>
                </a:moveTo>
                <a:lnTo>
                  <a:pt x="541401" y="0"/>
                </a:lnTo>
                <a:lnTo>
                  <a:pt x="541401" y="89103"/>
                </a:lnTo>
                <a:lnTo>
                  <a:pt x="436613" y="89103"/>
                </a:lnTo>
                <a:lnTo>
                  <a:pt x="436613" y="0"/>
                </a:lnTo>
                <a:lnTo>
                  <a:pt x="416610" y="0"/>
                </a:lnTo>
                <a:lnTo>
                  <a:pt x="416610" y="83693"/>
                </a:lnTo>
                <a:lnTo>
                  <a:pt x="416928" y="86563"/>
                </a:lnTo>
                <a:lnTo>
                  <a:pt x="417563" y="91655"/>
                </a:lnTo>
                <a:lnTo>
                  <a:pt x="418198" y="93878"/>
                </a:lnTo>
                <a:lnTo>
                  <a:pt x="419468" y="96113"/>
                </a:lnTo>
                <a:lnTo>
                  <a:pt x="420420" y="98018"/>
                </a:lnTo>
                <a:lnTo>
                  <a:pt x="422008" y="100241"/>
                </a:lnTo>
                <a:lnTo>
                  <a:pt x="423278" y="101523"/>
                </a:lnTo>
                <a:lnTo>
                  <a:pt x="425183" y="103111"/>
                </a:lnTo>
                <a:lnTo>
                  <a:pt x="427405" y="104381"/>
                </a:lnTo>
                <a:lnTo>
                  <a:pt x="429310" y="105651"/>
                </a:lnTo>
                <a:lnTo>
                  <a:pt x="434390" y="107569"/>
                </a:lnTo>
                <a:lnTo>
                  <a:pt x="437248" y="107886"/>
                </a:lnTo>
                <a:lnTo>
                  <a:pt x="440423" y="108204"/>
                </a:lnTo>
                <a:lnTo>
                  <a:pt x="537273" y="108204"/>
                </a:lnTo>
                <a:lnTo>
                  <a:pt x="558558" y="96113"/>
                </a:lnTo>
                <a:lnTo>
                  <a:pt x="559828" y="93878"/>
                </a:lnTo>
                <a:lnTo>
                  <a:pt x="560463" y="91655"/>
                </a:lnTo>
                <a:lnTo>
                  <a:pt x="560781" y="89103"/>
                </a:lnTo>
                <a:lnTo>
                  <a:pt x="561098" y="86563"/>
                </a:lnTo>
                <a:lnTo>
                  <a:pt x="561416" y="83693"/>
                </a:lnTo>
                <a:lnTo>
                  <a:pt x="561416" y="0"/>
                </a:lnTo>
                <a:close/>
              </a:path>
              <a:path w="1043939" h="108584">
                <a:moveTo>
                  <a:pt x="781177" y="19735"/>
                </a:moveTo>
                <a:lnTo>
                  <a:pt x="780745" y="18453"/>
                </a:lnTo>
                <a:lnTo>
                  <a:pt x="780542" y="17818"/>
                </a:lnTo>
                <a:lnTo>
                  <a:pt x="780161" y="14960"/>
                </a:lnTo>
                <a:lnTo>
                  <a:pt x="779526" y="12725"/>
                </a:lnTo>
                <a:lnTo>
                  <a:pt x="778637" y="11137"/>
                </a:lnTo>
                <a:lnTo>
                  <a:pt x="776986" y="9232"/>
                </a:lnTo>
                <a:lnTo>
                  <a:pt x="776097" y="7315"/>
                </a:lnTo>
                <a:lnTo>
                  <a:pt x="774192" y="6045"/>
                </a:lnTo>
                <a:lnTo>
                  <a:pt x="772287" y="4457"/>
                </a:lnTo>
                <a:lnTo>
                  <a:pt x="770382" y="3187"/>
                </a:lnTo>
                <a:lnTo>
                  <a:pt x="767842" y="2222"/>
                </a:lnTo>
                <a:lnTo>
                  <a:pt x="765302" y="1587"/>
                </a:lnTo>
                <a:lnTo>
                  <a:pt x="762381" y="635"/>
                </a:lnTo>
                <a:lnTo>
                  <a:pt x="760857" y="469"/>
                </a:lnTo>
                <a:lnTo>
                  <a:pt x="760857" y="18453"/>
                </a:lnTo>
                <a:lnTo>
                  <a:pt x="760857" y="44551"/>
                </a:lnTo>
                <a:lnTo>
                  <a:pt x="760857" y="63017"/>
                </a:lnTo>
                <a:lnTo>
                  <a:pt x="760857" y="89750"/>
                </a:lnTo>
                <a:lnTo>
                  <a:pt x="649986" y="89750"/>
                </a:lnTo>
                <a:lnTo>
                  <a:pt x="649986" y="63017"/>
                </a:lnTo>
                <a:lnTo>
                  <a:pt x="760857" y="63017"/>
                </a:lnTo>
                <a:lnTo>
                  <a:pt x="760857" y="44551"/>
                </a:lnTo>
                <a:lnTo>
                  <a:pt x="649986" y="44551"/>
                </a:lnTo>
                <a:lnTo>
                  <a:pt x="649986" y="18453"/>
                </a:lnTo>
                <a:lnTo>
                  <a:pt x="760857" y="18453"/>
                </a:lnTo>
                <a:lnTo>
                  <a:pt x="760857" y="469"/>
                </a:lnTo>
                <a:lnTo>
                  <a:pt x="759587" y="317"/>
                </a:lnTo>
                <a:lnTo>
                  <a:pt x="752221" y="0"/>
                </a:lnTo>
                <a:lnTo>
                  <a:pt x="630047" y="0"/>
                </a:lnTo>
                <a:lnTo>
                  <a:pt x="630047" y="108204"/>
                </a:lnTo>
                <a:lnTo>
                  <a:pt x="752221" y="108204"/>
                </a:lnTo>
                <a:lnTo>
                  <a:pt x="759587" y="107886"/>
                </a:lnTo>
                <a:lnTo>
                  <a:pt x="762381" y="107569"/>
                </a:lnTo>
                <a:lnTo>
                  <a:pt x="765302" y="106616"/>
                </a:lnTo>
                <a:lnTo>
                  <a:pt x="767842" y="105981"/>
                </a:lnTo>
                <a:lnTo>
                  <a:pt x="770382" y="105016"/>
                </a:lnTo>
                <a:lnTo>
                  <a:pt x="772287" y="103746"/>
                </a:lnTo>
                <a:lnTo>
                  <a:pt x="774192" y="102158"/>
                </a:lnTo>
                <a:lnTo>
                  <a:pt x="776097" y="100888"/>
                </a:lnTo>
                <a:lnTo>
                  <a:pt x="776986" y="98971"/>
                </a:lnTo>
                <a:lnTo>
                  <a:pt x="778637" y="97066"/>
                </a:lnTo>
                <a:lnTo>
                  <a:pt x="779526" y="95478"/>
                </a:lnTo>
                <a:lnTo>
                  <a:pt x="780161" y="93243"/>
                </a:lnTo>
                <a:lnTo>
                  <a:pt x="780542" y="90385"/>
                </a:lnTo>
                <a:lnTo>
                  <a:pt x="780745" y="89750"/>
                </a:lnTo>
                <a:lnTo>
                  <a:pt x="781177" y="88468"/>
                </a:lnTo>
                <a:lnTo>
                  <a:pt x="781177" y="70332"/>
                </a:lnTo>
                <a:lnTo>
                  <a:pt x="779907" y="68110"/>
                </a:lnTo>
                <a:lnTo>
                  <a:pt x="778891" y="66192"/>
                </a:lnTo>
                <a:lnTo>
                  <a:pt x="776986" y="64287"/>
                </a:lnTo>
                <a:lnTo>
                  <a:pt x="775462" y="63017"/>
                </a:lnTo>
                <a:lnTo>
                  <a:pt x="764032" y="53467"/>
                </a:lnTo>
                <a:lnTo>
                  <a:pt x="774395" y="44551"/>
                </a:lnTo>
                <a:lnTo>
                  <a:pt x="776986" y="42329"/>
                </a:lnTo>
                <a:lnTo>
                  <a:pt x="778891" y="40411"/>
                </a:lnTo>
                <a:lnTo>
                  <a:pt x="779907" y="38506"/>
                </a:lnTo>
                <a:lnTo>
                  <a:pt x="781177" y="36283"/>
                </a:lnTo>
                <a:lnTo>
                  <a:pt x="781177" y="19735"/>
                </a:lnTo>
                <a:close/>
              </a:path>
              <a:path w="1043939" h="108584">
                <a:moveTo>
                  <a:pt x="995172" y="19735"/>
                </a:moveTo>
                <a:lnTo>
                  <a:pt x="994905" y="18453"/>
                </a:lnTo>
                <a:lnTo>
                  <a:pt x="994791" y="17818"/>
                </a:lnTo>
                <a:lnTo>
                  <a:pt x="994537" y="14960"/>
                </a:lnTo>
                <a:lnTo>
                  <a:pt x="993902" y="12725"/>
                </a:lnTo>
                <a:lnTo>
                  <a:pt x="992632" y="11137"/>
                </a:lnTo>
                <a:lnTo>
                  <a:pt x="991616" y="9232"/>
                </a:lnTo>
                <a:lnTo>
                  <a:pt x="990092" y="7315"/>
                </a:lnTo>
                <a:lnTo>
                  <a:pt x="988441" y="6045"/>
                </a:lnTo>
                <a:lnTo>
                  <a:pt x="986536" y="4457"/>
                </a:lnTo>
                <a:lnTo>
                  <a:pt x="984377" y="3187"/>
                </a:lnTo>
                <a:lnTo>
                  <a:pt x="981837" y="2222"/>
                </a:lnTo>
                <a:lnTo>
                  <a:pt x="979297" y="1587"/>
                </a:lnTo>
                <a:lnTo>
                  <a:pt x="976363" y="635"/>
                </a:lnTo>
                <a:lnTo>
                  <a:pt x="975106" y="495"/>
                </a:lnTo>
                <a:lnTo>
                  <a:pt x="975106" y="18453"/>
                </a:lnTo>
                <a:lnTo>
                  <a:pt x="975106" y="44551"/>
                </a:lnTo>
                <a:lnTo>
                  <a:pt x="975106" y="63017"/>
                </a:lnTo>
                <a:lnTo>
                  <a:pt x="975106" y="89750"/>
                </a:lnTo>
                <a:lnTo>
                  <a:pt x="864362" y="89750"/>
                </a:lnTo>
                <a:lnTo>
                  <a:pt x="864362" y="63017"/>
                </a:lnTo>
                <a:lnTo>
                  <a:pt x="975106" y="63017"/>
                </a:lnTo>
                <a:lnTo>
                  <a:pt x="975106" y="44551"/>
                </a:lnTo>
                <a:lnTo>
                  <a:pt x="864362" y="44551"/>
                </a:lnTo>
                <a:lnTo>
                  <a:pt x="864362" y="18453"/>
                </a:lnTo>
                <a:lnTo>
                  <a:pt x="975106" y="18453"/>
                </a:lnTo>
                <a:lnTo>
                  <a:pt x="975106" y="495"/>
                </a:lnTo>
                <a:lnTo>
                  <a:pt x="973569" y="317"/>
                </a:lnTo>
                <a:lnTo>
                  <a:pt x="966838" y="0"/>
                </a:lnTo>
                <a:lnTo>
                  <a:pt x="844042" y="0"/>
                </a:lnTo>
                <a:lnTo>
                  <a:pt x="844042" y="108204"/>
                </a:lnTo>
                <a:lnTo>
                  <a:pt x="966838" y="108204"/>
                </a:lnTo>
                <a:lnTo>
                  <a:pt x="973569" y="107886"/>
                </a:lnTo>
                <a:lnTo>
                  <a:pt x="976363" y="107569"/>
                </a:lnTo>
                <a:lnTo>
                  <a:pt x="979297" y="106616"/>
                </a:lnTo>
                <a:lnTo>
                  <a:pt x="981837" y="105981"/>
                </a:lnTo>
                <a:lnTo>
                  <a:pt x="984377" y="105016"/>
                </a:lnTo>
                <a:lnTo>
                  <a:pt x="986536" y="103746"/>
                </a:lnTo>
                <a:lnTo>
                  <a:pt x="988441" y="102158"/>
                </a:lnTo>
                <a:lnTo>
                  <a:pt x="990092" y="100888"/>
                </a:lnTo>
                <a:lnTo>
                  <a:pt x="991616" y="98971"/>
                </a:lnTo>
                <a:lnTo>
                  <a:pt x="992632" y="97066"/>
                </a:lnTo>
                <a:lnTo>
                  <a:pt x="993902" y="95478"/>
                </a:lnTo>
                <a:lnTo>
                  <a:pt x="994537" y="93243"/>
                </a:lnTo>
                <a:lnTo>
                  <a:pt x="994791" y="90385"/>
                </a:lnTo>
                <a:lnTo>
                  <a:pt x="994905" y="89750"/>
                </a:lnTo>
                <a:lnTo>
                  <a:pt x="995172" y="88468"/>
                </a:lnTo>
                <a:lnTo>
                  <a:pt x="995172" y="70332"/>
                </a:lnTo>
                <a:lnTo>
                  <a:pt x="994537" y="68110"/>
                </a:lnTo>
                <a:lnTo>
                  <a:pt x="992886" y="66192"/>
                </a:lnTo>
                <a:lnTo>
                  <a:pt x="991362" y="64287"/>
                </a:lnTo>
                <a:lnTo>
                  <a:pt x="989825" y="63017"/>
                </a:lnTo>
                <a:lnTo>
                  <a:pt x="978281" y="53467"/>
                </a:lnTo>
                <a:lnTo>
                  <a:pt x="988745" y="44551"/>
                </a:lnTo>
                <a:lnTo>
                  <a:pt x="991362" y="42329"/>
                </a:lnTo>
                <a:lnTo>
                  <a:pt x="992886" y="40411"/>
                </a:lnTo>
                <a:lnTo>
                  <a:pt x="994537" y="38506"/>
                </a:lnTo>
                <a:lnTo>
                  <a:pt x="995172" y="36283"/>
                </a:lnTo>
                <a:lnTo>
                  <a:pt x="995172" y="19735"/>
                </a:lnTo>
                <a:close/>
              </a:path>
              <a:path w="1043939" h="108584">
                <a:moveTo>
                  <a:pt x="1037590" y="23926"/>
                </a:moveTo>
                <a:lnTo>
                  <a:pt x="1032637" y="16052"/>
                </a:lnTo>
                <a:lnTo>
                  <a:pt x="1033907" y="15405"/>
                </a:lnTo>
                <a:lnTo>
                  <a:pt x="1035431" y="14414"/>
                </a:lnTo>
                <a:lnTo>
                  <a:pt x="1035634" y="14097"/>
                </a:lnTo>
                <a:lnTo>
                  <a:pt x="1036320" y="13106"/>
                </a:lnTo>
                <a:lnTo>
                  <a:pt x="1036574" y="11137"/>
                </a:lnTo>
                <a:lnTo>
                  <a:pt x="1036320" y="9182"/>
                </a:lnTo>
                <a:lnTo>
                  <a:pt x="1035608" y="7861"/>
                </a:lnTo>
                <a:lnTo>
                  <a:pt x="1035431" y="7531"/>
                </a:lnTo>
                <a:lnTo>
                  <a:pt x="1034542" y="6883"/>
                </a:lnTo>
                <a:lnTo>
                  <a:pt x="1034542" y="11137"/>
                </a:lnTo>
                <a:lnTo>
                  <a:pt x="1034542" y="12128"/>
                </a:lnTo>
                <a:lnTo>
                  <a:pt x="1034161" y="12776"/>
                </a:lnTo>
                <a:lnTo>
                  <a:pt x="1033272" y="13766"/>
                </a:lnTo>
                <a:lnTo>
                  <a:pt x="1031494" y="14097"/>
                </a:lnTo>
                <a:lnTo>
                  <a:pt x="1027176" y="14097"/>
                </a:lnTo>
                <a:lnTo>
                  <a:pt x="1027176" y="7861"/>
                </a:lnTo>
                <a:lnTo>
                  <a:pt x="1030859" y="7861"/>
                </a:lnTo>
                <a:lnTo>
                  <a:pt x="1032383" y="8191"/>
                </a:lnTo>
                <a:lnTo>
                  <a:pt x="1034161" y="9499"/>
                </a:lnTo>
                <a:lnTo>
                  <a:pt x="1034542" y="11137"/>
                </a:lnTo>
                <a:lnTo>
                  <a:pt x="1034542" y="6883"/>
                </a:lnTo>
                <a:lnTo>
                  <a:pt x="1033526" y="6553"/>
                </a:lnTo>
                <a:lnTo>
                  <a:pt x="1025398" y="6553"/>
                </a:lnTo>
                <a:lnTo>
                  <a:pt x="1025398" y="23926"/>
                </a:lnTo>
                <a:lnTo>
                  <a:pt x="1027176" y="23926"/>
                </a:lnTo>
                <a:lnTo>
                  <a:pt x="1027176" y="16052"/>
                </a:lnTo>
                <a:lnTo>
                  <a:pt x="1030478" y="16052"/>
                </a:lnTo>
                <a:lnTo>
                  <a:pt x="1035050" y="23926"/>
                </a:lnTo>
                <a:lnTo>
                  <a:pt x="1037590" y="23926"/>
                </a:lnTo>
                <a:close/>
              </a:path>
              <a:path w="1043939" h="108584">
                <a:moveTo>
                  <a:pt x="1043940" y="12128"/>
                </a:moveTo>
                <a:lnTo>
                  <a:pt x="1043051" y="9182"/>
                </a:lnTo>
                <a:lnTo>
                  <a:pt x="1041781" y="6553"/>
                </a:lnTo>
                <a:lnTo>
                  <a:pt x="1041679" y="6400"/>
                </a:lnTo>
                <a:lnTo>
                  <a:pt x="1041679" y="16052"/>
                </a:lnTo>
                <a:lnTo>
                  <a:pt x="1041527" y="17703"/>
                </a:lnTo>
                <a:lnTo>
                  <a:pt x="1030224" y="28181"/>
                </a:lnTo>
                <a:lnTo>
                  <a:pt x="1027811" y="27533"/>
                </a:lnTo>
                <a:lnTo>
                  <a:pt x="1018286" y="15074"/>
                </a:lnTo>
                <a:lnTo>
                  <a:pt x="1019556" y="9829"/>
                </a:lnTo>
                <a:lnTo>
                  <a:pt x="1030224" y="1968"/>
                </a:lnTo>
                <a:lnTo>
                  <a:pt x="1032637" y="2298"/>
                </a:lnTo>
                <a:lnTo>
                  <a:pt x="1035050" y="2946"/>
                </a:lnTo>
                <a:lnTo>
                  <a:pt x="1036574" y="4254"/>
                </a:lnTo>
                <a:lnTo>
                  <a:pt x="1038479" y="5575"/>
                </a:lnTo>
                <a:lnTo>
                  <a:pt x="1041679" y="16052"/>
                </a:lnTo>
                <a:lnTo>
                  <a:pt x="1041679" y="6400"/>
                </a:lnTo>
                <a:lnTo>
                  <a:pt x="1040257" y="4254"/>
                </a:lnTo>
                <a:lnTo>
                  <a:pt x="1038098" y="2298"/>
                </a:lnTo>
                <a:lnTo>
                  <a:pt x="1037488" y="1968"/>
                </a:lnTo>
                <a:lnTo>
                  <a:pt x="1035685" y="977"/>
                </a:lnTo>
                <a:lnTo>
                  <a:pt x="1033018" y="0"/>
                </a:lnTo>
                <a:lnTo>
                  <a:pt x="1027430" y="0"/>
                </a:lnTo>
                <a:lnTo>
                  <a:pt x="1016571" y="16052"/>
                </a:lnTo>
                <a:lnTo>
                  <a:pt x="1016762" y="18351"/>
                </a:lnTo>
                <a:lnTo>
                  <a:pt x="1030224" y="30480"/>
                </a:lnTo>
                <a:lnTo>
                  <a:pt x="1035685" y="29171"/>
                </a:lnTo>
                <a:lnTo>
                  <a:pt x="1037132" y="28181"/>
                </a:lnTo>
                <a:lnTo>
                  <a:pt x="1038098" y="27533"/>
                </a:lnTo>
                <a:lnTo>
                  <a:pt x="1040257" y="25895"/>
                </a:lnTo>
                <a:lnTo>
                  <a:pt x="1041781" y="23596"/>
                </a:lnTo>
                <a:lnTo>
                  <a:pt x="1043051" y="21297"/>
                </a:lnTo>
                <a:lnTo>
                  <a:pt x="1043940" y="18351"/>
                </a:lnTo>
                <a:lnTo>
                  <a:pt x="1043940" y="12128"/>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672185" y="863930"/>
            <a:ext cx="7799628" cy="39179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84212" y="2544698"/>
            <a:ext cx="8002905" cy="2822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118105" y="6378918"/>
            <a:ext cx="1013460" cy="162559"/>
          </a:xfrm>
          <a:prstGeom prst="rect">
            <a:avLst/>
          </a:prstGeom>
        </p:spPr>
        <p:txBody>
          <a:bodyPr wrap="square" lIns="0" tIns="0" rIns="0" bIns="0">
            <a:spAutoFit/>
          </a:bodyPr>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a:xfrm>
            <a:off x="8515222" y="6378308"/>
            <a:ext cx="210820" cy="162559"/>
          </a:xfrm>
          <a:prstGeom prst="rect">
            <a:avLst/>
          </a:prstGeom>
        </p:spPr>
        <p:txBody>
          <a:bodyPr wrap="square" lIns="0" tIns="0" rIns="0" bIns="0">
            <a:spAutoFit/>
          </a:bodyPr>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2407" y="3557757"/>
            <a:ext cx="5095495" cy="289823"/>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Tahoma"/>
                <a:cs typeface="Tahoma"/>
              </a:rPr>
              <a:t>ETL and Analysis on Covid Data of US Counties</a:t>
            </a:r>
            <a:endParaRPr sz="1800" dirty="0">
              <a:latin typeface="Tahoma"/>
              <a:cs typeface="Tahoma"/>
            </a:endParaRPr>
          </a:p>
        </p:txBody>
      </p:sp>
      <p:sp>
        <p:nvSpPr>
          <p:cNvPr id="3" name="object 3"/>
          <p:cNvSpPr txBox="1"/>
          <p:nvPr/>
        </p:nvSpPr>
        <p:spPr>
          <a:xfrm>
            <a:off x="3134104" y="2654554"/>
            <a:ext cx="5324095" cy="500778"/>
          </a:xfrm>
          <a:prstGeom prst="rect">
            <a:avLst/>
          </a:prstGeom>
        </p:spPr>
        <p:txBody>
          <a:bodyPr vert="horz" wrap="square" lIns="0" tIns="76835" rIns="0" bIns="0" rtlCol="0">
            <a:spAutoFit/>
          </a:bodyPr>
          <a:lstStyle/>
          <a:p>
            <a:pPr marL="12700" marR="5080">
              <a:lnSpc>
                <a:spcPts val="2860"/>
              </a:lnSpc>
              <a:spcBef>
                <a:spcPts val="605"/>
              </a:spcBef>
            </a:pPr>
            <a:r>
              <a:rPr lang="en-US" sz="4800" spc="-235" dirty="0">
                <a:solidFill>
                  <a:srgbClr val="FFFFFF"/>
                </a:solidFill>
                <a:latin typeface="Times New Roman" panose="02020603050405020304" pitchFamily="18" charset="0"/>
                <a:cs typeface="Times New Roman" panose="02020603050405020304" pitchFamily="18" charset="0"/>
              </a:rPr>
              <a:t>Capstone Presentation</a:t>
            </a:r>
            <a:endParaRPr sz="4800"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ACA28EBE-5776-74CC-D7FC-ECC217974CF6}"/>
              </a:ext>
            </a:extLst>
          </p:cNvPr>
          <p:cNvSpPr txBox="1"/>
          <p:nvPr/>
        </p:nvSpPr>
        <p:spPr>
          <a:xfrm>
            <a:off x="6400800" y="4800600"/>
            <a:ext cx="5095495" cy="579646"/>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Tahoma"/>
                <a:cs typeface="Tahoma"/>
              </a:rPr>
              <a:t>Presented By:</a:t>
            </a:r>
          </a:p>
          <a:p>
            <a:pPr marL="12700">
              <a:lnSpc>
                <a:spcPct val="100000"/>
              </a:lnSpc>
              <a:spcBef>
                <a:spcPts val="100"/>
              </a:spcBef>
            </a:pPr>
            <a:r>
              <a:rPr lang="en-US" spc="10" dirty="0">
                <a:solidFill>
                  <a:srgbClr val="FFFFFF"/>
                </a:solidFill>
                <a:latin typeface="Tahoma"/>
                <a:cs typeface="Tahoma"/>
              </a:rPr>
              <a:t>Lallith Prasath</a:t>
            </a:r>
            <a:endParaRPr sz="18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Workflow Manager</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pic>
        <p:nvPicPr>
          <p:cNvPr id="32" name="Picture 31">
            <a:extLst>
              <a:ext uri="{FF2B5EF4-FFF2-40B4-BE49-F238E27FC236}">
                <a16:creationId xmlns:a16="http://schemas.microsoft.com/office/drawing/2014/main" id="{1CF66472-F8B1-41C3-FE50-02812D6D37B9}"/>
              </a:ext>
            </a:extLst>
          </p:cNvPr>
          <p:cNvPicPr>
            <a:picLocks noChangeAspect="1"/>
          </p:cNvPicPr>
          <p:nvPr/>
        </p:nvPicPr>
        <p:blipFill>
          <a:blip r:embed="rId2"/>
          <a:stretch>
            <a:fillRect/>
          </a:stretch>
        </p:blipFill>
        <p:spPr>
          <a:xfrm>
            <a:off x="990600" y="2119741"/>
            <a:ext cx="4972744" cy="1343212"/>
          </a:xfrm>
          <a:prstGeom prst="rect">
            <a:avLst/>
          </a:prstGeom>
        </p:spPr>
      </p:pic>
      <p:sp>
        <p:nvSpPr>
          <p:cNvPr id="35" name="object 3">
            <a:extLst>
              <a:ext uri="{FF2B5EF4-FFF2-40B4-BE49-F238E27FC236}">
                <a16:creationId xmlns:a16="http://schemas.microsoft.com/office/drawing/2014/main" id="{FC1ACD1A-0CF5-0B03-9050-839FA376C8A1}"/>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Staging, Dimension and Fact Table</a:t>
            </a:r>
            <a:endParaRPr lang="en-US" kern="0" spc="80" dirty="0"/>
          </a:p>
        </p:txBody>
      </p:sp>
      <p:pic>
        <p:nvPicPr>
          <p:cNvPr id="37" name="Picture 36">
            <a:extLst>
              <a:ext uri="{FF2B5EF4-FFF2-40B4-BE49-F238E27FC236}">
                <a16:creationId xmlns:a16="http://schemas.microsoft.com/office/drawing/2014/main" id="{47543AC0-0173-589D-27FE-37EB9CB934C3}"/>
              </a:ext>
            </a:extLst>
          </p:cNvPr>
          <p:cNvPicPr>
            <a:picLocks noChangeAspect="1"/>
          </p:cNvPicPr>
          <p:nvPr/>
        </p:nvPicPr>
        <p:blipFill>
          <a:blip r:embed="rId3"/>
          <a:stretch>
            <a:fillRect/>
          </a:stretch>
        </p:blipFill>
        <p:spPr>
          <a:xfrm>
            <a:off x="2667000" y="3733800"/>
            <a:ext cx="5423815" cy="1996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pic>
        <p:nvPicPr>
          <p:cNvPr id="6" name="Picture 5">
            <a:extLst>
              <a:ext uri="{FF2B5EF4-FFF2-40B4-BE49-F238E27FC236}">
                <a16:creationId xmlns:a16="http://schemas.microsoft.com/office/drawing/2014/main" id="{23CEAF6A-F339-673A-DA4B-84C331D1F7FB}"/>
              </a:ext>
            </a:extLst>
          </p:cNvPr>
          <p:cNvPicPr>
            <a:picLocks noChangeAspect="1"/>
          </p:cNvPicPr>
          <p:nvPr/>
        </p:nvPicPr>
        <p:blipFill>
          <a:blip r:embed="rId2"/>
          <a:stretch>
            <a:fillRect/>
          </a:stretch>
        </p:blipFill>
        <p:spPr>
          <a:xfrm>
            <a:off x="717905" y="2039607"/>
            <a:ext cx="7908925" cy="3954463"/>
          </a:xfrm>
          <a:prstGeom prst="rect">
            <a:avLst/>
          </a:prstGeom>
        </p:spPr>
      </p:pic>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Top 10 states with maximum cases</a:t>
            </a:r>
            <a:endParaRPr lang="en-US" kern="0" spc="80" dirty="0"/>
          </a:p>
        </p:txBody>
      </p:sp>
    </p:spTree>
    <p:extLst>
      <p:ext uri="{BB962C8B-B14F-4D97-AF65-F5344CB8AC3E}">
        <p14:creationId xmlns:p14="http://schemas.microsoft.com/office/powerpoint/2010/main" val="134191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58527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Top 10 counties with maximum deaths</a:t>
            </a:r>
            <a:endParaRPr lang="en-US" kern="0" spc="80" dirty="0"/>
          </a:p>
        </p:txBody>
      </p:sp>
      <p:pic>
        <p:nvPicPr>
          <p:cNvPr id="8" name="Picture 7">
            <a:extLst>
              <a:ext uri="{FF2B5EF4-FFF2-40B4-BE49-F238E27FC236}">
                <a16:creationId xmlns:a16="http://schemas.microsoft.com/office/drawing/2014/main" id="{B900AB1A-0CA7-1886-F4E8-6BB682D5FDD7}"/>
              </a:ext>
            </a:extLst>
          </p:cNvPr>
          <p:cNvPicPr>
            <a:picLocks noChangeAspect="1"/>
          </p:cNvPicPr>
          <p:nvPr/>
        </p:nvPicPr>
        <p:blipFill>
          <a:blip r:embed="rId2"/>
          <a:stretch>
            <a:fillRect/>
          </a:stretch>
        </p:blipFill>
        <p:spPr>
          <a:xfrm>
            <a:off x="609600" y="2159986"/>
            <a:ext cx="7832725" cy="3763379"/>
          </a:xfrm>
          <a:prstGeom prst="rect">
            <a:avLst/>
          </a:prstGeom>
        </p:spPr>
      </p:pic>
    </p:spTree>
    <p:extLst>
      <p:ext uri="{BB962C8B-B14F-4D97-AF65-F5344CB8AC3E}">
        <p14:creationId xmlns:p14="http://schemas.microsoft.com/office/powerpoint/2010/main" val="377454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Daily cases and deaths in California</a:t>
            </a:r>
            <a:endParaRPr lang="en-US" kern="0" spc="80" dirty="0"/>
          </a:p>
        </p:txBody>
      </p:sp>
      <p:pic>
        <p:nvPicPr>
          <p:cNvPr id="4" name="Picture 3">
            <a:extLst>
              <a:ext uri="{FF2B5EF4-FFF2-40B4-BE49-F238E27FC236}">
                <a16:creationId xmlns:a16="http://schemas.microsoft.com/office/drawing/2014/main" id="{D33CC38C-E611-6B7A-72DF-358DF0CA92BF}"/>
              </a:ext>
            </a:extLst>
          </p:cNvPr>
          <p:cNvPicPr>
            <a:picLocks noChangeAspect="1"/>
          </p:cNvPicPr>
          <p:nvPr/>
        </p:nvPicPr>
        <p:blipFill>
          <a:blip r:embed="rId2"/>
          <a:stretch>
            <a:fillRect/>
          </a:stretch>
        </p:blipFill>
        <p:spPr>
          <a:xfrm>
            <a:off x="685248" y="2106664"/>
            <a:ext cx="4343952" cy="3239377"/>
          </a:xfrm>
          <a:prstGeom prst="rect">
            <a:avLst/>
          </a:prstGeom>
        </p:spPr>
      </p:pic>
      <p:pic>
        <p:nvPicPr>
          <p:cNvPr id="8" name="Picture 7">
            <a:extLst>
              <a:ext uri="{FF2B5EF4-FFF2-40B4-BE49-F238E27FC236}">
                <a16:creationId xmlns:a16="http://schemas.microsoft.com/office/drawing/2014/main" id="{904563C7-503D-66CD-5500-56F115883395}"/>
              </a:ext>
            </a:extLst>
          </p:cNvPr>
          <p:cNvPicPr>
            <a:picLocks noChangeAspect="1"/>
          </p:cNvPicPr>
          <p:nvPr/>
        </p:nvPicPr>
        <p:blipFill>
          <a:blip r:embed="rId3"/>
          <a:stretch>
            <a:fillRect/>
          </a:stretch>
        </p:blipFill>
        <p:spPr>
          <a:xfrm>
            <a:off x="5836022" y="2106664"/>
            <a:ext cx="2605313" cy="3458380"/>
          </a:xfrm>
          <a:prstGeom prst="rect">
            <a:avLst/>
          </a:prstGeom>
        </p:spPr>
      </p:pic>
    </p:spTree>
    <p:extLst>
      <p:ext uri="{BB962C8B-B14F-4D97-AF65-F5344CB8AC3E}">
        <p14:creationId xmlns:p14="http://schemas.microsoft.com/office/powerpoint/2010/main" val="112869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Monthly Cases and deaths</a:t>
            </a:r>
            <a:endParaRPr lang="en-US" kern="0" spc="80" dirty="0"/>
          </a:p>
        </p:txBody>
      </p:sp>
      <p:pic>
        <p:nvPicPr>
          <p:cNvPr id="9" name="Picture 8">
            <a:extLst>
              <a:ext uri="{FF2B5EF4-FFF2-40B4-BE49-F238E27FC236}">
                <a16:creationId xmlns:a16="http://schemas.microsoft.com/office/drawing/2014/main" id="{957771E4-FE0C-61EE-92C2-CD04903BA06E}"/>
              </a:ext>
            </a:extLst>
          </p:cNvPr>
          <p:cNvPicPr>
            <a:picLocks noChangeAspect="1"/>
          </p:cNvPicPr>
          <p:nvPr/>
        </p:nvPicPr>
        <p:blipFill>
          <a:blip r:embed="rId2"/>
          <a:stretch>
            <a:fillRect/>
          </a:stretch>
        </p:blipFill>
        <p:spPr>
          <a:xfrm>
            <a:off x="5766606" y="2403191"/>
            <a:ext cx="2862844" cy="3050437"/>
          </a:xfrm>
          <a:prstGeom prst="rect">
            <a:avLst/>
          </a:prstGeom>
        </p:spPr>
      </p:pic>
      <p:pic>
        <p:nvPicPr>
          <p:cNvPr id="13" name="Picture 12">
            <a:extLst>
              <a:ext uri="{FF2B5EF4-FFF2-40B4-BE49-F238E27FC236}">
                <a16:creationId xmlns:a16="http://schemas.microsoft.com/office/drawing/2014/main" id="{877240E7-B605-4894-AF80-3E20EB30565D}"/>
              </a:ext>
            </a:extLst>
          </p:cNvPr>
          <p:cNvPicPr>
            <a:picLocks noChangeAspect="1"/>
          </p:cNvPicPr>
          <p:nvPr/>
        </p:nvPicPr>
        <p:blipFill>
          <a:blip r:embed="rId3"/>
          <a:stretch>
            <a:fillRect/>
          </a:stretch>
        </p:blipFill>
        <p:spPr>
          <a:xfrm>
            <a:off x="700488" y="2129788"/>
            <a:ext cx="4585615" cy="3864282"/>
          </a:xfrm>
          <a:prstGeom prst="rect">
            <a:avLst/>
          </a:prstGeom>
        </p:spPr>
      </p:pic>
    </p:spTree>
    <p:extLst>
      <p:ext uri="{BB962C8B-B14F-4D97-AF65-F5344CB8AC3E}">
        <p14:creationId xmlns:p14="http://schemas.microsoft.com/office/powerpoint/2010/main" val="65307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Monthly Cases and deaths</a:t>
            </a:r>
            <a:endParaRPr lang="en-US" kern="0" spc="80" dirty="0"/>
          </a:p>
        </p:txBody>
      </p:sp>
      <p:pic>
        <p:nvPicPr>
          <p:cNvPr id="9" name="Picture 8">
            <a:extLst>
              <a:ext uri="{FF2B5EF4-FFF2-40B4-BE49-F238E27FC236}">
                <a16:creationId xmlns:a16="http://schemas.microsoft.com/office/drawing/2014/main" id="{957771E4-FE0C-61EE-92C2-CD04903BA06E}"/>
              </a:ext>
            </a:extLst>
          </p:cNvPr>
          <p:cNvPicPr>
            <a:picLocks noChangeAspect="1"/>
          </p:cNvPicPr>
          <p:nvPr/>
        </p:nvPicPr>
        <p:blipFill>
          <a:blip r:embed="rId2"/>
          <a:stretch>
            <a:fillRect/>
          </a:stretch>
        </p:blipFill>
        <p:spPr>
          <a:xfrm>
            <a:off x="5766606" y="2403191"/>
            <a:ext cx="2862844" cy="3050437"/>
          </a:xfrm>
          <a:prstGeom prst="rect">
            <a:avLst/>
          </a:prstGeom>
        </p:spPr>
      </p:pic>
      <p:pic>
        <p:nvPicPr>
          <p:cNvPr id="13" name="Picture 12">
            <a:extLst>
              <a:ext uri="{FF2B5EF4-FFF2-40B4-BE49-F238E27FC236}">
                <a16:creationId xmlns:a16="http://schemas.microsoft.com/office/drawing/2014/main" id="{877240E7-B605-4894-AF80-3E20EB30565D}"/>
              </a:ext>
            </a:extLst>
          </p:cNvPr>
          <p:cNvPicPr>
            <a:picLocks noChangeAspect="1"/>
          </p:cNvPicPr>
          <p:nvPr/>
        </p:nvPicPr>
        <p:blipFill>
          <a:blip r:embed="rId3"/>
          <a:stretch>
            <a:fillRect/>
          </a:stretch>
        </p:blipFill>
        <p:spPr>
          <a:xfrm>
            <a:off x="700488" y="2129788"/>
            <a:ext cx="4585615" cy="3864282"/>
          </a:xfrm>
          <a:prstGeom prst="rect">
            <a:avLst/>
          </a:prstGeom>
        </p:spPr>
      </p:pic>
    </p:spTree>
    <p:extLst>
      <p:ext uri="{BB962C8B-B14F-4D97-AF65-F5344CB8AC3E}">
        <p14:creationId xmlns:p14="http://schemas.microsoft.com/office/powerpoint/2010/main" val="313464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 – Average Cases per week</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4" name="TextBox 3">
            <a:extLst>
              <a:ext uri="{FF2B5EF4-FFF2-40B4-BE49-F238E27FC236}">
                <a16:creationId xmlns:a16="http://schemas.microsoft.com/office/drawing/2014/main" id="{1497DCD5-FE08-7654-98B7-E49AA305EFDF}"/>
              </a:ext>
            </a:extLst>
          </p:cNvPr>
          <p:cNvSpPr txBox="1"/>
          <p:nvPr/>
        </p:nvSpPr>
        <p:spPr>
          <a:xfrm>
            <a:off x="510198" y="1603417"/>
            <a:ext cx="5423815" cy="4770537"/>
          </a:xfrm>
          <a:prstGeom prst="rect">
            <a:avLst/>
          </a:prstGeom>
          <a:noFill/>
        </p:spPr>
        <p:txBody>
          <a:bodyPr wrap="square">
            <a:spAutoFit/>
          </a:bodyPr>
          <a:lstStyle/>
          <a:p>
            <a:r>
              <a:rPr lang="en-IN" sz="800" dirty="0">
                <a:solidFill>
                  <a:srgbClr val="0000FF"/>
                </a:solidFill>
                <a:latin typeface="Consolas" panose="020B0609020204030204" pitchFamily="49" charset="0"/>
              </a:rPr>
              <a:t>WITH</a:t>
            </a:r>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DailyIncrease</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AS </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dd</a:t>
            </a:r>
            <a:r>
              <a:rPr lang="en-IN" sz="800" dirty="0" err="1">
                <a:solidFill>
                  <a:srgbClr val="808080"/>
                </a:solidFill>
                <a:latin typeface="Consolas" panose="020B0609020204030204" pitchFamily="49" charset="0"/>
              </a:rPr>
              <a:t>.</a:t>
            </a:r>
            <a:r>
              <a:rPr lang="en-IN" sz="800" dirty="0" err="1">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SUM</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cases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total_cases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SUM</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deaths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total_deaths</a:t>
            </a:r>
            <a:endParaRPr lang="en-US"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FACT_COVID fc</a:t>
            </a:r>
          </a:p>
          <a:p>
            <a:r>
              <a:rPr lang="en-IN" sz="800" dirty="0">
                <a:solidFill>
                  <a:srgbClr val="000000"/>
                </a:solidFill>
                <a:latin typeface="Consolas" panose="020B0609020204030204" pitchFamily="49" charset="0"/>
              </a:rPr>
              <a:t>    </a:t>
            </a:r>
            <a:r>
              <a:rPr lang="en-IN" sz="800" dirty="0">
                <a:solidFill>
                  <a:srgbClr val="808080"/>
                </a:solidFill>
                <a:latin typeface="Consolas" panose="020B0609020204030204" pitchFamily="49" charset="0"/>
              </a:rPr>
              <a:t>JOIN</a:t>
            </a:r>
            <a:r>
              <a:rPr lang="en-IN" sz="800" dirty="0">
                <a:solidFill>
                  <a:srgbClr val="000000"/>
                </a:solidFill>
                <a:latin typeface="Consolas" panose="020B0609020204030204" pitchFamily="49" charset="0"/>
              </a:rPr>
              <a:t> DIM_DATE dd </a:t>
            </a:r>
            <a:r>
              <a:rPr lang="en-IN" sz="800" dirty="0">
                <a:solidFill>
                  <a:srgbClr val="0000FF"/>
                </a:solidFill>
                <a:latin typeface="Consolas" panose="020B0609020204030204" pitchFamily="49" charset="0"/>
              </a:rPr>
              <a:t>ON</a:t>
            </a:r>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fc</a:t>
            </a:r>
            <a:r>
              <a:rPr lang="en-IN" sz="800" dirty="0" err="1">
                <a:solidFill>
                  <a:srgbClr val="808080"/>
                </a:solidFill>
                <a:latin typeface="Consolas" panose="020B0609020204030204" pitchFamily="49" charset="0"/>
              </a:rPr>
              <a:t>.</a:t>
            </a:r>
            <a:r>
              <a:rPr lang="en-IN" sz="800" dirty="0" err="1">
                <a:solidFill>
                  <a:srgbClr val="000000"/>
                </a:solidFill>
                <a:latin typeface="Consolas" panose="020B0609020204030204" pitchFamily="49" charset="0"/>
              </a:rPr>
              <a:t>Date_ID</a:t>
            </a:r>
            <a:r>
              <a:rPr lang="en-IN" sz="800" dirty="0">
                <a:solidFill>
                  <a:srgbClr val="000000"/>
                </a:solidFill>
                <a:latin typeface="Consolas" panose="020B0609020204030204" pitchFamily="49" charset="0"/>
              </a:rPr>
              <a:t> </a:t>
            </a:r>
            <a:r>
              <a:rPr lang="en-IN" sz="800" dirty="0">
                <a:solidFill>
                  <a:srgbClr val="808080"/>
                </a:solidFill>
                <a:latin typeface="Consolas" panose="020B0609020204030204" pitchFamily="49" charset="0"/>
              </a:rPr>
              <a:t>=</a:t>
            </a:r>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dd</a:t>
            </a:r>
            <a:r>
              <a:rPr lang="en-IN" sz="800" dirty="0" err="1">
                <a:solidFill>
                  <a:srgbClr val="808080"/>
                </a:solidFill>
                <a:latin typeface="Consolas" panose="020B0609020204030204" pitchFamily="49" charset="0"/>
              </a:rPr>
              <a:t>.</a:t>
            </a:r>
            <a:r>
              <a:rPr lang="en-IN" sz="800" dirty="0" err="1">
                <a:solidFill>
                  <a:srgbClr val="000000"/>
                </a:solidFill>
                <a:latin typeface="Consolas" panose="020B0609020204030204" pitchFamily="49" charset="0"/>
              </a:rPr>
              <a:t>Date_ID</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GROUP</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BY</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endParaRPr lang="en-IN" sz="800" dirty="0">
              <a:solidFill>
                <a:srgbClr val="000000"/>
              </a:solidFill>
              <a:latin typeface="Consolas" panose="020B0609020204030204" pitchFamily="49" charset="0"/>
            </a:endParaRPr>
          </a:p>
          <a:p>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err="1">
                <a:solidFill>
                  <a:srgbClr val="000000"/>
                </a:solidFill>
                <a:latin typeface="Consolas" panose="020B0609020204030204" pitchFamily="49" charset="0"/>
              </a:rPr>
              <a:t>DailyIncreaseCalculated</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AS </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total_cases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COALESCE</a:t>
            </a:r>
            <a:r>
              <a:rPr lang="en-US" sz="800" dirty="0">
                <a:solidFill>
                  <a:srgbClr val="808080"/>
                </a:solidFill>
                <a:latin typeface="Consolas" panose="020B0609020204030204" pitchFamily="49" charset="0"/>
              </a:rPr>
              <a:t>(</a:t>
            </a:r>
            <a:r>
              <a:rPr lang="en-US" sz="800" dirty="0">
                <a:solidFill>
                  <a:srgbClr val="FF00FF"/>
                </a:solidFill>
                <a:latin typeface="Consolas" panose="020B0609020204030204" pitchFamily="49" charset="0"/>
              </a:rPr>
              <a:t>LAG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total_cases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0</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daily_cases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total_deaths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COALESCE</a:t>
            </a:r>
            <a:r>
              <a:rPr lang="en-US" sz="800" dirty="0">
                <a:solidFill>
                  <a:srgbClr val="808080"/>
                </a:solidFill>
                <a:latin typeface="Consolas" panose="020B0609020204030204" pitchFamily="49" charset="0"/>
              </a:rPr>
              <a:t>(</a:t>
            </a:r>
            <a:r>
              <a:rPr lang="en-US" sz="800" dirty="0">
                <a:solidFill>
                  <a:srgbClr val="FF00FF"/>
                </a:solidFill>
                <a:latin typeface="Consolas" panose="020B0609020204030204" pitchFamily="49" charset="0"/>
              </a:rPr>
              <a:t>LAG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total_deaths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0</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daily_deaths</a:t>
            </a:r>
            <a:endParaRPr lang="en-US"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DailyIncrease</a:t>
            </a:r>
            <a:endParaRPr lang="en-IN" sz="800" dirty="0">
              <a:solidFill>
                <a:srgbClr val="000000"/>
              </a:solidFill>
              <a:latin typeface="Consolas" panose="020B0609020204030204" pitchFamily="49" charset="0"/>
            </a:endParaRPr>
          </a:p>
          <a:p>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err="1">
                <a:solidFill>
                  <a:srgbClr val="000000"/>
                </a:solidFill>
                <a:latin typeface="Consolas" panose="020B0609020204030204" pitchFamily="49" charset="0"/>
              </a:rPr>
              <a:t>MovingAverage</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AS </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AVG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daily_cases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BETWEEN</a:t>
            </a:r>
            <a:r>
              <a:rPr lang="en-US" sz="800" dirty="0">
                <a:solidFill>
                  <a:srgbClr val="000000"/>
                </a:solidFill>
                <a:latin typeface="Consolas" panose="020B0609020204030204" pitchFamily="49" charset="0"/>
              </a:rPr>
              <a:t> 6 </a:t>
            </a:r>
            <a:r>
              <a:rPr lang="en-US" sz="800" dirty="0">
                <a:solidFill>
                  <a:srgbClr val="0000FF"/>
                </a:solidFill>
                <a:latin typeface="Consolas" panose="020B0609020204030204" pitchFamily="49" charset="0"/>
              </a:rPr>
              <a:t>PRECEDING</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CURRENT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avg_daily_cases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AVG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daily_deaths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BETWEEN</a:t>
            </a:r>
            <a:r>
              <a:rPr lang="en-US" sz="800" dirty="0">
                <a:solidFill>
                  <a:srgbClr val="000000"/>
                </a:solidFill>
                <a:latin typeface="Consolas" panose="020B0609020204030204" pitchFamily="49" charset="0"/>
              </a:rPr>
              <a:t> 6 </a:t>
            </a:r>
            <a:r>
              <a:rPr lang="en-US" sz="800" dirty="0">
                <a:solidFill>
                  <a:srgbClr val="0000FF"/>
                </a:solidFill>
                <a:latin typeface="Consolas" panose="020B0609020204030204" pitchFamily="49" charset="0"/>
              </a:rPr>
              <a:t>PRECEDING</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CURRENT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avg_daily_deaths</a:t>
            </a:r>
            <a:endParaRPr lang="en-US"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DailyIncreaseCalculated</a:t>
            </a:r>
            <a:endParaRPr lang="en-IN" sz="800" dirty="0">
              <a:solidFill>
                <a:srgbClr val="000000"/>
              </a:solidFill>
              <a:latin typeface="Consolas" panose="020B0609020204030204" pitchFamily="49" charset="0"/>
            </a:endParaRPr>
          </a:p>
          <a:p>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TOP</a:t>
            </a:r>
            <a:r>
              <a:rPr lang="en-IN" sz="800" dirty="0">
                <a:solidFill>
                  <a:srgbClr val="000000"/>
                </a:solidFill>
                <a:latin typeface="Consolas" panose="020B0609020204030204" pitchFamily="49" charset="0"/>
              </a:rPr>
              <a:t> 396</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avg_daily_cases</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avg_daily_deaths</a:t>
            </a:r>
            <a:endParaRPr lang="en-IN" sz="800" dirty="0">
              <a:solidFill>
                <a:srgbClr val="000000"/>
              </a:solidFill>
              <a:latin typeface="Consolas" panose="020B0609020204030204" pitchFamily="49" charset="0"/>
            </a:endParaRPr>
          </a:p>
          <a:p>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MovingAverage</a:t>
            </a:r>
            <a:endParaRPr lang="en-IN" sz="800" dirty="0">
              <a:solidFill>
                <a:srgbClr val="000000"/>
              </a:solidFill>
              <a:latin typeface="Consolas" panose="020B0609020204030204" pitchFamily="49" charset="0"/>
            </a:endParaRPr>
          </a:p>
          <a:p>
            <a:r>
              <a:rPr lang="en-IN" sz="800" dirty="0">
                <a:solidFill>
                  <a:srgbClr val="0000FF"/>
                </a:solidFill>
                <a:latin typeface="Consolas" panose="020B0609020204030204" pitchFamily="49" charset="0"/>
              </a:rPr>
              <a:t>WHERE</a:t>
            </a:r>
            <a:r>
              <a:rPr lang="en-IN"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&gt;=</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MIN</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DIM_DATE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p>
          <a:p>
            <a:r>
              <a:rPr lang="en-IN" sz="800" dirty="0">
                <a:solidFill>
                  <a:srgbClr val="0000FF"/>
                </a:solidFill>
                <a:latin typeface="Consolas" panose="020B0609020204030204" pitchFamily="49" charset="0"/>
              </a:rPr>
              <a:t>ORDER</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BY</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p>
        </p:txBody>
      </p:sp>
      <p:pic>
        <p:nvPicPr>
          <p:cNvPr id="6" name="Picture 5">
            <a:extLst>
              <a:ext uri="{FF2B5EF4-FFF2-40B4-BE49-F238E27FC236}">
                <a16:creationId xmlns:a16="http://schemas.microsoft.com/office/drawing/2014/main" id="{353CE133-EAA3-3B38-8734-EFB60626870A}"/>
              </a:ext>
            </a:extLst>
          </p:cNvPr>
          <p:cNvPicPr>
            <a:picLocks noChangeAspect="1"/>
          </p:cNvPicPr>
          <p:nvPr/>
        </p:nvPicPr>
        <p:blipFill>
          <a:blip r:embed="rId2"/>
          <a:stretch>
            <a:fillRect/>
          </a:stretch>
        </p:blipFill>
        <p:spPr>
          <a:xfrm>
            <a:off x="6324600" y="1470743"/>
            <a:ext cx="2217470" cy="2389437"/>
          </a:xfrm>
          <a:prstGeom prst="rect">
            <a:avLst/>
          </a:prstGeom>
        </p:spPr>
      </p:pic>
    </p:spTree>
    <p:extLst>
      <p:ext uri="{BB962C8B-B14F-4D97-AF65-F5344CB8AC3E}">
        <p14:creationId xmlns:p14="http://schemas.microsoft.com/office/powerpoint/2010/main" val="75343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pic>
        <p:nvPicPr>
          <p:cNvPr id="5" name="Picture 4">
            <a:extLst>
              <a:ext uri="{FF2B5EF4-FFF2-40B4-BE49-F238E27FC236}">
                <a16:creationId xmlns:a16="http://schemas.microsoft.com/office/drawing/2014/main" id="{2384C4BB-A5D2-B16D-E309-17EF827156DB}"/>
              </a:ext>
            </a:extLst>
          </p:cNvPr>
          <p:cNvPicPr>
            <a:picLocks noChangeAspect="1"/>
          </p:cNvPicPr>
          <p:nvPr/>
        </p:nvPicPr>
        <p:blipFill>
          <a:blip r:embed="rId2"/>
          <a:stretch>
            <a:fillRect/>
          </a:stretch>
        </p:blipFill>
        <p:spPr>
          <a:xfrm>
            <a:off x="2286000" y="2140392"/>
            <a:ext cx="5334000" cy="4416986"/>
          </a:xfrm>
          <a:prstGeom prst="rect">
            <a:avLst/>
          </a:prstGeom>
        </p:spPr>
      </p:pic>
      <p:sp>
        <p:nvSpPr>
          <p:cNvPr id="7" name="object 3">
            <a:extLst>
              <a:ext uri="{FF2B5EF4-FFF2-40B4-BE49-F238E27FC236}">
                <a16:creationId xmlns:a16="http://schemas.microsoft.com/office/drawing/2014/main" id="{7F4683A3-19B8-2EE2-770C-ABF5A2243DDB}"/>
              </a:ext>
            </a:extLst>
          </p:cNvPr>
          <p:cNvSpPr txBox="1">
            <a:spLocks/>
          </p:cNvSpPr>
          <p:nvPr/>
        </p:nvSpPr>
        <p:spPr>
          <a:xfrm>
            <a:off x="700488" y="1511958"/>
            <a:ext cx="58527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Comparison of Cases v/s Deaths over Time</a:t>
            </a:r>
            <a:endParaRPr lang="en-US" kern="0" spc="80" dirty="0"/>
          </a:p>
        </p:txBody>
      </p:sp>
    </p:spTree>
    <p:extLst>
      <p:ext uri="{BB962C8B-B14F-4D97-AF65-F5344CB8AC3E}">
        <p14:creationId xmlns:p14="http://schemas.microsoft.com/office/powerpoint/2010/main" val="27520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pic>
        <p:nvPicPr>
          <p:cNvPr id="4" name="Picture 3">
            <a:extLst>
              <a:ext uri="{FF2B5EF4-FFF2-40B4-BE49-F238E27FC236}">
                <a16:creationId xmlns:a16="http://schemas.microsoft.com/office/drawing/2014/main" id="{2B8BAB33-3E52-B025-3C19-970F10080B19}"/>
              </a:ext>
            </a:extLst>
          </p:cNvPr>
          <p:cNvPicPr>
            <a:picLocks noChangeAspect="1"/>
          </p:cNvPicPr>
          <p:nvPr/>
        </p:nvPicPr>
        <p:blipFill rotWithShape="1">
          <a:blip r:embed="rId2"/>
          <a:srcRect r="943"/>
          <a:stretch/>
        </p:blipFill>
        <p:spPr>
          <a:xfrm>
            <a:off x="726614" y="2516735"/>
            <a:ext cx="7699121" cy="2829307"/>
          </a:xfrm>
          <a:prstGeom prst="rect">
            <a:avLst/>
          </a:prstGeom>
        </p:spPr>
      </p:pic>
      <p:sp>
        <p:nvSpPr>
          <p:cNvPr id="6" name="object 3">
            <a:extLst>
              <a:ext uri="{FF2B5EF4-FFF2-40B4-BE49-F238E27FC236}">
                <a16:creationId xmlns:a16="http://schemas.microsoft.com/office/drawing/2014/main" id="{46236BA8-E227-C202-9BA5-DBEEB6D85121}"/>
              </a:ext>
            </a:extLst>
          </p:cNvPr>
          <p:cNvSpPr txBox="1">
            <a:spLocks/>
          </p:cNvSpPr>
          <p:nvPr/>
        </p:nvSpPr>
        <p:spPr>
          <a:xfrm>
            <a:off x="700488" y="1511958"/>
            <a:ext cx="58527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Comparison of Cases and Deaths v/s Date</a:t>
            </a:r>
            <a:endParaRPr lang="en-US" kern="0" spc="80" dirty="0"/>
          </a:p>
        </p:txBody>
      </p:sp>
    </p:spTree>
    <p:extLst>
      <p:ext uri="{BB962C8B-B14F-4D97-AF65-F5344CB8AC3E}">
        <p14:creationId xmlns:p14="http://schemas.microsoft.com/office/powerpoint/2010/main" val="163999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6" name="object 3">
            <a:extLst>
              <a:ext uri="{FF2B5EF4-FFF2-40B4-BE49-F238E27FC236}">
                <a16:creationId xmlns:a16="http://schemas.microsoft.com/office/drawing/2014/main" id="{46236BA8-E227-C202-9BA5-DBEEB6D85121}"/>
              </a:ext>
            </a:extLst>
          </p:cNvPr>
          <p:cNvSpPr txBox="1">
            <a:spLocks/>
          </p:cNvSpPr>
          <p:nvPr/>
        </p:nvSpPr>
        <p:spPr>
          <a:xfrm>
            <a:off x="700488" y="1511958"/>
            <a:ext cx="5852712" cy="751488"/>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Heatmap of Cases and Deaths in each State over Date</a:t>
            </a:r>
            <a:endParaRPr lang="en-US" kern="0" spc="80" dirty="0"/>
          </a:p>
        </p:txBody>
      </p:sp>
      <p:pic>
        <p:nvPicPr>
          <p:cNvPr id="5" name="Picture 4">
            <a:extLst>
              <a:ext uri="{FF2B5EF4-FFF2-40B4-BE49-F238E27FC236}">
                <a16:creationId xmlns:a16="http://schemas.microsoft.com/office/drawing/2014/main" id="{8C64A2FF-9AA5-48E1-E1AC-5AA01E7239B3}"/>
              </a:ext>
            </a:extLst>
          </p:cNvPr>
          <p:cNvPicPr>
            <a:picLocks noChangeAspect="1"/>
          </p:cNvPicPr>
          <p:nvPr/>
        </p:nvPicPr>
        <p:blipFill>
          <a:blip r:embed="rId2"/>
          <a:stretch>
            <a:fillRect/>
          </a:stretch>
        </p:blipFill>
        <p:spPr>
          <a:xfrm>
            <a:off x="316507" y="2592064"/>
            <a:ext cx="4063391" cy="2719144"/>
          </a:xfrm>
          <a:prstGeom prst="rect">
            <a:avLst/>
          </a:prstGeom>
        </p:spPr>
      </p:pic>
      <p:pic>
        <p:nvPicPr>
          <p:cNvPr id="8" name="Picture 7">
            <a:extLst>
              <a:ext uri="{FF2B5EF4-FFF2-40B4-BE49-F238E27FC236}">
                <a16:creationId xmlns:a16="http://schemas.microsoft.com/office/drawing/2014/main" id="{0119A168-594E-27E2-6604-0B992585548C}"/>
              </a:ext>
            </a:extLst>
          </p:cNvPr>
          <p:cNvPicPr>
            <a:picLocks noChangeAspect="1"/>
          </p:cNvPicPr>
          <p:nvPr/>
        </p:nvPicPr>
        <p:blipFill>
          <a:blip r:embed="rId3"/>
          <a:stretch>
            <a:fillRect/>
          </a:stretch>
        </p:blipFill>
        <p:spPr>
          <a:xfrm>
            <a:off x="4572374" y="2592064"/>
            <a:ext cx="4255119" cy="2803265"/>
          </a:xfrm>
          <a:prstGeom prst="rect">
            <a:avLst/>
          </a:prstGeom>
        </p:spPr>
      </p:pic>
    </p:spTree>
    <p:extLst>
      <p:ext uri="{BB962C8B-B14F-4D97-AF65-F5344CB8AC3E}">
        <p14:creationId xmlns:p14="http://schemas.microsoft.com/office/powerpoint/2010/main" val="312000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237" y="533400"/>
            <a:ext cx="7629525" cy="5922134"/>
          </a:xfrm>
          <a:prstGeom prst="rect">
            <a:avLst/>
          </a:prstGeom>
        </p:spPr>
        <p:txBody>
          <a:bodyPr vert="horz" wrap="square" lIns="0" tIns="12700" rIns="0" bIns="0" rtlCol="0">
            <a:spAutoFit/>
          </a:bodyPr>
          <a:lstStyle/>
          <a:p>
            <a:pPr algn="l" fontAlgn="base"/>
            <a:r>
              <a:rPr lang="en-US" b="0" i="0" dirty="0">
                <a:solidFill>
                  <a:srgbClr val="3C4043"/>
                </a:solidFill>
                <a:effectLst/>
                <a:latin typeface="Inter"/>
              </a:rPr>
              <a:t>The New York Times released a series of data files with cumulative counts of coronavirus cases in the United States, at the state and county level, over time which is compiled as this time series data from state and local governments and health departments to provide a complete record of the COVID-19 outbreak.</a:t>
            </a:r>
            <a:br>
              <a:rPr lang="en-US" b="0" i="0" dirty="0">
                <a:solidFill>
                  <a:srgbClr val="3C4043"/>
                </a:solidFill>
                <a:effectLst/>
                <a:latin typeface="Inter"/>
              </a:rPr>
            </a:br>
            <a:br>
              <a:rPr lang="en-US" b="0" i="0" dirty="0">
                <a:solidFill>
                  <a:srgbClr val="3C4043"/>
                </a:solidFill>
                <a:effectLst/>
                <a:latin typeface="Inter"/>
              </a:rPr>
            </a:br>
            <a:r>
              <a:rPr lang="en-US" dirty="0">
                <a:solidFill>
                  <a:srgbClr val="3C4043"/>
                </a:solidFill>
                <a:latin typeface="Inter"/>
              </a:rPr>
              <a:t>As of </a:t>
            </a:r>
            <a:r>
              <a:rPr lang="en-US" b="0" i="0" dirty="0">
                <a:solidFill>
                  <a:srgbClr val="3C4043"/>
                </a:solidFill>
                <a:effectLst/>
                <a:latin typeface="Inter"/>
              </a:rPr>
              <a:t>late January 2020, The New York Times has tracked cases of coronavirus in real time as they were identified after testing. Because of the widespread shortage of testing, the data is necessarily limited in the picture it presents of the outbreak.</a:t>
            </a:r>
            <a:br>
              <a:rPr lang="en-US" b="0" i="0" dirty="0">
                <a:solidFill>
                  <a:srgbClr val="3C4043"/>
                </a:solidFill>
                <a:effectLst/>
                <a:latin typeface="Inter"/>
              </a:rPr>
            </a:br>
            <a:br>
              <a:rPr lang="en-US" b="0" i="0" dirty="0">
                <a:solidFill>
                  <a:srgbClr val="3C4043"/>
                </a:solidFill>
                <a:effectLst/>
                <a:latin typeface="Inter"/>
              </a:rPr>
            </a:br>
            <a:r>
              <a:rPr lang="en-US" b="0" i="0" dirty="0">
                <a:solidFill>
                  <a:srgbClr val="3C4043"/>
                </a:solidFill>
                <a:effectLst/>
                <a:latin typeface="Inter"/>
              </a:rPr>
              <a:t>The data begins with the first reported coronavirus case in Washington State on Jan. 21, 2020.</a:t>
            </a:r>
            <a:br>
              <a:rPr lang="en-US" b="0" i="0" dirty="0">
                <a:solidFill>
                  <a:srgbClr val="3C4043"/>
                </a:solidFill>
                <a:effectLst/>
                <a:latin typeface="Inter"/>
              </a:rPr>
            </a:br>
            <a:endParaRPr lang="en-US" b="0" i="0" dirty="0">
              <a:solidFill>
                <a:srgbClr val="3C4043"/>
              </a:solidFill>
              <a:effectLst/>
              <a:latin typeface="Inter"/>
            </a:endParaRPr>
          </a:p>
        </p:txBody>
      </p:sp>
      <p:sp>
        <p:nvSpPr>
          <p:cNvPr id="5" name="object 5"/>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2</a:t>
            </a:fld>
            <a:endParaRPr sz="9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8"/>
            <a:ext cx="92075" cy="162560"/>
          </a:xfrm>
          <a:prstGeom prst="rect">
            <a:avLst/>
          </a:prstGeom>
        </p:spPr>
        <p:txBody>
          <a:bodyPr vert="horz" wrap="square" lIns="0" tIns="10795" rIns="0" bIns="0" rtlCol="0">
            <a:spAutoFit/>
          </a:bodyPr>
          <a:lstStyle/>
          <a:p>
            <a:pPr marL="12700">
              <a:lnSpc>
                <a:spcPct val="100000"/>
              </a:lnSpc>
              <a:spcBef>
                <a:spcPts val="85"/>
              </a:spcBef>
            </a:pPr>
            <a:r>
              <a:rPr sz="900" spc="30" dirty="0">
                <a:latin typeface="Tahoma"/>
                <a:cs typeface="Tahoma"/>
              </a:rPr>
              <a:t>5</a:t>
            </a:r>
            <a:endParaRPr sz="900">
              <a:latin typeface="Tahoma"/>
              <a:cs typeface="Tahoma"/>
            </a:endParaRPr>
          </a:p>
        </p:txBody>
      </p:sp>
      <p:sp>
        <p:nvSpPr>
          <p:cNvPr id="6" name="object 3">
            <a:extLst>
              <a:ext uri="{FF2B5EF4-FFF2-40B4-BE49-F238E27FC236}">
                <a16:creationId xmlns:a16="http://schemas.microsoft.com/office/drawing/2014/main" id="{46236BA8-E227-C202-9BA5-DBEEB6D85121}"/>
              </a:ext>
            </a:extLst>
          </p:cNvPr>
          <p:cNvSpPr txBox="1">
            <a:spLocks/>
          </p:cNvSpPr>
          <p:nvPr/>
        </p:nvSpPr>
        <p:spPr>
          <a:xfrm>
            <a:off x="700488" y="1511958"/>
            <a:ext cx="5852712" cy="751488"/>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Top 20 States and Counties with highest mortality rate</a:t>
            </a:r>
            <a:endParaRPr lang="en-US" kern="0" spc="80" dirty="0"/>
          </a:p>
        </p:txBody>
      </p:sp>
      <p:pic>
        <p:nvPicPr>
          <p:cNvPr id="4" name="Picture 3">
            <a:extLst>
              <a:ext uri="{FF2B5EF4-FFF2-40B4-BE49-F238E27FC236}">
                <a16:creationId xmlns:a16="http://schemas.microsoft.com/office/drawing/2014/main" id="{2B38A37C-6DB4-0137-F7BE-8286A44D1899}"/>
              </a:ext>
            </a:extLst>
          </p:cNvPr>
          <p:cNvPicPr>
            <a:picLocks noChangeAspect="1"/>
          </p:cNvPicPr>
          <p:nvPr/>
        </p:nvPicPr>
        <p:blipFill>
          <a:blip r:embed="rId2"/>
          <a:stretch>
            <a:fillRect/>
          </a:stretch>
        </p:blipFill>
        <p:spPr>
          <a:xfrm>
            <a:off x="457200" y="2819400"/>
            <a:ext cx="3915268" cy="2369212"/>
          </a:xfrm>
          <a:prstGeom prst="rect">
            <a:avLst/>
          </a:prstGeom>
        </p:spPr>
      </p:pic>
      <p:pic>
        <p:nvPicPr>
          <p:cNvPr id="9" name="Picture 8">
            <a:extLst>
              <a:ext uri="{FF2B5EF4-FFF2-40B4-BE49-F238E27FC236}">
                <a16:creationId xmlns:a16="http://schemas.microsoft.com/office/drawing/2014/main" id="{1B5858A9-CAC4-A174-A8C5-AF808889EBB3}"/>
              </a:ext>
            </a:extLst>
          </p:cNvPr>
          <p:cNvPicPr>
            <a:picLocks noChangeAspect="1"/>
          </p:cNvPicPr>
          <p:nvPr/>
        </p:nvPicPr>
        <p:blipFill>
          <a:blip r:embed="rId3"/>
          <a:stretch>
            <a:fillRect/>
          </a:stretch>
        </p:blipFill>
        <p:spPr>
          <a:xfrm>
            <a:off x="4771534" y="2812869"/>
            <a:ext cx="4087221" cy="2428322"/>
          </a:xfrm>
          <a:prstGeom prst="rect">
            <a:avLst/>
          </a:prstGeom>
        </p:spPr>
      </p:pic>
    </p:spTree>
    <p:extLst>
      <p:ext uri="{BB962C8B-B14F-4D97-AF65-F5344CB8AC3E}">
        <p14:creationId xmlns:p14="http://schemas.microsoft.com/office/powerpoint/2010/main" val="2302300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A5FA07A-0C40-ECF8-1A06-5E0A5E9475B0}"/>
              </a:ext>
            </a:extLst>
          </p:cNvPr>
          <p:cNvSpPr>
            <a:spLocks noGrp="1"/>
          </p:cNvSpPr>
          <p:nvPr>
            <p:ph type="title"/>
          </p:nvPr>
        </p:nvSpPr>
        <p:spPr>
          <a:xfrm>
            <a:off x="1447800" y="2209800"/>
            <a:ext cx="7799628" cy="677108"/>
          </a:xfrm>
        </p:spPr>
        <p:txBody>
          <a:bodyPr/>
          <a:lstStyle/>
          <a:p>
            <a:r>
              <a:rPr lang="en-US" sz="4400" dirty="0">
                <a:latin typeface="ADLaM Display" panose="020B0604020202020204" pitchFamily="2" charset="0"/>
                <a:ea typeface="ADLaM Display" panose="020B0604020202020204" pitchFamily="2" charset="0"/>
                <a:cs typeface="ADLaM Display" panose="020B0604020202020204" pitchFamily="2" charset="0"/>
              </a:rPr>
              <a:t>Thank You!</a:t>
            </a:r>
          </a:p>
        </p:txBody>
      </p:sp>
    </p:spTree>
    <p:extLst>
      <p:ext uri="{BB962C8B-B14F-4D97-AF65-F5344CB8AC3E}">
        <p14:creationId xmlns:p14="http://schemas.microsoft.com/office/powerpoint/2010/main" val="12171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23AC6915-02A8-7A2A-795A-27DCA35B47F3}"/>
              </a:ext>
            </a:extLst>
          </p:cNvPr>
          <p:cNvSpPr txBox="1">
            <a:spLocks/>
          </p:cNvSpPr>
          <p:nvPr/>
        </p:nvSpPr>
        <p:spPr>
          <a:xfrm>
            <a:off x="672185" y="863930"/>
            <a:ext cx="7799628" cy="391794"/>
          </a:xfrm>
          <a:prstGeom prst="rect">
            <a:avLst/>
          </a:prstGeom>
        </p:spPr>
        <p:txBody>
          <a:bodyPr vert="horz" wrap="square" lIns="0" tIns="0" rIns="0" bIns="0" rtlCol="0">
            <a:normAutofit/>
          </a:bodyPr>
          <a:lstStyle>
            <a:lvl1pPr>
              <a:defRPr sz="2400" b="0" i="0">
                <a:solidFill>
                  <a:schemeClr val="tx1"/>
                </a:solidFill>
                <a:latin typeface="Times New Roman"/>
                <a:ea typeface="+mj-ea"/>
                <a:cs typeface="Times New Roman"/>
              </a:defRPr>
            </a:lvl1pPr>
          </a:lstStyle>
          <a:p>
            <a:pPr marL="12700">
              <a:spcBef>
                <a:spcPts val="100"/>
              </a:spcBef>
            </a:pPr>
            <a:r>
              <a:rPr lang="en-US" b="0" i="0" kern="0" spc="25">
                <a:latin typeface="Times New Roman"/>
                <a:ea typeface="+mj-ea"/>
                <a:cs typeface="Times New Roman"/>
              </a:rPr>
              <a:t>Dataset Description</a:t>
            </a:r>
            <a:endParaRPr lang="en-US" b="0" i="0" kern="0" spc="80">
              <a:latin typeface="Times New Roman"/>
              <a:ea typeface="+mj-ea"/>
              <a:cs typeface="Times New Roman"/>
            </a:endParaRPr>
          </a:p>
        </p:txBody>
      </p:sp>
      <p:sp>
        <p:nvSpPr>
          <p:cNvPr id="5" name="object 5"/>
          <p:cNvSpPr txBox="1"/>
          <p:nvPr/>
        </p:nvSpPr>
        <p:spPr>
          <a:xfrm>
            <a:off x="8153400" y="5789750"/>
            <a:ext cx="533400" cy="313870"/>
          </a:xfrm>
          <a:prstGeom prst="rect">
            <a:avLst/>
          </a:prstGeom>
        </p:spPr>
        <p:txBody>
          <a:bodyPr vert="horz" wrap="square" lIns="0" tIns="0" rIns="0" bIns="0" rtlCol="0">
            <a:normAutofit/>
          </a:bodyPr>
          <a:lstStyle/>
          <a:p>
            <a:pPr>
              <a:spcBef>
                <a:spcPts val="85"/>
              </a:spcBef>
            </a:pPr>
            <a:fld id="{81D60167-4931-47E6-BA6A-407CBD079E47}" type="slidenum">
              <a:rPr lang="en-US" b="0" i="0" spc="30">
                <a:latin typeface="+mn-lt"/>
                <a:ea typeface="+mn-ea"/>
                <a:cs typeface="+mn-cs"/>
              </a:rPr>
              <a:pPr>
                <a:spcBef>
                  <a:spcPts val="85"/>
                </a:spcBef>
              </a:pPr>
              <a:t>3</a:t>
            </a:fld>
            <a:endParaRPr lang="en-US" b="0" i="0" dirty="0">
              <a:latin typeface="+mn-lt"/>
              <a:ea typeface="+mn-ea"/>
              <a:cs typeface="+mn-cs"/>
            </a:endParaRPr>
          </a:p>
        </p:txBody>
      </p:sp>
      <p:graphicFrame>
        <p:nvGraphicFramePr>
          <p:cNvPr id="6" name="object 5">
            <a:extLst>
              <a:ext uri="{FF2B5EF4-FFF2-40B4-BE49-F238E27FC236}">
                <a16:creationId xmlns:a16="http://schemas.microsoft.com/office/drawing/2014/main" id="{4255805E-09E8-3573-6B63-7B1DCEF9D445}"/>
              </a:ext>
            </a:extLst>
          </p:cNvPr>
          <p:cNvGraphicFramePr>
            <a:graphicFrameLocks noGrp="1"/>
          </p:cNvGraphicFramePr>
          <p:nvPr>
            <p:extLst>
              <p:ext uri="{D42A27DB-BD31-4B8C-83A1-F6EECF244321}">
                <p14:modId xmlns:p14="http://schemas.microsoft.com/office/powerpoint/2010/main" val="2988187378"/>
              </p:ext>
            </p:extLst>
          </p:nvPr>
        </p:nvGraphicFramePr>
        <p:xfrm>
          <a:off x="667831" y="1752600"/>
          <a:ext cx="8014613" cy="3960952"/>
        </p:xfrm>
        <a:graphic>
          <a:graphicData uri="http://schemas.openxmlformats.org/drawingml/2006/table">
            <a:tbl>
              <a:tblPr firstRow="1" bandRow="1">
                <a:tableStyleId>{2D5ABB26-0587-4C30-8999-92F81FD0307C}</a:tableStyleId>
              </a:tblPr>
              <a:tblGrid>
                <a:gridCol w="2455586">
                  <a:extLst>
                    <a:ext uri="{9D8B030D-6E8A-4147-A177-3AD203B41FA5}">
                      <a16:colId xmlns:a16="http://schemas.microsoft.com/office/drawing/2014/main" val="20000"/>
                    </a:ext>
                  </a:extLst>
                </a:gridCol>
                <a:gridCol w="5559027">
                  <a:extLst>
                    <a:ext uri="{9D8B030D-6E8A-4147-A177-3AD203B41FA5}">
                      <a16:colId xmlns:a16="http://schemas.microsoft.com/office/drawing/2014/main" val="20001"/>
                    </a:ext>
                  </a:extLst>
                </a:gridCol>
              </a:tblGrid>
              <a:tr h="466493">
                <a:tc>
                  <a:txBody>
                    <a:bodyPr/>
                    <a:lstStyle/>
                    <a:p>
                      <a:pPr marL="92075" algn="ctr">
                        <a:lnSpc>
                          <a:spcPct val="100000"/>
                        </a:lnSpc>
                        <a:spcBef>
                          <a:spcPts val="345"/>
                        </a:spcBef>
                      </a:pPr>
                      <a:r>
                        <a:rPr lang="en-US" sz="1200" b="1">
                          <a:solidFill>
                            <a:srgbClr val="FFFFFF"/>
                          </a:solidFill>
                          <a:latin typeface="Tahoma"/>
                          <a:cs typeface="Tahoma"/>
                        </a:rPr>
                        <a:t>Data Column</a:t>
                      </a:r>
                      <a:endParaRPr sz="1000">
                        <a:latin typeface="Tahoma"/>
                        <a:cs typeface="Tahoma"/>
                      </a:endParaRPr>
                    </a:p>
                  </a:txBody>
                  <a:tcPr marL="0" marR="0" marT="38922" marB="0" anchor="ctr">
                    <a:solidFill>
                      <a:srgbClr val="150E95"/>
                    </a:solidFill>
                  </a:tcPr>
                </a:tc>
                <a:tc>
                  <a:txBody>
                    <a:bodyPr/>
                    <a:lstStyle/>
                    <a:p>
                      <a:pPr>
                        <a:lnSpc>
                          <a:spcPct val="100000"/>
                        </a:lnSpc>
                        <a:spcBef>
                          <a:spcPts val="45"/>
                        </a:spcBef>
                      </a:pPr>
                      <a:endParaRPr sz="1500" dirty="0">
                        <a:latin typeface="Times New Roman"/>
                        <a:cs typeface="Times New Roman"/>
                      </a:endParaRPr>
                    </a:p>
                    <a:p>
                      <a:pPr marR="83820" algn="ctr">
                        <a:lnSpc>
                          <a:spcPct val="100000"/>
                        </a:lnSpc>
                      </a:pPr>
                      <a:r>
                        <a:rPr lang="en-US" sz="1200" b="1" spc="-135" dirty="0">
                          <a:solidFill>
                            <a:srgbClr val="FFFFFF"/>
                          </a:solidFill>
                          <a:latin typeface="Tahoma"/>
                          <a:cs typeface="Tahoma"/>
                        </a:rPr>
                        <a:t>Description</a:t>
                      </a:r>
                      <a:endParaRPr sz="1200" dirty="0">
                        <a:latin typeface="Tahoma"/>
                        <a:cs typeface="Tahoma"/>
                      </a:endParaRPr>
                    </a:p>
                  </a:txBody>
                  <a:tcPr marL="0" marR="0" marT="5077" marB="0">
                    <a:solidFill>
                      <a:srgbClr val="150E95"/>
                    </a:solidFill>
                  </a:tcPr>
                </a:tc>
                <a:extLst>
                  <a:ext uri="{0D108BD9-81ED-4DB2-BD59-A6C34878D82A}">
                    <a16:rowId xmlns:a16="http://schemas.microsoft.com/office/drawing/2014/main" val="10000"/>
                  </a:ext>
                </a:extLst>
              </a:tr>
              <a:tr h="487211">
                <a:tc>
                  <a:txBody>
                    <a:bodyPr/>
                    <a:lstStyle/>
                    <a:p>
                      <a:pPr marL="86360">
                        <a:lnSpc>
                          <a:spcPct val="100000"/>
                        </a:lnSpc>
                        <a:spcBef>
                          <a:spcPts val="585"/>
                        </a:spcBef>
                      </a:pPr>
                      <a:r>
                        <a:rPr lang="en-IN" sz="1200">
                          <a:latin typeface="Tahoma"/>
                          <a:cs typeface="Tahoma"/>
                        </a:rPr>
                        <a:t>Date </a:t>
                      </a:r>
                      <a:endParaRPr sz="1200">
                        <a:latin typeface="Tahoma"/>
                        <a:cs typeface="Tahoma"/>
                      </a:endParaRPr>
                    </a:p>
                  </a:txBody>
                  <a:tcPr marL="0" marR="0" marT="65998" marB="0">
                    <a:solidFill>
                      <a:srgbClr val="CCCCDD"/>
                    </a:solidFill>
                  </a:tcPr>
                </a:tc>
                <a:tc>
                  <a:txBody>
                    <a:bodyPr/>
                    <a:lstStyle/>
                    <a:p>
                      <a:pPr marR="33020" algn="r">
                        <a:lnSpc>
                          <a:spcPct val="100000"/>
                        </a:lnSpc>
                        <a:spcBef>
                          <a:spcPts val="585"/>
                        </a:spcBef>
                      </a:pPr>
                      <a:r>
                        <a:rPr lang="en-US" sz="1200">
                          <a:latin typeface="Tahoma"/>
                          <a:cs typeface="Tahoma"/>
                        </a:rPr>
                        <a:t>Ranging from 21-01-2020 to 20-02-2021</a:t>
                      </a:r>
                      <a:endParaRPr sz="1200">
                        <a:latin typeface="Tahoma"/>
                        <a:cs typeface="Tahoma"/>
                      </a:endParaRPr>
                    </a:p>
                  </a:txBody>
                  <a:tcPr marL="0" marR="0" marT="65998" marB="0">
                    <a:solidFill>
                      <a:srgbClr val="CCCCDD"/>
                    </a:solidFill>
                  </a:tcPr>
                </a:tc>
                <a:extLst>
                  <a:ext uri="{0D108BD9-81ED-4DB2-BD59-A6C34878D82A}">
                    <a16:rowId xmlns:a16="http://schemas.microsoft.com/office/drawing/2014/main" val="10001"/>
                  </a:ext>
                </a:extLst>
              </a:tr>
              <a:tr h="487211">
                <a:tc>
                  <a:txBody>
                    <a:bodyPr/>
                    <a:lstStyle/>
                    <a:p>
                      <a:pPr marL="86360">
                        <a:lnSpc>
                          <a:spcPct val="100000"/>
                        </a:lnSpc>
                        <a:spcBef>
                          <a:spcPts val="585"/>
                        </a:spcBef>
                      </a:pPr>
                      <a:r>
                        <a:rPr lang="en-IN" sz="1200">
                          <a:latin typeface="Tahoma"/>
                          <a:cs typeface="Tahoma"/>
                        </a:rPr>
                        <a:t>County</a:t>
                      </a:r>
                      <a:endParaRPr sz="1200">
                        <a:latin typeface="Tahoma"/>
                        <a:cs typeface="Tahoma"/>
                      </a:endParaRPr>
                    </a:p>
                  </a:txBody>
                  <a:tcPr marL="0" marR="0" marT="65998" marB="0"/>
                </a:tc>
                <a:tc>
                  <a:txBody>
                    <a:bodyPr/>
                    <a:lstStyle/>
                    <a:p>
                      <a:pPr marR="32384" algn="r">
                        <a:lnSpc>
                          <a:spcPct val="100000"/>
                        </a:lnSpc>
                        <a:spcBef>
                          <a:spcPts val="585"/>
                        </a:spcBef>
                      </a:pPr>
                      <a:r>
                        <a:rPr lang="en-US" sz="1200" spc="10">
                          <a:latin typeface="Tahoma"/>
                          <a:cs typeface="Tahoma"/>
                        </a:rPr>
                        <a:t>With 1926 counties spread across the USA</a:t>
                      </a:r>
                      <a:endParaRPr sz="1200">
                        <a:latin typeface="Tahoma"/>
                        <a:cs typeface="Tahoma"/>
                      </a:endParaRPr>
                    </a:p>
                  </a:txBody>
                  <a:tcPr marL="0" marR="0" marT="65998" marB="0"/>
                </a:tc>
                <a:extLst>
                  <a:ext uri="{0D108BD9-81ED-4DB2-BD59-A6C34878D82A}">
                    <a16:rowId xmlns:a16="http://schemas.microsoft.com/office/drawing/2014/main" val="10002"/>
                  </a:ext>
                </a:extLst>
              </a:tr>
              <a:tr h="487786">
                <a:tc>
                  <a:txBody>
                    <a:bodyPr/>
                    <a:lstStyle/>
                    <a:p>
                      <a:pPr marL="86360">
                        <a:lnSpc>
                          <a:spcPct val="100000"/>
                        </a:lnSpc>
                        <a:spcBef>
                          <a:spcPts val="590"/>
                        </a:spcBef>
                      </a:pPr>
                      <a:r>
                        <a:rPr lang="en-US" sz="1200" spc="-10">
                          <a:latin typeface="Tahoma"/>
                          <a:cs typeface="Tahoma"/>
                        </a:rPr>
                        <a:t>State</a:t>
                      </a:r>
                      <a:endParaRPr sz="1200">
                        <a:latin typeface="Tahoma"/>
                        <a:cs typeface="Tahoma"/>
                      </a:endParaRPr>
                    </a:p>
                  </a:txBody>
                  <a:tcPr marL="0" marR="0" marT="66562" marB="0">
                    <a:solidFill>
                      <a:srgbClr val="CCCCDD"/>
                    </a:solidFill>
                  </a:tcPr>
                </a:tc>
                <a:tc>
                  <a:txBody>
                    <a:bodyPr/>
                    <a:lstStyle/>
                    <a:p>
                      <a:pPr marR="32384" algn="r">
                        <a:lnSpc>
                          <a:spcPct val="100000"/>
                        </a:lnSpc>
                        <a:spcBef>
                          <a:spcPts val="590"/>
                        </a:spcBef>
                      </a:pPr>
                      <a:r>
                        <a:rPr lang="en-US" sz="1200" spc="5">
                          <a:latin typeface="Tahoma"/>
                          <a:cs typeface="Tahoma"/>
                        </a:rPr>
                        <a:t>Covering the 50 states along with other districts in USA</a:t>
                      </a:r>
                      <a:endParaRPr sz="1200">
                        <a:latin typeface="Tahoma"/>
                        <a:cs typeface="Tahoma"/>
                      </a:endParaRPr>
                    </a:p>
                  </a:txBody>
                  <a:tcPr marL="0" marR="0" marT="66562" marB="0">
                    <a:solidFill>
                      <a:srgbClr val="CCCCDD"/>
                    </a:solidFill>
                  </a:tcPr>
                </a:tc>
                <a:extLst>
                  <a:ext uri="{0D108BD9-81ED-4DB2-BD59-A6C34878D82A}">
                    <a16:rowId xmlns:a16="http://schemas.microsoft.com/office/drawing/2014/main" val="10003"/>
                  </a:ext>
                </a:extLst>
              </a:tr>
              <a:tr h="681152">
                <a:tc>
                  <a:txBody>
                    <a:bodyPr/>
                    <a:lstStyle/>
                    <a:p>
                      <a:pPr marL="86360">
                        <a:lnSpc>
                          <a:spcPct val="100000"/>
                        </a:lnSpc>
                        <a:spcBef>
                          <a:spcPts val="590"/>
                        </a:spcBef>
                      </a:pPr>
                      <a:r>
                        <a:rPr lang="en-US" sz="1200">
                          <a:latin typeface="Tahoma"/>
                          <a:cs typeface="Tahoma"/>
                        </a:rPr>
                        <a:t>FIPS Code</a:t>
                      </a:r>
                      <a:endParaRPr sz="1200">
                        <a:latin typeface="Tahoma"/>
                        <a:cs typeface="Tahoma"/>
                      </a:endParaRPr>
                    </a:p>
                  </a:txBody>
                  <a:tcPr marL="0" marR="0" marT="66562" marB="0"/>
                </a:tc>
                <a:tc>
                  <a:txBody>
                    <a:bodyPr/>
                    <a:lstStyle/>
                    <a:p>
                      <a:pPr marR="32384" algn="r">
                        <a:lnSpc>
                          <a:spcPct val="100000"/>
                        </a:lnSpc>
                        <a:spcBef>
                          <a:spcPts val="590"/>
                        </a:spcBef>
                      </a:pPr>
                      <a:r>
                        <a:rPr lang="en-US" sz="1200" spc="5">
                          <a:latin typeface="Tahoma"/>
                          <a:cs typeface="Tahoma"/>
                        </a:rPr>
                        <a:t>Which stands for Federal Information Processing Standard code which is a combination of state and county code</a:t>
                      </a:r>
                      <a:endParaRPr sz="1200">
                        <a:latin typeface="Tahoma"/>
                        <a:cs typeface="Tahoma"/>
                      </a:endParaRPr>
                    </a:p>
                  </a:txBody>
                  <a:tcPr marL="0" marR="0" marT="66562" marB="0"/>
                </a:tc>
                <a:extLst>
                  <a:ext uri="{0D108BD9-81ED-4DB2-BD59-A6C34878D82A}">
                    <a16:rowId xmlns:a16="http://schemas.microsoft.com/office/drawing/2014/main" val="10004"/>
                  </a:ext>
                </a:extLst>
              </a:tr>
              <a:tr h="681152">
                <a:tc>
                  <a:txBody>
                    <a:bodyPr/>
                    <a:lstStyle/>
                    <a:p>
                      <a:pPr marL="86360">
                        <a:lnSpc>
                          <a:spcPct val="100000"/>
                        </a:lnSpc>
                        <a:spcBef>
                          <a:spcPts val="590"/>
                        </a:spcBef>
                      </a:pPr>
                      <a:r>
                        <a:rPr lang="en-US" sz="1200">
                          <a:latin typeface="Tahoma"/>
                          <a:cs typeface="Tahoma"/>
                        </a:rPr>
                        <a:t>Cases</a:t>
                      </a:r>
                      <a:endParaRPr sz="1200">
                        <a:latin typeface="Tahoma"/>
                        <a:cs typeface="Tahoma"/>
                      </a:endParaRPr>
                    </a:p>
                  </a:txBody>
                  <a:tcPr marL="0" marR="0" marT="66562" marB="0">
                    <a:solidFill>
                      <a:srgbClr val="CCCCDD"/>
                    </a:solidFill>
                  </a:tcPr>
                </a:tc>
                <a:tc>
                  <a:txBody>
                    <a:bodyPr/>
                    <a:lstStyle/>
                    <a:p>
                      <a:pPr marR="32384" algn="r">
                        <a:lnSpc>
                          <a:spcPct val="100000"/>
                        </a:lnSpc>
                        <a:spcBef>
                          <a:spcPts val="590"/>
                        </a:spcBef>
                      </a:pPr>
                      <a:r>
                        <a:rPr lang="en-US" sz="1200" spc="5">
                          <a:solidFill>
                            <a:srgbClr val="0D0D0D"/>
                          </a:solidFill>
                          <a:latin typeface="Tahoma"/>
                          <a:cs typeface="Tahoma"/>
                        </a:rPr>
                        <a:t>A cumulative count of the number of cases reported each day in each county</a:t>
                      </a:r>
                      <a:endParaRPr sz="1200">
                        <a:latin typeface="Tahoma"/>
                        <a:cs typeface="Tahoma"/>
                      </a:endParaRPr>
                    </a:p>
                  </a:txBody>
                  <a:tcPr marL="0" marR="0" marT="66562" marB="0">
                    <a:solidFill>
                      <a:srgbClr val="CCCCDD"/>
                    </a:solidFill>
                  </a:tcPr>
                </a:tc>
                <a:extLst>
                  <a:ext uri="{0D108BD9-81ED-4DB2-BD59-A6C34878D82A}">
                    <a16:rowId xmlns:a16="http://schemas.microsoft.com/office/drawing/2014/main" val="10005"/>
                  </a:ext>
                </a:extLst>
              </a:tr>
              <a:tr h="669947">
                <a:tc>
                  <a:txBody>
                    <a:bodyPr/>
                    <a:lstStyle/>
                    <a:p>
                      <a:pPr marL="86360">
                        <a:lnSpc>
                          <a:spcPts val="1600"/>
                        </a:lnSpc>
                        <a:spcBef>
                          <a:spcPts val="590"/>
                        </a:spcBef>
                      </a:pPr>
                      <a:r>
                        <a:rPr lang="en-US" sz="1200">
                          <a:latin typeface="Tahoma"/>
                          <a:cs typeface="Tahoma"/>
                        </a:rPr>
                        <a:t>Deaths</a:t>
                      </a:r>
                      <a:endParaRPr sz="1200">
                        <a:latin typeface="Tahoma"/>
                        <a:cs typeface="Tahoma"/>
                      </a:endParaRPr>
                    </a:p>
                  </a:txBody>
                  <a:tcPr marL="0" marR="0" marT="66562" marB="0"/>
                </a:tc>
                <a:tc>
                  <a:txBody>
                    <a:bodyPr/>
                    <a:lstStyle/>
                    <a:p>
                      <a:pPr marR="32384" algn="r">
                        <a:lnSpc>
                          <a:spcPts val="1600"/>
                        </a:lnSpc>
                        <a:spcBef>
                          <a:spcPts val="590"/>
                        </a:spcBef>
                      </a:pPr>
                      <a:r>
                        <a:rPr lang="en-US" sz="1200" spc="5" dirty="0">
                          <a:solidFill>
                            <a:srgbClr val="0D0D0D"/>
                          </a:solidFill>
                          <a:latin typeface="Tahoma"/>
                          <a:cs typeface="Tahoma"/>
                        </a:rPr>
                        <a:t>A cumulative count of the number of deaths reported each day in each county</a:t>
                      </a:r>
                      <a:endParaRPr sz="1200" dirty="0">
                        <a:latin typeface="Tahoma"/>
                        <a:cs typeface="Tahoma"/>
                      </a:endParaRPr>
                    </a:p>
                  </a:txBody>
                  <a:tcPr marL="0" marR="0" marT="66562"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257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4128415" cy="382156"/>
          </a:xfrm>
          <a:prstGeom prst="rect">
            <a:avLst/>
          </a:prstGeom>
        </p:spPr>
        <p:txBody>
          <a:bodyPr vert="horz" wrap="square" lIns="0" tIns="12700" rIns="0" bIns="0" rtlCol="0">
            <a:spAutoFit/>
          </a:bodyPr>
          <a:lstStyle/>
          <a:p>
            <a:pPr marL="12700">
              <a:lnSpc>
                <a:spcPct val="100000"/>
              </a:lnSpc>
              <a:spcBef>
                <a:spcPts val="100"/>
              </a:spcBef>
            </a:pPr>
            <a:r>
              <a:rPr lang="en-US" spc="95" dirty="0"/>
              <a:t>Data Warehouse Model</a:t>
            </a:r>
            <a:endParaRPr spc="35" dirty="0"/>
          </a:p>
        </p:txBody>
      </p:sp>
      <p:sp>
        <p:nvSpPr>
          <p:cNvPr id="6" name="object 6"/>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4</a:t>
            </a:fld>
            <a:endParaRPr sz="900">
              <a:latin typeface="Tahoma"/>
              <a:cs typeface="Tahoma"/>
            </a:endParaRPr>
          </a:p>
        </p:txBody>
      </p:sp>
      <p:pic>
        <p:nvPicPr>
          <p:cNvPr id="8" name="Picture 7">
            <a:extLst>
              <a:ext uri="{FF2B5EF4-FFF2-40B4-BE49-F238E27FC236}">
                <a16:creationId xmlns:a16="http://schemas.microsoft.com/office/drawing/2014/main" id="{66DC9936-A05E-A72A-670C-D7445CE486B7}"/>
              </a:ext>
            </a:extLst>
          </p:cNvPr>
          <p:cNvPicPr>
            <a:picLocks noChangeAspect="1"/>
          </p:cNvPicPr>
          <p:nvPr/>
        </p:nvPicPr>
        <p:blipFill>
          <a:blip r:embed="rId2"/>
          <a:stretch>
            <a:fillRect/>
          </a:stretch>
        </p:blipFill>
        <p:spPr>
          <a:xfrm>
            <a:off x="1676400" y="1570668"/>
            <a:ext cx="6079850" cy="44234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3899499" cy="382156"/>
          </a:xfrm>
          <a:prstGeom prst="rect">
            <a:avLst/>
          </a:prstGeom>
        </p:spPr>
        <p:txBody>
          <a:bodyPr vert="horz" wrap="square" lIns="0" tIns="12700" rIns="0" bIns="0" rtlCol="0">
            <a:spAutoFit/>
          </a:bodyPr>
          <a:lstStyle/>
          <a:p>
            <a:pPr marL="12700">
              <a:lnSpc>
                <a:spcPct val="100000"/>
              </a:lnSpc>
              <a:spcBef>
                <a:spcPts val="100"/>
              </a:spcBef>
            </a:pPr>
            <a:r>
              <a:rPr lang="en-US" spc="60" dirty="0"/>
              <a:t>Dataflow in the Project</a:t>
            </a:r>
            <a:endParaRPr spc="105" dirty="0"/>
          </a:p>
        </p:txBody>
      </p:sp>
      <p:sp>
        <p:nvSpPr>
          <p:cNvPr id="5" name="object 5"/>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5</a:t>
            </a:fld>
            <a:endParaRPr spc="30" dirty="0"/>
          </a:p>
        </p:txBody>
      </p:sp>
      <p:graphicFrame>
        <p:nvGraphicFramePr>
          <p:cNvPr id="3" name="object 3"/>
          <p:cNvGraphicFramePr>
            <a:graphicFrameLocks noGrp="1"/>
          </p:cNvGraphicFramePr>
          <p:nvPr>
            <p:extLst>
              <p:ext uri="{D42A27DB-BD31-4B8C-83A1-F6EECF244321}">
                <p14:modId xmlns:p14="http://schemas.microsoft.com/office/powerpoint/2010/main" val="1819833015"/>
              </p:ext>
            </p:extLst>
          </p:nvPr>
        </p:nvGraphicFramePr>
        <p:xfrm>
          <a:off x="685800" y="1348739"/>
          <a:ext cx="3885884" cy="4250424"/>
        </p:xfrm>
        <a:graphic>
          <a:graphicData uri="http://schemas.openxmlformats.org/drawingml/2006/table">
            <a:tbl>
              <a:tblPr firstRow="1" bandRow="1">
                <a:tableStyleId>{2D5ABB26-0587-4C30-8999-92F81FD0307C}</a:tableStyleId>
              </a:tblPr>
              <a:tblGrid>
                <a:gridCol w="3885884">
                  <a:extLst>
                    <a:ext uri="{9D8B030D-6E8A-4147-A177-3AD203B41FA5}">
                      <a16:colId xmlns:a16="http://schemas.microsoft.com/office/drawing/2014/main" val="20000"/>
                    </a:ext>
                  </a:extLst>
                </a:gridCol>
              </a:tblGrid>
              <a:tr h="164084">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0"/>
                  </a:ext>
                </a:extLst>
              </a:tr>
              <a:tr h="261747">
                <a:tc>
                  <a:txBody>
                    <a:bodyPr/>
                    <a:lstStyle/>
                    <a:p>
                      <a:pPr marL="90170">
                        <a:lnSpc>
                          <a:spcPct val="100000"/>
                        </a:lnSpc>
                        <a:spcBef>
                          <a:spcPts val="415"/>
                        </a:spcBef>
                      </a:pPr>
                      <a:r>
                        <a:rPr lang="en-US" sz="1000" b="1" dirty="0">
                          <a:solidFill>
                            <a:srgbClr val="FFFFFF"/>
                          </a:solidFill>
                          <a:latin typeface="Tahoma"/>
                          <a:cs typeface="Tahoma"/>
                        </a:rPr>
                        <a:t>1. Load the Source File</a:t>
                      </a:r>
                      <a:endParaRPr sz="1000" dirty="0">
                        <a:latin typeface="Tahoma"/>
                        <a:cs typeface="Tahoma"/>
                      </a:endParaRPr>
                    </a:p>
                  </a:txBody>
                  <a:tcPr marL="0" marR="0" marT="52705" marB="0">
                    <a:solidFill>
                      <a:srgbClr val="150E95"/>
                    </a:solidFill>
                  </a:tcPr>
                </a:tc>
                <a:extLst>
                  <a:ext uri="{0D108BD9-81ED-4DB2-BD59-A6C34878D82A}">
                    <a16:rowId xmlns:a16="http://schemas.microsoft.com/office/drawing/2014/main" val="10001"/>
                  </a:ext>
                </a:extLst>
              </a:tr>
              <a:tr h="1959230">
                <a:tc>
                  <a:txBody>
                    <a:bodyPr/>
                    <a:lstStyle/>
                    <a:p>
                      <a:pPr marL="91440" marR="100965" algn="just">
                        <a:lnSpc>
                          <a:spcPct val="100000"/>
                        </a:lnSpc>
                        <a:spcBef>
                          <a:spcPts val="725"/>
                        </a:spcBef>
                      </a:pPr>
                      <a:r>
                        <a:rPr lang="en-US" dirty="0"/>
                        <a:t>The source file is provided as a Flat File which is loaded into the relational source table SRC_COVID having columns of the required data fields, create the connections using </a:t>
                      </a:r>
                      <a:r>
                        <a:rPr lang="en-US"/>
                        <a:t>a parameter file.</a:t>
                      </a:r>
                      <a:endParaRPr dirty="0"/>
                    </a:p>
                  </a:txBody>
                  <a:tcPr marL="0" marR="0" marT="92075" marB="0"/>
                </a:tc>
                <a:extLst>
                  <a:ext uri="{0D108BD9-81ED-4DB2-BD59-A6C34878D82A}">
                    <a16:rowId xmlns:a16="http://schemas.microsoft.com/office/drawing/2014/main" val="10002"/>
                  </a:ext>
                </a:extLst>
              </a:tr>
              <a:tr h="261747">
                <a:tc>
                  <a:txBody>
                    <a:bodyPr/>
                    <a:lstStyle/>
                    <a:p>
                      <a:pPr marL="90170">
                        <a:lnSpc>
                          <a:spcPct val="100000"/>
                        </a:lnSpc>
                        <a:spcBef>
                          <a:spcPts val="420"/>
                        </a:spcBef>
                      </a:pPr>
                      <a:r>
                        <a:rPr lang="en-US" sz="1000" b="1" dirty="0">
                          <a:solidFill>
                            <a:srgbClr val="FFFFFF"/>
                          </a:solidFill>
                          <a:latin typeface="Tahoma"/>
                          <a:cs typeface="Tahoma"/>
                        </a:rPr>
                        <a:t>3. Create Dimension Tables</a:t>
                      </a:r>
                      <a:endParaRPr sz="1000" dirty="0">
                        <a:latin typeface="Tahoma"/>
                        <a:cs typeface="Tahoma"/>
                      </a:endParaRPr>
                    </a:p>
                  </a:txBody>
                  <a:tcPr marL="0" marR="0" marT="53340" marB="0">
                    <a:solidFill>
                      <a:srgbClr val="150E95"/>
                    </a:solidFill>
                  </a:tcPr>
                </a:tc>
                <a:extLst>
                  <a:ext uri="{0D108BD9-81ED-4DB2-BD59-A6C34878D82A}">
                    <a16:rowId xmlns:a16="http://schemas.microsoft.com/office/drawing/2014/main" val="10003"/>
                  </a:ext>
                </a:extLst>
              </a:tr>
              <a:tr h="1603616">
                <a:tc>
                  <a:txBody>
                    <a:bodyPr/>
                    <a:lstStyle/>
                    <a:p>
                      <a:pPr marL="91440" marR="109855" algn="just">
                        <a:lnSpc>
                          <a:spcPct val="100000"/>
                        </a:lnSpc>
                        <a:spcBef>
                          <a:spcPts val="645"/>
                        </a:spcBef>
                      </a:pPr>
                      <a:r>
                        <a:rPr lang="en-US" dirty="0"/>
                        <a:t>Using the staging table, create required Dimension Tables (DIM_DATE and DIM_REGION) storing the attributes describing facts from the fact table in each table respectively.</a:t>
                      </a:r>
                      <a:endParaRPr dirty="0"/>
                    </a:p>
                  </a:txBody>
                  <a:tcPr marL="0" marR="0" marT="81915" marB="0"/>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1146249009"/>
              </p:ext>
            </p:extLst>
          </p:nvPr>
        </p:nvGraphicFramePr>
        <p:xfrm>
          <a:off x="4799076" y="1512912"/>
          <a:ext cx="3887470" cy="6089282"/>
        </p:xfrm>
        <a:graphic>
          <a:graphicData uri="http://schemas.openxmlformats.org/drawingml/2006/table">
            <a:tbl>
              <a:tblPr firstRow="1" bandRow="1">
                <a:tableStyleId>{2D5ABB26-0587-4C30-8999-92F81FD0307C}</a:tableStyleId>
              </a:tblPr>
              <a:tblGrid>
                <a:gridCol w="3887470">
                  <a:extLst>
                    <a:ext uri="{9D8B030D-6E8A-4147-A177-3AD203B41FA5}">
                      <a16:colId xmlns:a16="http://schemas.microsoft.com/office/drawing/2014/main" val="20000"/>
                    </a:ext>
                  </a:extLst>
                </a:gridCol>
              </a:tblGrid>
              <a:tr h="262801">
                <a:tc>
                  <a:txBody>
                    <a:bodyPr/>
                    <a:lstStyle/>
                    <a:p>
                      <a:pPr marL="90170">
                        <a:lnSpc>
                          <a:spcPct val="100000"/>
                        </a:lnSpc>
                        <a:spcBef>
                          <a:spcPts val="420"/>
                        </a:spcBef>
                      </a:pPr>
                      <a:r>
                        <a:rPr lang="en-US" sz="1000" b="1" dirty="0">
                          <a:solidFill>
                            <a:srgbClr val="FFFFFF"/>
                          </a:solidFill>
                          <a:latin typeface="Tahoma"/>
                          <a:cs typeface="Tahoma"/>
                        </a:rPr>
                        <a:t>2. Create Staging Tables</a:t>
                      </a:r>
                      <a:endParaRPr sz="1000" dirty="0">
                        <a:latin typeface="Tahoma"/>
                        <a:cs typeface="Tahoma"/>
                      </a:endParaRPr>
                    </a:p>
                  </a:txBody>
                  <a:tcPr marL="0" marR="0" marT="53340" marB="0">
                    <a:solidFill>
                      <a:srgbClr val="150E95"/>
                    </a:solidFill>
                  </a:tcPr>
                </a:tc>
                <a:extLst>
                  <a:ext uri="{0D108BD9-81ED-4DB2-BD59-A6C34878D82A}">
                    <a16:rowId xmlns:a16="http://schemas.microsoft.com/office/drawing/2014/main" val="10000"/>
                  </a:ext>
                </a:extLst>
              </a:tr>
              <a:tr h="1958087">
                <a:tc>
                  <a:txBody>
                    <a:bodyPr/>
                    <a:lstStyle/>
                    <a:p>
                      <a:pPr marL="90170" marR="68580" algn="just">
                        <a:lnSpc>
                          <a:spcPct val="100000"/>
                        </a:lnSpc>
                        <a:spcBef>
                          <a:spcPts val="725"/>
                        </a:spcBef>
                      </a:pPr>
                      <a:r>
                        <a:rPr lang="en-US" dirty="0"/>
                        <a:t>Using the table SRC_COVID, load the data into a staging table which do not have the FIPS code as NULL named STG_COVID using a router and the rejected rows into another database STG_COVID_REJECT.</a:t>
                      </a:r>
                      <a:endParaRPr dirty="0"/>
                    </a:p>
                  </a:txBody>
                  <a:tcPr marL="0" marR="0" marT="92075" marB="0"/>
                </a:tc>
                <a:extLst>
                  <a:ext uri="{0D108BD9-81ED-4DB2-BD59-A6C34878D82A}">
                    <a16:rowId xmlns:a16="http://schemas.microsoft.com/office/drawing/2014/main" val="10001"/>
                  </a:ext>
                </a:extLst>
              </a:tr>
              <a:tr h="262801">
                <a:tc>
                  <a:txBody>
                    <a:bodyPr/>
                    <a:lstStyle/>
                    <a:p>
                      <a:pPr marL="90170">
                        <a:lnSpc>
                          <a:spcPct val="100000"/>
                        </a:lnSpc>
                        <a:spcBef>
                          <a:spcPts val="425"/>
                        </a:spcBef>
                      </a:pPr>
                      <a:r>
                        <a:rPr lang="en-US" sz="1000" b="1" dirty="0">
                          <a:solidFill>
                            <a:srgbClr val="FFFFFF"/>
                          </a:solidFill>
                          <a:latin typeface="Tahoma"/>
                          <a:cs typeface="Tahoma"/>
                        </a:rPr>
                        <a:t>4. Create the Fact Table</a:t>
                      </a:r>
                      <a:endParaRPr lang="en-US" sz="1000" dirty="0">
                        <a:latin typeface="Tahoma"/>
                        <a:cs typeface="Tahoma"/>
                      </a:endParaRPr>
                    </a:p>
                  </a:txBody>
                  <a:tcPr marL="0" marR="0" marT="53975" marB="0">
                    <a:solidFill>
                      <a:srgbClr val="150E95"/>
                    </a:solidFill>
                  </a:tcPr>
                </a:tc>
                <a:extLst>
                  <a:ext uri="{0D108BD9-81ED-4DB2-BD59-A6C34878D82A}">
                    <a16:rowId xmlns:a16="http://schemas.microsoft.com/office/drawing/2014/main" val="10002"/>
                  </a:ext>
                </a:extLst>
              </a:tr>
              <a:tr h="938682">
                <a:tc>
                  <a:txBody>
                    <a:bodyPr/>
                    <a:lstStyle/>
                    <a:p>
                      <a:pPr marL="90170" marR="86995" algn="just">
                        <a:lnSpc>
                          <a:spcPct val="100000"/>
                        </a:lnSpc>
                        <a:spcBef>
                          <a:spcPts val="645"/>
                        </a:spcBef>
                      </a:pPr>
                      <a:r>
                        <a:rPr lang="en-US" dirty="0"/>
                        <a:t>Create and use the Fact Table (FACT_COVID) to store </a:t>
                      </a:r>
                      <a:r>
                        <a:rPr lang="en-IN" dirty="0"/>
                        <a:t>quantitative information for analysis such as</a:t>
                      </a:r>
                      <a:r>
                        <a:rPr lang="en-US" dirty="0"/>
                        <a:t> measurements, metrics or facts of a business process along with IDs of attributes from records of the Dimension Tables using Lookups.</a:t>
                      </a:r>
                    </a:p>
                  </a:txBody>
                  <a:tcPr marL="0" marR="0" marT="81915" marB="0"/>
                </a:tc>
                <a:extLst>
                  <a:ext uri="{0D108BD9-81ED-4DB2-BD59-A6C34878D82A}">
                    <a16:rowId xmlns:a16="http://schemas.microsoft.com/office/drawing/2014/main" val="10003"/>
                  </a:ext>
                </a:extLst>
              </a:tr>
              <a:tr h="1603438">
                <a:tc>
                  <a:txBody>
                    <a:bodyPr/>
                    <a:lstStyle/>
                    <a:p>
                      <a:pPr marL="90170" marR="86995">
                        <a:lnSpc>
                          <a:spcPct val="100000"/>
                        </a:lnSpc>
                        <a:spcBef>
                          <a:spcPts val="645"/>
                        </a:spcBef>
                      </a:pPr>
                      <a:endParaRPr lang="en-US" sz="900" dirty="0">
                        <a:latin typeface="Tahoma"/>
                        <a:cs typeface="Tahoma"/>
                      </a:endParaRPr>
                    </a:p>
                  </a:txBody>
                  <a:tcPr marL="0" marR="0" marT="81915" marB="0"/>
                </a:tc>
                <a:extLst>
                  <a:ext uri="{0D108BD9-81ED-4DB2-BD59-A6C34878D82A}">
                    <a16:rowId xmlns:a16="http://schemas.microsoft.com/office/drawing/2014/main" val="248574073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5804816"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Designer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6</a:t>
            </a:fld>
            <a:endParaRPr sz="900">
              <a:latin typeface="Tahoma"/>
              <a:cs typeface="Tahoma"/>
            </a:endParaRPr>
          </a:p>
        </p:txBody>
      </p:sp>
      <p:pic>
        <p:nvPicPr>
          <p:cNvPr id="30" name="Picture 29">
            <a:extLst>
              <a:ext uri="{FF2B5EF4-FFF2-40B4-BE49-F238E27FC236}">
                <a16:creationId xmlns:a16="http://schemas.microsoft.com/office/drawing/2014/main" id="{C1916656-2558-85C7-11C5-B49CA0B630D6}"/>
              </a:ext>
            </a:extLst>
          </p:cNvPr>
          <p:cNvPicPr>
            <a:picLocks noChangeAspect="1"/>
          </p:cNvPicPr>
          <p:nvPr/>
        </p:nvPicPr>
        <p:blipFill>
          <a:blip r:embed="rId2"/>
          <a:stretch>
            <a:fillRect/>
          </a:stretch>
        </p:blipFill>
        <p:spPr>
          <a:xfrm>
            <a:off x="672184" y="2415750"/>
            <a:ext cx="7554753" cy="2702004"/>
          </a:xfrm>
          <a:prstGeom prst="rect">
            <a:avLst/>
          </a:prstGeom>
        </p:spPr>
      </p:pic>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Staging</a:t>
            </a:r>
            <a:endParaRPr lang="en-US" kern="0" spc="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5652416"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Designer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7</a:t>
            </a:fld>
            <a:endParaRPr sz="900">
              <a:latin typeface="Tahoma"/>
              <a:cs typeface="Tahoma"/>
            </a:endParaRPr>
          </a:p>
        </p:txBody>
      </p:sp>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Dimension Tables-DIM_DATE</a:t>
            </a:r>
            <a:endParaRPr lang="en-US" kern="0" spc="80" dirty="0"/>
          </a:p>
        </p:txBody>
      </p:sp>
      <p:pic>
        <p:nvPicPr>
          <p:cNvPr id="4" name="Picture 3">
            <a:extLst>
              <a:ext uri="{FF2B5EF4-FFF2-40B4-BE49-F238E27FC236}">
                <a16:creationId xmlns:a16="http://schemas.microsoft.com/office/drawing/2014/main" id="{D481AF6E-BA5B-9D65-CA5D-9AA582A54A2C}"/>
              </a:ext>
            </a:extLst>
          </p:cNvPr>
          <p:cNvPicPr>
            <a:picLocks noChangeAspect="1"/>
          </p:cNvPicPr>
          <p:nvPr/>
        </p:nvPicPr>
        <p:blipFill>
          <a:blip r:embed="rId2"/>
          <a:stretch>
            <a:fillRect/>
          </a:stretch>
        </p:blipFill>
        <p:spPr>
          <a:xfrm>
            <a:off x="688630" y="2329275"/>
            <a:ext cx="7924800" cy="2199450"/>
          </a:xfrm>
          <a:prstGeom prst="rect">
            <a:avLst/>
          </a:prstGeom>
        </p:spPr>
      </p:pic>
    </p:spTree>
    <p:extLst>
      <p:ext uri="{BB962C8B-B14F-4D97-AF65-F5344CB8AC3E}">
        <p14:creationId xmlns:p14="http://schemas.microsoft.com/office/powerpoint/2010/main" val="35420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5652416"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Designer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8</a:t>
            </a:fld>
            <a:endParaRPr sz="900">
              <a:latin typeface="Tahoma"/>
              <a:cs typeface="Tahoma"/>
            </a:endParaRPr>
          </a:p>
        </p:txBody>
      </p:sp>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Dimension Tables – DIM_REGION</a:t>
            </a:r>
            <a:endParaRPr lang="en-US" kern="0" spc="80" dirty="0"/>
          </a:p>
        </p:txBody>
      </p:sp>
      <p:pic>
        <p:nvPicPr>
          <p:cNvPr id="2" name="Picture 1">
            <a:extLst>
              <a:ext uri="{FF2B5EF4-FFF2-40B4-BE49-F238E27FC236}">
                <a16:creationId xmlns:a16="http://schemas.microsoft.com/office/drawing/2014/main" id="{6481AF49-B48A-1C9D-A2A0-5ECC462536D7}"/>
              </a:ext>
            </a:extLst>
          </p:cNvPr>
          <p:cNvPicPr>
            <a:picLocks noChangeAspect="1"/>
          </p:cNvPicPr>
          <p:nvPr/>
        </p:nvPicPr>
        <p:blipFill>
          <a:blip r:embed="rId2"/>
          <a:stretch>
            <a:fillRect/>
          </a:stretch>
        </p:blipFill>
        <p:spPr>
          <a:xfrm>
            <a:off x="417685" y="2416244"/>
            <a:ext cx="8308630" cy="2447081"/>
          </a:xfrm>
          <a:prstGeom prst="rect">
            <a:avLst/>
          </a:prstGeom>
        </p:spPr>
      </p:pic>
    </p:spTree>
    <p:extLst>
      <p:ext uri="{BB962C8B-B14F-4D97-AF65-F5344CB8AC3E}">
        <p14:creationId xmlns:p14="http://schemas.microsoft.com/office/powerpoint/2010/main" val="266052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4585615"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9</a:t>
            </a:fld>
            <a:endParaRPr sz="900">
              <a:latin typeface="Tahoma"/>
              <a:cs typeface="Tahoma"/>
            </a:endParaRPr>
          </a:p>
        </p:txBody>
      </p:sp>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Fact Table – FACT_COVID</a:t>
            </a:r>
            <a:endParaRPr lang="en-US" kern="0" spc="80" dirty="0"/>
          </a:p>
        </p:txBody>
      </p:sp>
      <p:pic>
        <p:nvPicPr>
          <p:cNvPr id="5" name="Picture 4" descr="A computer screen shot of a computer screen&#10;&#10;Description automatically generated">
            <a:extLst>
              <a:ext uri="{FF2B5EF4-FFF2-40B4-BE49-F238E27FC236}">
                <a16:creationId xmlns:a16="http://schemas.microsoft.com/office/drawing/2014/main" id="{64ADFA61-07AD-F2A8-F40E-5FD83C5DD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554" y="2393528"/>
            <a:ext cx="8229600" cy="2851952"/>
          </a:xfrm>
          <a:prstGeom prst="rect">
            <a:avLst/>
          </a:prstGeom>
        </p:spPr>
      </p:pic>
    </p:spTree>
    <p:extLst>
      <p:ext uri="{BB962C8B-B14F-4D97-AF65-F5344CB8AC3E}">
        <p14:creationId xmlns:p14="http://schemas.microsoft.com/office/powerpoint/2010/main" val="257502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838</Words>
  <Application>Microsoft Office PowerPoint</Application>
  <PresentationFormat>On-screen Show (4:3)</PresentationFormat>
  <Paragraphs>130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ADLaM Display</vt:lpstr>
      <vt:lpstr>Calibri</vt:lpstr>
      <vt:lpstr>Consolas</vt:lpstr>
      <vt:lpstr>Inter</vt:lpstr>
      <vt:lpstr>Tahoma</vt:lpstr>
      <vt:lpstr>Times New Roman</vt:lpstr>
      <vt:lpstr>Office Theme</vt:lpstr>
      <vt:lpstr>PowerPoint Presentation</vt:lpstr>
      <vt:lpstr>The New York Times released a series of data files with cumulative counts of coronavirus cases in the United States, at the state and county level, over time which is compiled as this time series data from state and local governments and health departments to provide a complete record of the COVID-19 outbreak.  As of late January 2020, The New York Times has tracked cases of coronavirus in real time as they were identified after testing. Because of the widespread shortage of testing, the data is necessarily limited in the picture it presents of the outbreak.  The data begins with the first reported coronavirus case in Washington State on Jan. 21, 2020. </vt:lpstr>
      <vt:lpstr>PowerPoint Presentation</vt:lpstr>
      <vt:lpstr>Data Warehouse Model</vt:lpstr>
      <vt:lpstr>Dataflow in the Project</vt:lpstr>
      <vt:lpstr>Mapping on Informatica Designer for ETL</vt:lpstr>
      <vt:lpstr>Mapping on Informatica Designer for ETL</vt:lpstr>
      <vt:lpstr>Mapping on Informatica Designer for ETL</vt:lpstr>
      <vt:lpstr>Mapping on Informatica for ETL</vt:lpstr>
      <vt:lpstr>Workflow Manager</vt:lpstr>
      <vt:lpstr>SQL Insights</vt:lpstr>
      <vt:lpstr>SQL Insights</vt:lpstr>
      <vt:lpstr>SQL Insights</vt:lpstr>
      <vt:lpstr>SQL Insights</vt:lpstr>
      <vt:lpstr>SQL Insights</vt:lpstr>
      <vt:lpstr>SQL Insights – Average Cases per week</vt:lpstr>
      <vt:lpstr>Python Analysis</vt:lpstr>
      <vt:lpstr>Python Analysis</vt:lpstr>
      <vt:lpstr>Python Analysis</vt:lpstr>
      <vt:lpstr>Python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Global Leader in P&amp;C Insurance</dc:title>
  <dc:creator>Faggello, Karyn</dc:creator>
  <cp:lastModifiedBy>Prasath, Lallith [CTR]</cp:lastModifiedBy>
  <cp:revision>10</cp:revision>
  <dcterms:created xsi:type="dcterms:W3CDTF">2024-03-05T08:08:30Z</dcterms:created>
  <dcterms:modified xsi:type="dcterms:W3CDTF">2024-03-05T11:53:53Z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2023-10-30T00:00:00Z</vt:filetime>
  </property>
  <property fmtid="{D5CDD505-2E9C-101B-9397-08002B2CF9AE}" pid="3" name="Creator">
    <vt:lpwstr>Microsoft® PowerPoint® for Microsoft 365</vt:lpwstr>
  </property>
  <property fmtid="{D5CDD505-2E9C-101B-9397-08002B2CF9AE}" pid="4" name="LastSaved">
    <vt:filetime>2024-03-05T00:00:00Z</vt:filetime>
  </property>
  <property fmtid="{D5CDD505-2E9C-101B-9397-08002B2CF9AE}" pid="5" name="MSIP_Label_1c11b088-3f42-44d0-a854-e5bf7348cf6a_Enabled">
    <vt:lpwstr>true</vt:lpwstr>
  </property>
  <property fmtid="{D5CDD505-2E9C-101B-9397-08002B2CF9AE}" pid="6" name="MSIP_Label_1c11b088-3f42-44d0-a854-e5bf7348cf6a_SetDate">
    <vt:lpwstr>2024-03-05T10:38:58Z</vt:lpwstr>
  </property>
  <property fmtid="{D5CDD505-2E9C-101B-9397-08002B2CF9AE}" pid="7" name="MSIP_Label_1c11b088-3f42-44d0-a854-e5bf7348cf6a_Method">
    <vt:lpwstr>Standard</vt:lpwstr>
  </property>
  <property fmtid="{D5CDD505-2E9C-101B-9397-08002B2CF9AE}" pid="8" name="MSIP_Label_1c11b088-3f42-44d0-a854-e5bf7348cf6a_Name">
    <vt:lpwstr>Yellow Data - NA</vt:lpwstr>
  </property>
  <property fmtid="{D5CDD505-2E9C-101B-9397-08002B2CF9AE}" pid="9" name="MSIP_Label_1c11b088-3f42-44d0-a854-e5bf7348cf6a_SiteId">
    <vt:lpwstr>fffcdc91-d561-4287-aebc-78d2466eec29</vt:lpwstr>
  </property>
  <property fmtid="{D5CDD505-2E9C-101B-9397-08002B2CF9AE}" pid="10" name="MSIP_Label_1c11b088-3f42-44d0-a854-e5bf7348cf6a_ActionId">
    <vt:lpwstr>dc87ab03-ce4e-4f2d-a6d0-b428aba470ae</vt:lpwstr>
  </property>
  <property fmtid="{D5CDD505-2E9C-101B-9397-08002B2CF9AE}" pid="11" name="MSIP_Label_1c11b088-3f42-44d0-a854-e5bf7348cf6a_ContentBits">
    <vt:lpwstr>0</vt:lpwstr>
  </property>
</Properties>
</file>