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721bd28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721bd28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721bd28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721bd28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721bd28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721bd28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721bd289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721bd289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721bd28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721bd28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Fundamentos de Python</a:t>
            </a:r>
            <a:endParaRPr sz="63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a:t>Manejo de Archivos</a:t>
            </a:r>
            <a:endParaRPr b="1"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Archivos de texto</a:t>
            </a:r>
            <a:endParaRPr/>
          </a:p>
        </p:txBody>
      </p:sp>
      <p:sp>
        <p:nvSpPr>
          <p:cNvPr id="73" name="Google Shape;73;p14"/>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 archivo de texto simple, texto sencillo o texto sin formato, es un archivo informático que contiene únicamente texto formado solo por caracteres que son legibles por humanos y carece de cualquier tipo de formato tipográfico.​</a:t>
            </a:r>
            <a:endParaRPr/>
          </a:p>
        </p:txBody>
      </p:sp>
      <p:pic>
        <p:nvPicPr>
          <p:cNvPr id="74" name="Google Shape;74;p14"/>
          <p:cNvPicPr preferRelativeResize="0"/>
          <p:nvPr/>
        </p:nvPicPr>
        <p:blipFill>
          <a:blip r:embed="rId3">
            <a:alphaModFix/>
          </a:blip>
          <a:stretch>
            <a:fillRect/>
          </a:stretch>
        </p:blipFill>
        <p:spPr>
          <a:xfrm>
            <a:off x="5106125" y="289450"/>
            <a:ext cx="2438400" cy="2438400"/>
          </a:xfrm>
          <a:prstGeom prst="rect">
            <a:avLst/>
          </a:prstGeom>
          <a:noFill/>
          <a:ln>
            <a:noFill/>
          </a:ln>
        </p:spPr>
      </p:pic>
      <p:pic>
        <p:nvPicPr>
          <p:cNvPr id="75" name="Google Shape;75;p14"/>
          <p:cNvPicPr preferRelativeResize="0"/>
          <p:nvPr/>
        </p:nvPicPr>
        <p:blipFill>
          <a:blip r:embed="rId4">
            <a:alphaModFix/>
          </a:blip>
          <a:stretch>
            <a:fillRect/>
          </a:stretch>
        </p:blipFill>
        <p:spPr>
          <a:xfrm>
            <a:off x="1027150" y="2939500"/>
            <a:ext cx="7089699" cy="220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Archivos CSV</a:t>
            </a:r>
            <a:endParaRPr/>
          </a:p>
        </p:txBody>
      </p:sp>
      <p:sp>
        <p:nvSpPr>
          <p:cNvPr id="81" name="Google Shape;81;p15"/>
          <p:cNvSpPr txBox="1"/>
          <p:nvPr>
            <p:ph idx="1" type="body"/>
          </p:nvPr>
        </p:nvSpPr>
        <p:spPr>
          <a:xfrm>
            <a:off x="311700" y="1266325"/>
            <a:ext cx="3800100" cy="36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Las siglas CSV vienen del inglés "Comma Separated Values" y significan valores separados por comas. Dicho esto, un archivo CSV es cualquier archivo de texto en el cual los caracteres están separados por comas, haciendo una especie de tabla en filas y columnas. Las columnas quedan definidas por cada punto y coma (;), mientras que cada fila se define mediante una línea adicional en el texto</a:t>
            </a:r>
            <a:endParaRPr/>
          </a:p>
        </p:txBody>
      </p:sp>
      <p:pic>
        <p:nvPicPr>
          <p:cNvPr id="82" name="Google Shape;82;p15"/>
          <p:cNvPicPr preferRelativeResize="0"/>
          <p:nvPr/>
        </p:nvPicPr>
        <p:blipFill>
          <a:blip r:embed="rId3">
            <a:alphaModFix/>
          </a:blip>
          <a:stretch>
            <a:fillRect/>
          </a:stretch>
        </p:blipFill>
        <p:spPr>
          <a:xfrm>
            <a:off x="5202575" y="244925"/>
            <a:ext cx="2382775" cy="2382775"/>
          </a:xfrm>
          <a:prstGeom prst="rect">
            <a:avLst/>
          </a:prstGeom>
          <a:noFill/>
          <a:ln>
            <a:noFill/>
          </a:ln>
        </p:spPr>
      </p:pic>
      <p:pic>
        <p:nvPicPr>
          <p:cNvPr id="83" name="Google Shape;83;p15"/>
          <p:cNvPicPr preferRelativeResize="0"/>
          <p:nvPr/>
        </p:nvPicPr>
        <p:blipFill>
          <a:blip r:embed="rId4">
            <a:alphaModFix/>
          </a:blip>
          <a:stretch>
            <a:fillRect/>
          </a:stretch>
        </p:blipFill>
        <p:spPr>
          <a:xfrm>
            <a:off x="4264200" y="2850075"/>
            <a:ext cx="4623750" cy="216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Archivos de hojas de </a:t>
            </a:r>
            <a:r>
              <a:rPr lang="en"/>
              <a:t>cálculo</a:t>
            </a:r>
            <a:endParaRPr/>
          </a:p>
        </p:txBody>
      </p:sp>
      <p:sp>
        <p:nvSpPr>
          <p:cNvPr id="89" name="Google Shape;89;p16"/>
          <p:cNvSpPr txBox="1"/>
          <p:nvPr>
            <p:ph idx="1" type="body"/>
          </p:nvPr>
        </p:nvSpPr>
        <p:spPr>
          <a:xfrm>
            <a:off x="311700" y="1266325"/>
            <a:ext cx="35328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 hoja de cálculo es una tabla de datos organizada en filas y columnas. </a:t>
            </a:r>
            <a:endParaRPr/>
          </a:p>
        </p:txBody>
      </p:sp>
      <p:pic>
        <p:nvPicPr>
          <p:cNvPr id="90" name="Google Shape;90;p16"/>
          <p:cNvPicPr preferRelativeResize="0"/>
          <p:nvPr/>
        </p:nvPicPr>
        <p:blipFill>
          <a:blip r:embed="rId3">
            <a:alphaModFix/>
          </a:blip>
          <a:stretch>
            <a:fillRect/>
          </a:stretch>
        </p:blipFill>
        <p:spPr>
          <a:xfrm>
            <a:off x="192975" y="2412175"/>
            <a:ext cx="3930000" cy="2482674"/>
          </a:xfrm>
          <a:prstGeom prst="rect">
            <a:avLst/>
          </a:prstGeom>
          <a:noFill/>
          <a:ln>
            <a:noFill/>
          </a:ln>
        </p:spPr>
      </p:pic>
      <p:pic>
        <p:nvPicPr>
          <p:cNvPr id="91" name="Google Shape;91;p16"/>
          <p:cNvPicPr preferRelativeResize="0"/>
          <p:nvPr/>
        </p:nvPicPr>
        <p:blipFill>
          <a:blip r:embed="rId4">
            <a:alphaModFix/>
          </a:blip>
          <a:stretch>
            <a:fillRect/>
          </a:stretch>
        </p:blipFill>
        <p:spPr>
          <a:xfrm>
            <a:off x="4941162" y="233325"/>
            <a:ext cx="3284276" cy="2403426"/>
          </a:xfrm>
          <a:prstGeom prst="rect">
            <a:avLst/>
          </a:prstGeom>
          <a:noFill/>
          <a:ln>
            <a:noFill/>
          </a:ln>
        </p:spPr>
      </p:pic>
      <p:pic>
        <p:nvPicPr>
          <p:cNvPr id="92" name="Google Shape;92;p16"/>
          <p:cNvPicPr preferRelativeResize="0"/>
          <p:nvPr/>
        </p:nvPicPr>
        <p:blipFill>
          <a:blip r:embed="rId5">
            <a:alphaModFix/>
          </a:blip>
          <a:stretch>
            <a:fillRect/>
          </a:stretch>
        </p:blipFill>
        <p:spPr>
          <a:xfrm>
            <a:off x="4625700" y="3156551"/>
            <a:ext cx="4362450" cy="156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Archivos Json</a:t>
            </a:r>
            <a:endParaRPr/>
          </a:p>
        </p:txBody>
      </p:sp>
      <p:sp>
        <p:nvSpPr>
          <p:cNvPr id="98" name="Google Shape;98;p17"/>
          <p:cNvSpPr txBox="1"/>
          <p:nvPr>
            <p:ph idx="1" type="body"/>
          </p:nvPr>
        </p:nvSpPr>
        <p:spPr>
          <a:xfrm>
            <a:off x="215075" y="1616525"/>
            <a:ext cx="3768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El formato JSON (JavaScript Object Notation) es un formato abierto utilizado como alternativa al XML para la transferencia de datos estructurados entre un servidor de Web y una aplicación Web. Su lógica de organización tiene puntos de semejanza con el XML, pero posee una notación diferente.</a:t>
            </a:r>
            <a:endParaRPr/>
          </a:p>
        </p:txBody>
      </p:sp>
      <p:pic>
        <p:nvPicPr>
          <p:cNvPr id="99" name="Google Shape;99;p17"/>
          <p:cNvPicPr preferRelativeResize="0"/>
          <p:nvPr/>
        </p:nvPicPr>
        <p:blipFill>
          <a:blip r:embed="rId3">
            <a:alphaModFix/>
          </a:blip>
          <a:stretch>
            <a:fillRect/>
          </a:stretch>
        </p:blipFill>
        <p:spPr>
          <a:xfrm>
            <a:off x="5711000" y="184412"/>
            <a:ext cx="1228625" cy="1228625"/>
          </a:xfrm>
          <a:prstGeom prst="rect">
            <a:avLst/>
          </a:prstGeom>
          <a:noFill/>
          <a:ln>
            <a:noFill/>
          </a:ln>
        </p:spPr>
      </p:pic>
      <p:pic>
        <p:nvPicPr>
          <p:cNvPr id="100" name="Google Shape;100;p17"/>
          <p:cNvPicPr preferRelativeResize="0"/>
          <p:nvPr/>
        </p:nvPicPr>
        <p:blipFill>
          <a:blip r:embed="rId4">
            <a:alphaModFix/>
          </a:blip>
          <a:stretch>
            <a:fillRect/>
          </a:stretch>
        </p:blipFill>
        <p:spPr>
          <a:xfrm>
            <a:off x="3983971" y="1544650"/>
            <a:ext cx="5114630" cy="344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155825" y="122150"/>
            <a:ext cx="88881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Otros tipos de archivos</a:t>
            </a:r>
            <a:endParaRPr/>
          </a:p>
        </p:txBody>
      </p:sp>
      <p:sp>
        <p:nvSpPr>
          <p:cNvPr id="106" name="Google Shape;106;p18"/>
          <p:cNvSpPr txBox="1"/>
          <p:nvPr>
            <p:ph idx="1" type="body"/>
          </p:nvPr>
        </p:nvSpPr>
        <p:spPr>
          <a:xfrm>
            <a:off x="311700" y="909200"/>
            <a:ext cx="8442600" cy="43977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0"/>
              </a:spcBef>
              <a:spcAft>
                <a:spcPts val="0"/>
              </a:spcAft>
              <a:buClr>
                <a:srgbClr val="434343"/>
              </a:buClr>
              <a:buSzPts val="1600"/>
              <a:buFont typeface="Arial"/>
              <a:buChar char="●"/>
            </a:pPr>
            <a:r>
              <a:rPr b="1" lang="en" sz="1600">
                <a:solidFill>
                  <a:srgbClr val="434343"/>
                </a:solidFill>
                <a:latin typeface="Arial"/>
                <a:ea typeface="Arial"/>
                <a:cs typeface="Arial"/>
                <a:sym typeface="Arial"/>
              </a:rPr>
              <a:t>Imágenes</a:t>
            </a:r>
            <a:endParaRPr b="1" sz="16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Extensiones : JPG, PNG, BMP, etc.</a:t>
            </a:r>
            <a:endParaRPr sz="14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Bibliotecas : Pillow o OpenCV.</a:t>
            </a:r>
            <a:endParaRPr sz="1400">
              <a:solidFill>
                <a:srgbClr val="434343"/>
              </a:solidFill>
              <a:latin typeface="Arial"/>
              <a:ea typeface="Arial"/>
              <a:cs typeface="Arial"/>
              <a:sym typeface="Arial"/>
            </a:endParaRPr>
          </a:p>
          <a:p>
            <a:pPr indent="-330200" lvl="0" marL="457200" rtl="0" algn="l">
              <a:lnSpc>
                <a:spcPct val="90000"/>
              </a:lnSpc>
              <a:spcBef>
                <a:spcPts val="0"/>
              </a:spcBef>
              <a:spcAft>
                <a:spcPts val="0"/>
              </a:spcAft>
              <a:buClr>
                <a:srgbClr val="434343"/>
              </a:buClr>
              <a:buSzPts val="1600"/>
              <a:buFont typeface="Arial"/>
              <a:buChar char="●"/>
            </a:pPr>
            <a:r>
              <a:rPr b="1" lang="en" sz="1600">
                <a:solidFill>
                  <a:srgbClr val="434343"/>
                </a:solidFill>
                <a:latin typeface="Arial"/>
                <a:ea typeface="Arial"/>
                <a:cs typeface="Arial"/>
                <a:sym typeface="Arial"/>
              </a:rPr>
              <a:t>Archivos de audio </a:t>
            </a:r>
            <a:endParaRPr b="1" sz="16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Extensiones MP3, WAV, etc.</a:t>
            </a:r>
            <a:endParaRPr sz="14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Bibliotecas :  pydub o wave.</a:t>
            </a:r>
            <a:endParaRPr sz="1400">
              <a:solidFill>
                <a:srgbClr val="434343"/>
              </a:solidFill>
              <a:latin typeface="Arial"/>
              <a:ea typeface="Arial"/>
              <a:cs typeface="Arial"/>
              <a:sym typeface="Arial"/>
            </a:endParaRPr>
          </a:p>
          <a:p>
            <a:pPr indent="-330200" lvl="0" marL="457200" rtl="0" algn="l">
              <a:lnSpc>
                <a:spcPct val="90000"/>
              </a:lnSpc>
              <a:spcBef>
                <a:spcPts val="0"/>
              </a:spcBef>
              <a:spcAft>
                <a:spcPts val="0"/>
              </a:spcAft>
              <a:buClr>
                <a:srgbClr val="434343"/>
              </a:buClr>
              <a:buSzPts val="1600"/>
              <a:buFont typeface="Arial"/>
              <a:buChar char="●"/>
            </a:pPr>
            <a:r>
              <a:rPr b="1" lang="en" sz="1600">
                <a:solidFill>
                  <a:srgbClr val="434343"/>
                </a:solidFill>
                <a:latin typeface="Arial"/>
                <a:ea typeface="Arial"/>
                <a:cs typeface="Arial"/>
                <a:sym typeface="Arial"/>
              </a:rPr>
              <a:t>Archivos de video</a:t>
            </a:r>
            <a:endParaRPr sz="16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Extensiones :  MP4, AVI</a:t>
            </a:r>
            <a:endParaRPr sz="14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Bibliotecas : OpenCV o moviepy.</a:t>
            </a:r>
            <a:endParaRPr sz="1400">
              <a:solidFill>
                <a:srgbClr val="434343"/>
              </a:solidFill>
              <a:latin typeface="Arial"/>
              <a:ea typeface="Arial"/>
              <a:cs typeface="Arial"/>
              <a:sym typeface="Arial"/>
            </a:endParaRPr>
          </a:p>
          <a:p>
            <a:pPr indent="-330200" lvl="0" marL="457200" rtl="0" algn="l">
              <a:lnSpc>
                <a:spcPct val="90000"/>
              </a:lnSpc>
              <a:spcBef>
                <a:spcPts val="0"/>
              </a:spcBef>
              <a:spcAft>
                <a:spcPts val="0"/>
              </a:spcAft>
              <a:buClr>
                <a:srgbClr val="434343"/>
              </a:buClr>
              <a:buSzPts val="1600"/>
              <a:buFont typeface="Arial"/>
              <a:buChar char="●"/>
            </a:pPr>
            <a:r>
              <a:rPr b="1" lang="en" sz="1600">
                <a:solidFill>
                  <a:srgbClr val="434343"/>
                </a:solidFill>
                <a:latin typeface="Arial"/>
                <a:ea typeface="Arial"/>
                <a:cs typeface="Arial"/>
                <a:sym typeface="Arial"/>
              </a:rPr>
              <a:t>Archivos de base de datos</a:t>
            </a:r>
            <a:endParaRPr b="1" sz="16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Extensiones  SQL, NoSQL </a:t>
            </a:r>
            <a:endParaRPr sz="14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Bibliotecas : específicas para cada tipo de base de datos, como psycopg2 para PostgreSQL o pymongo para MongoDB.</a:t>
            </a:r>
            <a:endParaRPr sz="1400">
              <a:solidFill>
                <a:srgbClr val="434343"/>
              </a:solidFill>
              <a:latin typeface="Arial"/>
              <a:ea typeface="Arial"/>
              <a:cs typeface="Arial"/>
              <a:sym typeface="Arial"/>
            </a:endParaRPr>
          </a:p>
          <a:p>
            <a:pPr indent="-330200" lvl="0" marL="457200" rtl="0" algn="l">
              <a:lnSpc>
                <a:spcPct val="90000"/>
              </a:lnSpc>
              <a:spcBef>
                <a:spcPts val="0"/>
              </a:spcBef>
              <a:spcAft>
                <a:spcPts val="0"/>
              </a:spcAft>
              <a:buClr>
                <a:srgbClr val="434343"/>
              </a:buClr>
              <a:buSzPts val="1600"/>
              <a:buFont typeface="Arial"/>
              <a:buChar char="●"/>
            </a:pPr>
            <a:r>
              <a:rPr b="1" lang="en" sz="1600">
                <a:solidFill>
                  <a:srgbClr val="434343"/>
                </a:solidFill>
                <a:latin typeface="Arial"/>
                <a:ea typeface="Arial"/>
                <a:cs typeface="Arial"/>
                <a:sym typeface="Arial"/>
              </a:rPr>
              <a:t>Archivos de texto estructurados</a:t>
            </a:r>
            <a:endParaRPr b="1" sz="16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Extensiones XML, HTML </a:t>
            </a:r>
            <a:endParaRPr sz="14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Bibliotecas BeautifulSoup ,ElementTree.</a:t>
            </a:r>
            <a:endParaRPr sz="1400">
              <a:solidFill>
                <a:srgbClr val="434343"/>
              </a:solidFill>
              <a:latin typeface="Arial"/>
              <a:ea typeface="Arial"/>
              <a:cs typeface="Arial"/>
              <a:sym typeface="Arial"/>
            </a:endParaRPr>
          </a:p>
          <a:p>
            <a:pPr indent="-330200" lvl="0" marL="457200" rtl="0" algn="l">
              <a:lnSpc>
                <a:spcPct val="90000"/>
              </a:lnSpc>
              <a:spcBef>
                <a:spcPts val="0"/>
              </a:spcBef>
              <a:spcAft>
                <a:spcPts val="0"/>
              </a:spcAft>
              <a:buClr>
                <a:srgbClr val="434343"/>
              </a:buClr>
              <a:buSzPts val="1600"/>
              <a:buFont typeface="Arial"/>
              <a:buChar char="●"/>
            </a:pPr>
            <a:r>
              <a:rPr b="1" lang="en" sz="1600">
                <a:solidFill>
                  <a:srgbClr val="434343"/>
                </a:solidFill>
                <a:latin typeface="Arial"/>
                <a:ea typeface="Arial"/>
                <a:cs typeface="Arial"/>
                <a:sym typeface="Arial"/>
              </a:rPr>
              <a:t>Archivos de texto plano</a:t>
            </a:r>
            <a:endParaRPr b="1" sz="16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Extensiones : de formato específico como INI, YAML</a:t>
            </a:r>
            <a:endParaRPr sz="1400">
              <a:solidFill>
                <a:srgbClr val="434343"/>
              </a:solidFill>
              <a:latin typeface="Arial"/>
              <a:ea typeface="Arial"/>
              <a:cs typeface="Arial"/>
              <a:sym typeface="Arial"/>
            </a:endParaRPr>
          </a:p>
          <a:p>
            <a:pPr indent="-317500" lvl="1" marL="914400" rtl="0" algn="l">
              <a:lnSpc>
                <a:spcPct val="90000"/>
              </a:lnSpc>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Bibliotecas: específicas para cada tipo de formato, como configparser para INI o PyYAML para YAML.</a:t>
            </a:r>
            <a:endParaRPr sz="1400"/>
          </a:p>
        </p:txBody>
      </p:sp>
      <p:sp>
        <p:nvSpPr>
          <p:cNvPr id="107" name="Google Shape;107;p18"/>
          <p:cNvSpPr txBox="1"/>
          <p:nvPr>
            <p:ph idx="2" type="body"/>
          </p:nvPr>
        </p:nvSpPr>
        <p:spPr>
          <a:xfrm>
            <a:off x="4832400" y="1266175"/>
            <a:ext cx="3999900" cy="387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43434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