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936FB-AA7D-4A48-89B5-8A7E71A588A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F94456-A8B7-4769-9C9D-202651A432D1}">
      <dgm:prSet/>
      <dgm:spPr/>
      <dgm:t>
        <a:bodyPr/>
        <a:lstStyle/>
        <a:p>
          <a:pPr>
            <a:defRPr cap="all"/>
          </a:pPr>
          <a:r>
            <a:rPr lang="es-AR" b="0" dirty="0"/>
            <a:t>Se va a intentar desplegar una infraestructura de servicio en la nube, aprovisionando:</a:t>
          </a:r>
          <a:endParaRPr lang="en-US" dirty="0"/>
        </a:p>
      </dgm:t>
    </dgm:pt>
    <dgm:pt modelId="{F0F54180-82B7-45F4-9A87-417083C7E18F}" type="parTrans" cxnId="{5BD4D73C-171E-40E8-B07D-DFF90D090969}">
      <dgm:prSet/>
      <dgm:spPr/>
      <dgm:t>
        <a:bodyPr/>
        <a:lstStyle/>
        <a:p>
          <a:endParaRPr lang="en-US"/>
        </a:p>
      </dgm:t>
    </dgm:pt>
    <dgm:pt modelId="{123C0DCA-EB42-4C44-97D6-7ED8DC9643E1}" type="sibTrans" cxnId="{5BD4D73C-171E-40E8-B07D-DFF90D090969}">
      <dgm:prSet/>
      <dgm:spPr/>
      <dgm:t>
        <a:bodyPr/>
        <a:lstStyle/>
        <a:p>
          <a:endParaRPr lang="en-US"/>
        </a:p>
      </dgm:t>
    </dgm:pt>
    <dgm:pt modelId="{9A82BB88-0966-4286-8DA6-5DB2EE2C577C}">
      <dgm:prSet/>
      <dgm:spPr/>
      <dgm:t>
        <a:bodyPr/>
        <a:lstStyle/>
        <a:p>
          <a:pPr>
            <a:defRPr cap="all"/>
          </a:pPr>
          <a:r>
            <a:rPr lang="es-AR" b="0"/>
            <a:t>Un cluster </a:t>
          </a:r>
          <a:r>
            <a:rPr lang="es-AR" b="0" u="sng"/>
            <a:t>EKS</a:t>
          </a:r>
          <a:endParaRPr lang="en-US"/>
        </a:p>
      </dgm:t>
    </dgm:pt>
    <dgm:pt modelId="{CB997B84-3A63-4789-96C5-7CE0222DA640}" type="parTrans" cxnId="{EE885419-8DCF-48ED-8E4B-746C4EC1162B}">
      <dgm:prSet/>
      <dgm:spPr/>
      <dgm:t>
        <a:bodyPr/>
        <a:lstStyle/>
        <a:p>
          <a:endParaRPr lang="en-US"/>
        </a:p>
      </dgm:t>
    </dgm:pt>
    <dgm:pt modelId="{1BE0AD28-BDEB-4966-B9F3-BAA450045D4D}" type="sibTrans" cxnId="{EE885419-8DCF-48ED-8E4B-746C4EC1162B}">
      <dgm:prSet/>
      <dgm:spPr/>
      <dgm:t>
        <a:bodyPr/>
        <a:lstStyle/>
        <a:p>
          <a:endParaRPr lang="en-US"/>
        </a:p>
      </dgm:t>
    </dgm:pt>
    <dgm:pt modelId="{2B929E73-D9F7-4760-9738-DF7063296A1C}">
      <dgm:prSet/>
      <dgm:spPr/>
      <dgm:t>
        <a:bodyPr/>
        <a:lstStyle/>
        <a:p>
          <a:pPr>
            <a:defRPr cap="all"/>
          </a:pPr>
          <a:r>
            <a:rPr lang="es-AR" b="0"/>
            <a:t>Dos aplicaciones de diferentes tecnologias (Ngnix y .Net core)</a:t>
          </a:r>
          <a:endParaRPr lang="en-US"/>
        </a:p>
      </dgm:t>
    </dgm:pt>
    <dgm:pt modelId="{775B0D8A-2D2F-4DB5-B741-C585638CC46A}" type="parTrans" cxnId="{C1615797-D3B4-434F-BFDA-6EBB36681F1E}">
      <dgm:prSet/>
      <dgm:spPr/>
      <dgm:t>
        <a:bodyPr/>
        <a:lstStyle/>
        <a:p>
          <a:endParaRPr lang="en-US"/>
        </a:p>
      </dgm:t>
    </dgm:pt>
    <dgm:pt modelId="{DA965815-F2AC-4EFD-86EA-026AFBAC9011}" type="sibTrans" cxnId="{C1615797-D3B4-434F-BFDA-6EBB36681F1E}">
      <dgm:prSet/>
      <dgm:spPr/>
      <dgm:t>
        <a:bodyPr/>
        <a:lstStyle/>
        <a:p>
          <a:endParaRPr lang="en-US"/>
        </a:p>
      </dgm:t>
    </dgm:pt>
    <dgm:pt modelId="{ABA5727A-61A4-4253-9178-FF62B7CF8F32}">
      <dgm:prSet/>
      <dgm:spPr/>
      <dgm:t>
        <a:bodyPr/>
        <a:lstStyle/>
        <a:p>
          <a:pPr>
            <a:defRPr cap="all"/>
          </a:pPr>
          <a:r>
            <a:rPr lang="es-AR" b="0"/>
            <a:t>Aplicaciones de recolección, almacenado y visualización de métricas de performance de algunos de los recursos desplegados.</a:t>
          </a:r>
          <a:endParaRPr lang="en-US"/>
        </a:p>
      </dgm:t>
    </dgm:pt>
    <dgm:pt modelId="{4219C269-6F81-4DEA-84EF-D18C0ECB4E59}" type="parTrans" cxnId="{773FC667-6CE6-49E0-9D8B-E0801FE10EAA}">
      <dgm:prSet/>
      <dgm:spPr/>
      <dgm:t>
        <a:bodyPr/>
        <a:lstStyle/>
        <a:p>
          <a:endParaRPr lang="en-US"/>
        </a:p>
      </dgm:t>
    </dgm:pt>
    <dgm:pt modelId="{B6D3F745-E139-46E6-837B-024F2909ECBF}" type="sibTrans" cxnId="{773FC667-6CE6-49E0-9D8B-E0801FE10EAA}">
      <dgm:prSet/>
      <dgm:spPr/>
      <dgm:t>
        <a:bodyPr/>
        <a:lstStyle/>
        <a:p>
          <a:endParaRPr lang="en-US"/>
        </a:p>
      </dgm:t>
    </dgm:pt>
    <dgm:pt modelId="{1699DC93-7A20-4503-92BC-F9371D65AD67}" type="pres">
      <dgm:prSet presAssocID="{69F936FB-AA7D-4A48-89B5-8A7E71A588AA}" presName="root" presStyleCnt="0">
        <dgm:presLayoutVars>
          <dgm:dir/>
          <dgm:resizeHandles val="exact"/>
        </dgm:presLayoutVars>
      </dgm:prSet>
      <dgm:spPr/>
    </dgm:pt>
    <dgm:pt modelId="{BD9BD7A1-B839-4AF1-99C7-73E0FFE0EFDE}" type="pres">
      <dgm:prSet presAssocID="{B7F94456-A8B7-4769-9C9D-202651A432D1}" presName="compNode" presStyleCnt="0"/>
      <dgm:spPr/>
    </dgm:pt>
    <dgm:pt modelId="{173461D7-E3C5-4390-8F36-6B887BC077D0}" type="pres">
      <dgm:prSet presAssocID="{B7F94456-A8B7-4769-9C9D-202651A432D1}" presName="iconBgRect" presStyleLbl="bgShp" presStyleIdx="0" presStyleCnt="4"/>
      <dgm:spPr/>
    </dgm:pt>
    <dgm:pt modelId="{B570052A-9D65-42E7-8B9F-359477882509}" type="pres">
      <dgm:prSet presAssocID="{B7F94456-A8B7-4769-9C9D-202651A432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EA586C1-2D34-431C-A1DB-92A50F529F50}" type="pres">
      <dgm:prSet presAssocID="{B7F94456-A8B7-4769-9C9D-202651A432D1}" presName="spaceRect" presStyleCnt="0"/>
      <dgm:spPr/>
    </dgm:pt>
    <dgm:pt modelId="{8EEB765B-0D3C-47A3-899F-DA32178A8A0E}" type="pres">
      <dgm:prSet presAssocID="{B7F94456-A8B7-4769-9C9D-202651A432D1}" presName="textRect" presStyleLbl="revTx" presStyleIdx="0" presStyleCnt="4">
        <dgm:presLayoutVars>
          <dgm:chMax val="1"/>
          <dgm:chPref val="1"/>
        </dgm:presLayoutVars>
      </dgm:prSet>
      <dgm:spPr/>
    </dgm:pt>
    <dgm:pt modelId="{41F9346E-E086-488F-B577-C30AE6AD6B02}" type="pres">
      <dgm:prSet presAssocID="{123C0DCA-EB42-4C44-97D6-7ED8DC9643E1}" presName="sibTrans" presStyleCnt="0"/>
      <dgm:spPr/>
    </dgm:pt>
    <dgm:pt modelId="{A9950D68-BCA6-4A68-B0E4-576A7755CA2F}" type="pres">
      <dgm:prSet presAssocID="{9A82BB88-0966-4286-8DA6-5DB2EE2C577C}" presName="compNode" presStyleCnt="0"/>
      <dgm:spPr/>
    </dgm:pt>
    <dgm:pt modelId="{4213B079-92BF-41DC-A6B6-4930D46B0ABA}" type="pres">
      <dgm:prSet presAssocID="{9A82BB88-0966-4286-8DA6-5DB2EE2C577C}" presName="iconBgRect" presStyleLbl="bgShp" presStyleIdx="1" presStyleCnt="4"/>
      <dgm:spPr/>
    </dgm:pt>
    <dgm:pt modelId="{A0E6D993-40B9-4577-BCC5-7B06D28DF800}" type="pres">
      <dgm:prSet presAssocID="{9A82BB88-0966-4286-8DA6-5DB2EE2C57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C2C88F98-9C03-441A-B8A2-08F84D08D412}" type="pres">
      <dgm:prSet presAssocID="{9A82BB88-0966-4286-8DA6-5DB2EE2C577C}" presName="spaceRect" presStyleCnt="0"/>
      <dgm:spPr/>
    </dgm:pt>
    <dgm:pt modelId="{457DC537-4252-4843-A92A-C12A26D21425}" type="pres">
      <dgm:prSet presAssocID="{9A82BB88-0966-4286-8DA6-5DB2EE2C577C}" presName="textRect" presStyleLbl="revTx" presStyleIdx="1" presStyleCnt="4">
        <dgm:presLayoutVars>
          <dgm:chMax val="1"/>
          <dgm:chPref val="1"/>
        </dgm:presLayoutVars>
      </dgm:prSet>
      <dgm:spPr/>
    </dgm:pt>
    <dgm:pt modelId="{1ACD8B2E-849E-4FD4-9C9F-F61FF046459A}" type="pres">
      <dgm:prSet presAssocID="{1BE0AD28-BDEB-4966-B9F3-BAA450045D4D}" presName="sibTrans" presStyleCnt="0"/>
      <dgm:spPr/>
    </dgm:pt>
    <dgm:pt modelId="{AA7F4366-FDC1-45CF-AC38-B8B8FCFB785D}" type="pres">
      <dgm:prSet presAssocID="{2B929E73-D9F7-4760-9738-DF7063296A1C}" presName="compNode" presStyleCnt="0"/>
      <dgm:spPr/>
    </dgm:pt>
    <dgm:pt modelId="{74ED037F-3BC7-4D7F-BBAF-18B14B1F263D}" type="pres">
      <dgm:prSet presAssocID="{2B929E73-D9F7-4760-9738-DF7063296A1C}" presName="iconBgRect" presStyleLbl="bgShp" presStyleIdx="2" presStyleCnt="4"/>
      <dgm:spPr/>
    </dgm:pt>
    <dgm:pt modelId="{5902EE7E-0665-4E5A-8F57-E3E3055734AF}" type="pres">
      <dgm:prSet presAssocID="{2B929E73-D9F7-4760-9738-DF7063296A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a"/>
        </a:ext>
      </dgm:extLst>
    </dgm:pt>
    <dgm:pt modelId="{19FE92EC-E8C1-4080-B3C4-D0FFAD59F652}" type="pres">
      <dgm:prSet presAssocID="{2B929E73-D9F7-4760-9738-DF7063296A1C}" presName="spaceRect" presStyleCnt="0"/>
      <dgm:spPr/>
    </dgm:pt>
    <dgm:pt modelId="{EB756909-50EC-4E69-99AD-7E831BBF7D31}" type="pres">
      <dgm:prSet presAssocID="{2B929E73-D9F7-4760-9738-DF7063296A1C}" presName="textRect" presStyleLbl="revTx" presStyleIdx="2" presStyleCnt="4">
        <dgm:presLayoutVars>
          <dgm:chMax val="1"/>
          <dgm:chPref val="1"/>
        </dgm:presLayoutVars>
      </dgm:prSet>
      <dgm:spPr/>
    </dgm:pt>
    <dgm:pt modelId="{BA097A43-4276-482E-9A86-84484FF8E09D}" type="pres">
      <dgm:prSet presAssocID="{DA965815-F2AC-4EFD-86EA-026AFBAC9011}" presName="sibTrans" presStyleCnt="0"/>
      <dgm:spPr/>
    </dgm:pt>
    <dgm:pt modelId="{59CC7951-65BD-48A9-8471-1D2CFEF98586}" type="pres">
      <dgm:prSet presAssocID="{ABA5727A-61A4-4253-9178-FF62B7CF8F32}" presName="compNode" presStyleCnt="0"/>
      <dgm:spPr/>
    </dgm:pt>
    <dgm:pt modelId="{EE3C44BF-FEB7-4C5D-B7AD-6C5F567A20FA}" type="pres">
      <dgm:prSet presAssocID="{ABA5727A-61A4-4253-9178-FF62B7CF8F32}" presName="iconBgRect" presStyleLbl="bgShp" presStyleIdx="3" presStyleCnt="4"/>
      <dgm:spPr/>
    </dgm:pt>
    <dgm:pt modelId="{2144770A-E7A2-43E9-A283-887FDBD77253}" type="pres">
      <dgm:prSet presAssocID="{ABA5727A-61A4-4253-9178-FF62B7CF8F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76F5FE5-CDFC-4D0E-8318-AE199F1F1F92}" type="pres">
      <dgm:prSet presAssocID="{ABA5727A-61A4-4253-9178-FF62B7CF8F32}" presName="spaceRect" presStyleCnt="0"/>
      <dgm:spPr/>
    </dgm:pt>
    <dgm:pt modelId="{7AB0E737-EB9E-4DCE-A995-9B9192E89C36}" type="pres">
      <dgm:prSet presAssocID="{ABA5727A-61A4-4253-9178-FF62B7CF8F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885419-8DCF-48ED-8E4B-746C4EC1162B}" srcId="{69F936FB-AA7D-4A48-89B5-8A7E71A588AA}" destId="{9A82BB88-0966-4286-8DA6-5DB2EE2C577C}" srcOrd="1" destOrd="0" parTransId="{CB997B84-3A63-4789-96C5-7CE0222DA640}" sibTransId="{1BE0AD28-BDEB-4966-B9F3-BAA450045D4D}"/>
    <dgm:cxn modelId="{E6D03F29-559E-428C-99FB-6ABA1E3F0FE9}" type="presOf" srcId="{B7F94456-A8B7-4769-9C9D-202651A432D1}" destId="{8EEB765B-0D3C-47A3-899F-DA32178A8A0E}" srcOrd="0" destOrd="0" presId="urn:microsoft.com/office/officeart/2018/5/layout/IconCircleLabelList"/>
    <dgm:cxn modelId="{8574F034-8A1D-46C8-BAA2-CB353786A48A}" type="presOf" srcId="{ABA5727A-61A4-4253-9178-FF62B7CF8F32}" destId="{7AB0E737-EB9E-4DCE-A995-9B9192E89C36}" srcOrd="0" destOrd="0" presId="urn:microsoft.com/office/officeart/2018/5/layout/IconCircleLabelList"/>
    <dgm:cxn modelId="{5BD4D73C-171E-40E8-B07D-DFF90D090969}" srcId="{69F936FB-AA7D-4A48-89B5-8A7E71A588AA}" destId="{B7F94456-A8B7-4769-9C9D-202651A432D1}" srcOrd="0" destOrd="0" parTransId="{F0F54180-82B7-45F4-9A87-417083C7E18F}" sibTransId="{123C0DCA-EB42-4C44-97D6-7ED8DC9643E1}"/>
    <dgm:cxn modelId="{773FC667-6CE6-49E0-9D8B-E0801FE10EAA}" srcId="{69F936FB-AA7D-4A48-89B5-8A7E71A588AA}" destId="{ABA5727A-61A4-4253-9178-FF62B7CF8F32}" srcOrd="3" destOrd="0" parTransId="{4219C269-6F81-4DEA-84EF-D18C0ECB4E59}" sibTransId="{B6D3F745-E139-46E6-837B-024F2909ECBF}"/>
    <dgm:cxn modelId="{AECF504C-A402-4342-A9D8-ECEF74424F94}" type="presOf" srcId="{2B929E73-D9F7-4760-9738-DF7063296A1C}" destId="{EB756909-50EC-4E69-99AD-7E831BBF7D31}" srcOrd="0" destOrd="0" presId="urn:microsoft.com/office/officeart/2018/5/layout/IconCircleLabelList"/>
    <dgm:cxn modelId="{C1615797-D3B4-434F-BFDA-6EBB36681F1E}" srcId="{69F936FB-AA7D-4A48-89B5-8A7E71A588AA}" destId="{2B929E73-D9F7-4760-9738-DF7063296A1C}" srcOrd="2" destOrd="0" parTransId="{775B0D8A-2D2F-4DB5-B741-C585638CC46A}" sibTransId="{DA965815-F2AC-4EFD-86EA-026AFBAC9011}"/>
    <dgm:cxn modelId="{019595F6-E74A-41F7-BE53-6DCC73E0BE2B}" type="presOf" srcId="{9A82BB88-0966-4286-8DA6-5DB2EE2C577C}" destId="{457DC537-4252-4843-A92A-C12A26D21425}" srcOrd="0" destOrd="0" presId="urn:microsoft.com/office/officeart/2018/5/layout/IconCircleLabelList"/>
    <dgm:cxn modelId="{66C99FF7-41C8-401E-8D7C-6491236A8422}" type="presOf" srcId="{69F936FB-AA7D-4A48-89B5-8A7E71A588AA}" destId="{1699DC93-7A20-4503-92BC-F9371D65AD67}" srcOrd="0" destOrd="0" presId="urn:microsoft.com/office/officeart/2018/5/layout/IconCircleLabelList"/>
    <dgm:cxn modelId="{1AF60D07-4C23-4CAB-A04D-1C6A9BAFA6D1}" type="presParOf" srcId="{1699DC93-7A20-4503-92BC-F9371D65AD67}" destId="{BD9BD7A1-B839-4AF1-99C7-73E0FFE0EFDE}" srcOrd="0" destOrd="0" presId="urn:microsoft.com/office/officeart/2018/5/layout/IconCircleLabelList"/>
    <dgm:cxn modelId="{01924155-1D4D-4B6F-BC4B-DBC89DD1B257}" type="presParOf" srcId="{BD9BD7A1-B839-4AF1-99C7-73E0FFE0EFDE}" destId="{173461D7-E3C5-4390-8F36-6B887BC077D0}" srcOrd="0" destOrd="0" presId="urn:microsoft.com/office/officeart/2018/5/layout/IconCircleLabelList"/>
    <dgm:cxn modelId="{47A9FD63-A84A-4806-9595-6847878545D0}" type="presParOf" srcId="{BD9BD7A1-B839-4AF1-99C7-73E0FFE0EFDE}" destId="{B570052A-9D65-42E7-8B9F-359477882509}" srcOrd="1" destOrd="0" presId="urn:microsoft.com/office/officeart/2018/5/layout/IconCircleLabelList"/>
    <dgm:cxn modelId="{2BFF7C3F-45E6-48F3-AAFF-475850B0348B}" type="presParOf" srcId="{BD9BD7A1-B839-4AF1-99C7-73E0FFE0EFDE}" destId="{EEA586C1-2D34-431C-A1DB-92A50F529F50}" srcOrd="2" destOrd="0" presId="urn:microsoft.com/office/officeart/2018/5/layout/IconCircleLabelList"/>
    <dgm:cxn modelId="{DD8BA6E1-937C-4A6E-886C-AEC9847315E0}" type="presParOf" srcId="{BD9BD7A1-B839-4AF1-99C7-73E0FFE0EFDE}" destId="{8EEB765B-0D3C-47A3-899F-DA32178A8A0E}" srcOrd="3" destOrd="0" presId="urn:microsoft.com/office/officeart/2018/5/layout/IconCircleLabelList"/>
    <dgm:cxn modelId="{4140487E-189E-4D64-A173-F3743E0F5777}" type="presParOf" srcId="{1699DC93-7A20-4503-92BC-F9371D65AD67}" destId="{41F9346E-E086-488F-B577-C30AE6AD6B02}" srcOrd="1" destOrd="0" presId="urn:microsoft.com/office/officeart/2018/5/layout/IconCircleLabelList"/>
    <dgm:cxn modelId="{E3632DF7-FE30-40F7-8B52-8086EA097E89}" type="presParOf" srcId="{1699DC93-7A20-4503-92BC-F9371D65AD67}" destId="{A9950D68-BCA6-4A68-B0E4-576A7755CA2F}" srcOrd="2" destOrd="0" presId="urn:microsoft.com/office/officeart/2018/5/layout/IconCircleLabelList"/>
    <dgm:cxn modelId="{8555F737-A87C-418A-ABB7-CF3494E7C0D6}" type="presParOf" srcId="{A9950D68-BCA6-4A68-B0E4-576A7755CA2F}" destId="{4213B079-92BF-41DC-A6B6-4930D46B0ABA}" srcOrd="0" destOrd="0" presId="urn:microsoft.com/office/officeart/2018/5/layout/IconCircleLabelList"/>
    <dgm:cxn modelId="{EFDBC734-72C1-434F-B5CB-479C9235062C}" type="presParOf" srcId="{A9950D68-BCA6-4A68-B0E4-576A7755CA2F}" destId="{A0E6D993-40B9-4577-BCC5-7B06D28DF800}" srcOrd="1" destOrd="0" presId="urn:microsoft.com/office/officeart/2018/5/layout/IconCircleLabelList"/>
    <dgm:cxn modelId="{BEA8699F-913F-4A28-9626-30405758ED79}" type="presParOf" srcId="{A9950D68-BCA6-4A68-B0E4-576A7755CA2F}" destId="{C2C88F98-9C03-441A-B8A2-08F84D08D412}" srcOrd="2" destOrd="0" presId="urn:microsoft.com/office/officeart/2018/5/layout/IconCircleLabelList"/>
    <dgm:cxn modelId="{C864518F-ABF7-47BE-8FFA-F632C49145F2}" type="presParOf" srcId="{A9950D68-BCA6-4A68-B0E4-576A7755CA2F}" destId="{457DC537-4252-4843-A92A-C12A26D21425}" srcOrd="3" destOrd="0" presId="urn:microsoft.com/office/officeart/2018/5/layout/IconCircleLabelList"/>
    <dgm:cxn modelId="{35E5DC36-D080-4915-BAD2-DD6F594820C9}" type="presParOf" srcId="{1699DC93-7A20-4503-92BC-F9371D65AD67}" destId="{1ACD8B2E-849E-4FD4-9C9F-F61FF046459A}" srcOrd="3" destOrd="0" presId="urn:microsoft.com/office/officeart/2018/5/layout/IconCircleLabelList"/>
    <dgm:cxn modelId="{3C4BE82C-F2E5-4954-BA64-419A74C6361C}" type="presParOf" srcId="{1699DC93-7A20-4503-92BC-F9371D65AD67}" destId="{AA7F4366-FDC1-45CF-AC38-B8B8FCFB785D}" srcOrd="4" destOrd="0" presId="urn:microsoft.com/office/officeart/2018/5/layout/IconCircleLabelList"/>
    <dgm:cxn modelId="{A2B09B3D-9DE0-4358-8102-4D4DC9652920}" type="presParOf" srcId="{AA7F4366-FDC1-45CF-AC38-B8B8FCFB785D}" destId="{74ED037F-3BC7-4D7F-BBAF-18B14B1F263D}" srcOrd="0" destOrd="0" presId="urn:microsoft.com/office/officeart/2018/5/layout/IconCircleLabelList"/>
    <dgm:cxn modelId="{08817D3A-105A-48E5-91A1-B547EF36DC30}" type="presParOf" srcId="{AA7F4366-FDC1-45CF-AC38-B8B8FCFB785D}" destId="{5902EE7E-0665-4E5A-8F57-E3E3055734AF}" srcOrd="1" destOrd="0" presId="urn:microsoft.com/office/officeart/2018/5/layout/IconCircleLabelList"/>
    <dgm:cxn modelId="{62FDABC6-616F-4758-81C4-0FA4C62ADDA3}" type="presParOf" srcId="{AA7F4366-FDC1-45CF-AC38-B8B8FCFB785D}" destId="{19FE92EC-E8C1-4080-B3C4-D0FFAD59F652}" srcOrd="2" destOrd="0" presId="urn:microsoft.com/office/officeart/2018/5/layout/IconCircleLabelList"/>
    <dgm:cxn modelId="{1AD4D5F9-D3CD-4550-868F-8DA2E1C2FE3A}" type="presParOf" srcId="{AA7F4366-FDC1-45CF-AC38-B8B8FCFB785D}" destId="{EB756909-50EC-4E69-99AD-7E831BBF7D31}" srcOrd="3" destOrd="0" presId="urn:microsoft.com/office/officeart/2018/5/layout/IconCircleLabelList"/>
    <dgm:cxn modelId="{3015D125-2A8E-43EA-9BAC-C7929FF71255}" type="presParOf" srcId="{1699DC93-7A20-4503-92BC-F9371D65AD67}" destId="{BA097A43-4276-482E-9A86-84484FF8E09D}" srcOrd="5" destOrd="0" presId="urn:microsoft.com/office/officeart/2018/5/layout/IconCircleLabelList"/>
    <dgm:cxn modelId="{5C447249-EFD0-4707-9BAC-6FBE0D681B96}" type="presParOf" srcId="{1699DC93-7A20-4503-92BC-F9371D65AD67}" destId="{59CC7951-65BD-48A9-8471-1D2CFEF98586}" srcOrd="6" destOrd="0" presId="urn:microsoft.com/office/officeart/2018/5/layout/IconCircleLabelList"/>
    <dgm:cxn modelId="{0B8E73B7-3D2B-456E-B50A-D11099FCFCE0}" type="presParOf" srcId="{59CC7951-65BD-48A9-8471-1D2CFEF98586}" destId="{EE3C44BF-FEB7-4C5D-B7AD-6C5F567A20FA}" srcOrd="0" destOrd="0" presId="urn:microsoft.com/office/officeart/2018/5/layout/IconCircleLabelList"/>
    <dgm:cxn modelId="{7263415E-928A-4592-BA2F-7E54A7F82674}" type="presParOf" srcId="{59CC7951-65BD-48A9-8471-1D2CFEF98586}" destId="{2144770A-E7A2-43E9-A283-887FDBD77253}" srcOrd="1" destOrd="0" presId="urn:microsoft.com/office/officeart/2018/5/layout/IconCircleLabelList"/>
    <dgm:cxn modelId="{F82831F7-BCBE-4CBB-928A-54502972CB2C}" type="presParOf" srcId="{59CC7951-65BD-48A9-8471-1D2CFEF98586}" destId="{976F5FE5-CDFC-4D0E-8318-AE199F1F1F92}" srcOrd="2" destOrd="0" presId="urn:microsoft.com/office/officeart/2018/5/layout/IconCircleLabelList"/>
    <dgm:cxn modelId="{2E84920A-3E6A-462D-B2E0-F5D496D73E4B}" type="presParOf" srcId="{59CC7951-65BD-48A9-8471-1D2CFEF98586}" destId="{7AB0E737-EB9E-4DCE-A995-9B9192E89C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461D7-E3C5-4390-8F36-6B887BC077D0}">
      <dsp:nvSpPr>
        <dsp:cNvPr id="0" name=""/>
        <dsp:cNvSpPr/>
      </dsp:nvSpPr>
      <dsp:spPr>
        <a:xfrm>
          <a:off x="308404" y="521513"/>
          <a:ext cx="957533" cy="9575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0052A-9D65-42E7-8B9F-359477882509}">
      <dsp:nvSpPr>
        <dsp:cNvPr id="0" name=""/>
        <dsp:cNvSpPr/>
      </dsp:nvSpPr>
      <dsp:spPr>
        <a:xfrm>
          <a:off x="512468" y="725578"/>
          <a:ext cx="549404" cy="549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B765B-0D3C-47A3-899F-DA32178A8A0E}">
      <dsp:nvSpPr>
        <dsp:cNvPr id="0" name=""/>
        <dsp:cNvSpPr/>
      </dsp:nvSpPr>
      <dsp:spPr>
        <a:xfrm>
          <a:off x="2307" y="1777295"/>
          <a:ext cx="1569726" cy="91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100" b="0" kern="1200" dirty="0"/>
            <a:t>Se va a intentar desplegar una infraestructura de servicio en la nube, aprovisionando:</a:t>
          </a:r>
          <a:endParaRPr lang="en-US" sz="1100" kern="1200" dirty="0"/>
        </a:p>
      </dsp:txBody>
      <dsp:txXfrm>
        <a:off x="2307" y="1777295"/>
        <a:ext cx="1569726" cy="910564"/>
      </dsp:txXfrm>
    </dsp:sp>
    <dsp:sp modelId="{4213B079-92BF-41DC-A6B6-4930D46B0ABA}">
      <dsp:nvSpPr>
        <dsp:cNvPr id="0" name=""/>
        <dsp:cNvSpPr/>
      </dsp:nvSpPr>
      <dsp:spPr>
        <a:xfrm>
          <a:off x="2152833" y="521513"/>
          <a:ext cx="957533" cy="9575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6D993-40B9-4577-BCC5-7B06D28DF800}">
      <dsp:nvSpPr>
        <dsp:cNvPr id="0" name=""/>
        <dsp:cNvSpPr/>
      </dsp:nvSpPr>
      <dsp:spPr>
        <a:xfrm>
          <a:off x="2356897" y="725578"/>
          <a:ext cx="549404" cy="549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DC537-4252-4843-A92A-C12A26D21425}">
      <dsp:nvSpPr>
        <dsp:cNvPr id="0" name=""/>
        <dsp:cNvSpPr/>
      </dsp:nvSpPr>
      <dsp:spPr>
        <a:xfrm>
          <a:off x="1846736" y="1777295"/>
          <a:ext cx="1569726" cy="91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100" b="0" kern="1200"/>
            <a:t>Un cluster </a:t>
          </a:r>
          <a:r>
            <a:rPr lang="es-AR" sz="1100" b="0" u="sng" kern="1200"/>
            <a:t>EKS</a:t>
          </a:r>
          <a:endParaRPr lang="en-US" sz="1100" kern="1200"/>
        </a:p>
      </dsp:txBody>
      <dsp:txXfrm>
        <a:off x="1846736" y="1777295"/>
        <a:ext cx="1569726" cy="910564"/>
      </dsp:txXfrm>
    </dsp:sp>
    <dsp:sp modelId="{74ED037F-3BC7-4D7F-BBAF-18B14B1F263D}">
      <dsp:nvSpPr>
        <dsp:cNvPr id="0" name=""/>
        <dsp:cNvSpPr/>
      </dsp:nvSpPr>
      <dsp:spPr>
        <a:xfrm>
          <a:off x="3997261" y="521513"/>
          <a:ext cx="957533" cy="9575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2EE7E-0665-4E5A-8F57-E3E3055734AF}">
      <dsp:nvSpPr>
        <dsp:cNvPr id="0" name=""/>
        <dsp:cNvSpPr/>
      </dsp:nvSpPr>
      <dsp:spPr>
        <a:xfrm>
          <a:off x="4201326" y="725578"/>
          <a:ext cx="549404" cy="549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56909-50EC-4E69-99AD-7E831BBF7D31}">
      <dsp:nvSpPr>
        <dsp:cNvPr id="0" name=""/>
        <dsp:cNvSpPr/>
      </dsp:nvSpPr>
      <dsp:spPr>
        <a:xfrm>
          <a:off x="3691165" y="1777295"/>
          <a:ext cx="1569726" cy="91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100" b="0" kern="1200"/>
            <a:t>Dos aplicaciones de diferentes tecnologias (Ngnix y .Net core)</a:t>
          </a:r>
          <a:endParaRPr lang="en-US" sz="1100" kern="1200"/>
        </a:p>
      </dsp:txBody>
      <dsp:txXfrm>
        <a:off x="3691165" y="1777295"/>
        <a:ext cx="1569726" cy="910564"/>
      </dsp:txXfrm>
    </dsp:sp>
    <dsp:sp modelId="{EE3C44BF-FEB7-4C5D-B7AD-6C5F567A20FA}">
      <dsp:nvSpPr>
        <dsp:cNvPr id="0" name=""/>
        <dsp:cNvSpPr/>
      </dsp:nvSpPr>
      <dsp:spPr>
        <a:xfrm>
          <a:off x="5841690" y="521513"/>
          <a:ext cx="957533" cy="9575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4770A-E7A2-43E9-A283-887FDBD77253}">
      <dsp:nvSpPr>
        <dsp:cNvPr id="0" name=""/>
        <dsp:cNvSpPr/>
      </dsp:nvSpPr>
      <dsp:spPr>
        <a:xfrm>
          <a:off x="6045754" y="725578"/>
          <a:ext cx="549404" cy="5494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0E737-EB9E-4DCE-A995-9B9192E89C36}">
      <dsp:nvSpPr>
        <dsp:cNvPr id="0" name=""/>
        <dsp:cNvSpPr/>
      </dsp:nvSpPr>
      <dsp:spPr>
        <a:xfrm>
          <a:off x="5535593" y="1777295"/>
          <a:ext cx="1569726" cy="91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100" b="0" kern="1200"/>
            <a:t>Aplicaciones de recolección, almacenado y visualización de métricas de performance de algunos de los recursos desplegados.</a:t>
          </a:r>
          <a:endParaRPr lang="en-US" sz="1100" kern="1200"/>
        </a:p>
      </dsp:txBody>
      <dsp:txXfrm>
        <a:off x="5535593" y="1777295"/>
        <a:ext cx="1569726" cy="910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077" y="1988193"/>
            <a:ext cx="6421881" cy="1361248"/>
          </a:xfrm>
        </p:spPr>
        <p:txBody>
          <a:bodyPr anchor="b">
            <a:noAutofit/>
          </a:bodyPr>
          <a:lstStyle>
            <a:lvl1pPr algn="r">
              <a:defRPr sz="4465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077" y="3349439"/>
            <a:ext cx="6421881" cy="90697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73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504049"/>
            <a:ext cx="7107922" cy="2814273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82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29555" y="3003291"/>
            <a:ext cx="5973402" cy="3150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00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1597468"/>
            <a:ext cx="7107922" cy="2146061"/>
          </a:xfrm>
        </p:spPr>
        <p:txBody>
          <a:bodyPr anchor="b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7069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6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5" y="504049"/>
            <a:ext cx="7100923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215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1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7855" y="504048"/>
            <a:ext cx="1078791" cy="4342172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036" y="504049"/>
            <a:ext cx="5837494" cy="434217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28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947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72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39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2233217"/>
            <a:ext cx="7107922" cy="1510312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29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036" y="1786487"/>
            <a:ext cx="3459456" cy="32088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8504" y="1786488"/>
            <a:ext cx="3459455" cy="32088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04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722" y="1786813"/>
            <a:ext cx="3460769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722" y="2263297"/>
            <a:ext cx="3460769" cy="273201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7192" y="1786813"/>
            <a:ext cx="346076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7193" y="2263297"/>
            <a:ext cx="3460764" cy="273201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03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80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1239123"/>
            <a:ext cx="3187012" cy="1057102"/>
          </a:xfrm>
        </p:spPr>
        <p:txBody>
          <a:bodyPr anchor="b">
            <a:normAutofit/>
          </a:bodyPr>
          <a:lstStyle>
            <a:lvl1pPr>
              <a:defRPr sz="165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059" y="425766"/>
            <a:ext cx="3731899" cy="456954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5" y="2296225"/>
            <a:ext cx="3187012" cy="2136956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7900" indent="0">
              <a:buNone/>
              <a:defRPr sz="1158"/>
            </a:lvl2pPr>
            <a:lvl3pPr marL="755799" indent="0">
              <a:buNone/>
              <a:defRPr sz="992"/>
            </a:lvl3pPr>
            <a:lvl4pPr marL="1133699" indent="0">
              <a:buNone/>
              <a:defRPr sz="827"/>
            </a:lvl4pPr>
            <a:lvl5pPr marL="1511598" indent="0">
              <a:buNone/>
              <a:defRPr sz="827"/>
            </a:lvl5pPr>
            <a:lvl6pPr marL="1889498" indent="0">
              <a:buNone/>
              <a:defRPr sz="827"/>
            </a:lvl6pPr>
            <a:lvl7pPr marL="2267397" indent="0">
              <a:buNone/>
              <a:defRPr sz="827"/>
            </a:lvl7pPr>
            <a:lvl8pPr marL="2645297" indent="0">
              <a:buNone/>
              <a:defRPr sz="827"/>
            </a:lvl8pPr>
            <a:lvl9pPr marL="3023197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12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3969385"/>
            <a:ext cx="7107921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0035" y="504049"/>
            <a:ext cx="7107922" cy="317983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6" y="4437993"/>
            <a:ext cx="7107921" cy="557318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27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5" y="1786488"/>
            <a:ext cx="7107922" cy="320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7370" y="4995312"/>
            <a:ext cx="7540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35" y="4995312"/>
            <a:ext cx="520701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2958" y="4995312"/>
            <a:ext cx="56500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296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txStyles>
    <p:titleStyle>
      <a:lvl1pPr algn="l" defTabSz="378013" rtl="0" eaLnBrk="1" latinLnBrk="0" hangingPunct="1">
        <a:spcBef>
          <a:spcPct val="0"/>
        </a:spcBef>
        <a:buNone/>
        <a:defRPr sz="297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loSoftApps/PIM-DevOps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5FD13B3-3F58-4777-997E-5447AA079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000"/>
            <a:ext cx="10080630" cy="5677550"/>
            <a:chOff x="0" y="-8467"/>
            <a:chExt cx="12192000" cy="6866467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FE7BD20-6D81-4370-9DB7-04C9B4E9F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08F0ECF-D673-4442-A82C-CDA64905A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23">
              <a:extLst>
                <a:ext uri="{FF2B5EF4-FFF2-40B4-BE49-F238E27FC236}">
                  <a16:creationId xmlns:a16="http://schemas.microsoft.com/office/drawing/2014/main" id="{2AF8E598-80EA-41AD-A0F3-9543D601A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AC7D6F9C-7670-4ACC-ACE1-A6BD24F5C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FF420142-D3AA-46D3-A3A5-250686CD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051037D6-83DE-41D6-9103-84ABD0FEE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Rectangle 28">
              <a:extLst>
                <a:ext uri="{FF2B5EF4-FFF2-40B4-BE49-F238E27FC236}">
                  <a16:creationId xmlns:a16="http://schemas.microsoft.com/office/drawing/2014/main" id="{FCAED6F3-E1FA-489A-A2B1-E97972EB4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Rectangle 29">
              <a:extLst>
                <a:ext uri="{FF2B5EF4-FFF2-40B4-BE49-F238E27FC236}">
                  <a16:creationId xmlns:a16="http://schemas.microsoft.com/office/drawing/2014/main" id="{AA247423-55F2-4D5D-806A-BE33BE6B1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B2FE1F39-B712-4260-8DA6-3B6A94102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59AF7F-DAB9-4EE7-BBEF-7B961E5CF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1" name="TextShape 1"/>
          <p:cNvSpPr txBox="1"/>
          <p:nvPr/>
        </p:nvSpPr>
        <p:spPr>
          <a:xfrm>
            <a:off x="2356083" y="504048"/>
            <a:ext cx="5311874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strike="noStrike" spc="-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Proyecto Final Integrador</a:t>
            </a:r>
            <a:br>
              <a:rPr lang="en-US" sz="17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17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17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700" b="1" strike="noStrike" spc="-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Certificación DevOps</a:t>
            </a:r>
            <a:endParaRPr lang="en-US" sz="1700" b="0" strike="noStrike" spc="-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462665EA-AABF-4427-A720-538234E6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2" y="3337982"/>
            <a:ext cx="378024" cy="2324524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3" name="Imagen 122"/>
          <p:cNvPicPr/>
          <p:nvPr/>
        </p:nvPicPr>
        <p:blipFill rotWithShape="1">
          <a:blip r:embed="rId2"/>
          <a:srcRect l="33198" r="23461" b="9090"/>
          <a:stretch/>
        </p:blipFill>
        <p:spPr>
          <a:xfrm>
            <a:off x="20" y="10"/>
            <a:ext cx="2260560" cy="5678584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2" name="TextShape 2"/>
          <p:cNvSpPr txBox="1"/>
          <p:nvPr/>
        </p:nvSpPr>
        <p:spPr>
          <a:xfrm>
            <a:off x="2356083" y="1786487"/>
            <a:ext cx="5311874" cy="320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Integrante</a:t>
            </a: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Gonzalo Santilli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Creacion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Service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Connection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72960" y="1389123"/>
            <a:ext cx="9071640" cy="7187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poder interactuar desde Azure DevOps contra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EKS, configuramos un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con los datos que obtuvimos.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000" b="0" strike="noStrike" spc="-1" dirty="0">
              <a:latin typeface="Arial"/>
            </a:endParaRPr>
          </a:p>
        </p:txBody>
      </p:sp>
      <p:pic>
        <p:nvPicPr>
          <p:cNvPr id="160" name="Imagen 159"/>
          <p:cNvPicPr/>
          <p:nvPr/>
        </p:nvPicPr>
        <p:blipFill>
          <a:blip r:embed="rId2"/>
          <a:stretch/>
        </p:blipFill>
        <p:spPr>
          <a:xfrm>
            <a:off x="2977560" y="2376000"/>
            <a:ext cx="3862440" cy="177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Desploy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las App</a:t>
            </a:r>
          </a:p>
        </p:txBody>
      </p:sp>
      <p:sp>
        <p:nvSpPr>
          <p:cNvPr id="162" name="TextShape 2"/>
          <p:cNvSpPr txBox="1"/>
          <p:nvPr/>
        </p:nvSpPr>
        <p:spPr>
          <a:xfrm>
            <a:off x="288180" y="108558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Ejecutamos los 2 pipelines de despliegue de las aplicaciones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Nginx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Core, basados en los .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yaml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repositorio de despliegues.</a:t>
            </a:r>
          </a:p>
        </p:txBody>
      </p:sp>
      <p:pic>
        <p:nvPicPr>
          <p:cNvPr id="163" name="Imagen 162"/>
          <p:cNvPicPr/>
          <p:nvPr/>
        </p:nvPicPr>
        <p:blipFill>
          <a:blip r:embed="rId2"/>
          <a:stretch/>
        </p:blipFill>
        <p:spPr>
          <a:xfrm>
            <a:off x="72000" y="1955880"/>
            <a:ext cx="4824000" cy="2220120"/>
          </a:xfrm>
          <a:prstGeom prst="rect">
            <a:avLst/>
          </a:prstGeom>
          <a:ln>
            <a:noFill/>
          </a:ln>
        </p:spPr>
      </p:pic>
      <p:pic>
        <p:nvPicPr>
          <p:cNvPr id="164" name="Imagen 163"/>
          <p:cNvPicPr/>
          <p:nvPr/>
        </p:nvPicPr>
        <p:blipFill>
          <a:blip r:embed="rId3"/>
          <a:stretch/>
        </p:blipFill>
        <p:spPr>
          <a:xfrm>
            <a:off x="565200" y="3531960"/>
            <a:ext cx="5266800" cy="1940040"/>
          </a:xfrm>
          <a:prstGeom prst="rect">
            <a:avLst/>
          </a:prstGeom>
          <a:ln>
            <a:noFill/>
          </a:ln>
        </p:spPr>
      </p:pic>
      <p:pic>
        <p:nvPicPr>
          <p:cNvPr id="165" name="Imagen 164"/>
          <p:cNvPicPr/>
          <p:nvPr/>
        </p:nvPicPr>
        <p:blipFill>
          <a:blip r:embed="rId4"/>
          <a:stretch/>
        </p:blipFill>
        <p:spPr>
          <a:xfrm>
            <a:off x="5256000" y="1948320"/>
            <a:ext cx="4392000" cy="2299680"/>
          </a:xfrm>
          <a:prstGeom prst="rect">
            <a:avLst/>
          </a:prstGeom>
          <a:ln>
            <a:noFill/>
          </a:ln>
        </p:spPr>
      </p:pic>
      <p:pic>
        <p:nvPicPr>
          <p:cNvPr id="166" name="Imagen 165"/>
          <p:cNvPicPr/>
          <p:nvPr/>
        </p:nvPicPr>
        <p:blipFill>
          <a:blip r:embed="rId5"/>
          <a:stretch/>
        </p:blipFill>
        <p:spPr>
          <a:xfrm>
            <a:off x="6120000" y="3511080"/>
            <a:ext cx="3888000" cy="203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Verificacion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Despliegues</a:t>
            </a:r>
          </a:p>
        </p:txBody>
      </p:sp>
      <p:pic>
        <p:nvPicPr>
          <p:cNvPr id="168" name="Imagen 167"/>
          <p:cNvPicPr/>
          <p:nvPr/>
        </p:nvPicPr>
        <p:blipFill>
          <a:blip r:embed="rId2"/>
          <a:stretch/>
        </p:blipFill>
        <p:spPr>
          <a:xfrm>
            <a:off x="144000" y="720000"/>
            <a:ext cx="8804520" cy="2467800"/>
          </a:xfrm>
          <a:prstGeom prst="rect">
            <a:avLst/>
          </a:prstGeom>
          <a:ln>
            <a:noFill/>
          </a:ln>
        </p:spPr>
      </p:pic>
      <p:pic>
        <p:nvPicPr>
          <p:cNvPr id="169" name="Imagen 168"/>
          <p:cNvPicPr/>
          <p:nvPr/>
        </p:nvPicPr>
        <p:blipFill>
          <a:blip r:embed="rId3"/>
          <a:stretch/>
        </p:blipFill>
        <p:spPr>
          <a:xfrm>
            <a:off x="1296000" y="2903400"/>
            <a:ext cx="8444520" cy="242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44000" y="-228960"/>
            <a:ext cx="979200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Monitoreo -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Configuracion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permisos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504360" y="1326600"/>
            <a:ext cx="9071640" cy="133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Asociamos el IAM Open ID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Agregamos las IAM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policys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Fluentbit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namespace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loggin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IamServiceAccount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000" b="0" strike="noStrike" spc="-1" dirty="0">
              <a:latin typeface="Arial"/>
            </a:endParaRPr>
          </a:p>
        </p:txBody>
      </p:sp>
      <p:pic>
        <p:nvPicPr>
          <p:cNvPr id="172" name="Imagen 171"/>
          <p:cNvPicPr/>
          <p:nvPr/>
        </p:nvPicPr>
        <p:blipFill>
          <a:blip r:embed="rId2"/>
          <a:stretch/>
        </p:blipFill>
        <p:spPr>
          <a:xfrm>
            <a:off x="144000" y="2623680"/>
            <a:ext cx="7632000" cy="1552320"/>
          </a:xfrm>
          <a:prstGeom prst="rect">
            <a:avLst/>
          </a:prstGeom>
          <a:ln>
            <a:noFill/>
          </a:ln>
        </p:spPr>
      </p:pic>
      <p:pic>
        <p:nvPicPr>
          <p:cNvPr id="173" name="Imagen 172"/>
          <p:cNvPicPr/>
          <p:nvPr/>
        </p:nvPicPr>
        <p:blipFill>
          <a:blip r:embed="rId3"/>
          <a:stretch/>
        </p:blipFill>
        <p:spPr>
          <a:xfrm>
            <a:off x="4282560" y="3101040"/>
            <a:ext cx="5581440" cy="229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Despliegue de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OpenSearch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720000" y="1008000"/>
            <a:ext cx="8352000" cy="13366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OpenSearch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Mapeamos los roles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FluentBit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OpenSearch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Desplegamos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Fluentbit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Obtenemos información de acceso a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OpenSearch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6" name="Imagen 175"/>
          <p:cNvPicPr/>
          <p:nvPr/>
        </p:nvPicPr>
        <p:blipFill>
          <a:blip r:embed="rId2"/>
          <a:stretch/>
        </p:blipFill>
        <p:spPr>
          <a:xfrm>
            <a:off x="144000" y="2423350"/>
            <a:ext cx="4307040" cy="3175200"/>
          </a:xfrm>
          <a:prstGeom prst="rect">
            <a:avLst/>
          </a:prstGeom>
          <a:ln>
            <a:noFill/>
          </a:ln>
        </p:spPr>
      </p:pic>
      <p:pic>
        <p:nvPicPr>
          <p:cNvPr id="177" name="Imagen 176"/>
          <p:cNvPicPr/>
          <p:nvPr/>
        </p:nvPicPr>
        <p:blipFill>
          <a:blip r:embed="rId3"/>
          <a:stretch/>
        </p:blipFill>
        <p:spPr>
          <a:xfrm>
            <a:off x="2736000" y="3104457"/>
            <a:ext cx="7135200" cy="100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Verificacion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Despliegues</a:t>
            </a:r>
          </a:p>
        </p:txBody>
      </p:sp>
      <p:pic>
        <p:nvPicPr>
          <p:cNvPr id="179" name="Imagen 178"/>
          <p:cNvPicPr/>
          <p:nvPr/>
        </p:nvPicPr>
        <p:blipFill>
          <a:blip r:embed="rId2"/>
          <a:stretch/>
        </p:blipFill>
        <p:spPr>
          <a:xfrm>
            <a:off x="1095815" y="980280"/>
            <a:ext cx="6892200" cy="1679040"/>
          </a:xfrm>
          <a:prstGeom prst="rect">
            <a:avLst/>
          </a:prstGeom>
          <a:ln>
            <a:noFill/>
          </a:ln>
        </p:spPr>
      </p:pic>
      <p:pic>
        <p:nvPicPr>
          <p:cNvPr id="180" name="Imagen 179"/>
          <p:cNvPicPr/>
          <p:nvPr/>
        </p:nvPicPr>
        <p:blipFill>
          <a:blip r:embed="rId3"/>
          <a:stretch/>
        </p:blipFill>
        <p:spPr>
          <a:xfrm>
            <a:off x="5428781" y="2301660"/>
            <a:ext cx="4460040" cy="1656000"/>
          </a:xfrm>
          <a:prstGeom prst="rect">
            <a:avLst/>
          </a:prstGeom>
          <a:ln>
            <a:noFill/>
          </a:ln>
        </p:spPr>
      </p:pic>
      <p:pic>
        <p:nvPicPr>
          <p:cNvPr id="181" name="Imagen 180"/>
          <p:cNvPicPr/>
          <p:nvPr/>
        </p:nvPicPr>
        <p:blipFill>
          <a:blip r:embed="rId4"/>
          <a:stretch/>
        </p:blipFill>
        <p:spPr>
          <a:xfrm>
            <a:off x="80640" y="2659320"/>
            <a:ext cx="5254200" cy="259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Despliegue de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Prometheus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Grafana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0" y="925560"/>
            <a:ext cx="9883800" cy="264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Agregamos los repositorios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prometheus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grafana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Helm</a:t>
            </a: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Desplegar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Prometheus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Exponemos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Prometheus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el 8080 </a:t>
            </a:r>
          </a:p>
          <a:p>
            <a:pPr>
              <a:buClr>
                <a:srgbClr val="FFFFFF"/>
              </a:buClr>
              <a:buSzPct val="45000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nuestra maquina</a:t>
            </a: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Creamos su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namespace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desplegamos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Grafana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creandole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datasource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prometheus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1800" b="0" strike="noStrike" spc="-1" dirty="0">
              <a:latin typeface="Arial"/>
            </a:endParaRPr>
          </a:p>
        </p:txBody>
      </p:sp>
      <p:pic>
        <p:nvPicPr>
          <p:cNvPr id="184" name="Imagen 183"/>
          <p:cNvPicPr/>
          <p:nvPr/>
        </p:nvPicPr>
        <p:blipFill>
          <a:blip r:embed="rId2"/>
          <a:stretch/>
        </p:blipFill>
        <p:spPr>
          <a:xfrm rot="21592200">
            <a:off x="4392360" y="1301760"/>
            <a:ext cx="5258520" cy="2630880"/>
          </a:xfrm>
          <a:prstGeom prst="rect">
            <a:avLst/>
          </a:prstGeom>
          <a:ln>
            <a:noFill/>
          </a:ln>
        </p:spPr>
      </p:pic>
      <p:pic>
        <p:nvPicPr>
          <p:cNvPr id="185" name="Imagen 184"/>
          <p:cNvPicPr/>
          <p:nvPr/>
        </p:nvPicPr>
        <p:blipFill>
          <a:blip r:embed="rId3"/>
          <a:stretch/>
        </p:blipFill>
        <p:spPr>
          <a:xfrm>
            <a:off x="304232" y="3504126"/>
            <a:ext cx="8928000" cy="201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Acceso a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Grafana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60" y="925920"/>
            <a:ext cx="98838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Obtenemos la URL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Grafana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para acceder con los datos configurados en el despliegue</a:t>
            </a:r>
          </a:p>
        </p:txBody>
      </p:sp>
      <p:pic>
        <p:nvPicPr>
          <p:cNvPr id="188" name="Imagen 187"/>
          <p:cNvPicPr/>
          <p:nvPr/>
        </p:nvPicPr>
        <p:blipFill>
          <a:blip r:embed="rId2"/>
          <a:stretch/>
        </p:blipFill>
        <p:spPr>
          <a:xfrm>
            <a:off x="118080" y="1430280"/>
            <a:ext cx="6649920" cy="1017720"/>
          </a:xfrm>
          <a:prstGeom prst="rect">
            <a:avLst/>
          </a:prstGeom>
          <a:ln>
            <a:noFill/>
          </a:ln>
        </p:spPr>
      </p:pic>
      <p:pic>
        <p:nvPicPr>
          <p:cNvPr id="189" name="Imagen 188"/>
          <p:cNvPicPr/>
          <p:nvPr/>
        </p:nvPicPr>
        <p:blipFill>
          <a:blip r:embed="rId3"/>
          <a:stretch/>
        </p:blipFill>
        <p:spPr>
          <a:xfrm>
            <a:off x="144000" y="2880000"/>
            <a:ext cx="5212800" cy="2659320"/>
          </a:xfrm>
          <a:prstGeom prst="rect">
            <a:avLst/>
          </a:prstGeom>
          <a:ln>
            <a:noFill/>
          </a:ln>
        </p:spPr>
      </p:pic>
      <p:pic>
        <p:nvPicPr>
          <p:cNvPr id="190" name="Imagen 189"/>
          <p:cNvPicPr/>
          <p:nvPr/>
        </p:nvPicPr>
        <p:blipFill>
          <a:blip r:embed="rId4"/>
          <a:stretch/>
        </p:blipFill>
        <p:spPr>
          <a:xfrm>
            <a:off x="4524120" y="2088000"/>
            <a:ext cx="5339880" cy="234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Visualización de Métricas</a:t>
            </a:r>
          </a:p>
        </p:txBody>
      </p:sp>
      <p:sp>
        <p:nvSpPr>
          <p:cNvPr id="192" name="TextShape 2"/>
          <p:cNvSpPr txBox="1"/>
          <p:nvPr/>
        </p:nvSpPr>
        <p:spPr>
          <a:xfrm>
            <a:off x="720" y="926280"/>
            <a:ext cx="9883800" cy="370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monitoreo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Clusters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importamos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Dash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3119</a:t>
            </a:r>
          </a:p>
        </p:txBody>
      </p:sp>
      <p:pic>
        <p:nvPicPr>
          <p:cNvPr id="193" name="Imagen 192"/>
          <p:cNvPicPr/>
          <p:nvPr/>
        </p:nvPicPr>
        <p:blipFill>
          <a:blip r:embed="rId2"/>
          <a:stretch/>
        </p:blipFill>
        <p:spPr>
          <a:xfrm>
            <a:off x="307800" y="1315080"/>
            <a:ext cx="8691480" cy="389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Visualización de Métricas</a:t>
            </a:r>
          </a:p>
        </p:txBody>
      </p:sp>
      <p:sp>
        <p:nvSpPr>
          <p:cNvPr id="195" name="TextShape 2"/>
          <p:cNvSpPr txBox="1"/>
          <p:nvPr/>
        </p:nvSpPr>
        <p:spPr>
          <a:xfrm>
            <a:off x="720" y="926280"/>
            <a:ext cx="9883800" cy="370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monitoreo de los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importamos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Dash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6417</a:t>
            </a:r>
          </a:p>
        </p:txBody>
      </p:sp>
      <p:pic>
        <p:nvPicPr>
          <p:cNvPr id="196" name="Imagen 195"/>
          <p:cNvPicPr/>
          <p:nvPr/>
        </p:nvPicPr>
        <p:blipFill>
          <a:blip r:embed="rId2"/>
          <a:stretch/>
        </p:blipFill>
        <p:spPr>
          <a:xfrm>
            <a:off x="299880" y="1347120"/>
            <a:ext cx="8744040" cy="389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60035" y="504048"/>
            <a:ext cx="7107922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0" strike="noStrike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Que se </a:t>
            </a:r>
            <a:r>
              <a:rPr lang="en-US" sz="3600" b="0" strike="noStrike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intenta</a:t>
            </a:r>
            <a:r>
              <a:rPr lang="en-US" sz="3600" b="0" strike="noStrike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0" strike="noStrike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hacer</a:t>
            </a:r>
            <a:endParaRPr lang="en-US" sz="3600" b="0" strike="noStrike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7" name="TextShape 2">
            <a:extLst>
              <a:ext uri="{FF2B5EF4-FFF2-40B4-BE49-F238E27FC236}">
                <a16:creationId xmlns:a16="http://schemas.microsoft.com/office/drawing/2014/main" id="{3655706C-A0E9-AB92-B3BD-F0DE9EB01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860077"/>
              </p:ext>
            </p:extLst>
          </p:nvPr>
        </p:nvGraphicFramePr>
        <p:xfrm>
          <a:off x="560472" y="1786486"/>
          <a:ext cx="7107628" cy="3209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Eliminación de Recursos</a:t>
            </a:r>
          </a:p>
        </p:txBody>
      </p:sp>
      <p:sp>
        <p:nvSpPr>
          <p:cNvPr id="198" name="TextShape 2"/>
          <p:cNvSpPr txBox="1"/>
          <p:nvPr/>
        </p:nvSpPr>
        <p:spPr>
          <a:xfrm>
            <a:off x="1080" y="926280"/>
            <a:ext cx="98838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z="1800" b="0" strike="noStrike" spc="-1" dirty="0">
                <a:latin typeface="Arial"/>
              </a:rPr>
              <a:t>Corremos los pipelines de </a:t>
            </a:r>
            <a:r>
              <a:rPr lang="es-AR" sz="1800" b="0" strike="noStrike" spc="-1" dirty="0" err="1">
                <a:latin typeface="Arial"/>
              </a:rPr>
              <a:t>Destroy</a:t>
            </a:r>
            <a:r>
              <a:rPr lang="es-AR" sz="1800" b="0" strike="noStrike" spc="-1" dirty="0">
                <a:latin typeface="Arial"/>
              </a:rPr>
              <a:t> del EC2 y el EKS, según los estados almacenados en el </a:t>
            </a:r>
            <a:r>
              <a:rPr lang="es-AR" sz="1800" b="0" strike="noStrike" spc="-1" dirty="0" err="1">
                <a:latin typeface="Arial"/>
              </a:rPr>
              <a:t>Bucket</a:t>
            </a:r>
            <a:r>
              <a:rPr lang="es-AR" sz="1800" b="0" strike="noStrike" spc="-1" dirty="0">
                <a:latin typeface="Arial"/>
              </a:rPr>
              <a:t> S3 de </a:t>
            </a:r>
            <a:r>
              <a:rPr lang="es-AR" sz="1800" b="0" strike="noStrike" spc="-1" dirty="0" err="1">
                <a:latin typeface="Arial"/>
              </a:rPr>
              <a:t>backend</a:t>
            </a:r>
            <a:r>
              <a:rPr lang="es-AR" sz="1800" b="0" strike="noStrike" spc="-1" dirty="0">
                <a:latin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z="1800" b="0" strike="noStrike" spc="-1" dirty="0">
                <a:latin typeface="Arial"/>
              </a:rPr>
              <a:t>Lanzamos el pipeline de eliminación del S3.</a:t>
            </a: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z="1800" b="0" strike="noStrike" spc="-1" dirty="0">
                <a:latin typeface="Arial"/>
              </a:rPr>
              <a:t>Eliminamos el dominio de </a:t>
            </a:r>
            <a:r>
              <a:rPr lang="es-AR" sz="1800" b="0" strike="noStrike" spc="-1" dirty="0" err="1">
                <a:latin typeface="Arial"/>
              </a:rPr>
              <a:t>OpenSearch</a:t>
            </a:r>
            <a:r>
              <a:rPr lang="es-AR" sz="1800" b="0" strike="noStrike" spc="-1" dirty="0">
                <a:latin typeface="Arial"/>
              </a:rPr>
              <a:t>.</a:t>
            </a:r>
          </a:p>
        </p:txBody>
      </p:sp>
      <p:pic>
        <p:nvPicPr>
          <p:cNvPr id="199" name="Imagen 198"/>
          <p:cNvPicPr/>
          <p:nvPr/>
        </p:nvPicPr>
        <p:blipFill>
          <a:blip r:embed="rId2"/>
          <a:stretch/>
        </p:blipFill>
        <p:spPr>
          <a:xfrm>
            <a:off x="109800" y="2039760"/>
            <a:ext cx="4893840" cy="3196800"/>
          </a:xfrm>
          <a:prstGeom prst="rect">
            <a:avLst/>
          </a:prstGeom>
          <a:ln>
            <a:noFill/>
          </a:ln>
        </p:spPr>
      </p:pic>
      <p:pic>
        <p:nvPicPr>
          <p:cNvPr id="200" name="Imagen 199"/>
          <p:cNvPicPr/>
          <p:nvPr/>
        </p:nvPicPr>
        <p:blipFill>
          <a:blip r:embed="rId3"/>
          <a:stretch/>
        </p:blipFill>
        <p:spPr>
          <a:xfrm>
            <a:off x="2966040" y="2356920"/>
            <a:ext cx="5379480" cy="3200760"/>
          </a:xfrm>
          <a:prstGeom prst="rect">
            <a:avLst/>
          </a:prstGeom>
          <a:ln>
            <a:noFill/>
          </a:ln>
        </p:spPr>
      </p:pic>
      <p:pic>
        <p:nvPicPr>
          <p:cNvPr id="201" name="Imagen 200"/>
          <p:cNvPicPr/>
          <p:nvPr/>
        </p:nvPicPr>
        <p:blipFill>
          <a:blip r:embed="rId4"/>
          <a:stretch/>
        </p:blipFill>
        <p:spPr>
          <a:xfrm>
            <a:off x="5724720" y="1662120"/>
            <a:ext cx="4086000" cy="17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4400" b="0" strike="noStrike" spc="-1">
              <a:latin typeface="Arial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0ED2483E-B331-481F-8AD1-49DAEE91A3CB}"/>
              </a:ext>
            </a:extLst>
          </p:cNvPr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01105340-750D-4421-A92A-BD31E0E82F96}"/>
              </a:ext>
            </a:extLst>
          </p:cNvPr>
          <p:cNvSpPr txBox="1"/>
          <p:nvPr/>
        </p:nvSpPr>
        <p:spPr>
          <a:xfrm>
            <a:off x="515815" y="926279"/>
            <a:ext cx="9168186" cy="43412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el proyecto se abordó la problemática planteada como un requerimiento laboral de despliegue, integrando varias de las herramientas y metodologías que fuimos incorporando en el dictado del curso.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FFFF"/>
              </a:buClr>
              <a:buSzPct val="45000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hizo un desglose de tareas, las cuales facilitaron el orden de avance. Durante el avance del proyecto se debieron refinar varias de las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UserStory´s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definidas inicialmente.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b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 cuestiones de tiempo, los scripts utilizados fueron cargados en diferentes repositorios, descargados y ejecutados de forma local. Asimismo, esos scripts podrían ser corridos desde diferentes pipelines, o bien desde una instancia en la nube. En ambos casos, con sus respectivas dependencias previamente instaladas.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CE69-130B-4AE7-B23D-7CD5827F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85" y="3139043"/>
            <a:ext cx="3732431" cy="648000"/>
          </a:xfrm>
        </p:spPr>
        <p:txBody>
          <a:bodyPr/>
          <a:lstStyle/>
          <a:p>
            <a:r>
              <a:rPr lang="es-MX" dirty="0"/>
              <a:t>Muchas Gracias!!!!</a:t>
            </a:r>
            <a:endParaRPr lang="es-AR" dirty="0"/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F8D832FC-41A1-43C3-9D20-B3EAF1F0D604}"/>
              </a:ext>
            </a:extLst>
          </p:cNvPr>
          <p:cNvSpPr txBox="1"/>
          <p:nvPr/>
        </p:nvSpPr>
        <p:spPr>
          <a:xfrm>
            <a:off x="515815" y="926279"/>
            <a:ext cx="9168186" cy="95722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Repositorio de Archivos: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AR" dirty="0" err="1">
                <a:hlinkClick r:id="rId2"/>
              </a:rPr>
              <a:t>LaloSoftApps</a:t>
            </a:r>
            <a:r>
              <a:rPr lang="es-AR" dirty="0">
                <a:hlinkClick r:id="rId2"/>
              </a:rPr>
              <a:t>/PIM-DevOps: Repo Proyecto Integrados DevOps (github.com)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7220" y="1207617"/>
            <a:ext cx="0" cy="325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Shape 1"/>
          <p:cNvSpPr txBox="1"/>
          <p:nvPr/>
        </p:nvSpPr>
        <p:spPr>
          <a:xfrm>
            <a:off x="532033" y="675238"/>
            <a:ext cx="2784209" cy="4320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2000" indent="-324000">
              <a:spcBef>
                <a:spcPct val="0"/>
              </a:spcBef>
              <a:spcAft>
                <a:spcPts val="600"/>
              </a:spcAft>
              <a:buClr>
                <a:srgbClr val="FFFFFF"/>
              </a:buClr>
              <a:buSzPct val="45000"/>
            </a:pPr>
            <a:r>
              <a:rPr lang="en-US" sz="3600" b="0" strike="noStrike" spc="-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Tecnologias utilizadas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3848277" y="675238"/>
            <a:ext cx="3819679" cy="4320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DevOps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Terraform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Kubernetes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Bash Scripts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Powershell</a:t>
            </a: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Scripts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 (</a:t>
            </a:r>
            <a:r>
              <a:rPr lang="en-US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mediante</a:t>
            </a: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Aws-</a:t>
            </a:r>
            <a:r>
              <a:rPr lang="en-US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</a:t>
            </a: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EksCtl</a:t>
            </a: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4400" b="0" strike="noStrike" spc="-1" dirty="0">
                <a:latin typeface="Arial"/>
              </a:rPr>
              <a:t>   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Organización</a:t>
            </a:r>
            <a:r>
              <a:rPr lang="es-AR" sz="4400" b="0" strike="noStrike" spc="-1" dirty="0">
                <a:latin typeface="Arial"/>
              </a:rPr>
              <a:t> 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del Proyecto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504360" y="1326600"/>
            <a:ext cx="439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un Proyecto en Azure DevOps</a:t>
            </a:r>
          </a:p>
        </p:txBody>
      </p:sp>
      <p:sp>
        <p:nvSpPr>
          <p:cNvPr id="130" name="TextShape 3"/>
          <p:cNvSpPr txBox="1"/>
          <p:nvPr/>
        </p:nvSpPr>
        <p:spPr>
          <a:xfrm>
            <a:off x="5184360" y="1319760"/>
            <a:ext cx="439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historias y tareas, dentro de un sprint</a:t>
            </a:r>
          </a:p>
        </p:txBody>
      </p:sp>
      <p:pic>
        <p:nvPicPr>
          <p:cNvPr id="131" name="Imagen 130"/>
          <p:cNvPicPr/>
          <p:nvPr/>
        </p:nvPicPr>
        <p:blipFill>
          <a:blip r:embed="rId2"/>
          <a:stretch/>
        </p:blipFill>
        <p:spPr>
          <a:xfrm>
            <a:off x="792000" y="2021040"/>
            <a:ext cx="3960000" cy="2964600"/>
          </a:xfrm>
          <a:prstGeom prst="rect">
            <a:avLst/>
          </a:prstGeom>
          <a:ln>
            <a:noFill/>
          </a:ln>
        </p:spPr>
      </p:pic>
      <p:pic>
        <p:nvPicPr>
          <p:cNvPr id="132" name="Imagen 131"/>
          <p:cNvPicPr/>
          <p:nvPr/>
        </p:nvPicPr>
        <p:blipFill>
          <a:blip r:embed="rId3"/>
          <a:stretch/>
        </p:blipFill>
        <p:spPr>
          <a:xfrm>
            <a:off x="5328000" y="2043360"/>
            <a:ext cx="4398480" cy="292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Backend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terraform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0" y="864000"/>
            <a:ext cx="2736000" cy="45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393750" indent="-285750" algn="ctr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Creamos un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contra AWS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</p:txBody>
      </p:sp>
      <p:pic>
        <p:nvPicPr>
          <p:cNvPr id="135" name="Imagen 134"/>
          <p:cNvPicPr/>
          <p:nvPr/>
        </p:nvPicPr>
        <p:blipFill>
          <a:blip r:embed="rId2"/>
          <a:stretch/>
        </p:blipFill>
        <p:spPr>
          <a:xfrm>
            <a:off x="451620" y="2553206"/>
            <a:ext cx="2190240" cy="1599840"/>
          </a:xfrm>
          <a:prstGeom prst="rect">
            <a:avLst/>
          </a:prstGeom>
          <a:ln>
            <a:noFill/>
          </a:ln>
        </p:spPr>
      </p:pic>
      <p:sp>
        <p:nvSpPr>
          <p:cNvPr id="136" name="TextShape 3"/>
          <p:cNvSpPr txBox="1"/>
          <p:nvPr/>
        </p:nvSpPr>
        <p:spPr>
          <a:xfrm>
            <a:off x="2520000" y="864000"/>
            <a:ext cx="7560000" cy="45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 algn="ctr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repositorio para guardar la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IaC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un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Bucket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S3</a:t>
            </a:r>
          </a:p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200" b="0" strike="noStrike" spc="-1" dirty="0">
                <a:latin typeface="Arial"/>
              </a:rPr>
              <a:t> </a:t>
            </a:r>
          </a:p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200" b="0" strike="noStrike" spc="-1" dirty="0">
                <a:latin typeface="Arial"/>
              </a:rPr>
              <a:t> </a:t>
            </a:r>
          </a:p>
          <a:p>
            <a:pPr marL="108000" algn="ctr">
              <a:spcBef>
                <a:spcPts val="1417"/>
              </a:spcBef>
              <a:buClr>
                <a:srgbClr val="FFFFFF"/>
              </a:buClr>
              <a:buSzPct val="45000"/>
            </a:pPr>
            <a:endParaRPr lang="es-AR" sz="2200" b="0" strike="noStrike" spc="-1" dirty="0">
              <a:latin typeface="Arial"/>
            </a:endParaRPr>
          </a:p>
          <a:p>
            <a:pPr marL="393750" indent="-285750" algn="ctr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Configuramos las variables y lo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lanzarmos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desde un pipeline</a:t>
            </a:r>
          </a:p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</p:txBody>
      </p:sp>
      <p:pic>
        <p:nvPicPr>
          <p:cNvPr id="137" name="Imagen 136"/>
          <p:cNvPicPr/>
          <p:nvPr/>
        </p:nvPicPr>
        <p:blipFill>
          <a:blip r:embed="rId3"/>
          <a:stretch/>
        </p:blipFill>
        <p:spPr>
          <a:xfrm>
            <a:off x="4914000" y="1266400"/>
            <a:ext cx="3431880" cy="1728000"/>
          </a:xfrm>
          <a:prstGeom prst="rect">
            <a:avLst/>
          </a:prstGeom>
          <a:ln>
            <a:noFill/>
          </a:ln>
        </p:spPr>
      </p:pic>
      <p:pic>
        <p:nvPicPr>
          <p:cNvPr id="138" name="Imagen 137"/>
          <p:cNvPicPr/>
          <p:nvPr/>
        </p:nvPicPr>
        <p:blipFill>
          <a:blip r:embed="rId4"/>
          <a:stretch/>
        </p:blipFill>
        <p:spPr>
          <a:xfrm>
            <a:off x="4737960" y="3751920"/>
            <a:ext cx="3124080" cy="99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Despliegue de un EC2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504000" y="1326600"/>
            <a:ext cx="9071640" cy="11743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Cargamos en un repositorio los .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tf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Terraform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un fichero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bash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las instalaciones necesarias.</a:t>
            </a: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 corremos desde un Pipeline.</a:t>
            </a:r>
          </a:p>
        </p:txBody>
      </p:sp>
      <p:pic>
        <p:nvPicPr>
          <p:cNvPr id="141" name="Imagen 140"/>
          <p:cNvPicPr/>
          <p:nvPr/>
        </p:nvPicPr>
        <p:blipFill>
          <a:blip r:embed="rId2"/>
          <a:stretch/>
        </p:blipFill>
        <p:spPr>
          <a:xfrm>
            <a:off x="72000" y="2592000"/>
            <a:ext cx="3780000" cy="2016000"/>
          </a:xfrm>
          <a:prstGeom prst="rect">
            <a:avLst/>
          </a:prstGeom>
          <a:ln>
            <a:noFill/>
          </a:ln>
        </p:spPr>
      </p:pic>
      <p:pic>
        <p:nvPicPr>
          <p:cNvPr id="142" name="Imagen 141"/>
          <p:cNvPicPr/>
          <p:nvPr/>
        </p:nvPicPr>
        <p:blipFill>
          <a:blip r:embed="rId3"/>
          <a:stretch/>
        </p:blipFill>
        <p:spPr>
          <a:xfrm>
            <a:off x="2787480" y="2952000"/>
            <a:ext cx="3908520" cy="2137320"/>
          </a:xfrm>
          <a:prstGeom prst="rect">
            <a:avLst/>
          </a:prstGeom>
          <a:ln>
            <a:noFill/>
          </a:ln>
        </p:spPr>
      </p:pic>
      <p:pic>
        <p:nvPicPr>
          <p:cNvPr id="143" name="Imagen 142"/>
          <p:cNvPicPr/>
          <p:nvPr/>
        </p:nvPicPr>
        <p:blipFill>
          <a:blip r:embed="rId4"/>
          <a:stretch/>
        </p:blipFill>
        <p:spPr>
          <a:xfrm>
            <a:off x="4803480" y="3955680"/>
            <a:ext cx="4916520" cy="94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Despliegue del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Cluster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EKS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504000" y="1326600"/>
            <a:ext cx="9071640" cy="7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Creamos un nuevo repositorio para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IaC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Terraform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la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creacion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EKS y los corremos desde un Pipeline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</p:txBody>
      </p:sp>
      <p:pic>
        <p:nvPicPr>
          <p:cNvPr id="146" name="Imagen 145"/>
          <p:cNvPicPr/>
          <p:nvPr/>
        </p:nvPicPr>
        <p:blipFill>
          <a:blip r:embed="rId2"/>
          <a:stretch/>
        </p:blipFill>
        <p:spPr>
          <a:xfrm>
            <a:off x="101520" y="2125440"/>
            <a:ext cx="4002480" cy="2337840"/>
          </a:xfrm>
          <a:prstGeom prst="rect">
            <a:avLst/>
          </a:prstGeom>
          <a:ln>
            <a:noFill/>
          </a:ln>
        </p:spPr>
      </p:pic>
      <p:pic>
        <p:nvPicPr>
          <p:cNvPr id="147" name="Imagen 146"/>
          <p:cNvPicPr/>
          <p:nvPr/>
        </p:nvPicPr>
        <p:blipFill>
          <a:blip r:embed="rId3"/>
          <a:stretch/>
        </p:blipFill>
        <p:spPr>
          <a:xfrm>
            <a:off x="2380184" y="3347290"/>
            <a:ext cx="3994200" cy="1993320"/>
          </a:xfrm>
          <a:prstGeom prst="rect">
            <a:avLst/>
          </a:prstGeom>
          <a:ln>
            <a:noFill/>
          </a:ln>
        </p:spPr>
      </p:pic>
      <p:pic>
        <p:nvPicPr>
          <p:cNvPr id="148" name="Imagen 147"/>
          <p:cNvPicPr/>
          <p:nvPr/>
        </p:nvPicPr>
        <p:blipFill>
          <a:blip r:embed="rId4"/>
          <a:stretch/>
        </p:blipFill>
        <p:spPr>
          <a:xfrm>
            <a:off x="4608000" y="2088000"/>
            <a:ext cx="5256000" cy="208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Despliegue del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Cluster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EKS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504000" y="1326600"/>
            <a:ext cx="9071640" cy="40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Chequeo desde la Consola de AWS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</p:txBody>
      </p:sp>
      <p:pic>
        <p:nvPicPr>
          <p:cNvPr id="151" name="Imagen 150"/>
          <p:cNvPicPr/>
          <p:nvPr/>
        </p:nvPicPr>
        <p:blipFill>
          <a:blip r:embed="rId2"/>
          <a:stretch/>
        </p:blipFill>
        <p:spPr>
          <a:xfrm>
            <a:off x="144000" y="1728000"/>
            <a:ext cx="5917320" cy="1872000"/>
          </a:xfrm>
          <a:prstGeom prst="rect">
            <a:avLst/>
          </a:prstGeom>
          <a:ln>
            <a:noFill/>
          </a:ln>
        </p:spPr>
      </p:pic>
      <p:pic>
        <p:nvPicPr>
          <p:cNvPr id="152" name="Imagen 151"/>
          <p:cNvPicPr/>
          <p:nvPr/>
        </p:nvPicPr>
        <p:blipFill>
          <a:blip r:embed="rId3"/>
          <a:stretch/>
        </p:blipFill>
        <p:spPr>
          <a:xfrm>
            <a:off x="3384000" y="3600000"/>
            <a:ext cx="6357240" cy="172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Creacion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Service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Account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0" y="936000"/>
            <a:ext cx="986400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Pulleamos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repositorio de scripts</a:t>
            </a: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Agregamos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nuetro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kubeconfig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Desplegamos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ServiceAccount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Obtenemos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secret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la API URL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</p:txBody>
      </p:sp>
      <p:pic>
        <p:nvPicPr>
          <p:cNvPr id="155" name="Imagen 154"/>
          <p:cNvPicPr/>
          <p:nvPr/>
        </p:nvPicPr>
        <p:blipFill>
          <a:blip r:embed="rId2"/>
          <a:stretch/>
        </p:blipFill>
        <p:spPr>
          <a:xfrm>
            <a:off x="216625" y="3024000"/>
            <a:ext cx="6021360" cy="1772280"/>
          </a:xfrm>
          <a:prstGeom prst="rect">
            <a:avLst/>
          </a:prstGeom>
          <a:ln>
            <a:noFill/>
          </a:ln>
        </p:spPr>
      </p:pic>
      <p:pic>
        <p:nvPicPr>
          <p:cNvPr id="156" name="Imagen 155"/>
          <p:cNvPicPr/>
          <p:nvPr/>
        </p:nvPicPr>
        <p:blipFill>
          <a:blip r:embed="rId3"/>
          <a:stretch/>
        </p:blipFill>
        <p:spPr>
          <a:xfrm>
            <a:off x="5883480" y="1162080"/>
            <a:ext cx="4052520" cy="1789920"/>
          </a:xfrm>
          <a:prstGeom prst="rect">
            <a:avLst/>
          </a:prstGeom>
          <a:ln>
            <a:noFill/>
          </a:ln>
        </p:spPr>
      </p:pic>
      <p:pic>
        <p:nvPicPr>
          <p:cNvPr id="157" name="Imagen 156"/>
          <p:cNvPicPr/>
          <p:nvPr/>
        </p:nvPicPr>
        <p:blipFill>
          <a:blip r:embed="rId4"/>
          <a:stretch/>
        </p:blipFill>
        <p:spPr>
          <a:xfrm>
            <a:off x="5451480" y="3524040"/>
            <a:ext cx="4412520" cy="181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591</Words>
  <Application>Microsoft Office PowerPoint</Application>
  <PresentationFormat>Personalizado</PresentationFormat>
  <Paragraphs>82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Wingdings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subject/>
  <dc:creator/>
  <dc:description/>
  <cp:lastModifiedBy>Santilli, Gonzalo (LAS-V)</cp:lastModifiedBy>
  <cp:revision>31</cp:revision>
  <dcterms:created xsi:type="dcterms:W3CDTF">2022-03-24T20:01:56Z</dcterms:created>
  <dcterms:modified xsi:type="dcterms:W3CDTF">2022-03-29T00:15:52Z</dcterms:modified>
  <dc:language>es-AR</dc:language>
</cp:coreProperties>
</file>