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  <p:embeddedFont>
      <p:font typeface="Arial Black"/>
      <p:regular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Black-regular.fntdata"/><Relationship Id="rId25" Type="http://schemas.openxmlformats.org/officeDocument/2006/relationships/font" Target="fonts/QuattrocentoSans-bold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14fdd3057_3_2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914fdd3057_3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14fdd3057_3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914fdd3057_3_2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914fdd3057_3_2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14fdd3057_3_3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914fdd3057_3_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14fdd3057_3_2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914fdd3057_3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14fdd3057_3_2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914fdd3057_3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14fdd3057_3_2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914fdd3057_3_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14fdd3057_3_2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914fdd3057_3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14fdd3057_3_3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914fdd3057_3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gital Enterprise—Editable" showMasterSp="0">
  <p:cSld name="Digital Enterprise—Editab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8537" y="239840"/>
            <a:ext cx="1247400" cy="33430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209311" y="2770992"/>
            <a:ext cx="2805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163758" y="1293028"/>
            <a:ext cx="64518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7575" wrap="square" tIns="189000">
            <a:sp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&amp; content (chart, picture)">
  <p:cSld name="Copy &amp; content (chart, picture)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4913" y="248400"/>
            <a:ext cx="75195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7575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5566443" y="4802300"/>
            <a:ext cx="3086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734457" y="4802300"/>
            <a:ext cx="1620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85000" lnSpcReduction="20000"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52413" y="1321594"/>
            <a:ext cx="30717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3593306" y="1321594"/>
            <a:ext cx="53031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s w/ Subtitle">
  <p:cSld name="3-Columns w/ Sub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44913" y="248400"/>
            <a:ext cx="75195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7575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5566443" y="4802300"/>
            <a:ext cx="3086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734457" y="4802300"/>
            <a:ext cx="1620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85000" lnSpcReduction="20000"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51223" y="772819"/>
            <a:ext cx="7520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252413" y="1323000"/>
            <a:ext cx="27000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3221405" y="1323000"/>
            <a:ext cx="27000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6190397" y="1323000"/>
            <a:ext cx="27000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(Reversed)" showMasterSp="0">
  <p:cSld name="Divider (Reversed)"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51222" y="2099705"/>
            <a:ext cx="6420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48500">
            <a:sp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 Black"/>
              <a:buNone/>
              <a:defRPr sz="53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597375" y="1863750"/>
            <a:ext cx="818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7575" wrap="square" tIns="1890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s" sz="4800"/>
              <a:t>ANXIOLIN</a:t>
            </a:r>
            <a:endParaRPr sz="48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025" y="657375"/>
            <a:ext cx="3980374" cy="3959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80150" y="36322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Ayudando a la distancia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56309" y="236273"/>
            <a:ext cx="8640148" cy="36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7575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 Black"/>
              <a:buNone/>
            </a:pPr>
            <a:r>
              <a:rPr lang="es">
                <a:latin typeface="Arial Black"/>
                <a:ea typeface="Arial Black"/>
                <a:cs typeface="Arial Black"/>
                <a:sym typeface="Arial Black"/>
              </a:rPr>
              <a:t>ANXIOLIN</a:t>
            </a:r>
            <a:r>
              <a:rPr b="0" i="0" lang="es" cap="none">
                <a:latin typeface="Arial Black"/>
                <a:ea typeface="Arial Black"/>
                <a:cs typeface="Arial Black"/>
                <a:sym typeface="Arial Black"/>
              </a:rPr>
              <a:t>| </a:t>
            </a:r>
            <a:r>
              <a:rPr b="1" lang="es">
                <a:solidFill>
                  <a:srgbClr val="3231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IDEA PRINCIPAL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734457" y="4802300"/>
            <a:ext cx="1620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85000"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fld id="{00000000-1234-1234-1234-123412341234}" type="slidenum">
              <a:rPr b="0" i="0" lang="es" u="none" cap="none" strike="noStrike"/>
              <a:t>‹#›</a:t>
            </a:fld>
            <a:endParaRPr b="0" i="0" u="none" cap="none" strike="noStrike"/>
          </a:p>
        </p:txBody>
      </p:sp>
      <p:sp>
        <p:nvSpPr>
          <p:cNvPr id="89" name="Google Shape;89;p18"/>
          <p:cNvSpPr txBox="1"/>
          <p:nvPr/>
        </p:nvSpPr>
        <p:spPr>
          <a:xfrm>
            <a:off x="256309" y="1224183"/>
            <a:ext cx="307170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La idea principal es desarrollar una aplicación móvil la cual nos ayuda a tranquilizar a personas que tengan ataques de pánico y ansiedad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384" y="550331"/>
            <a:ext cx="4237893" cy="423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734457" y="4802300"/>
            <a:ext cx="1620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256309" y="236273"/>
            <a:ext cx="8640148" cy="36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7575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 Black"/>
              <a:buNone/>
            </a:pPr>
            <a:r>
              <a:rPr b="0" lang="es">
                <a:latin typeface="Arial Black"/>
                <a:ea typeface="Arial Black"/>
                <a:cs typeface="Arial Black"/>
                <a:sym typeface="Arial Black"/>
              </a:rPr>
              <a:t>ANXIOLIN</a:t>
            </a:r>
            <a:r>
              <a:rPr b="0" i="0" lang="es" cap="none">
                <a:latin typeface="Arial Black"/>
                <a:ea typeface="Arial Black"/>
                <a:cs typeface="Arial Black"/>
                <a:sym typeface="Arial Black"/>
              </a:rPr>
              <a:t> | </a:t>
            </a:r>
            <a:r>
              <a:rPr b="0" lang="es">
                <a:latin typeface="Arial Black"/>
                <a:ea typeface="Arial Black"/>
                <a:cs typeface="Arial Black"/>
                <a:sym typeface="Arial Black"/>
              </a:rPr>
              <a:t>SO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56289" y="2369693"/>
            <a:ext cx="4360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chemeClr val="dk1"/>
                </a:solidFill>
              </a:rPr>
              <a:t>La aplicación se encuentra disponible tanto para Android como para iOS</a:t>
            </a:r>
            <a:endParaRPr sz="1100"/>
          </a:p>
        </p:txBody>
      </p:sp>
      <p:pic>
        <p:nvPicPr>
          <p:cNvPr descr="See the source image"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35900"/>
            <a:ext cx="1765081" cy="2072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99" name="Google Shape;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4295" y="2307951"/>
            <a:ext cx="1808249" cy="207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56309" y="236273"/>
            <a:ext cx="8640148" cy="36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7575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 Black"/>
              <a:buNone/>
            </a:pPr>
            <a:r>
              <a:rPr b="0" lang="es">
                <a:latin typeface="Arial Black"/>
                <a:ea typeface="Arial Black"/>
                <a:cs typeface="Arial Black"/>
                <a:sym typeface="Arial Black"/>
              </a:rPr>
              <a:t>ANXIOLIN</a:t>
            </a:r>
            <a:r>
              <a:rPr b="0" i="0" lang="es" cap="none">
                <a:latin typeface="Arial Black"/>
                <a:ea typeface="Arial Black"/>
                <a:cs typeface="Arial Black"/>
                <a:sym typeface="Arial Black"/>
              </a:rPr>
              <a:t> | </a:t>
            </a:r>
            <a:r>
              <a:rPr lang="es">
                <a:solidFill>
                  <a:srgbClr val="3231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DESARROLLO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734457" y="4802300"/>
            <a:ext cx="1620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56300" y="2243050"/>
            <a:ext cx="26589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2250" lvl="0" marL="215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lang="es" sz="1300">
                <a:solidFill>
                  <a:schemeClr val="dk1"/>
                </a:solidFill>
              </a:rPr>
              <a:t>La aplicación fue desarrollada con Ionic, en conjunto con HTML, CSS, Angular, Typescript y Capacitor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64705" t="0"/>
          <a:stretch/>
        </p:blipFill>
        <p:spPr>
          <a:xfrm>
            <a:off x="5343625" y="1022500"/>
            <a:ext cx="2233124" cy="21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000" y="3154153"/>
            <a:ext cx="1431850" cy="14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825" y="3400877"/>
            <a:ext cx="1506725" cy="15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1674" y="3092101"/>
            <a:ext cx="1464775" cy="15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734457" y="4802300"/>
            <a:ext cx="1620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256309" y="236273"/>
            <a:ext cx="8640148" cy="36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7575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 Black"/>
              <a:buNone/>
            </a:pPr>
            <a:r>
              <a:rPr b="0" lang="es">
                <a:latin typeface="Arial Black"/>
                <a:ea typeface="Arial Black"/>
                <a:cs typeface="Arial Black"/>
                <a:sym typeface="Arial Black"/>
              </a:rPr>
              <a:t>ANXIOLIN</a:t>
            </a:r>
            <a:r>
              <a:rPr b="0" i="0" lang="es" cap="none">
                <a:latin typeface="Arial Black"/>
                <a:ea typeface="Arial Black"/>
                <a:cs typeface="Arial Black"/>
                <a:sym typeface="Arial Black"/>
              </a:rPr>
              <a:t> |</a:t>
            </a:r>
            <a:r>
              <a:rPr b="0" lang="e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s">
                <a:latin typeface="Quattrocento Sans"/>
                <a:ea typeface="Quattrocento Sans"/>
                <a:cs typeface="Quattrocento Sans"/>
                <a:sym typeface="Quattrocento Sans"/>
              </a:rPr>
              <a:t>ACCESIBILIDAD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256299" y="1530900"/>
            <a:ext cx="38094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s">
                <a:solidFill>
                  <a:schemeClr val="dk1"/>
                </a:solidFill>
              </a:rPr>
              <a:t>Anxiolin es una app que se caracteriza por ser accesible para personas con capacidades distintas:</a:t>
            </a:r>
            <a:endParaRPr>
              <a:solidFill>
                <a:schemeClr val="dk1"/>
              </a:solidFill>
            </a:endParaRPr>
          </a:p>
          <a:p>
            <a: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Para personas con daltonismo, la app cuenta con colores aprobados por la WCAG 2.0 como AA o AAA (Colour Contrast Analyser)</a:t>
            </a:r>
            <a:endParaRPr>
              <a:solidFill>
                <a:schemeClr val="dk1"/>
              </a:solidFill>
            </a:endParaRPr>
          </a:p>
          <a:p>
            <a: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Mientras que para personas con ceguera/baja visión todo el contenido puede ser utilizado por un Screen Reader (JAWS)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Diagram&#10;&#10;Description automatically generated"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6555" y="1048241"/>
            <a:ext cx="3957900" cy="8907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0" r="0" t="7158"/>
          <a:stretch/>
        </p:blipFill>
        <p:spPr>
          <a:xfrm>
            <a:off x="5208506" y="2354230"/>
            <a:ext cx="3093988" cy="203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734457" y="4802300"/>
            <a:ext cx="1620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256309" y="236273"/>
            <a:ext cx="8640148" cy="36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7575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 Black"/>
              <a:buNone/>
            </a:pPr>
            <a:r>
              <a:rPr b="0" lang="es">
                <a:latin typeface="Arial Black"/>
                <a:ea typeface="Arial Black"/>
                <a:cs typeface="Arial Black"/>
                <a:sym typeface="Arial Black"/>
              </a:rPr>
              <a:t>ANXIOLIN</a:t>
            </a:r>
            <a:r>
              <a:rPr b="0" i="0" lang="es" cap="none">
                <a:latin typeface="Arial Black"/>
                <a:ea typeface="Arial Black"/>
                <a:cs typeface="Arial Black"/>
                <a:sym typeface="Arial Black"/>
              </a:rPr>
              <a:t> | </a:t>
            </a:r>
            <a:r>
              <a:rPr lang="es">
                <a:solidFill>
                  <a:srgbClr val="3231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PESTAÑAS</a:t>
            </a:r>
            <a:endParaRPr b="0" i="0" cap="non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56309" y="1723441"/>
            <a:ext cx="38715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En la aplicación, podemos encontrar las siguientes pestañas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chemeClr val="dk1"/>
                </a:solidFill>
              </a:rPr>
              <a:t>Menú</a:t>
            </a:r>
            <a:endParaRPr sz="1200">
              <a:solidFill>
                <a:schemeClr val="dk1"/>
              </a:solidFill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s" sz="1200">
                <a:solidFill>
                  <a:schemeClr val="dk1"/>
                </a:solidFill>
              </a:rPr>
              <a:t>Calendario</a:t>
            </a:r>
            <a:endParaRPr sz="1200">
              <a:solidFill>
                <a:schemeClr val="dk1"/>
              </a:solidFill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s" sz="1200">
                <a:solidFill>
                  <a:schemeClr val="dk1"/>
                </a:solidFill>
              </a:rPr>
              <a:t>Botón de emergencia</a:t>
            </a:r>
            <a:endParaRPr sz="1200">
              <a:solidFill>
                <a:schemeClr val="dk1"/>
              </a:solidFill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s" sz="1200">
                <a:solidFill>
                  <a:schemeClr val="dk1"/>
                </a:solidFill>
              </a:rPr>
              <a:t>Actividades</a:t>
            </a:r>
            <a:endParaRPr sz="1200">
              <a:solidFill>
                <a:schemeClr val="dk1"/>
              </a:solidFill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s" sz="1200">
                <a:solidFill>
                  <a:schemeClr val="dk1"/>
                </a:solidFill>
              </a:rPr>
              <a:t>Mi perfil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5262"/>
            <a:ext cx="1842100" cy="40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625" y="509025"/>
            <a:ext cx="1878100" cy="40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734457" y="4802300"/>
            <a:ext cx="1620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256309" y="236273"/>
            <a:ext cx="8640148" cy="364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7575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 Black"/>
              <a:buNone/>
            </a:pPr>
            <a:r>
              <a:rPr b="0" lang="es">
                <a:latin typeface="Arial Black"/>
                <a:ea typeface="Arial Black"/>
                <a:cs typeface="Arial Black"/>
                <a:sym typeface="Arial Black"/>
              </a:rPr>
              <a:t>ANXIOLIN</a:t>
            </a:r>
            <a:r>
              <a:rPr b="0" i="0" lang="es" cap="none">
                <a:latin typeface="Arial Black"/>
                <a:ea typeface="Arial Black"/>
                <a:cs typeface="Arial Black"/>
                <a:sym typeface="Arial Black"/>
              </a:rPr>
              <a:t> | </a:t>
            </a:r>
            <a:r>
              <a:rPr lang="es">
                <a:solidFill>
                  <a:srgbClr val="32313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ACTIVIDADES</a:t>
            </a:r>
            <a:endParaRPr b="0" i="0" cap="non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580784" y="1538502"/>
            <a:ext cx="3568500" cy="2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La aplicación cuenta con las siguientes actividades</a:t>
            </a: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Respiración guiada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Contar hacía atrás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Música relajante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Imágenes relajantes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Historias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Cuentas rápidas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Personas en la casa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Cambio justo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Juego del 15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Tic-tac-toe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Suma/Resta consecutiva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Font typeface="Noto Sans Symbols"/>
              <a:buChar char="❖"/>
            </a:pPr>
            <a:r>
              <a:rPr lang="es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Signos matemáticos</a:t>
            </a:r>
            <a:endParaRPr sz="11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159" y="637406"/>
            <a:ext cx="1943849" cy="423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607999" y="2211296"/>
            <a:ext cx="5928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485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 Black"/>
              <a:buNone/>
            </a:pPr>
            <a:r>
              <a:rPr lang="es"/>
              <a:t>¡VEAMOS LA APP!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8734457" y="4802300"/>
            <a:ext cx="226232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