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nalysed%20Uber%20Request%20Data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nalysed%20Uber%20Request%20Data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nalysed%20Uber%20Request%20Data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Analysed%20Uber%20Request%20Data%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[Analysed Uber Request Data .xlsx]Trip Status Breakdown!PivotTable9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chemeClr val="accent1">
                    <a:lumMod val="50000"/>
                  </a:schemeClr>
                </a:solidFill>
              </a:rPr>
              <a:t>Trip Status Breakdown</a:t>
            </a:r>
          </a:p>
        </c:rich>
      </c:tx>
      <c:layout>
        <c:manualLayout>
          <c:xMode val="edge"/>
          <c:yMode val="edge"/>
          <c:x val="0.38929809212444944"/>
          <c:y val="9.65108719208264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009507144940216"/>
          <c:y val="0.22550169760889976"/>
          <c:w val="0.37282835259627634"/>
          <c:h val="0.58489585590791981"/>
        </c:manualLayout>
      </c:layout>
      <c:pieChart>
        <c:varyColors val="1"/>
        <c:ser>
          <c:idx val="0"/>
          <c:order val="0"/>
          <c:tx>
            <c:strRef>
              <c:f>'Trip Status Breakdown'!$B$1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71-4D22-974A-ED6EAA7F2D5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71-4D22-974A-ED6EAA7F2D5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071-4D22-974A-ED6EAA7F2D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'Trip Status Breakdown'!$A$2:$A$5</c:f>
              <c:strCache>
                <c:ptCount val="3"/>
                <c:pt idx="0">
                  <c:v>Cancelled</c:v>
                </c:pt>
                <c:pt idx="1">
                  <c:v>No Cars Available</c:v>
                </c:pt>
                <c:pt idx="2">
                  <c:v>Trip Completed</c:v>
                </c:pt>
              </c:strCache>
            </c:strRef>
          </c:cat>
          <c:val>
            <c:numRef>
              <c:f>'Trip Status Breakdown'!$B$2:$B$5</c:f>
              <c:numCache>
                <c:formatCode>General</c:formatCode>
                <c:ptCount val="3"/>
                <c:pt idx="0">
                  <c:v>1264</c:v>
                </c:pt>
                <c:pt idx="1">
                  <c:v>2650</c:v>
                </c:pt>
                <c:pt idx="2">
                  <c:v>2831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071-4D22-974A-ED6EAA7F2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[Analysed Uber Request Data .xlsx]Request By Pickup Point!PivotTable8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'Request By Pickup Point'!$B$1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'Request By Pickup Point'!$A$2:$A$4</c:f>
              <c:strCache>
                <c:ptCount val="2"/>
                <c:pt idx="0">
                  <c:v>Airport</c:v>
                </c:pt>
                <c:pt idx="1">
                  <c:v>City</c:v>
                </c:pt>
              </c:strCache>
            </c:strRef>
          </c:cat>
          <c:val>
            <c:numRef>
              <c:f>'Request By Pickup Point'!$B$2:$B$4</c:f>
              <c:numCache>
                <c:formatCode>General</c:formatCode>
                <c:ptCount val="2"/>
                <c:pt idx="0">
                  <c:v>3238</c:v>
                </c:pt>
                <c:pt idx="1">
                  <c:v>3507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A-4BE8-A103-65906F8F9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1666719"/>
        <c:axId val="1101660895"/>
      </c:barChart>
      <c:catAx>
        <c:axId val="11016667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660895"/>
        <c:crosses val="autoZero"/>
        <c:auto val="1"/>
        <c:lblAlgn val="ctr"/>
        <c:lblOffset val="100"/>
        <c:noMultiLvlLbl val="0"/>
      </c:catAx>
      <c:valAx>
        <c:axId val="1101660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16667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[Analysed Uber Request Data .xlsx]Request By Time_of Day!PivotTable2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'Request By Time_of Day'!$B$1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'Request By Time_of Day'!$A$2:$A$8</c:f>
              <c:strCache>
                <c:ptCount val="6"/>
                <c:pt idx="0">
                  <c:v>Afternoon</c:v>
                </c:pt>
                <c:pt idx="1">
                  <c:v>Early Morning</c:v>
                </c:pt>
                <c:pt idx="2">
                  <c:v>Evening</c:v>
                </c:pt>
                <c:pt idx="3">
                  <c:v>Late Night</c:v>
                </c:pt>
                <c:pt idx="4">
                  <c:v>Morning</c:v>
                </c:pt>
                <c:pt idx="5">
                  <c:v>Night</c:v>
                </c:pt>
              </c:strCache>
            </c:strRef>
          </c:cat>
          <c:val>
            <c:numRef>
              <c:f>'Request By Time_of Day'!$B$2:$B$8</c:f>
              <c:numCache>
                <c:formatCode>General</c:formatCode>
                <c:ptCount val="6"/>
                <c:pt idx="0">
                  <c:v>810</c:v>
                </c:pt>
                <c:pt idx="1">
                  <c:v>648</c:v>
                </c:pt>
                <c:pt idx="2">
                  <c:v>1893</c:v>
                </c:pt>
                <c:pt idx="3">
                  <c:v>375</c:v>
                </c:pt>
                <c:pt idx="4">
                  <c:v>2072</c:v>
                </c:pt>
                <c:pt idx="5">
                  <c:v>947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CF-4A67-87F9-C659F2BF1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5484895"/>
        <c:axId val="1105486143"/>
      </c:barChart>
      <c:catAx>
        <c:axId val="11054848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486143"/>
        <c:crosses val="autoZero"/>
        <c:auto val="1"/>
        <c:lblAlgn val="ctr"/>
        <c:lblOffset val="100"/>
        <c:noMultiLvlLbl val="0"/>
      </c:catAx>
      <c:valAx>
        <c:axId val="11054861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484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[Analysed Uber Request Data .xlsx]Cancellation Rate By Hour!PivotTable10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'Cancellation Rate By Hour'!$B$1</c:f>
              <c:strCache>
                <c:ptCount val="1"/>
                <c:pt idx="0">
                  <c:v>Sum of Cancellation Flag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'Cancellation Rate By Hour'!$A$2:$A$26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'Cancellation Rate By Hour'!$B$2:$B$26</c:f>
              <c:numCache>
                <c:formatCode>General</c:formatCode>
                <c:ptCount val="2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  <c:pt idx="4">
                  <c:v>51</c:v>
                </c:pt>
                <c:pt idx="5">
                  <c:v>176</c:v>
                </c:pt>
                <c:pt idx="6">
                  <c:v>145</c:v>
                </c:pt>
                <c:pt idx="7">
                  <c:v>169</c:v>
                </c:pt>
                <c:pt idx="8">
                  <c:v>178</c:v>
                </c:pt>
                <c:pt idx="9">
                  <c:v>175</c:v>
                </c:pt>
                <c:pt idx="10">
                  <c:v>62</c:v>
                </c:pt>
                <c:pt idx="11">
                  <c:v>15</c:v>
                </c:pt>
                <c:pt idx="12">
                  <c:v>19</c:v>
                </c:pt>
                <c:pt idx="13">
                  <c:v>18</c:v>
                </c:pt>
                <c:pt idx="14">
                  <c:v>11</c:v>
                </c:pt>
                <c:pt idx="15">
                  <c:v>21</c:v>
                </c:pt>
                <c:pt idx="16">
                  <c:v>22</c:v>
                </c:pt>
                <c:pt idx="17">
                  <c:v>35</c:v>
                </c:pt>
                <c:pt idx="18">
                  <c:v>24</c:v>
                </c:pt>
                <c:pt idx="19">
                  <c:v>24</c:v>
                </c:pt>
                <c:pt idx="20">
                  <c:v>41</c:v>
                </c:pt>
                <c:pt idx="21">
                  <c:v>42</c:v>
                </c:pt>
                <c:pt idx="22">
                  <c:v>12</c:v>
                </c:pt>
                <c:pt idx="2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33-4155-8D44-2D3B8AAC4F1F}"/>
            </c:ext>
          </c:extLst>
        </c:ser>
        <c:ser>
          <c:idx val="1"/>
          <c:order val="1"/>
          <c:tx>
            <c:strRef>
              <c:f>'Cancellation Rate By Hour'!$C$1</c:f>
              <c:strCache>
                <c:ptCount val="1"/>
                <c:pt idx="0">
                  <c:v>Count of Request 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'Cancellation Rate By Hour'!$A$2:$A$26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'Cancellation Rate By Hour'!$C$2:$C$26</c:f>
              <c:numCache>
                <c:formatCode>General</c:formatCode>
                <c:ptCount val="24"/>
                <c:pt idx="0">
                  <c:v>99</c:v>
                </c:pt>
                <c:pt idx="1">
                  <c:v>85</c:v>
                </c:pt>
                <c:pt idx="2">
                  <c:v>99</c:v>
                </c:pt>
                <c:pt idx="3">
                  <c:v>92</c:v>
                </c:pt>
                <c:pt idx="4">
                  <c:v>203</c:v>
                </c:pt>
                <c:pt idx="5">
                  <c:v>445</c:v>
                </c:pt>
                <c:pt idx="6">
                  <c:v>398</c:v>
                </c:pt>
                <c:pt idx="7">
                  <c:v>406</c:v>
                </c:pt>
                <c:pt idx="8">
                  <c:v>423</c:v>
                </c:pt>
                <c:pt idx="9">
                  <c:v>431</c:v>
                </c:pt>
                <c:pt idx="10">
                  <c:v>243</c:v>
                </c:pt>
                <c:pt idx="11">
                  <c:v>171</c:v>
                </c:pt>
                <c:pt idx="12">
                  <c:v>184</c:v>
                </c:pt>
                <c:pt idx="13">
                  <c:v>160</c:v>
                </c:pt>
                <c:pt idx="14">
                  <c:v>136</c:v>
                </c:pt>
                <c:pt idx="15">
                  <c:v>171</c:v>
                </c:pt>
                <c:pt idx="16">
                  <c:v>159</c:v>
                </c:pt>
                <c:pt idx="17">
                  <c:v>418</c:v>
                </c:pt>
                <c:pt idx="18">
                  <c:v>510</c:v>
                </c:pt>
                <c:pt idx="19">
                  <c:v>473</c:v>
                </c:pt>
                <c:pt idx="20">
                  <c:v>492</c:v>
                </c:pt>
                <c:pt idx="21">
                  <c:v>449</c:v>
                </c:pt>
                <c:pt idx="22">
                  <c:v>304</c:v>
                </c:pt>
                <c:pt idx="23">
                  <c:v>194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033-4155-8D44-2D3B8AAC4F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05475743"/>
        <c:axId val="1105489471"/>
      </c:lineChart>
      <c:catAx>
        <c:axId val="1105475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489471"/>
        <c:crosses val="autoZero"/>
        <c:auto val="1"/>
        <c:lblAlgn val="ctr"/>
        <c:lblOffset val="100"/>
        <c:noMultiLvlLbl val="0"/>
      </c:catAx>
      <c:valAx>
        <c:axId val="1105489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54757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27B-CF6D-44C3-9CBD-F8E2923FD3B2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6ECE-98A3-4F2F-97C0-7C40A68C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6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27B-CF6D-44C3-9CBD-F8E2923FD3B2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6ECE-98A3-4F2F-97C0-7C40A68C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038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27B-CF6D-44C3-9CBD-F8E2923FD3B2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6ECE-98A3-4F2F-97C0-7C40A68C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37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27B-CF6D-44C3-9CBD-F8E2923FD3B2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6ECE-98A3-4F2F-97C0-7C40A68C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57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27B-CF6D-44C3-9CBD-F8E2923FD3B2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6ECE-98A3-4F2F-97C0-7C40A68C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891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27B-CF6D-44C3-9CBD-F8E2923FD3B2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6ECE-98A3-4F2F-97C0-7C40A68C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00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27B-CF6D-44C3-9CBD-F8E2923FD3B2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6ECE-98A3-4F2F-97C0-7C40A68C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6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27B-CF6D-44C3-9CBD-F8E2923FD3B2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6ECE-98A3-4F2F-97C0-7C40A68C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76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27B-CF6D-44C3-9CBD-F8E2923FD3B2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6ECE-98A3-4F2F-97C0-7C40A68C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75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27B-CF6D-44C3-9CBD-F8E2923FD3B2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6ECE-98A3-4F2F-97C0-7C40A68C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37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3227B-CF6D-44C3-9CBD-F8E2923FD3B2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D6ECE-98A3-4F2F-97C0-7C40A68C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518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3227B-CF6D-44C3-9CBD-F8E2923FD3B2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D6ECE-98A3-4F2F-97C0-7C40A68C4A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95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15443"/>
          </a:xfrm>
        </p:spPr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Uber Request Data Analysis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033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1800" dirty="0" smtClean="0"/>
              <a:t>Uber is facing a significant challenge in maintaining service availability and customer satisfaction due to high ride cancellations and frequent unavailability of cars, especially during peak hours.</a:t>
            </a:r>
          </a:p>
          <a:p>
            <a:pPr algn="l"/>
            <a:r>
              <a:rPr lang="en-US" sz="1800" dirty="0" smtClean="0"/>
              <a:t>Preliminary data indicates a considerable portion of ride requests are either canceled by users or remain unfulfilled due to a lack of available drivers.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617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Status Breakdown of Trips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Total Requests – 6745</a:t>
            </a:r>
          </a:p>
          <a:p>
            <a:r>
              <a:rPr lang="en-US" sz="2000" dirty="0" smtClean="0"/>
              <a:t>Trips Completed -2831</a:t>
            </a:r>
          </a:p>
          <a:p>
            <a:r>
              <a:rPr lang="en-US" sz="2000" dirty="0" smtClean="0"/>
              <a:t>Trips cancelled – 1264</a:t>
            </a:r>
          </a:p>
          <a:p>
            <a:r>
              <a:rPr lang="en-US" sz="2000" dirty="0" smtClean="0"/>
              <a:t>No cars available – 2650</a:t>
            </a:r>
          </a:p>
          <a:p>
            <a:r>
              <a:rPr lang="en-US" sz="2000" dirty="0" smtClean="0"/>
              <a:t>Nearly half of all ride requests are not fulfilled which highlights a critical </a:t>
            </a:r>
            <a:r>
              <a:rPr lang="en-US" sz="2000" b="1" dirty="0" smtClean="0"/>
              <a:t>supply-demand mismatch</a:t>
            </a:r>
            <a:r>
              <a:rPr lang="en-US" sz="2000" dirty="0" smtClean="0"/>
              <a:t>. The high number of cancellations and unavailability incidents suggest that </a:t>
            </a:r>
            <a:r>
              <a:rPr lang="en-US" sz="2000" b="1" dirty="0" smtClean="0"/>
              <a:t>driver shortages during peak hours</a:t>
            </a:r>
            <a:r>
              <a:rPr lang="en-US" sz="2000" dirty="0" smtClean="0"/>
              <a:t> are a key issue. Addressing this could lead to significantly improved completion rates and customer satisfaction.</a:t>
            </a:r>
            <a:endParaRPr lang="en-IN" sz="20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4315207"/>
              </p:ext>
            </p:extLst>
          </p:nvPr>
        </p:nvGraphicFramePr>
        <p:xfrm>
          <a:off x="838199" y="1959429"/>
          <a:ext cx="5334001" cy="45589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45038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Request By Pickup Point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/>
              <a:t>City</a:t>
            </a:r>
            <a:r>
              <a:rPr lang="en-US" sz="2000" dirty="0" smtClean="0"/>
              <a:t> requests: 3507</a:t>
            </a:r>
          </a:p>
          <a:p>
            <a:r>
              <a:rPr lang="en-US" sz="2000" b="1" dirty="0" smtClean="0"/>
              <a:t>Airport</a:t>
            </a:r>
            <a:r>
              <a:rPr lang="en-US" sz="2000" dirty="0" smtClean="0"/>
              <a:t> requests: 3238</a:t>
            </a:r>
          </a:p>
          <a:p>
            <a:r>
              <a:rPr lang="en-US" sz="2000" b="1" dirty="0" smtClean="0"/>
              <a:t>Insight</a:t>
            </a:r>
            <a:r>
              <a:rPr lang="en-US" sz="2000" dirty="0" smtClean="0"/>
              <a:t>: Both pickup points show high demand, with City slightly higher. </a:t>
            </a:r>
            <a:r>
              <a:rPr lang="en-US" sz="2000" b="1" dirty="0" smtClean="0"/>
              <a:t>Airport demand is substantial</a:t>
            </a:r>
            <a:r>
              <a:rPr lang="en-US" sz="2000" dirty="0" smtClean="0"/>
              <a:t>, suggesting the need for </a:t>
            </a:r>
            <a:r>
              <a:rPr lang="en-US" sz="2000" b="1" dirty="0" smtClean="0"/>
              <a:t>dedicated driver shifts</a:t>
            </a:r>
            <a:r>
              <a:rPr lang="en-US" sz="2000" dirty="0" smtClean="0"/>
              <a:t> to cover airport activity (especially during flight arrival times).</a:t>
            </a:r>
            <a:endParaRPr lang="en-US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03629315"/>
              </p:ext>
            </p:extLst>
          </p:nvPr>
        </p:nvGraphicFramePr>
        <p:xfrm>
          <a:off x="838200" y="1825625"/>
          <a:ext cx="53340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40176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                Request patterns of rides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Morning peak(7-10)</a:t>
            </a:r>
          </a:p>
          <a:p>
            <a:r>
              <a:rPr lang="en-US" sz="2000" dirty="0" smtClean="0"/>
              <a:t>Evening peak (5-7)</a:t>
            </a:r>
          </a:p>
          <a:p>
            <a:r>
              <a:rPr lang="en-US" sz="2000" dirty="0" smtClean="0"/>
              <a:t>It indicates strong demand during the work/school timings</a:t>
            </a:r>
          </a:p>
          <a:p>
            <a:r>
              <a:rPr lang="en-US" sz="2000" dirty="0" smtClean="0"/>
              <a:t>As the surge is high we can deploy more drivers and make the cars available.</a:t>
            </a:r>
            <a:endParaRPr lang="en-IN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3069310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52456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Cancellation Rate By Hour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Highest requests seen at 5-9am &amp; 5-9pm</a:t>
            </a:r>
            <a:endParaRPr lang="en-IN" sz="2000" dirty="0"/>
          </a:p>
          <a:p>
            <a:r>
              <a:rPr lang="en-US" sz="2000" dirty="0" smtClean="0"/>
              <a:t>Highest cancellations also </a:t>
            </a:r>
            <a:r>
              <a:rPr lang="en-US" sz="2000" dirty="0" err="1" smtClean="0"/>
              <a:t>accur</a:t>
            </a:r>
            <a:r>
              <a:rPr lang="en-US" sz="2000" dirty="0" smtClean="0"/>
              <a:t> during these periods</a:t>
            </a:r>
          </a:p>
          <a:p>
            <a:r>
              <a:rPr lang="en-US" sz="2000" dirty="0" smtClean="0"/>
              <a:t>Possible </a:t>
            </a:r>
            <a:r>
              <a:rPr lang="en-US" sz="2000" b="1" dirty="0" smtClean="0"/>
              <a:t>driver shortage or unavailability</a:t>
            </a:r>
          </a:p>
          <a:p>
            <a:r>
              <a:rPr lang="en-US" sz="2000" b="1" dirty="0" smtClean="0"/>
              <a:t>Also </a:t>
            </a:r>
            <a:r>
              <a:rPr lang="en-US" sz="2000" dirty="0" smtClean="0"/>
              <a:t>Rider frustration during peak hours</a:t>
            </a:r>
          </a:p>
          <a:p>
            <a:r>
              <a:rPr lang="en-US" sz="2000" dirty="0" smtClean="0"/>
              <a:t>Incentivizing driver availability during peak times</a:t>
            </a:r>
          </a:p>
          <a:p>
            <a:r>
              <a:rPr lang="en-US" sz="2000" dirty="0" smtClean="0"/>
              <a:t>Possibly introducing surge pricing to balance demand</a:t>
            </a:r>
            <a:endParaRPr lang="en-IN" sz="20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968840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19925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3851" y="587829"/>
            <a:ext cx="8203474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Key findings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Peak demand occurs during early mornings (5–9 AM) and evenings (5–8 PM)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smtClean="0"/>
              <a:t>Cancellations spike during these same hours</a:t>
            </a:r>
            <a:r>
              <a:rPr lang="en-US" sz="2000" dirty="0" smtClean="0"/>
              <a:t>, pointing to </a:t>
            </a:r>
            <a:r>
              <a:rPr lang="en-US" sz="2000" b="1" dirty="0" smtClean="0"/>
              <a:t>driver shortages when demand is highest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Both </a:t>
            </a:r>
            <a:r>
              <a:rPr lang="en-US" sz="2000" b="1" dirty="0" smtClean="0"/>
              <a:t>Airport and City</a:t>
            </a:r>
            <a:r>
              <a:rPr lang="en-US" sz="2000" dirty="0" smtClean="0"/>
              <a:t> areas show high request volumes, highlighting the need for </a:t>
            </a:r>
            <a:r>
              <a:rPr lang="en-US" sz="2000" b="1" dirty="0" smtClean="0"/>
              <a:t>balanced driver allocation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dirty="0" smtClean="0"/>
              <a:t>average trip duration is short (~13 minutes)</a:t>
            </a:r>
            <a:r>
              <a:rPr lang="en-US" sz="2000" dirty="0" smtClean="0"/>
              <a:t>, allowing efficient ride turnover if driver supply is optimized.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r>
              <a:rPr lang="en-US" sz="2000" b="1" dirty="0" smtClean="0"/>
              <a:t>Recommendations: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 </a:t>
            </a:r>
            <a:r>
              <a:rPr lang="en-US" sz="2000" b="1" dirty="0" smtClean="0"/>
              <a:t>Stagger driver shifts</a:t>
            </a:r>
            <a:r>
              <a:rPr lang="en-US" sz="2000" dirty="0" smtClean="0"/>
              <a:t> and </a:t>
            </a:r>
            <a:r>
              <a:rPr lang="en-US" sz="2000" b="1" dirty="0" smtClean="0"/>
              <a:t>incentivize availability</a:t>
            </a:r>
            <a:r>
              <a:rPr lang="en-US" sz="2000" dirty="0" smtClean="0"/>
              <a:t> during peak periods.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Implement </a:t>
            </a:r>
            <a:r>
              <a:rPr lang="en-US" sz="2000" b="1" dirty="0" smtClean="0"/>
              <a:t>dynamic pricing</a:t>
            </a:r>
            <a:r>
              <a:rPr lang="en-US" sz="2000" dirty="0" smtClean="0"/>
              <a:t> or </a:t>
            </a:r>
            <a:r>
              <a:rPr lang="en-US" sz="2000" b="1" dirty="0" smtClean="0"/>
              <a:t>surge pricing</a:t>
            </a:r>
            <a:r>
              <a:rPr lang="en-US" sz="2000" dirty="0" smtClean="0"/>
              <a:t> to manage peak-hour demand. Use </a:t>
            </a:r>
            <a:r>
              <a:rPr lang="en-US" sz="2000" b="1" dirty="0" smtClean="0"/>
              <a:t>historical demand data</a:t>
            </a:r>
            <a:r>
              <a:rPr lang="en-US" sz="2000" dirty="0" smtClean="0"/>
              <a:t> to improve operational planning and resource allocation.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Focus on reducing cancellations through </a:t>
            </a:r>
            <a:r>
              <a:rPr lang="en-US" sz="2000" b="1" dirty="0" smtClean="0"/>
              <a:t>better matching algorithms</a:t>
            </a:r>
            <a:r>
              <a:rPr lang="en-US" sz="2000" dirty="0" smtClean="0"/>
              <a:t> and </a:t>
            </a:r>
            <a:r>
              <a:rPr lang="en-US" sz="2000" b="1" dirty="0" smtClean="0"/>
              <a:t>proactive driver engagement</a:t>
            </a:r>
            <a:r>
              <a:rPr lang="en-US" sz="20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908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385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Uber Request Data Analysis</vt:lpstr>
      <vt:lpstr>                  Status Breakdown of Trips</vt:lpstr>
      <vt:lpstr>                  Request By Pickup Point</vt:lpstr>
      <vt:lpstr>                    Request patterns of rides</vt:lpstr>
      <vt:lpstr>               Cancellation Rate By Hour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Uber Request Data Analysis</dc:title>
  <dc:creator>DELL</dc:creator>
  <cp:lastModifiedBy>DELL</cp:lastModifiedBy>
  <cp:revision>6</cp:revision>
  <dcterms:created xsi:type="dcterms:W3CDTF">2025-06-22T05:28:22Z</dcterms:created>
  <dcterms:modified xsi:type="dcterms:W3CDTF">2025-06-22T12:43:10Z</dcterms:modified>
</cp:coreProperties>
</file>