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7" r:id="rId10"/>
    <p:sldId id="2146847058" r:id="rId11"/>
    <p:sldId id="268" r:id="rId12"/>
    <p:sldId id="2146847055" r:id="rId13"/>
    <p:sldId id="269" r:id="rId14"/>
    <p:sldId id="2146847056" r:id="rId15"/>
    <p:sldId id="214684705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68" d="100"/>
          <a:sy n="68" d="100"/>
        </p:scale>
        <p:origin x="656"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45986" y="1074860"/>
            <a:ext cx="9144000" cy="977778"/>
          </a:xfrm>
        </p:spPr>
        <p:txBody>
          <a:bodyPr>
            <a:normAutofit fontScale="90000"/>
          </a:bodyPr>
          <a:lstStyle/>
          <a:p>
            <a:pPr algn="ctr"/>
            <a:r>
              <a:rPr lang="en-US" sz="5400" b="1" dirty="0">
                <a:solidFill>
                  <a:schemeClr val="accent1"/>
                </a:solidFill>
                <a:latin typeface="Agency FB" panose="020B0503020202020204" pitchFamily="34" charset="0"/>
                <a:cs typeface="Arial" panose="020B0604020202020204" pitchFamily="34" charset="0"/>
              </a:rPr>
              <a:t>cardiovascular disease Prediction</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Shivam Kumar Lal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Wikipedia</a:t>
            </a:r>
          </a:p>
          <a:p>
            <a:pPr marL="305435" indent="-305435"/>
            <a:r>
              <a:rPr lang="en-IN" sz="2400" dirty="0"/>
              <a:t>Gemini</a:t>
            </a:r>
          </a:p>
          <a:p>
            <a:pPr marL="305435" indent="-305435"/>
            <a:r>
              <a:rPr lang="en-IN" sz="2400" dirty="0" err="1"/>
              <a:t>Youtube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6CEED4DA-EE9E-B402-F0AA-7B0C1AAE4480}"/>
              </a:ext>
            </a:extLst>
          </p:cNvPr>
          <p:cNvPicPr>
            <a:picLocks noChangeAspect="1"/>
          </p:cNvPicPr>
          <p:nvPr/>
        </p:nvPicPr>
        <p:blipFill>
          <a:blip r:embed="rId2"/>
          <a:stretch>
            <a:fillRect/>
          </a:stretch>
        </p:blipFill>
        <p:spPr>
          <a:xfrm>
            <a:off x="2521753" y="1232452"/>
            <a:ext cx="6959958" cy="5391427"/>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4" name="Picture 3">
            <a:extLst>
              <a:ext uri="{FF2B5EF4-FFF2-40B4-BE49-F238E27FC236}">
                <a16:creationId xmlns:a16="http://schemas.microsoft.com/office/drawing/2014/main" id="{3765AB79-EACF-5949-0E8E-86E896E44F11}"/>
              </a:ext>
            </a:extLst>
          </p:cNvPr>
          <p:cNvPicPr>
            <a:picLocks noChangeAspect="1"/>
          </p:cNvPicPr>
          <p:nvPr/>
        </p:nvPicPr>
        <p:blipFill>
          <a:blip r:embed="rId2"/>
          <a:stretch>
            <a:fillRect/>
          </a:stretch>
        </p:blipFill>
        <p:spPr>
          <a:xfrm>
            <a:off x="2475902" y="1334412"/>
            <a:ext cx="6919540" cy="5368045"/>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4778" y="1342407"/>
            <a:ext cx="11029615" cy="4673324"/>
          </a:xfrm>
        </p:spPr>
        <p:txBody>
          <a:bodyPr>
            <a:normAutofit/>
          </a:bodyPr>
          <a:lstStyle/>
          <a:p>
            <a:r>
              <a:rPr lang="en-US" sz="3200" dirty="0">
                <a:latin typeface="Agency FB" panose="020B0503020202020204" pitchFamily="34" charset="0"/>
              </a:rPr>
              <a:t>The Framingham Heart Study dataset (“</a:t>
            </a:r>
            <a:r>
              <a:rPr lang="en-IN" sz="3200" dirty="0">
                <a:latin typeface="Agency FB" panose="020B0503020202020204" pitchFamily="34" charset="0"/>
              </a:rPr>
              <a:t>datasets_4123_6408_framingham</a:t>
            </a:r>
            <a:r>
              <a:rPr lang="en-US" sz="3200" dirty="0">
                <a:latin typeface="Agency FB" panose="020B0503020202020204" pitchFamily="34" charset="0"/>
              </a:rPr>
              <a:t>”) contains various health parameters and follow-up information from participants, aiming to identify factors contributing to cardiovascular diseases. This dataset provides a valuable resource for developing predictive models to assess the risk of heart disease based on individual health metrics.</a:t>
            </a:r>
            <a:endParaRPr lang="en-IN" sz="3200" dirty="0">
              <a:latin typeface="Agency FB" panose="020B0503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289954" y="956680"/>
            <a:ext cx="8349134" cy="530296"/>
          </a:xfrm>
        </p:spPr>
        <p:txBody>
          <a:bodyPr>
            <a:noAutofit/>
          </a:bodyPr>
          <a:lstStyle/>
          <a:p>
            <a:r>
              <a:rPr lang="en-US" sz="5400" b="1" dirty="0">
                <a:solidFill>
                  <a:schemeClr val="accent1"/>
                </a:solidFill>
                <a:latin typeface="Agency FB" panose="020B0503020202020204" pitchFamily="34" charset="0"/>
                <a:cs typeface="Arial" panose="020B0604020202020204" pitchFamily="34" charset="0"/>
              </a:rPr>
              <a:t>Proposed Solution</a:t>
            </a:r>
            <a:endParaRPr lang="en-US" sz="5400" dirty="0">
              <a:latin typeface="Agency FB" panose="020B0503020202020204" pitchFamily="34" charset="0"/>
            </a:endParaRPr>
          </a:p>
        </p:txBody>
      </p:sp>
      <p:sp>
        <p:nvSpPr>
          <p:cNvPr id="3" name="Rectangle 1">
            <a:extLst>
              <a:ext uri="{FF2B5EF4-FFF2-40B4-BE49-F238E27FC236}">
                <a16:creationId xmlns:a16="http://schemas.microsoft.com/office/drawing/2014/main" id="{6F504F9D-F2A0-474B-6DE9-F09F7F575215}"/>
              </a:ext>
            </a:extLst>
          </p:cNvPr>
          <p:cNvSpPr>
            <a:spLocks noGrp="1" noChangeArrowheads="1"/>
          </p:cNvSpPr>
          <p:nvPr>
            <p:ph idx="1"/>
          </p:nvPr>
        </p:nvSpPr>
        <p:spPr bwMode="auto">
          <a:xfrm>
            <a:off x="0" y="1486976"/>
            <a:ext cx="1148231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gency FB" panose="020B0503020202020204" pitchFamily="34" charset="0"/>
              </a:rPr>
              <a:t>Data Preprocessing:</a:t>
            </a:r>
            <a:endParaRPr kumimoji="0" lang="en-US" altLang="en-US" sz="2000" b="0" i="0" u="none" strike="noStrike" cap="none" normalizeH="0" baseline="0" dirty="0">
              <a:ln>
                <a:noFill/>
              </a:ln>
              <a:solidFill>
                <a:schemeClr val="tx1"/>
              </a:solidFill>
              <a:effectLst/>
              <a:latin typeface="Agency FB" panose="020B0503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gency FB" panose="020B0503020202020204" pitchFamily="34" charset="0"/>
              </a:rPr>
              <a:t>Handle missing values, if any, using appropriate techniques (e.g., imputation).</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gency FB" panose="020B0503020202020204" pitchFamily="34" charset="0"/>
              </a:rPr>
              <a:t>Encode categorical variables and normalize numerical features as necessary.</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gency FB" panose="020B0503020202020204" pitchFamily="34" charset="0"/>
              </a:rPr>
              <a:t>Exploratory Data Analysis (EDA):</a:t>
            </a:r>
            <a:endParaRPr kumimoji="0" lang="en-US" altLang="en-US" sz="2000" b="0" i="0" u="none" strike="noStrike" cap="none" normalizeH="0" baseline="0" dirty="0">
              <a:ln>
                <a:noFill/>
              </a:ln>
              <a:solidFill>
                <a:schemeClr val="tx1"/>
              </a:solidFill>
              <a:effectLst/>
              <a:latin typeface="Agency FB" panose="020B0503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gency FB" panose="020B0503020202020204" pitchFamily="34" charset="0"/>
              </a:rPr>
              <a:t>Perform descriptive statistics to understand the distribution and relationships between variables.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gency FB" panose="020B0503020202020204" pitchFamily="34" charset="0"/>
              </a:rPr>
              <a:t>Visualize key features to uncover potential patterns and correlations with heart disease.</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gency FB" panose="020B0503020202020204" pitchFamily="34" charset="0"/>
              </a:rPr>
              <a:t>Feature Selection:</a:t>
            </a:r>
            <a:endParaRPr kumimoji="0" lang="en-US" altLang="en-US" sz="2000" b="0" i="0" u="none" strike="noStrike" cap="none" normalizeH="0" baseline="0" dirty="0">
              <a:ln>
                <a:noFill/>
              </a:ln>
              <a:solidFill>
                <a:schemeClr val="tx1"/>
              </a:solidFill>
              <a:effectLst/>
              <a:latin typeface="Agency FB" panose="020B0503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gency FB" panose="020B0503020202020204" pitchFamily="34" charset="0"/>
              </a:rPr>
              <a:t>Identify relevant features that significantly influence the prediction of heart disease.</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gency FB" panose="020B0503020202020204" pitchFamily="34" charset="0"/>
              </a:rPr>
              <a:t>Utilize statistical methods or feature importance techniques to prioritize impactful variables.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gency FB" panose="020B0503020202020204" pitchFamily="34" charset="0"/>
              </a:rPr>
              <a:t>Model Selection and Training:</a:t>
            </a:r>
            <a:endParaRPr kumimoji="0" lang="en-US" altLang="en-US" sz="2000" b="0" i="0" u="none" strike="noStrike" cap="none" normalizeH="0" baseline="0" dirty="0">
              <a:ln>
                <a:noFill/>
              </a:ln>
              <a:solidFill>
                <a:schemeClr val="tx1"/>
              </a:solidFill>
              <a:effectLst/>
              <a:latin typeface="Agency FB" panose="020B0503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gency FB" panose="020B0503020202020204" pitchFamily="34" charset="0"/>
              </a:rPr>
              <a:t>Evaluate multiple machine learning algorithms suitable for binary classification tasks (e.g., Logistic Regression, Random Forest etc.)</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gency FB" panose="020B0503020202020204" pitchFamily="34" charset="0"/>
              </a:rPr>
              <a:t>Tune hyperparameters using techniques like cross-validation to optimize model performance.</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gency FB" panose="020B0503020202020204" pitchFamily="34" charset="0"/>
              </a:rPr>
              <a:t>Model Evaluation:</a:t>
            </a:r>
            <a:endParaRPr kumimoji="0" lang="en-US" altLang="en-US" sz="2000" b="0" i="0" u="none" strike="noStrike" cap="none" normalizeH="0" baseline="0" dirty="0">
              <a:ln>
                <a:noFill/>
              </a:ln>
              <a:solidFill>
                <a:schemeClr val="tx1"/>
              </a:solidFill>
              <a:effectLst/>
              <a:latin typeface="Agency FB" panose="020B0503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gency FB" panose="020B0503020202020204" pitchFamily="34" charset="0"/>
              </a:rPr>
              <a:t>Assess the performance of the trained models using appropriate metrics (e.g., accuracy, precision, recall, F1-score).</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gency FB" panose="020B0503020202020204" pitchFamily="34" charset="0"/>
              </a:rPr>
              <a:t>Validate the model using techniques like cross-validation to ensure generalizability.</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gency FB" panose="020B0503020202020204" pitchFamily="34" charset="0"/>
              </a:rPr>
              <a:t>Deployment and Monitoring:</a:t>
            </a:r>
            <a:endParaRPr kumimoji="0" lang="en-US" altLang="en-US" sz="2000" b="0" i="0" u="none" strike="noStrike" cap="none" normalizeH="0" baseline="0" dirty="0">
              <a:ln>
                <a:noFill/>
              </a:ln>
              <a:solidFill>
                <a:schemeClr val="tx1"/>
              </a:solidFill>
              <a:effectLst/>
              <a:latin typeface="Agency FB" panose="020B0503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gency FB" panose="020B0503020202020204" pitchFamily="34" charset="0"/>
              </a:rPr>
              <a:t>Deploy the final model to predict heart disease risk for new data points.</a:t>
            </a:r>
          </a:p>
          <a:p>
            <a:pPr marL="324000" lvl="1" indent="0"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The system requirements for the Project will be :</a:t>
            </a:r>
          </a:p>
          <a:p>
            <a:pPr marL="342900" indent="-342900">
              <a:buFont typeface="+mj-lt"/>
              <a:buAutoNum type="arabicPeriod"/>
            </a:pPr>
            <a:r>
              <a:rPr lang="en-IN" sz="1800" b="1" dirty="0">
                <a:solidFill>
                  <a:srgbClr val="0F0F0F"/>
                </a:solidFill>
              </a:rPr>
              <a:t>Windows 11 ,Version 23H2</a:t>
            </a:r>
          </a:p>
          <a:p>
            <a:pPr marL="342900" indent="-342900">
              <a:buFont typeface="+mj-lt"/>
              <a:buAutoNum type="arabicPeriod"/>
            </a:pPr>
            <a:r>
              <a:rPr lang="en-IN" sz="1800" b="1" dirty="0">
                <a:solidFill>
                  <a:srgbClr val="0F0F0F"/>
                </a:solidFill>
              </a:rPr>
              <a:t>Processor : </a:t>
            </a:r>
            <a:r>
              <a:rPr lang="en-US" sz="1800" b="1" dirty="0">
                <a:solidFill>
                  <a:srgbClr val="0F0F0F"/>
                </a:solidFill>
              </a:rPr>
              <a:t>11th Gen Intel(R) Core(TM) i5-1135G7 @ 2.40GHz   2.42 GHz</a:t>
            </a:r>
            <a:endParaRPr lang="en-IN" sz="1800" b="1" dirty="0">
              <a:solidFill>
                <a:srgbClr val="0F0F0F"/>
              </a:solidFill>
            </a:endParaRPr>
          </a:p>
          <a:p>
            <a:pPr marL="342900" indent="-342900">
              <a:buFont typeface="+mj-lt"/>
              <a:buAutoNum type="arabicPeriod"/>
            </a:pPr>
            <a:r>
              <a:rPr lang="en-IN" sz="1800" b="1" dirty="0">
                <a:solidFill>
                  <a:srgbClr val="0F0F0F"/>
                </a:solidFill>
              </a:rPr>
              <a:t>R.A.M : 8.00 GB (7.73 GB usable)</a:t>
            </a:r>
          </a:p>
          <a:p>
            <a:pPr marL="342900" indent="-342900">
              <a:buFont typeface="+mj-lt"/>
              <a:buAutoNum type="arabicPeriod"/>
            </a:pPr>
            <a:r>
              <a:rPr lang="en-IN" sz="1800" b="1" dirty="0">
                <a:solidFill>
                  <a:srgbClr val="0F0F0F"/>
                </a:solidFill>
              </a:rPr>
              <a:t> </a:t>
            </a:r>
            <a:r>
              <a:rPr lang="en-IN" sz="1800" b="1" dirty="0" err="1">
                <a:solidFill>
                  <a:srgbClr val="0F0F0F"/>
                </a:solidFill>
              </a:rPr>
              <a:t>Jupyter</a:t>
            </a:r>
            <a:r>
              <a:rPr lang="en-IN" sz="1800" b="1" dirty="0">
                <a:solidFill>
                  <a:srgbClr val="0F0F0F"/>
                </a:solidFill>
              </a:rPr>
              <a:t> Notebook </a:t>
            </a:r>
          </a:p>
          <a:p>
            <a:pPr marL="342900" indent="-342900">
              <a:buFont typeface="+mj-lt"/>
              <a:buAutoNum type="arabicPeriod"/>
            </a:pPr>
            <a:r>
              <a:rPr lang="en-IN" sz="1800" b="1" dirty="0">
                <a:solidFill>
                  <a:srgbClr val="0F0F0F"/>
                </a:solidFill>
              </a:rPr>
              <a:t>Visual Studio Code IDE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2086910"/>
          </a:xfrm>
        </p:spPr>
        <p:txBody>
          <a:bodyPr>
            <a:normAutofit/>
          </a:bodyPr>
          <a:lstStyle/>
          <a:p>
            <a:pPr marL="0" indent="0">
              <a:buNone/>
            </a:pPr>
            <a:r>
              <a:rPr lang="en-US" sz="2400" dirty="0">
                <a:latin typeface="Arial" panose="020B0604020202020204" pitchFamily="34" charset="0"/>
                <a:cs typeface="Arial" panose="020B0604020202020204" pitchFamily="34" charset="0"/>
              </a:rPr>
              <a:t>A cardiovascular disease prediction model is made using best predicting model among various classifier model on the dataset. The various models used on the dataset with their accuracy of prediction are given below:</a:t>
            </a:r>
          </a:p>
          <a:p>
            <a:pPr marL="0" indent="0">
              <a:buNone/>
            </a:pPr>
            <a:endParaRPr lang="en-IN" sz="2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B7C56EF-782E-F766-F805-2DB9EC707DC3}"/>
              </a:ext>
            </a:extLst>
          </p:cNvPr>
          <p:cNvPicPr>
            <a:picLocks noChangeAspect="1"/>
          </p:cNvPicPr>
          <p:nvPr/>
        </p:nvPicPr>
        <p:blipFill>
          <a:blip r:embed="rId2"/>
          <a:stretch>
            <a:fillRect/>
          </a:stretch>
        </p:blipFill>
        <p:spPr>
          <a:xfrm>
            <a:off x="3213424" y="2747913"/>
            <a:ext cx="5765151" cy="381109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Content Placeholder 3">
            <a:extLst>
              <a:ext uri="{FF2B5EF4-FFF2-40B4-BE49-F238E27FC236}">
                <a16:creationId xmlns:a16="http://schemas.microsoft.com/office/drawing/2014/main" id="{D65BF69C-A0F2-1DF8-1FE5-90E0DB28C599}"/>
              </a:ext>
            </a:extLst>
          </p:cNvPr>
          <p:cNvSpPr>
            <a:spLocks noGrp="1"/>
          </p:cNvSpPr>
          <p:nvPr>
            <p:ph idx="1"/>
          </p:nvPr>
        </p:nvSpPr>
        <p:spPr>
          <a:xfrm>
            <a:off x="581192" y="1302026"/>
            <a:ext cx="11029615" cy="1007541"/>
          </a:xfrm>
        </p:spPr>
        <p:txBody>
          <a:bodyPr/>
          <a:lstStyle/>
          <a:p>
            <a:r>
              <a:rPr lang="en-IN" dirty="0"/>
              <a:t>The classifier used to make the prediction model is </a:t>
            </a:r>
            <a:r>
              <a:rPr lang="en-IN" dirty="0" err="1"/>
              <a:t>RandomForestClassifier</a:t>
            </a:r>
            <a:r>
              <a:rPr lang="en-IN" dirty="0"/>
              <a:t>. The accuracy , classification report and confusion matrix </a:t>
            </a:r>
          </a:p>
          <a:p>
            <a:endParaRPr lang="en-IN" dirty="0"/>
          </a:p>
        </p:txBody>
      </p:sp>
      <p:pic>
        <p:nvPicPr>
          <p:cNvPr id="8" name="Picture 7">
            <a:extLst>
              <a:ext uri="{FF2B5EF4-FFF2-40B4-BE49-F238E27FC236}">
                <a16:creationId xmlns:a16="http://schemas.microsoft.com/office/drawing/2014/main" id="{E0F81499-6B52-3D0D-C53B-844F63468475}"/>
              </a:ext>
            </a:extLst>
          </p:cNvPr>
          <p:cNvPicPr>
            <a:picLocks noChangeAspect="1"/>
          </p:cNvPicPr>
          <p:nvPr/>
        </p:nvPicPr>
        <p:blipFill>
          <a:blip r:embed="rId2"/>
          <a:stretch>
            <a:fillRect/>
          </a:stretch>
        </p:blipFill>
        <p:spPr>
          <a:xfrm>
            <a:off x="1364967" y="2030348"/>
            <a:ext cx="6412146" cy="291061"/>
          </a:xfrm>
          <a:prstGeom prst="rect">
            <a:avLst/>
          </a:prstGeom>
        </p:spPr>
      </p:pic>
      <p:pic>
        <p:nvPicPr>
          <p:cNvPr id="10" name="Picture 9">
            <a:extLst>
              <a:ext uri="{FF2B5EF4-FFF2-40B4-BE49-F238E27FC236}">
                <a16:creationId xmlns:a16="http://schemas.microsoft.com/office/drawing/2014/main" id="{7BD51B4B-6EB9-0ACA-7D49-66E828AB871E}"/>
              </a:ext>
            </a:extLst>
          </p:cNvPr>
          <p:cNvPicPr>
            <a:picLocks noChangeAspect="1"/>
          </p:cNvPicPr>
          <p:nvPr/>
        </p:nvPicPr>
        <p:blipFill>
          <a:blip r:embed="rId3"/>
          <a:stretch>
            <a:fillRect/>
          </a:stretch>
        </p:blipFill>
        <p:spPr>
          <a:xfrm>
            <a:off x="4571040" y="2588163"/>
            <a:ext cx="6638790" cy="2626132"/>
          </a:xfrm>
          <a:prstGeom prst="rect">
            <a:avLst/>
          </a:prstGeom>
        </p:spPr>
      </p:pic>
      <p:pic>
        <p:nvPicPr>
          <p:cNvPr id="12" name="Picture 11">
            <a:extLst>
              <a:ext uri="{FF2B5EF4-FFF2-40B4-BE49-F238E27FC236}">
                <a16:creationId xmlns:a16="http://schemas.microsoft.com/office/drawing/2014/main" id="{F5BE73CB-FE90-C817-A57C-94608415F077}"/>
              </a:ext>
            </a:extLst>
          </p:cNvPr>
          <p:cNvPicPr>
            <a:picLocks noChangeAspect="1"/>
          </p:cNvPicPr>
          <p:nvPr/>
        </p:nvPicPr>
        <p:blipFill>
          <a:blip r:embed="rId4"/>
          <a:stretch>
            <a:fillRect/>
          </a:stretch>
        </p:blipFill>
        <p:spPr>
          <a:xfrm>
            <a:off x="1176732" y="5481049"/>
            <a:ext cx="5828847" cy="932616"/>
          </a:xfrm>
          <a:prstGeom prst="rect">
            <a:avLst/>
          </a:prstGeom>
        </p:spPr>
      </p:pic>
    </p:spTree>
    <p:extLst>
      <p:ext uri="{BB962C8B-B14F-4D97-AF65-F5344CB8AC3E}">
        <p14:creationId xmlns:p14="http://schemas.microsoft.com/office/powerpoint/2010/main" val="188848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this project, we developed a machine learning model to predict the likelihood of cardiovascular disease based on a comprehensive set of features including age, gender, blood pressure, cholesterol levels, and other relevant health metrics. Our model was trained on a dataset of patients [datasets_4123_6408_framingham] and evaluated using rigorous cross-validation techniques.</a:t>
            </a:r>
          </a:p>
          <a:p>
            <a:pPr marL="305435" indent="-305435"/>
            <a:r>
              <a:rPr lang="en-US" sz="2000" dirty="0"/>
              <a:t>The results of our model demonstrate promising predictive capabilities. We achieved an accuracy of 0.97, indicating that 97% of predictions were correct. The precision and recall scores of 0.99, 0.95 and 0.95, 0.99, respectively, highlight the model's ability to accurately identify positive cases of cardiovascular disease while minimizing false positives. The F1 score of 0.97 provides a balanced measure of the model's overall performance.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65988" y="593889"/>
            <a:ext cx="12192000" cy="6546915"/>
          </a:xfrm>
        </p:spPr>
        <p:txBody>
          <a:bodyPr>
            <a:normAutofit fontScale="77500" lnSpcReduction="20000"/>
          </a:bodyPr>
          <a:lstStyle/>
          <a:p>
            <a:pPr marL="0" indent="0">
              <a:buNone/>
            </a:pPr>
            <a:endParaRPr lang="en-US" sz="2000" b="1" dirty="0"/>
          </a:p>
          <a:p>
            <a:r>
              <a:rPr lang="en-US" sz="3500" baseline="30000" dirty="0">
                <a:latin typeface="Agency FB" panose="020B0503020202020204" pitchFamily="34" charset="0"/>
              </a:rPr>
              <a:t>While our current machine learning model for predicting cardiovascular disease has shown promising results, there are several avenues for future exploration and enhancement:</a:t>
            </a:r>
          </a:p>
          <a:p>
            <a:pPr lvl="1">
              <a:buFont typeface="+mj-lt"/>
              <a:buAutoNum type="arabicPeriod"/>
            </a:pPr>
            <a:r>
              <a:rPr lang="en-US" sz="3500" b="1" baseline="30000" dirty="0">
                <a:latin typeface="Agency FB" panose="020B0503020202020204" pitchFamily="34" charset="0"/>
              </a:rPr>
              <a:t>Integration of Additional Data Sources</a:t>
            </a:r>
            <a:r>
              <a:rPr lang="en-US" sz="3500" baseline="30000" dirty="0">
                <a:latin typeface="Agency FB" panose="020B0503020202020204" pitchFamily="34" charset="0"/>
              </a:rPr>
              <a:t>: Incorporating data from wearable devices, genetic markers, lifestyle factors (such as diet and exercise patterns), and socioeconomic indicators could enrich the model's predictive power. This expansion would require robust data integration and preprocessing techniques.</a:t>
            </a:r>
          </a:p>
          <a:p>
            <a:pPr lvl="1">
              <a:buFont typeface="+mj-lt"/>
              <a:buAutoNum type="arabicPeriod"/>
            </a:pPr>
            <a:r>
              <a:rPr lang="en-US" sz="3500" b="1" baseline="30000" dirty="0">
                <a:latin typeface="Agency FB" panose="020B0503020202020204" pitchFamily="34" charset="0"/>
              </a:rPr>
              <a:t>Enhanced Feature Selection and Engineering</a:t>
            </a:r>
            <a:r>
              <a:rPr lang="en-US" sz="3500" baseline="30000" dirty="0">
                <a:latin typeface="Agency FB" panose="020B0503020202020204" pitchFamily="34" charset="0"/>
              </a:rPr>
              <a:t>: Conducting more detailed feature selection and engineering processes could optimize the model's performance. Techniques such as principal component analysis (PCA), feature importance ranking, and domain-specific feature engineering could be explored to identify the most influential predictors of cardiovascular disease.</a:t>
            </a:r>
          </a:p>
          <a:p>
            <a:pPr lvl="1">
              <a:buFont typeface="+mj-lt"/>
              <a:buAutoNum type="arabicPeriod"/>
            </a:pPr>
            <a:r>
              <a:rPr lang="en-US" sz="3500" b="1" baseline="30000" dirty="0">
                <a:latin typeface="Agency FB" panose="020B0503020202020204" pitchFamily="34" charset="0"/>
              </a:rPr>
              <a:t>Utilization of Advanced Machine Learning Techniques</a:t>
            </a:r>
            <a:r>
              <a:rPr lang="en-US" sz="3500" baseline="30000" dirty="0">
                <a:latin typeface="Agency FB" panose="020B0503020202020204" pitchFamily="34" charset="0"/>
              </a:rPr>
              <a:t>: Exploring advanced machine learning algorithms such as ensemble methods (e.g., Random Forest, Gradient Boosting) and deep learning architectures (e.g., neural networks) could potentially improve prediction accuracy and generalize the model across diverse populations.</a:t>
            </a:r>
          </a:p>
          <a:p>
            <a:pPr lvl="1">
              <a:buFont typeface="+mj-lt"/>
              <a:buAutoNum type="arabicPeriod"/>
            </a:pPr>
            <a:r>
              <a:rPr lang="en-US" sz="3500" b="1" baseline="30000" dirty="0">
                <a:latin typeface="Agency FB" panose="020B0503020202020204" pitchFamily="34" charset="0"/>
              </a:rPr>
              <a:t>Deployment in Clinical Settings</a:t>
            </a:r>
            <a:r>
              <a:rPr lang="en-US" sz="3500" baseline="30000" dirty="0">
                <a:latin typeface="Agency FB" panose="020B0503020202020204" pitchFamily="34" charset="0"/>
              </a:rPr>
              <a:t>: Validating the model in clinical settings and integrating it into healthcare systems would require addressing regulatory compliance, ethical considerations, and usability factors. Collaborating with healthcare providers and stakeholders is crucial for successful implementation.</a:t>
            </a:r>
          </a:p>
          <a:p>
            <a:pPr lvl="1">
              <a:buFont typeface="+mj-lt"/>
              <a:buAutoNum type="arabicPeriod"/>
            </a:pPr>
            <a:r>
              <a:rPr lang="en-US" sz="3500" b="1" baseline="30000" dirty="0">
                <a:latin typeface="Agency FB" panose="020B0503020202020204" pitchFamily="34" charset="0"/>
              </a:rPr>
              <a:t>Longitudinal Studies and Real-time Monitoring</a:t>
            </a:r>
            <a:r>
              <a:rPr lang="en-US" sz="3500" baseline="30000" dirty="0">
                <a:latin typeface="Agency FB" panose="020B0503020202020204" pitchFamily="34" charset="0"/>
              </a:rPr>
              <a:t>: Conducting longitudinal studies to assess the model's performance over time and implementing real-time monitoring capabilities could facilitate early detection and personalized intervention strategies.</a:t>
            </a:r>
          </a:p>
          <a:p>
            <a:pPr lvl="1">
              <a:buFont typeface="+mj-lt"/>
              <a:buAutoNum type="arabicPeriod"/>
            </a:pPr>
            <a:r>
              <a:rPr lang="en-US" sz="3500" b="1" baseline="30000" dirty="0">
                <a:latin typeface="Agency FB" panose="020B0503020202020204" pitchFamily="34" charset="0"/>
              </a:rPr>
              <a:t>Interpretability and Explainability</a:t>
            </a:r>
            <a:r>
              <a:rPr lang="en-US" sz="3500" baseline="30000" dirty="0">
                <a:latin typeface="Agency FB" panose="020B0503020202020204" pitchFamily="34" charset="0"/>
              </a:rPr>
              <a:t>: Enhancing the interpretability and explainability of the model's predictions is essential for gaining trust from healthcare professionals and patients. Techniques such as SHAP (</a:t>
            </a:r>
            <a:r>
              <a:rPr lang="en-US" sz="3500" baseline="30000" dirty="0" err="1">
                <a:latin typeface="Agency FB" panose="020B0503020202020204" pitchFamily="34" charset="0"/>
              </a:rPr>
              <a:t>SHapley</a:t>
            </a:r>
            <a:r>
              <a:rPr lang="en-US" sz="3500" baseline="30000" dirty="0">
                <a:latin typeface="Agency FB" panose="020B0503020202020204" pitchFamily="34" charset="0"/>
              </a:rPr>
              <a:t> Additive </a:t>
            </a:r>
            <a:r>
              <a:rPr lang="en-US" sz="3500" baseline="30000" dirty="0" err="1">
                <a:latin typeface="Agency FB" panose="020B0503020202020204" pitchFamily="34" charset="0"/>
              </a:rPr>
              <a:t>exPlanations</a:t>
            </a:r>
            <a:r>
              <a:rPr lang="en-US" sz="3500" baseline="30000" dirty="0">
                <a:latin typeface="Agency FB" panose="020B0503020202020204" pitchFamily="34" charset="0"/>
              </a:rPr>
              <a:t>) values and model-agnostic methods could be employed for this purpose.</a:t>
            </a:r>
          </a:p>
          <a:p>
            <a:pPr lvl="1">
              <a:buFont typeface="+mj-lt"/>
              <a:buAutoNum type="arabicPeriod"/>
            </a:pPr>
            <a:r>
              <a:rPr lang="en-US" sz="3500" b="1" baseline="30000" dirty="0">
                <a:latin typeface="Agency FB" panose="020B0503020202020204" pitchFamily="34" charset="0"/>
              </a:rPr>
              <a:t>Global Application and Adaptation</a:t>
            </a:r>
            <a:r>
              <a:rPr lang="en-US" sz="3500" baseline="30000" dirty="0">
                <a:latin typeface="Agency FB" panose="020B0503020202020204" pitchFamily="34" charset="0"/>
              </a:rPr>
              <a:t>: Adapting the model to different geographic regions and diverse demographic groups while considering varying healthcare infrastructures and disease prevalence rates is essential for its widespread applicability.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4645757" y="593889"/>
            <a:ext cx="47904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gency FB" panose="020B0503020202020204" pitchFamily="34" charset="0"/>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542</TotalTime>
  <Words>847</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Agency FB</vt:lpstr>
      <vt:lpstr>Arial</vt:lpstr>
      <vt:lpstr>Calibri</vt:lpstr>
      <vt:lpstr>Calibri Light</vt:lpstr>
      <vt:lpstr>Courier New</vt:lpstr>
      <vt:lpstr>Franklin Gothic Book</vt:lpstr>
      <vt:lpstr>Franklin Gothic Demi</vt:lpstr>
      <vt:lpstr>Wingdings 2</vt:lpstr>
      <vt:lpstr>DividendVTI</vt:lpstr>
      <vt:lpstr>cardiovascular disease Prediction</vt:lpstr>
      <vt:lpstr>OUTLINE</vt:lpstr>
      <vt:lpstr>Problem Statement</vt:lpstr>
      <vt:lpstr>Proposed Solution</vt:lpstr>
      <vt:lpstr>System  Approach</vt:lpstr>
      <vt:lpstr>Result</vt:lpstr>
      <vt:lpstr>Result</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Shivam Kumar Lal</cp:lastModifiedBy>
  <cp:revision>33</cp:revision>
  <dcterms:created xsi:type="dcterms:W3CDTF">2021-05-26T16:50:10Z</dcterms:created>
  <dcterms:modified xsi:type="dcterms:W3CDTF">2024-06-28T07:08:40Z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