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74" r:id="rId4"/>
    <p:sldId id="295" r:id="rId5"/>
    <p:sldId id="268" r:id="rId6"/>
    <p:sldId id="292" r:id="rId7"/>
    <p:sldId id="283" r:id="rId8"/>
    <p:sldId id="271" r:id="rId9"/>
    <p:sldId id="284" r:id="rId10"/>
    <p:sldId id="285" r:id="rId11"/>
    <p:sldId id="291" r:id="rId12"/>
    <p:sldId id="286" r:id="rId13"/>
    <p:sldId id="289" r:id="rId14"/>
    <p:sldId id="287" r:id="rId15"/>
    <p:sldId id="288" r:id="rId16"/>
    <p:sldId id="265" r:id="rId17"/>
    <p:sldId id="296" r:id="rId18"/>
    <p:sldId id="263" r:id="rId19"/>
    <p:sldId id="267" r:id="rId20"/>
    <p:sldId id="26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96AD601-0B08-4B47-9BB0-177CA1D49A9F}">
          <p14:sldIdLst>
            <p14:sldId id="256"/>
            <p14:sldId id="294"/>
            <p14:sldId id="274"/>
            <p14:sldId id="295"/>
            <p14:sldId id="268"/>
            <p14:sldId id="292"/>
            <p14:sldId id="283"/>
            <p14:sldId id="271"/>
            <p14:sldId id="284"/>
            <p14:sldId id="285"/>
            <p14:sldId id="291"/>
            <p14:sldId id="286"/>
            <p14:sldId id="289"/>
            <p14:sldId id="287"/>
            <p14:sldId id="288"/>
            <p14:sldId id="265"/>
            <p14:sldId id="296"/>
            <p14:sldId id="263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86DE7-16F3-9AE0-80A0-A7740A441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8D07C2-84AA-817D-B47B-F86835564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477CB-4A79-0DA3-368C-1166B352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1960-2642-4125-8BB5-CD41CED3906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8E7628-3893-FCD7-5771-7753444A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FF2413-ADF2-4C57-70C4-62FA6806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CF16-8025-4496-A4FF-4B075FFE1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7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7E025-7630-A48E-FD72-3AF9F5C4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813C5A-6E69-E350-80A2-1779B95F9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5FFAB8-C2BA-1CE6-5575-B0DC367A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1960-2642-4125-8BB5-CD41CED3906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582D42-F07F-795B-5DC9-40571B1F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7C0619-663E-B1F7-908F-BCBCCFE5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CF16-8025-4496-A4FF-4B075FFE1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42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ADEABD-9703-4D09-6629-2DFC93C84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12DECD-89EB-B448-D3D6-CA65CF028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AE608-9046-BC94-FFEB-7033CF82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1960-2642-4125-8BB5-CD41CED3906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F52C6C-0D98-F76D-450A-257FF4D7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D52CB-A950-E6E5-0B69-9D39AA94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CF16-8025-4496-A4FF-4B075FFE1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74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CBBC7-9402-DFC8-4C84-6D20E9BE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80CECE-7B81-C84E-871B-133B80BE1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5775C-6A0E-B1C7-2D05-C3E6B38D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1960-2642-4125-8BB5-CD41CED3906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89668D-CB1E-78EB-8C7E-109F9473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2B994A-DBD2-2D42-C555-EEA37E42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CF16-8025-4496-A4FF-4B075FFE1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35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4B26D-05EA-FD41-8184-3C0B3FC6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64DDFC-0B29-98A1-ADDE-1AFC4354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1A8B2B-0D7F-BF52-889A-489BEAA2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1960-2642-4125-8BB5-CD41CED3906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5B171D-01F5-DE14-5AA0-34289867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F39B7B-D0AE-C726-E57D-FC61019C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CF16-8025-4496-A4FF-4B075FFE1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1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FB32B-F275-23AC-0B22-5ABCE8DD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C54E1-2DD6-DA57-2845-7F9C95436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B90869-9D46-4365-4893-CD9DE7E8F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8BA024-9F25-335C-17D0-9959C593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1960-2642-4125-8BB5-CD41CED3906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07967-97AD-F16C-20C3-EB44C5EC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2BAE4E-714E-3C08-8764-4DF81CED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CF16-8025-4496-A4FF-4B075FFE1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13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C586-86E1-10A7-F2FB-7FC2AE6E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272D91-FBDF-D228-B9CB-629D065ED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EDB5A-CD3B-AB70-1347-99DC83374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09B018-A473-F48B-55AC-BAF0EB634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266183-A610-99DC-508C-402633256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8EB5FC-1A03-9DE1-1CD8-7475BBD5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1960-2642-4125-8BB5-CD41CED3906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F9E9E1-0629-4954-21AF-7EE8519D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2A3513-FAD2-DCE0-B29B-53BB4875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CF16-8025-4496-A4FF-4B075FFE1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71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07B80-5D24-1BF8-A0D9-5BAC1BEC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67D360-EB50-FACB-6223-FA2176A7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1960-2642-4125-8BB5-CD41CED3906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0E903A-7A18-D773-6CBF-39EAA657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99A2D2-33A5-FAD4-622A-4FD98BA0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CF16-8025-4496-A4FF-4B075FFE1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45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5ACFCA-BE2A-48AE-8380-E374CE6A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1960-2642-4125-8BB5-CD41CED3906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B8E949-D090-C588-DCCF-9B4F14D9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264D5B-63EA-847F-AAD1-C4C3E64E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CF16-8025-4496-A4FF-4B075FFE1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87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0FE0-A43C-FB51-4AA4-DC9B141B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65E6A0-1441-74D9-A120-9B93200B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64B9D7-24EA-BE40-C7D0-1E06B08C2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1E2563-5FDC-FB3B-3194-A2016CF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1960-2642-4125-8BB5-CD41CED3906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6DF66F-A8FF-39D6-20B3-EA53A461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0D89B5-462E-596A-153E-D1DADCE4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CF16-8025-4496-A4FF-4B075FFE1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86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DF4CC-7970-B805-3185-382AC790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1C18BB-A9CE-38AF-02FC-55D301078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C053D5-0B5C-074C-108E-8DEE4308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8E5279-AEB4-EF8E-397E-D1B0A22D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1960-2642-4125-8BB5-CD41CED3906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1AA0C6-C8FE-4A23-9993-700CA022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B96EDF-8A1C-AE85-2FAC-815E3C22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CF16-8025-4496-A4FF-4B075FFE1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12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0DAFB-095C-EFCE-87D0-1CAE92F5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63D5C0-FB3D-5678-0D54-E22797799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9888B3-2C02-510A-40A1-EC8F82175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1960-2642-4125-8BB5-CD41CED3906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84CA25-786A-B53F-F66D-3313B0629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68F717-E157-07CB-E56A-65BA3A6A7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CF16-8025-4496-A4FF-4B075FFE1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29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5A746-1973-ACD2-662F-B0935BBB2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Работа </a:t>
            </a:r>
            <a:r>
              <a:rPr lang="en-US" dirty="0">
                <a:latin typeface="Consolas" panose="020B0609020204030204" pitchFamily="49" charset="0"/>
              </a:rPr>
              <a:t>WEB-</a:t>
            </a:r>
            <a:r>
              <a:rPr lang="ru-RU" dirty="0">
                <a:latin typeface="Consolas" panose="020B0609020204030204" pitchFamily="49" charset="0"/>
              </a:rPr>
              <a:t>сервисов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F7A48D53-BBE1-3B85-E95A-77D796BCF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9440" y="6335078"/>
            <a:ext cx="3972560" cy="522922"/>
          </a:xfrm>
        </p:spPr>
        <p:txBody>
          <a:bodyPr/>
          <a:lstStyle/>
          <a:p>
            <a:r>
              <a:rPr lang="ru-RU" dirty="0"/>
              <a:t>Шереметьев Богдан</a:t>
            </a:r>
          </a:p>
        </p:txBody>
      </p:sp>
    </p:spTree>
    <p:extLst>
      <p:ext uri="{BB962C8B-B14F-4D97-AF65-F5344CB8AC3E}">
        <p14:creationId xmlns:p14="http://schemas.microsoft.com/office/powerpoint/2010/main" val="2027790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186A5-261B-2117-9059-4E20FF3AF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747DE-0F57-7C64-C507-E914B9A9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53"/>
            <a:ext cx="10515600" cy="839968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Consolas" panose="020B0609020204030204" pitchFamily="49" charset="0"/>
              </a:rPr>
              <a:t>Database &amp; caching</a:t>
            </a:r>
            <a:endParaRPr lang="ru-RU" sz="3400" dirty="0"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84F2D3-ABB6-BFD6-500A-B6C36AE0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532" y="3845665"/>
            <a:ext cx="4742468" cy="3012335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36499334-9ACE-6946-912F-766798B30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20" y="1253331"/>
            <a:ext cx="4742468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Хранение данных пользователей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Хранение логинов/паролей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Хранение кэша (</a:t>
            </a:r>
            <a:r>
              <a:rPr lang="ru-RU" dirty="0" err="1">
                <a:latin typeface="Consolas" panose="020B0609020204030204" pitchFamily="49" charset="0"/>
              </a:rPr>
              <a:t>автарки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A2E0805-D4AA-E874-AA79-7E64814C5871}"/>
              </a:ext>
            </a:extLst>
          </p:cNvPr>
          <p:cNvSpPr txBox="1">
            <a:spLocks/>
          </p:cNvSpPr>
          <p:nvPr/>
        </p:nvSpPr>
        <p:spPr>
          <a:xfrm>
            <a:off x="4670774" y="1253330"/>
            <a:ext cx="3365786" cy="2516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nsolas" panose="020B0609020204030204" pitchFamily="49" charset="0"/>
              </a:rPr>
              <a:t>Реляционные базы данных: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PosgreSQL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MySQL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Oracle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E8D33C8-852E-D8EE-ED77-17A2524D0FBD}"/>
              </a:ext>
            </a:extLst>
          </p:cNvPr>
          <p:cNvSpPr txBox="1">
            <a:spLocks/>
          </p:cNvSpPr>
          <p:nvPr/>
        </p:nvSpPr>
        <p:spPr>
          <a:xfrm>
            <a:off x="8526494" y="1253331"/>
            <a:ext cx="3365786" cy="200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err="1">
                <a:latin typeface="Consolas" panose="020B0609020204030204" pitchFamily="49" charset="0"/>
              </a:rPr>
              <a:t>Нереляционные</a:t>
            </a:r>
            <a:r>
              <a:rPr lang="ru-RU" dirty="0">
                <a:latin typeface="Consolas" panose="020B0609020204030204" pitchFamily="49" charset="0"/>
              </a:rPr>
              <a:t> базы данных: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Memcached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Redis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39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2056F-467D-0F1B-1303-C139486AE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886E1-DBE7-E4D0-D97A-015D9342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53"/>
            <a:ext cx="10515600" cy="839968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Consolas" panose="020B0609020204030204" pitchFamily="49" charset="0"/>
              </a:rPr>
              <a:t>Job servers &amp; queue</a:t>
            </a:r>
            <a:endParaRPr lang="ru-RU" sz="3400" dirty="0"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6183C6-1B3E-FDB1-2040-B6AFA40F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36" y="3857457"/>
            <a:ext cx="4649064" cy="2995445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3E18F08C-4BB3-B7AE-B234-12370CE3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474246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- Я хочу скачать 1 Тб видео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- Пожалуйста дай мне сохранить картинку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A44B8802-18DC-4B9E-7818-DDD649A0C070}"/>
              </a:ext>
            </a:extLst>
          </p:cNvPr>
          <p:cNvSpPr txBox="1">
            <a:spLocks/>
          </p:cNvSpPr>
          <p:nvPr/>
        </p:nvSpPr>
        <p:spPr>
          <a:xfrm>
            <a:off x="6611334" y="1586256"/>
            <a:ext cx="4742468" cy="200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nsolas" panose="020B0609020204030204" pitchFamily="49" charset="0"/>
              </a:rPr>
              <a:t>Стек: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1. RabbitMQ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A34602-26CB-2100-48D4-6CC329B21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97" y="3756197"/>
            <a:ext cx="6158624" cy="23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4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52133-3CD1-442F-266C-F0D594619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E7AB2-5589-A0C5-1DF3-337187ED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53"/>
            <a:ext cx="10515600" cy="839968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Consolas" panose="020B0609020204030204" pitchFamily="49" charset="0"/>
              </a:rPr>
              <a:t>Search service</a:t>
            </a:r>
            <a:endParaRPr lang="ru-RU" sz="3400" dirty="0"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A32631-0E2A-0FFE-D529-47C27308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36" y="3862555"/>
            <a:ext cx="4649064" cy="2995445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A4526665-153C-C316-2513-72F5E3E1E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474246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Поиск данных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Упомянуть про </a:t>
            </a:r>
            <a:r>
              <a:rPr lang="en-US" dirty="0">
                <a:latin typeface="Consolas" panose="020B0609020204030204" pitchFamily="49" charset="0"/>
              </a:rPr>
              <a:t>ELK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6EF4187-9B53-FCAC-0FEE-354B971586E8}"/>
              </a:ext>
            </a:extLst>
          </p:cNvPr>
          <p:cNvSpPr txBox="1">
            <a:spLocks/>
          </p:cNvSpPr>
          <p:nvPr/>
        </p:nvSpPr>
        <p:spPr>
          <a:xfrm>
            <a:off x="6611334" y="1586256"/>
            <a:ext cx="4742468" cy="200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Elastic Search</a:t>
            </a:r>
            <a:endParaRPr lang="ru-RU" dirty="0">
              <a:latin typeface="Consolas" panose="020B0609020204030204" pitchFamily="49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Apache </a:t>
            </a:r>
            <a:r>
              <a:rPr lang="en-US" dirty="0" err="1">
                <a:latin typeface="Consolas" panose="020B0609020204030204" pitchFamily="49" charset="0"/>
              </a:rPr>
              <a:t>Solr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8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B92A9-9D3C-4860-7776-F06FC8FA0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D7338-3F87-9382-542C-329FC7CD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53"/>
            <a:ext cx="10515600" cy="839968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Consolas" panose="020B0609020204030204" pitchFamily="49" charset="0"/>
              </a:rPr>
              <a:t>Services</a:t>
            </a:r>
            <a:endParaRPr lang="ru-RU" sz="3400" dirty="0"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174EF95-CF8A-32C6-6B19-B57DB868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36" y="3862555"/>
            <a:ext cx="4649064" cy="299544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5AFB095F-F147-8C26-54C3-16517872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4742468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Транзакции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Формирование </a:t>
            </a:r>
            <a:r>
              <a:rPr lang="en-US" dirty="0">
                <a:latin typeface="Consolas" panose="020B0609020204030204" pitchFamily="49" charset="0"/>
              </a:rPr>
              <a:t>QR </a:t>
            </a:r>
            <a:r>
              <a:rPr lang="ru-RU" dirty="0">
                <a:latin typeface="Consolas" panose="020B0609020204030204" pitchFamily="49" charset="0"/>
              </a:rPr>
              <a:t>кода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Отправка писем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И т.д.</a:t>
            </a:r>
          </a:p>
          <a:p>
            <a:pPr marL="514350" indent="-514350">
              <a:buAutoNum type="arabicPeriod"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E4ACFAED-75BB-934F-8B6D-A181720B624A}"/>
              </a:ext>
            </a:extLst>
          </p:cNvPr>
          <p:cNvSpPr txBox="1">
            <a:spLocks/>
          </p:cNvSpPr>
          <p:nvPr/>
        </p:nvSpPr>
        <p:spPr>
          <a:xfrm>
            <a:off x="6611334" y="1586256"/>
            <a:ext cx="4742468" cy="200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nsolas" panose="020B0609020204030204" pitchFamily="49" charset="0"/>
              </a:rPr>
              <a:t>Сервисы рассылки: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SendGrid, Postmark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2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B75E5-59E0-D14A-9AC0-D7AB15E88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D1620-9258-C058-5582-3D63795A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1053"/>
            <a:ext cx="12192000" cy="839968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Consolas" panose="020B0609020204030204" pitchFamily="49" charset="0"/>
              </a:rPr>
              <a:t>Data “firehose”/Data warehouse/cloud storage</a:t>
            </a:r>
            <a:endParaRPr lang="ru-RU" sz="3400" dirty="0"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05AF8E-89E5-E758-A011-900614CD3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36" y="3866138"/>
            <a:ext cx="4649064" cy="2991862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A90FCE8E-3ACE-1D3E-0A3E-25A01F8D3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4742468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Хранение текстовых файлов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Хранение аудио файлов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Хранение видеофайлов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Бизнес отчёты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13873CB-7E45-CB44-972B-3A0F51D20A52}"/>
              </a:ext>
            </a:extLst>
          </p:cNvPr>
          <p:cNvSpPr txBox="1">
            <a:spLocks/>
          </p:cNvSpPr>
          <p:nvPr/>
        </p:nvSpPr>
        <p:spPr>
          <a:xfrm>
            <a:off x="6611334" y="1586256"/>
            <a:ext cx="4742468" cy="2005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nsolas" panose="020B0609020204030204" pitchFamily="49" charset="0"/>
              </a:rPr>
              <a:t>Стек: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Яндекс облако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2. </a:t>
            </a:r>
            <a:r>
              <a:rPr lang="ru-RU" dirty="0" err="1">
                <a:latin typeface="Consolas" panose="020B0609020204030204" pitchFamily="49" charset="0"/>
              </a:rPr>
              <a:t>Prometheus</a:t>
            </a:r>
            <a:r>
              <a:rPr lang="ru-RU" dirty="0">
                <a:latin typeface="Consolas" panose="020B0609020204030204" pitchFamily="49" charset="0"/>
              </a:rPr>
              <a:t> (сбор метрик)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3. </a:t>
            </a:r>
            <a:r>
              <a:rPr lang="ru-RU" dirty="0" err="1">
                <a:latin typeface="Consolas" panose="020B0609020204030204" pitchFamily="49" charset="0"/>
              </a:rPr>
              <a:t>Grafana</a:t>
            </a:r>
            <a:r>
              <a:rPr lang="ru-RU" dirty="0">
                <a:latin typeface="Consolas" panose="020B0609020204030204" pitchFamily="49" charset="0"/>
              </a:rPr>
              <a:t>(визуализация метрик)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9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86F07-A87C-82F9-51B9-B99C45BB1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6F34D-33B6-C1E1-026A-9BDDB42F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53"/>
            <a:ext cx="10515600" cy="839968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Consolas" panose="020B0609020204030204" pitchFamily="49" charset="0"/>
              </a:rPr>
              <a:t>CDN</a:t>
            </a:r>
            <a:r>
              <a:rPr lang="ru-RU" sz="3400" dirty="0">
                <a:latin typeface="Consolas" panose="020B0609020204030204" pitchFamily="49" charset="0"/>
              </a:rPr>
              <a:t> </a:t>
            </a:r>
            <a:r>
              <a:rPr lang="en-US" sz="3400" dirty="0">
                <a:latin typeface="Consolas" panose="020B0609020204030204" pitchFamily="49" charset="0"/>
              </a:rPr>
              <a:t>– </a:t>
            </a:r>
            <a:r>
              <a:rPr lang="ru-RU" sz="3400" dirty="0">
                <a:latin typeface="Consolas" panose="020B0609020204030204" pitchFamily="49" charset="0"/>
              </a:rPr>
              <a:t>сеть доставки </a:t>
            </a:r>
            <a:r>
              <a:rPr lang="ru-RU" sz="3400" dirty="0" err="1">
                <a:latin typeface="Consolas" panose="020B0609020204030204" pitchFamily="49" charset="0"/>
              </a:rPr>
              <a:t>конетента</a:t>
            </a:r>
            <a:endParaRPr lang="ru-RU" sz="3400" dirty="0"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6E72AF-E6C4-824E-8C11-25321791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36" y="3840284"/>
            <a:ext cx="4649064" cy="3017716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912A151E-07E7-7A36-3994-ED778A52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4742468" cy="137603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Сокращение времени получения данных пользователем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F53D8842-2647-50B3-8E19-EEF10461F74A}"/>
              </a:ext>
            </a:extLst>
          </p:cNvPr>
          <p:cNvSpPr txBox="1">
            <a:spLocks/>
          </p:cNvSpPr>
          <p:nvPr/>
        </p:nvSpPr>
        <p:spPr>
          <a:xfrm>
            <a:off x="6611334" y="1586256"/>
            <a:ext cx="4742468" cy="200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7604C67-11B5-842A-0590-EB713D37A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41" y="3592208"/>
            <a:ext cx="3830786" cy="24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3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06C12-72A4-FF6F-2DE9-CD52D9F93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86DEA-E00B-7E81-B58C-23D01EC7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7210"/>
            <a:ext cx="9144000" cy="983579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Ответы на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69148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4D1F2-6F14-AD38-CC7A-633A1AA9C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FCBCB-1536-8DFE-010B-0519F6F8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213360"/>
            <a:ext cx="10106319" cy="2001519"/>
          </a:xfrm>
        </p:spPr>
        <p:txBody>
          <a:bodyPr>
            <a:noAutofit/>
          </a:bodyPr>
          <a:lstStyle/>
          <a:p>
            <a:r>
              <a:rPr lang="ru-RU" sz="3000" dirty="0">
                <a:effectLst/>
                <a:latin typeface="Consolas" panose="020B0609020204030204" pitchFamily="49" charset="0"/>
              </a:rPr>
              <a:t>Какие способы организации доступности сервиса можно применить в случае форс мажорных ситуаций, выхода из строя любого компонента архитектуры?</a:t>
            </a:r>
            <a:endParaRPr lang="ru-RU" sz="3000" dirty="0">
              <a:latin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B21E1F-737F-AD87-161D-D7F8D74B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82" y="2375553"/>
            <a:ext cx="10515600" cy="364115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Дублирование серверов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Запасной источник питания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449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AE66F-C64C-B882-EDF7-49A88736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377072"/>
            <a:ext cx="10106319" cy="1563487"/>
          </a:xfrm>
        </p:spPr>
        <p:txBody>
          <a:bodyPr>
            <a:noAutofit/>
          </a:bodyPr>
          <a:lstStyle/>
          <a:p>
            <a:r>
              <a:rPr lang="ru-RU" sz="3000" dirty="0">
                <a:effectLst/>
                <a:latin typeface="Consolas" panose="020B0609020204030204" pitchFamily="49" charset="0"/>
              </a:rPr>
              <a:t>Какое ключевое действие совершают пользователи в данном сервисе? Подумай, как целевое действие будет влиять на архитектуру.</a:t>
            </a:r>
            <a:endParaRPr lang="ru-RU" sz="3000" dirty="0">
              <a:latin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6255E9-24F4-DCB1-F616-30ADF42C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82" y="2375553"/>
            <a:ext cx="10515600" cy="364115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Ключевые действия: 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1. Покупки чего-либо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2. Оплата подписки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3. Выкладывание видео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7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8147A-D5F8-CF44-09E3-D08C6F941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8BC94-DDB9-B7B7-341F-AD728453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377073"/>
            <a:ext cx="10106319" cy="1527142"/>
          </a:xfrm>
        </p:spPr>
        <p:txBody>
          <a:bodyPr>
            <a:noAutofit/>
          </a:bodyPr>
          <a:lstStyle/>
          <a:p>
            <a:r>
              <a:rPr lang="ru-RU" sz="3000" dirty="0">
                <a:effectLst/>
                <a:latin typeface="Consolas" panose="020B0609020204030204" pitchFamily="49" charset="0"/>
              </a:rPr>
              <a:t>На какую территорию распространяется сервис (РФ, СНГ, весь мир) и как это влияет на архитектуру?</a:t>
            </a:r>
            <a:endParaRPr lang="ru-RU" sz="3000" dirty="0">
              <a:latin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C62514-A734-A419-CAC9-AD3911547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82" y="2375553"/>
            <a:ext cx="10515600" cy="364115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Ключевые действия: 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1. Несколько серверов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2. Есть «главный сервер»</a:t>
            </a:r>
          </a:p>
        </p:txBody>
      </p:sp>
    </p:spTree>
    <p:extLst>
      <p:ext uri="{BB962C8B-B14F-4D97-AF65-F5344CB8AC3E}">
        <p14:creationId xmlns:p14="http://schemas.microsoft.com/office/powerpoint/2010/main" val="108508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F04C4-EE7F-71B6-DE75-C2DC04B8D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B27E9-850C-1404-3A6A-14B0028C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2"/>
            <a:ext cx="10515600" cy="1040238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latin typeface="Consolas" panose="020B0609020204030204" pitchFamily="49" charset="0"/>
              </a:rPr>
              <a:t>Виды архитектуры </a:t>
            </a:r>
            <a:r>
              <a:rPr lang="en-US" sz="3400" dirty="0">
                <a:latin typeface="Consolas" panose="020B0609020204030204" pitchFamily="49" charset="0"/>
              </a:rPr>
              <a:t>WEB-</a:t>
            </a:r>
            <a:r>
              <a:rPr lang="ru-RU" sz="3400" dirty="0">
                <a:latin typeface="Consolas" panose="020B0609020204030204" pitchFamily="49" charset="0"/>
              </a:rPr>
              <a:t>сервиса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19608-3753-DCF5-CCC1-6EAA79472822}"/>
              </a:ext>
            </a:extLst>
          </p:cNvPr>
          <p:cNvSpPr txBox="1"/>
          <p:nvPr/>
        </p:nvSpPr>
        <p:spPr>
          <a:xfrm>
            <a:off x="629920" y="1235680"/>
            <a:ext cx="53644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>
              <a:spcBef>
                <a:spcPts val="1417"/>
              </a:spcBef>
              <a:spcAft>
                <a:spcPts val="0"/>
              </a:spcAft>
              <a:defRPr/>
            </a:pPr>
            <a:r>
              <a:rPr lang="ru-RU" sz="2800" dirty="0">
                <a:latin typeface="Consolas" panose="020B0609020204030204" pitchFamily="49" charset="0"/>
              </a:rPr>
              <a:t>Сервисно-ориентированная архитектура (</a:t>
            </a:r>
            <a:r>
              <a:rPr lang="en-US" sz="2800" dirty="0">
                <a:latin typeface="Consolas" panose="020B0609020204030204" pitchFamily="49" charset="0"/>
              </a:rPr>
              <a:t>SOA)</a:t>
            </a:r>
            <a:r>
              <a:rPr lang="ru-RU" sz="2800" dirty="0">
                <a:latin typeface="Consolas" panose="020B0609020204030204" pitchFamily="49" charset="0"/>
              </a:rPr>
              <a:t> / </a:t>
            </a:r>
            <a:r>
              <a:rPr lang="ru-RU" sz="2800" dirty="0" err="1">
                <a:latin typeface="Consolas" panose="020B0609020204030204" pitchFamily="49" charset="0"/>
              </a:rPr>
              <a:t>микросервисная</a:t>
            </a:r>
            <a:r>
              <a:rPr lang="ru-RU" sz="2800" dirty="0">
                <a:latin typeface="Consolas" panose="020B0609020204030204" pitchFamily="49" charset="0"/>
              </a:rPr>
              <a:t> архитектура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5CFD8-A0D1-347B-00F9-3E95C8034F37}"/>
              </a:ext>
            </a:extLst>
          </p:cNvPr>
          <p:cNvSpPr txBox="1"/>
          <p:nvPr/>
        </p:nvSpPr>
        <p:spPr>
          <a:xfrm>
            <a:off x="6197600" y="1235679"/>
            <a:ext cx="5364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>
              <a:spcBef>
                <a:spcPts val="1417"/>
              </a:spcBef>
              <a:spcAft>
                <a:spcPts val="0"/>
              </a:spcAft>
              <a:defRPr/>
            </a:pPr>
            <a:r>
              <a:rPr lang="ru-RU" sz="2800" dirty="0">
                <a:latin typeface="Consolas" panose="020B0609020204030204" pitchFamily="49" charset="0"/>
              </a:rPr>
              <a:t>Монолитная архитектура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053C4-22AE-DD28-EF45-E6060DB189E4}"/>
              </a:ext>
            </a:extLst>
          </p:cNvPr>
          <p:cNvSpPr txBox="1"/>
          <p:nvPr/>
        </p:nvSpPr>
        <p:spPr>
          <a:xfrm>
            <a:off x="629920" y="2852331"/>
            <a:ext cx="5364480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>
              <a:spcBef>
                <a:spcPts val="1417"/>
              </a:spcBef>
              <a:spcAft>
                <a:spcPts val="0"/>
              </a:spcAft>
              <a:defRPr/>
            </a:pPr>
            <a:r>
              <a:rPr lang="ru-RU" dirty="0">
                <a:latin typeface="Consolas" panose="020B0609020204030204" pitchFamily="49" charset="0"/>
              </a:rPr>
              <a:t>Плюсы:</a:t>
            </a:r>
          </a:p>
          <a:p>
            <a:pPr eaLnBrk="1" fontAlgn="auto">
              <a:spcBef>
                <a:spcPts val="1417"/>
              </a:spcBef>
              <a:spcAft>
                <a:spcPts val="0"/>
              </a:spcAft>
              <a:defRPr/>
            </a:pPr>
            <a:r>
              <a:rPr lang="ru-RU" dirty="0">
                <a:latin typeface="Consolas" panose="020B0609020204030204" pitchFamily="49" charset="0"/>
              </a:rPr>
              <a:t>1. Легко масштабировать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2. Гибкость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3. Отказоустойчивость</a:t>
            </a:r>
            <a:br>
              <a:rPr lang="ru-RU" dirty="0">
                <a:latin typeface="Consolas" panose="020B0609020204030204" pitchFamily="49" charset="0"/>
              </a:rPr>
            </a:br>
            <a:endParaRPr lang="ru-RU" dirty="0">
              <a:latin typeface="Consolas" panose="020B0609020204030204" pitchFamily="49" charset="0"/>
            </a:endParaRPr>
          </a:p>
          <a:p>
            <a:pPr eaLnBrk="1" fontAlgn="auto">
              <a:spcBef>
                <a:spcPts val="1417"/>
              </a:spcBef>
              <a:spcAft>
                <a:spcPts val="0"/>
              </a:spcAft>
              <a:defRPr/>
            </a:pPr>
            <a:r>
              <a:rPr lang="ru-RU" dirty="0">
                <a:latin typeface="Consolas" panose="020B0609020204030204" pitchFamily="49" charset="0"/>
              </a:rPr>
              <a:t>Минусы:</a:t>
            </a:r>
          </a:p>
          <a:p>
            <a:pPr eaLnBrk="1" fontAlgn="auto">
              <a:spcBef>
                <a:spcPts val="1417"/>
              </a:spcBef>
              <a:spcAft>
                <a:spcPts val="0"/>
              </a:spcAft>
              <a:defRPr/>
            </a:pPr>
            <a:r>
              <a:rPr lang="ru-RU" dirty="0">
                <a:latin typeface="Consolas" panose="020B0609020204030204" pitchFamily="49" charset="0"/>
              </a:rPr>
              <a:t>1. Сложность тестирования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2. Необходимые компетенции для разработчиков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3. Сообщение между сервисами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CEE30-B081-EF50-51CE-A171B588AB11}"/>
              </a:ext>
            </a:extLst>
          </p:cNvPr>
          <p:cNvSpPr txBox="1"/>
          <p:nvPr/>
        </p:nvSpPr>
        <p:spPr>
          <a:xfrm>
            <a:off x="6197600" y="2852330"/>
            <a:ext cx="5364480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>
              <a:spcBef>
                <a:spcPts val="1417"/>
              </a:spcBef>
              <a:spcAft>
                <a:spcPts val="0"/>
              </a:spcAft>
              <a:defRPr/>
            </a:pPr>
            <a:r>
              <a:rPr lang="ru-RU" dirty="0">
                <a:latin typeface="Consolas" panose="020B0609020204030204" pitchFamily="49" charset="0"/>
              </a:rPr>
              <a:t>Плюсы:</a:t>
            </a:r>
          </a:p>
          <a:p>
            <a:pPr eaLnBrk="1" fontAlgn="auto">
              <a:spcBef>
                <a:spcPts val="1417"/>
              </a:spcBef>
              <a:spcAft>
                <a:spcPts val="0"/>
              </a:spcAft>
              <a:defRPr/>
            </a:pPr>
            <a:r>
              <a:rPr lang="ru-RU" dirty="0">
                <a:latin typeface="Consolas" panose="020B0609020204030204" pitchFamily="49" charset="0"/>
              </a:rPr>
              <a:t>1. Проще тестировать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2. Одна кодовая база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3. Подходит для небольших сервисов</a:t>
            </a:r>
          </a:p>
          <a:p>
            <a:pPr eaLnBrk="1" fontAlgn="auto">
              <a:spcBef>
                <a:spcPts val="1417"/>
              </a:spcBef>
              <a:spcAft>
                <a:spcPts val="0"/>
              </a:spcAft>
              <a:defRPr/>
            </a:pPr>
            <a:r>
              <a:rPr lang="ru-RU" dirty="0">
                <a:latin typeface="Consolas" panose="020B0609020204030204" pitchFamily="49" charset="0"/>
              </a:rPr>
              <a:t>Минусы:</a:t>
            </a:r>
          </a:p>
          <a:p>
            <a:pPr eaLnBrk="1" fontAlgn="auto">
              <a:spcBef>
                <a:spcPts val="1417"/>
              </a:spcBef>
              <a:spcAft>
                <a:spcPts val="0"/>
              </a:spcAft>
              <a:defRPr/>
            </a:pPr>
            <a:r>
              <a:rPr lang="ru-RU" dirty="0">
                <a:latin typeface="Consolas" panose="020B0609020204030204" pitchFamily="49" charset="0"/>
              </a:rPr>
              <a:t>1. Высокая сложность разработки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2. Если </a:t>
            </a:r>
            <a:r>
              <a:rPr lang="ru-RU" dirty="0" err="1">
                <a:latin typeface="Consolas" panose="020B0609020204030204" pitchFamily="49" charset="0"/>
              </a:rPr>
              <a:t>возниклая</a:t>
            </a:r>
            <a:r>
              <a:rPr lang="ru-RU" dirty="0">
                <a:latin typeface="Consolas" panose="020B0609020204030204" pitchFamily="49" charset="0"/>
              </a:rPr>
              <a:t> какая-либо проблема весь сервис «встанет»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3. Сложность масштабировать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4. Стек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650531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9D70E-AF26-6A78-EDF7-A946BFBAA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136C-3BF7-9597-11E8-C5E74230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377073"/>
            <a:ext cx="10106319" cy="1527142"/>
          </a:xfrm>
        </p:spPr>
        <p:txBody>
          <a:bodyPr>
            <a:noAutofit/>
          </a:bodyPr>
          <a:lstStyle/>
          <a:p>
            <a:r>
              <a:rPr lang="ru-RU" sz="3000" dirty="0">
                <a:effectLst/>
                <a:latin typeface="Consolas" panose="020B0609020204030204" pitchFamily="49" charset="0"/>
              </a:rPr>
              <a:t>Какие средства масштабирования ты знаешь? Как изменится архитектура, если на сервисе будет больше миллиона человек в день?</a:t>
            </a:r>
            <a:endParaRPr lang="ru-RU" sz="3000" dirty="0">
              <a:latin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72C6A2-175A-CABB-56AA-502EC580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82" y="2375553"/>
            <a:ext cx="10515600" cy="364115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Ключевые действия: 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Горизонтальное масштабирование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Вертикальное масштабирование 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Если на сервисе будет больше миллиона человек то количество серверов должно равняться количеству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411119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3A310-A184-4F72-153E-86100C805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8D28A-9118-A781-3757-AA7279B0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2"/>
            <a:ext cx="10515600" cy="1040238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latin typeface="Consolas" panose="020B0609020204030204" pitchFamily="49" charset="0"/>
              </a:rPr>
              <a:t>Архитектура </a:t>
            </a:r>
            <a:r>
              <a:rPr lang="ru-RU" sz="3400" dirty="0" err="1">
                <a:latin typeface="Consolas" panose="020B0609020204030204" pitchFamily="49" charset="0"/>
              </a:rPr>
              <a:t>низконагруженного</a:t>
            </a:r>
            <a:r>
              <a:rPr lang="ru-RU" sz="3400" dirty="0">
                <a:latin typeface="Consolas" panose="020B0609020204030204" pitchFamily="49" charset="0"/>
              </a:rPr>
              <a:t> сервиса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2288107-0DB2-CB18-1C23-366B98E0544A}"/>
              </a:ext>
            </a:extLst>
          </p:cNvPr>
          <p:cNvSpPr/>
          <p:nvPr/>
        </p:nvSpPr>
        <p:spPr>
          <a:xfrm>
            <a:off x="7383545" y="2575875"/>
            <a:ext cx="3200400" cy="2971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onsolas" panose="020B0609020204030204" pitchFamily="49" charset="0"/>
              <a:ea typeface="DejaVu Sans" pitchFamily="2"/>
              <a:cs typeface="DejaVu Sans" pitchFamily="2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CCAEAC0-6BC8-832C-AAC6-52DB3C0F7F1F}"/>
              </a:ext>
            </a:extLst>
          </p:cNvPr>
          <p:cNvSpPr/>
          <p:nvPr/>
        </p:nvSpPr>
        <p:spPr>
          <a:xfrm>
            <a:off x="7612145" y="2804475"/>
            <a:ext cx="2743200" cy="685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Consolas" panose="020B0609020204030204" pitchFamily="49" charset="0"/>
                <a:ea typeface="DejaVu Sans" pitchFamily="2"/>
                <a:cs typeface="DejaVu Sans" pitchFamily="2"/>
              </a:rPr>
              <a:t>Web server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08BE8AD-8CC9-FD64-D598-5071A195A0E0}"/>
              </a:ext>
            </a:extLst>
          </p:cNvPr>
          <p:cNvSpPr/>
          <p:nvPr/>
        </p:nvSpPr>
        <p:spPr>
          <a:xfrm>
            <a:off x="7612145" y="3718875"/>
            <a:ext cx="2743200" cy="685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Consolas" panose="020B0609020204030204" pitchFamily="49" charset="0"/>
                <a:ea typeface="DejaVu Sans" pitchFamily="2"/>
                <a:cs typeface="DejaVu Sans" pitchFamily="2"/>
              </a:rPr>
              <a:t>Application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2B3CBD3-9E26-CB63-7D80-0AAC3E1134A8}"/>
              </a:ext>
            </a:extLst>
          </p:cNvPr>
          <p:cNvSpPr/>
          <p:nvPr/>
        </p:nvSpPr>
        <p:spPr>
          <a:xfrm>
            <a:off x="7612145" y="4633275"/>
            <a:ext cx="2743200" cy="685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Consolas" panose="020B0609020204030204" pitchFamily="49" charset="0"/>
                <a:ea typeface="DejaVu Sans" pitchFamily="2"/>
                <a:cs typeface="DejaVu Sans" pitchFamily="2"/>
              </a:rPr>
              <a:t>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0AA18-BBA4-AF15-024A-4B6354789029}"/>
              </a:ext>
            </a:extLst>
          </p:cNvPr>
          <p:cNvSpPr txBox="1"/>
          <p:nvPr/>
        </p:nvSpPr>
        <p:spPr>
          <a:xfrm>
            <a:off x="8266554" y="1694603"/>
            <a:ext cx="1434382" cy="51131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nsolas" panose="020B0609020204030204" pitchFamily="49" charset="0"/>
                <a:ea typeface="DejaVu Sans" pitchFamily="2"/>
                <a:cs typeface="DejaVu Sans" pitchFamily="2"/>
              </a:rPr>
              <a:t>User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35915E4-63CB-187D-7861-9341CDD02D88}"/>
              </a:ext>
            </a:extLst>
          </p:cNvPr>
          <p:cNvSpPr/>
          <p:nvPr/>
        </p:nvSpPr>
        <p:spPr>
          <a:xfrm>
            <a:off x="8874290" y="2180588"/>
            <a:ext cx="228600" cy="339725"/>
          </a:xfrm>
          <a:custGeom>
            <a:avLst>
              <a:gd name="f0" fmla="val 5400"/>
              <a:gd name="f1" fmla="val 43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9"/>
              <a:gd name="f16" fmla="*/ f9 f7 1"/>
              <a:gd name="f17" fmla="*/ f10 f8 1"/>
              <a:gd name="f18" fmla="*/ f10 f15 1"/>
              <a:gd name="f19" fmla="*/ f11 f7 1"/>
              <a:gd name="f20" fmla="*/ f13 f7 1"/>
              <a:gd name="f21" fmla="*/ f18 1 10800"/>
              <a:gd name="f22" fmla="+- 21600 0 f21"/>
              <a:gd name="f23" fmla="*/ f21 f8 1"/>
              <a:gd name="f24" fmla="*/ f22 f8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3" r="f20" b="f24"/>
            <a:pathLst>
              <a:path w="21600" h="21600">
                <a:moveTo>
                  <a:pt x="f4" y="f12"/>
                </a:move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14"/>
                </a:lnTo>
                <a:lnTo>
                  <a:pt x="f5" y="f14"/>
                </a:lnTo>
                <a:lnTo>
                  <a:pt x="f6" y="f5"/>
                </a:lnTo>
                <a:lnTo>
                  <a:pt x="f4" y="f14"/>
                </a:lnTo>
                <a:lnTo>
                  <a:pt x="f11" y="f14"/>
                </a:lnTo>
                <a:lnTo>
                  <a:pt x="f11" y="f12"/>
                </a:lnTo>
                <a:close/>
              </a:path>
            </a:pathLst>
          </a:custGeom>
          <a:solidFill>
            <a:srgbClr val="333333"/>
          </a:solidFill>
          <a:ln w="10800">
            <a:solidFill>
              <a:srgbClr val="FFFFFF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onsolas" panose="020B0609020204030204" pitchFamily="49" charset="0"/>
              <a:ea typeface="DejaVu Sans" pitchFamily="2"/>
              <a:cs typeface="DejaVu Sans" pitchFamily="2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0DB9CB5-68E2-383A-0774-B80A2F4FDDAB}"/>
              </a:ext>
            </a:extLst>
          </p:cNvPr>
          <p:cNvSpPr/>
          <p:nvPr/>
        </p:nvSpPr>
        <p:spPr>
          <a:xfrm>
            <a:off x="8874290" y="3490275"/>
            <a:ext cx="228600" cy="228600"/>
          </a:xfrm>
          <a:custGeom>
            <a:avLst>
              <a:gd name="f0" fmla="val 5400"/>
              <a:gd name="f1" fmla="val 43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9"/>
              <a:gd name="f16" fmla="*/ f9 f7 1"/>
              <a:gd name="f17" fmla="*/ f10 f8 1"/>
              <a:gd name="f18" fmla="*/ f10 f15 1"/>
              <a:gd name="f19" fmla="*/ f11 f7 1"/>
              <a:gd name="f20" fmla="*/ f13 f7 1"/>
              <a:gd name="f21" fmla="*/ f18 1 10800"/>
              <a:gd name="f22" fmla="+- 21600 0 f21"/>
              <a:gd name="f23" fmla="*/ f21 f8 1"/>
              <a:gd name="f24" fmla="*/ f22 f8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3" r="f20" b="f24"/>
            <a:pathLst>
              <a:path w="21600" h="21600">
                <a:moveTo>
                  <a:pt x="f4" y="f12"/>
                </a:move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14"/>
                </a:lnTo>
                <a:lnTo>
                  <a:pt x="f5" y="f14"/>
                </a:lnTo>
                <a:lnTo>
                  <a:pt x="f6" y="f5"/>
                </a:lnTo>
                <a:lnTo>
                  <a:pt x="f4" y="f14"/>
                </a:lnTo>
                <a:lnTo>
                  <a:pt x="f11" y="f14"/>
                </a:lnTo>
                <a:lnTo>
                  <a:pt x="f11" y="f12"/>
                </a:lnTo>
                <a:close/>
              </a:path>
            </a:pathLst>
          </a:custGeom>
          <a:solidFill>
            <a:srgbClr val="333333"/>
          </a:solidFill>
          <a:ln w="10800">
            <a:solidFill>
              <a:srgbClr val="FFFFFF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onsolas" panose="020B0609020204030204" pitchFamily="49" charset="0"/>
              <a:ea typeface="DejaVu Sans" pitchFamily="2"/>
              <a:cs typeface="DejaVu Sans" pitchFamily="2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AFC3E600-0E74-0C85-F985-14DA56C3254D}"/>
              </a:ext>
            </a:extLst>
          </p:cNvPr>
          <p:cNvSpPr/>
          <p:nvPr/>
        </p:nvSpPr>
        <p:spPr>
          <a:xfrm>
            <a:off x="8874290" y="4404675"/>
            <a:ext cx="228600" cy="228600"/>
          </a:xfrm>
          <a:custGeom>
            <a:avLst>
              <a:gd name="f0" fmla="val 5400"/>
              <a:gd name="f1" fmla="val 43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9"/>
              <a:gd name="f16" fmla="*/ f9 f7 1"/>
              <a:gd name="f17" fmla="*/ f10 f8 1"/>
              <a:gd name="f18" fmla="*/ f10 f15 1"/>
              <a:gd name="f19" fmla="*/ f11 f7 1"/>
              <a:gd name="f20" fmla="*/ f13 f7 1"/>
              <a:gd name="f21" fmla="*/ f18 1 10800"/>
              <a:gd name="f22" fmla="+- 21600 0 f21"/>
              <a:gd name="f23" fmla="*/ f21 f8 1"/>
              <a:gd name="f24" fmla="*/ f22 f8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3" r="f20" b="f24"/>
            <a:pathLst>
              <a:path w="21600" h="21600">
                <a:moveTo>
                  <a:pt x="f4" y="f12"/>
                </a:move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14"/>
                </a:lnTo>
                <a:lnTo>
                  <a:pt x="f5" y="f14"/>
                </a:lnTo>
                <a:lnTo>
                  <a:pt x="f6" y="f5"/>
                </a:lnTo>
                <a:lnTo>
                  <a:pt x="f4" y="f14"/>
                </a:lnTo>
                <a:lnTo>
                  <a:pt x="f11" y="f14"/>
                </a:lnTo>
                <a:lnTo>
                  <a:pt x="f11" y="f12"/>
                </a:lnTo>
                <a:close/>
              </a:path>
            </a:pathLst>
          </a:custGeom>
          <a:solidFill>
            <a:srgbClr val="333333"/>
          </a:solidFill>
          <a:ln w="10800">
            <a:solidFill>
              <a:srgbClr val="FFFFFF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onsolas" panose="020B0609020204030204" pitchFamily="49" charset="0"/>
              <a:ea typeface="DejaVu Sans" pitchFamily="2"/>
              <a:cs typeface="DejaVu Sans" pitchFamily="2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D7B80EA-F2FF-D9FA-CD05-34C139795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5064290" cy="4351338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Малое количество аппаратных ресурсов</a:t>
            </a:r>
          </a:p>
          <a:p>
            <a:r>
              <a:rPr lang="ru-RU" dirty="0">
                <a:latin typeface="Consolas" panose="020B0609020204030204" pitchFamily="49" charset="0"/>
              </a:rPr>
              <a:t>Рассчитана на небольшое количество пользователей</a:t>
            </a:r>
          </a:p>
          <a:p>
            <a:r>
              <a:rPr lang="ru-RU" dirty="0">
                <a:latin typeface="Consolas" panose="020B0609020204030204" pitchFamily="49" charset="0"/>
              </a:rPr>
              <a:t>Не нужны высококвалифицированные специалисты</a:t>
            </a:r>
          </a:p>
        </p:txBody>
      </p:sp>
    </p:spTree>
    <p:extLst>
      <p:ext uri="{BB962C8B-B14F-4D97-AF65-F5344CB8AC3E}">
        <p14:creationId xmlns:p14="http://schemas.microsoft.com/office/powerpoint/2010/main" val="95171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2CA30-7509-0750-8068-0A7EED876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8955D-B044-6787-64A2-CC7E4B16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2"/>
            <a:ext cx="10515600" cy="1040238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latin typeface="Consolas" panose="020B0609020204030204" pitchFamily="49" charset="0"/>
              </a:rPr>
              <a:t>Архитектура средненагруженного сервиса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C3C9CAE-AB50-6AA6-FBDF-19E3AA67355F}"/>
              </a:ext>
            </a:extLst>
          </p:cNvPr>
          <p:cNvSpPr/>
          <p:nvPr/>
        </p:nvSpPr>
        <p:spPr>
          <a:xfrm>
            <a:off x="5420360" y="2494280"/>
            <a:ext cx="3200400" cy="2971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CD6D3F4-D83A-5C4B-5D8A-9E766B418AD8}"/>
              </a:ext>
            </a:extLst>
          </p:cNvPr>
          <p:cNvSpPr/>
          <p:nvPr/>
        </p:nvSpPr>
        <p:spPr>
          <a:xfrm>
            <a:off x="5420360" y="1808480"/>
            <a:ext cx="3200400" cy="228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>
                <a:latin typeface="Liberation Sans" pitchFamily="18"/>
                <a:ea typeface="DejaVu Sans" pitchFamily="2"/>
                <a:cs typeface="DejaVu Sans" pitchFamily="2"/>
              </a:rPr>
              <a:t>Web server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7F2B3C0-72F8-06EF-846C-91CFD6A37BEA}"/>
              </a:ext>
            </a:extLst>
          </p:cNvPr>
          <p:cNvSpPr/>
          <p:nvPr/>
        </p:nvSpPr>
        <p:spPr>
          <a:xfrm>
            <a:off x="5648960" y="2722880"/>
            <a:ext cx="2743200" cy="2514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>
                <a:latin typeface="Liberation Sans" pitchFamily="18"/>
                <a:ea typeface="DejaVu Sans" pitchFamily="2"/>
                <a:cs typeface="DejaVu Sans" pitchFamily="2"/>
              </a:rPr>
              <a:t>Application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910BBDD-C125-862A-B543-4B87DD62B4DD}"/>
              </a:ext>
            </a:extLst>
          </p:cNvPr>
          <p:cNvSpPr/>
          <p:nvPr/>
        </p:nvSpPr>
        <p:spPr>
          <a:xfrm>
            <a:off x="6106160" y="5923280"/>
            <a:ext cx="1828800" cy="685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dirty="0">
                <a:latin typeface="Liberation Sans" pitchFamily="18"/>
                <a:ea typeface="DejaVu Sans" pitchFamily="2"/>
                <a:cs typeface="DejaVu Sans" pitchFamily="2"/>
              </a:rPr>
              <a:t>Database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9F4011F-B5A3-36C0-55F4-BD10D74B41BD}"/>
              </a:ext>
            </a:extLst>
          </p:cNvPr>
          <p:cNvSpPr/>
          <p:nvPr/>
        </p:nvSpPr>
        <p:spPr>
          <a:xfrm>
            <a:off x="6906260" y="2037080"/>
            <a:ext cx="228600" cy="457200"/>
          </a:xfrm>
          <a:custGeom>
            <a:avLst>
              <a:gd name="f0" fmla="val 5400"/>
              <a:gd name="f1" fmla="val 43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9"/>
              <a:gd name="f16" fmla="*/ f9 f7 1"/>
              <a:gd name="f17" fmla="*/ f10 f8 1"/>
              <a:gd name="f18" fmla="*/ f10 f15 1"/>
              <a:gd name="f19" fmla="*/ f11 f7 1"/>
              <a:gd name="f20" fmla="*/ f13 f7 1"/>
              <a:gd name="f21" fmla="*/ f18 1 10800"/>
              <a:gd name="f22" fmla="+- 21600 0 f21"/>
              <a:gd name="f23" fmla="*/ f21 f8 1"/>
              <a:gd name="f24" fmla="*/ f22 f8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3" r="f20" b="f24"/>
            <a:pathLst>
              <a:path w="21600" h="21600">
                <a:moveTo>
                  <a:pt x="f4" y="f12"/>
                </a:move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14"/>
                </a:lnTo>
                <a:lnTo>
                  <a:pt x="f5" y="f14"/>
                </a:lnTo>
                <a:lnTo>
                  <a:pt x="f6" y="f5"/>
                </a:lnTo>
                <a:lnTo>
                  <a:pt x="f4" y="f14"/>
                </a:lnTo>
                <a:lnTo>
                  <a:pt x="f11" y="f14"/>
                </a:lnTo>
                <a:lnTo>
                  <a:pt x="f11" y="f12"/>
                </a:lnTo>
                <a:close/>
              </a:path>
            </a:pathLst>
          </a:custGeom>
          <a:solidFill>
            <a:srgbClr val="333333"/>
          </a:solidFill>
          <a:ln w="10800">
            <a:solidFill>
              <a:srgbClr val="FFFFFF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61C873A-7D33-6521-29AE-DCD6A72C4D23}"/>
              </a:ext>
            </a:extLst>
          </p:cNvPr>
          <p:cNvSpPr/>
          <p:nvPr/>
        </p:nvSpPr>
        <p:spPr>
          <a:xfrm>
            <a:off x="9535160" y="3637280"/>
            <a:ext cx="2057400" cy="160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D2D89-150C-FF58-C8EB-D4628108EB4D}"/>
              </a:ext>
            </a:extLst>
          </p:cNvPr>
          <p:cNvSpPr txBox="1"/>
          <p:nvPr/>
        </p:nvSpPr>
        <p:spPr>
          <a:xfrm>
            <a:off x="9889173" y="3637280"/>
            <a:ext cx="1258887" cy="355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Liberation Sans" pitchFamily="18"/>
                <a:ea typeface="DejaVu Sans" pitchFamily="2"/>
                <a:cs typeface="DejaVu Sans" pitchFamily="2"/>
              </a:rPr>
              <a:t>File server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10A50C4D-4C32-47A8-51E1-59809A48353A}"/>
              </a:ext>
            </a:extLst>
          </p:cNvPr>
          <p:cNvSpPr/>
          <p:nvPr/>
        </p:nvSpPr>
        <p:spPr>
          <a:xfrm>
            <a:off x="9763760" y="4094480"/>
            <a:ext cx="16002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>
                <a:latin typeface="Liberation Sans" pitchFamily="18"/>
                <a:ea typeface="DejaVu Sans" pitchFamily="2"/>
                <a:cs typeface="DejaVu Sans" pitchFamily="2"/>
              </a:rPr>
              <a:t>Small app</a:t>
            </a: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279A8835-0DDB-AF5C-4733-D2AFB01680D9}"/>
              </a:ext>
            </a:extLst>
          </p:cNvPr>
          <p:cNvSpPr/>
          <p:nvPr/>
        </p:nvSpPr>
        <p:spPr>
          <a:xfrm>
            <a:off x="9535160" y="2951480"/>
            <a:ext cx="20574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dirty="0">
                <a:latin typeface="Liberation Sans" pitchFamily="18"/>
                <a:ea typeface="DejaVu Sans" pitchFamily="2"/>
                <a:cs typeface="DejaVu Sans" pitchFamily="2"/>
              </a:rPr>
              <a:t>Small web sever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364CAE08-334D-3974-F526-C80D0748DE2B}"/>
              </a:ext>
            </a:extLst>
          </p:cNvPr>
          <p:cNvSpPr/>
          <p:nvPr/>
        </p:nvSpPr>
        <p:spPr>
          <a:xfrm rot="1167600">
            <a:off x="8320723" y="2330768"/>
            <a:ext cx="2387600" cy="2286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333333"/>
          </a:solidFill>
          <a:ln w="10800">
            <a:solidFill>
              <a:srgbClr val="FFFFFF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000"/>
            </a:pPr>
            <a:r>
              <a:rPr lang="en-US" sz="1000">
                <a:latin typeface="Liberation Sans" pitchFamily="18"/>
                <a:ea typeface="DejaVu Sans" pitchFamily="2"/>
                <a:cs typeface="DejaVu Sans" pitchFamily="2"/>
              </a:rPr>
              <a:t>Static files</a:t>
            </a: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613E813C-6B56-3DB5-C84B-A541791A30E9}"/>
              </a:ext>
            </a:extLst>
          </p:cNvPr>
          <p:cNvSpPr/>
          <p:nvPr/>
        </p:nvSpPr>
        <p:spPr>
          <a:xfrm>
            <a:off x="8620760" y="2951480"/>
            <a:ext cx="914400" cy="2286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333333"/>
          </a:solidFill>
          <a:ln w="10800">
            <a:solidFill>
              <a:srgbClr val="FFFFFF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AE19293-F684-C484-B83C-3338EF1DD229}"/>
              </a:ext>
            </a:extLst>
          </p:cNvPr>
          <p:cNvSpPr/>
          <p:nvPr/>
        </p:nvSpPr>
        <p:spPr>
          <a:xfrm>
            <a:off x="10449560" y="3180080"/>
            <a:ext cx="228600" cy="457200"/>
          </a:xfrm>
          <a:custGeom>
            <a:avLst>
              <a:gd name="f0" fmla="val 5400"/>
              <a:gd name="f1" fmla="val 43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9"/>
              <a:gd name="f16" fmla="*/ f9 f7 1"/>
              <a:gd name="f17" fmla="*/ f10 f8 1"/>
              <a:gd name="f18" fmla="*/ f10 f15 1"/>
              <a:gd name="f19" fmla="*/ f11 f7 1"/>
              <a:gd name="f20" fmla="*/ f13 f7 1"/>
              <a:gd name="f21" fmla="*/ f18 1 10800"/>
              <a:gd name="f22" fmla="+- 21600 0 f21"/>
              <a:gd name="f23" fmla="*/ f21 f8 1"/>
              <a:gd name="f24" fmla="*/ f22 f8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3" r="f20" b="f24"/>
            <a:pathLst>
              <a:path w="21600" h="21600">
                <a:moveTo>
                  <a:pt x="f4" y="f12"/>
                </a:move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14"/>
                </a:lnTo>
                <a:lnTo>
                  <a:pt x="f5" y="f14"/>
                </a:lnTo>
                <a:lnTo>
                  <a:pt x="f6" y="f5"/>
                </a:lnTo>
                <a:lnTo>
                  <a:pt x="f4" y="f14"/>
                </a:lnTo>
                <a:lnTo>
                  <a:pt x="f11" y="f14"/>
                </a:lnTo>
                <a:lnTo>
                  <a:pt x="f11" y="f12"/>
                </a:lnTo>
                <a:close/>
              </a:path>
            </a:pathLst>
          </a:custGeom>
          <a:solidFill>
            <a:srgbClr val="333333"/>
          </a:solidFill>
          <a:ln w="10800">
            <a:solidFill>
              <a:srgbClr val="FFFFFF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D9301304-F787-761F-D671-661033F57364}"/>
              </a:ext>
            </a:extLst>
          </p:cNvPr>
          <p:cNvSpPr/>
          <p:nvPr/>
        </p:nvSpPr>
        <p:spPr>
          <a:xfrm>
            <a:off x="9763760" y="4551680"/>
            <a:ext cx="1600200" cy="4572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000" tIns="45000" rIns="90000" bIns="45000" anchor="ctr" compatLnSpc="0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dirty="0">
                <a:latin typeface="Liberation Sans" pitchFamily="18"/>
                <a:ea typeface="DejaVu Sans" pitchFamily="2"/>
                <a:cs typeface="DejaVu Sans" pitchFamily="2"/>
              </a:rPr>
              <a:t>File storage</a:t>
            </a: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6DB70AA7-52E2-EEC7-C37B-7BAF3AE75B02}"/>
              </a:ext>
            </a:extLst>
          </p:cNvPr>
          <p:cNvSpPr/>
          <p:nvPr/>
        </p:nvSpPr>
        <p:spPr>
          <a:xfrm>
            <a:off x="6906260" y="5466080"/>
            <a:ext cx="228600" cy="457200"/>
          </a:xfrm>
          <a:custGeom>
            <a:avLst>
              <a:gd name="f0" fmla="val 5400"/>
              <a:gd name="f1" fmla="val 43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9"/>
              <a:gd name="f16" fmla="*/ f9 f7 1"/>
              <a:gd name="f17" fmla="*/ f10 f8 1"/>
              <a:gd name="f18" fmla="*/ f10 f15 1"/>
              <a:gd name="f19" fmla="*/ f11 f7 1"/>
              <a:gd name="f20" fmla="*/ f13 f7 1"/>
              <a:gd name="f21" fmla="*/ f18 1 10800"/>
              <a:gd name="f22" fmla="+- 21600 0 f21"/>
              <a:gd name="f23" fmla="*/ f21 f8 1"/>
              <a:gd name="f24" fmla="*/ f22 f8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3" r="f20" b="f24"/>
            <a:pathLst>
              <a:path w="21600" h="21600">
                <a:moveTo>
                  <a:pt x="f4" y="f12"/>
                </a:move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14"/>
                </a:lnTo>
                <a:lnTo>
                  <a:pt x="f5" y="f14"/>
                </a:lnTo>
                <a:lnTo>
                  <a:pt x="f6" y="f5"/>
                </a:lnTo>
                <a:lnTo>
                  <a:pt x="f4" y="f14"/>
                </a:lnTo>
                <a:lnTo>
                  <a:pt x="f11" y="f14"/>
                </a:lnTo>
                <a:lnTo>
                  <a:pt x="f11" y="f12"/>
                </a:lnTo>
                <a:close/>
              </a:path>
            </a:pathLst>
          </a:custGeom>
          <a:solidFill>
            <a:srgbClr val="333333"/>
          </a:solidFill>
          <a:ln w="10800">
            <a:solidFill>
              <a:srgbClr val="FFFFFF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B06FE24A-CCE0-AAEB-CEE7-29D21A80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4582160" cy="4351338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Необходимо команда побольше</a:t>
            </a:r>
          </a:p>
          <a:p>
            <a:r>
              <a:rPr lang="ru-RU" dirty="0">
                <a:latin typeface="Consolas" panose="020B0609020204030204" pitchFamily="49" charset="0"/>
              </a:rPr>
              <a:t>Более затратно для аппаратной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42651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734AF-380D-FFCC-1498-6FE2E53C0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0F620-F954-9CEE-7F3C-555BC491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42"/>
            <a:ext cx="10515600" cy="1040238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latin typeface="Consolas" panose="020B0609020204030204" pitchFamily="49" charset="0"/>
              </a:rPr>
              <a:t>Архитектура высоконагруженного сервиса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3455E1-4C2B-FABA-803E-4D5D77A9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88" y="1114433"/>
            <a:ext cx="8152023" cy="55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3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7CD6D-0DFA-7AFD-8CF6-CF806A7C0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6C6B6-75A8-DFAA-AB7F-B330D0C7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53"/>
            <a:ext cx="10515600" cy="839968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Consolas" panose="020B0609020204030204" pitchFamily="49" charset="0"/>
              </a:rPr>
              <a:t>DNS</a:t>
            </a:r>
            <a:endParaRPr lang="ru-RU" sz="3400" dirty="0">
              <a:latin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9AA71F-041C-7B54-E5E2-6F9060F6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474246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Своими словами давай, что тут писать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2A3EB2-509B-6334-DDCA-EB7E8605D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36" y="3802743"/>
            <a:ext cx="4649064" cy="305525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9E4E7BEA-B888-27A5-0B27-C31B0C07049A}"/>
              </a:ext>
            </a:extLst>
          </p:cNvPr>
          <p:cNvSpPr txBox="1">
            <a:spLocks/>
          </p:cNvSpPr>
          <p:nvPr/>
        </p:nvSpPr>
        <p:spPr>
          <a:xfrm>
            <a:off x="6611334" y="1586256"/>
            <a:ext cx="4742468" cy="200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49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E201D-BB47-1E60-F1F0-A81D155BC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7A7EC-8B52-26FC-EA15-8222402F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53"/>
            <a:ext cx="10515600" cy="839968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Consolas" panose="020B0609020204030204" pitchFamily="49" charset="0"/>
              </a:rPr>
              <a:t>Load Balancer</a:t>
            </a:r>
            <a:endParaRPr lang="ru-RU" sz="3400" dirty="0"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E08C3B-FF71-9491-8C40-0CFB8F3C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36" y="3862555"/>
            <a:ext cx="4649064" cy="2995445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7AB6BEC5-B6CB-4580-9826-1E1C1679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474246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Балансировщик балансирует нагрузку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Nginx.conf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A979E60-4E0B-F159-720A-6451FD5D0535}"/>
              </a:ext>
            </a:extLst>
          </p:cNvPr>
          <p:cNvSpPr txBox="1">
            <a:spLocks/>
          </p:cNvSpPr>
          <p:nvPr/>
        </p:nvSpPr>
        <p:spPr>
          <a:xfrm>
            <a:off x="6611334" y="1586256"/>
            <a:ext cx="4742468" cy="200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nsolas" panose="020B0609020204030204" pitchFamily="49" charset="0"/>
              </a:rPr>
              <a:t>Стек: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Nginx</a:t>
            </a:r>
            <a:endParaRPr lang="ru-RU" dirty="0">
              <a:latin typeface="Consolas" panose="020B0609020204030204" pitchFamily="49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HAproxy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3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3E67A-79F7-EA6E-2D83-4AAF0A145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B4F6A-1F40-E3C0-3097-1F88B3AF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53"/>
            <a:ext cx="10515600" cy="839968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Consolas" panose="020B0609020204030204" pitchFamily="49" charset="0"/>
              </a:rPr>
              <a:t>Frontend</a:t>
            </a:r>
            <a:endParaRPr lang="ru-RU" sz="3400" dirty="0"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3145D9-3817-77B0-615E-570E44A5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36" y="3862555"/>
            <a:ext cx="4649064" cy="299544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C522974-95ED-AB45-1DC5-0E09D948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474246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1. Всё то, что видит пользователь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494B651-4C6E-9FC3-B415-DCEE0BC45920}"/>
              </a:ext>
            </a:extLst>
          </p:cNvPr>
          <p:cNvSpPr txBox="1">
            <a:spLocks/>
          </p:cNvSpPr>
          <p:nvPr/>
        </p:nvSpPr>
        <p:spPr>
          <a:xfrm>
            <a:off x="6611334" y="1586256"/>
            <a:ext cx="4742468" cy="200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nsolas" panose="020B0609020204030204" pitchFamily="49" charset="0"/>
              </a:rPr>
              <a:t>Стек: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ЯП: </a:t>
            </a:r>
            <a:r>
              <a:rPr lang="en-US" dirty="0">
                <a:latin typeface="Consolas" panose="020B0609020204030204" pitchFamily="49" charset="0"/>
              </a:rPr>
              <a:t>JS, </a:t>
            </a:r>
            <a:r>
              <a:rPr lang="en-US" dirty="0" err="1">
                <a:latin typeface="Consolas" panose="020B0609020204030204" pitchFamily="49" charset="0"/>
              </a:rPr>
              <a:t>php</a:t>
            </a:r>
            <a:r>
              <a:rPr lang="ru-RU" dirty="0">
                <a:latin typeface="Consolas" panose="020B0609020204030204" pitchFamily="49" charset="0"/>
              </a:rPr>
              <a:t> + </a:t>
            </a:r>
            <a:r>
              <a:rPr lang="en-US" dirty="0">
                <a:latin typeface="Consolas" panose="020B0609020204030204" pitchFamily="49" charset="0"/>
              </a:rPr>
              <a:t>html/</a:t>
            </a:r>
            <a:r>
              <a:rPr lang="en-US" dirty="0" err="1">
                <a:latin typeface="Consolas" panose="020B0609020204030204" pitchFamily="49" charset="0"/>
              </a:rPr>
              <a:t>css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Angular, React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7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3FB6B-CBFA-0BFA-4A42-69BA8ECB1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67E13-578E-563B-D947-2CF56D52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53"/>
            <a:ext cx="10515600" cy="839968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Consolas" panose="020B0609020204030204" pitchFamily="49" charset="0"/>
              </a:rPr>
              <a:t>Backend</a:t>
            </a:r>
            <a:endParaRPr lang="ru-RU" sz="3400" dirty="0"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D92FB0-28CC-6D5E-39B7-0943A4D6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36" y="3862555"/>
            <a:ext cx="4649064" cy="2995445"/>
          </a:xfrm>
          <a:prstGeom prst="rect">
            <a:avLst/>
          </a:prstGeom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4F665443-B0D1-5137-1372-17D4B32BC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4742468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Вся «внутренняя» логика сервиса</a:t>
            </a: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Взаимодействие через 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endParaRPr lang="ru-RU" dirty="0"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Если </a:t>
            </a:r>
            <a:r>
              <a:rPr lang="en-US" dirty="0">
                <a:latin typeface="Consolas" panose="020B0609020204030204" pitchFamily="49" charset="0"/>
              </a:rPr>
              <a:t>backend </a:t>
            </a:r>
            <a:r>
              <a:rPr lang="ru-RU" dirty="0">
                <a:latin typeface="Consolas" panose="020B0609020204030204" pitchFamily="49" charset="0"/>
              </a:rPr>
              <a:t>на </a:t>
            </a:r>
            <a:r>
              <a:rPr lang="en-US" dirty="0">
                <a:latin typeface="Consolas" panose="020B0609020204030204" pitchFamily="49" charset="0"/>
              </a:rPr>
              <a:t>python, </a:t>
            </a:r>
            <a:r>
              <a:rPr lang="ru-RU" dirty="0">
                <a:latin typeface="Consolas" panose="020B0609020204030204" pitchFamily="49" charset="0"/>
              </a:rPr>
              <a:t>то использование различных фреймворков: </a:t>
            </a:r>
            <a:r>
              <a:rPr lang="en-US" dirty="0" err="1">
                <a:latin typeface="Consolas" panose="020B0609020204030204" pitchFamily="49" charset="0"/>
              </a:rPr>
              <a:t>fastapi</a:t>
            </a:r>
            <a:r>
              <a:rPr lang="en-US" dirty="0">
                <a:latin typeface="Consolas" panose="020B0609020204030204" pitchFamily="49" charset="0"/>
              </a:rPr>
              <a:t>, Django, flask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210DCF2-EF6D-A33B-FC5E-7E8E5C1E5EE4}"/>
              </a:ext>
            </a:extLst>
          </p:cNvPr>
          <p:cNvSpPr txBox="1">
            <a:spLocks/>
          </p:cNvSpPr>
          <p:nvPr/>
        </p:nvSpPr>
        <p:spPr>
          <a:xfrm>
            <a:off x="6611334" y="1586256"/>
            <a:ext cx="4742468" cy="200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nsolas" panose="020B0609020204030204" pitchFamily="49" charset="0"/>
              </a:rPr>
              <a:t>Языки программирования: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Python, C++, Golang, Java </a:t>
            </a:r>
            <a:r>
              <a:rPr lang="ru-RU" dirty="0">
                <a:latin typeface="Consolas" panose="020B0609020204030204" pitchFamily="49" charset="0"/>
              </a:rPr>
              <a:t>и т.д.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15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498</Words>
  <Application>Microsoft Office PowerPoint</Application>
  <PresentationFormat>Широкоэкранный</PresentationFormat>
  <Paragraphs>110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Liberation Sans</vt:lpstr>
      <vt:lpstr>Тема Office</vt:lpstr>
      <vt:lpstr>Работа WEB-сервисов</vt:lpstr>
      <vt:lpstr>Виды архитектуры WEB-сервиса</vt:lpstr>
      <vt:lpstr>Архитектура низконагруженного сервиса</vt:lpstr>
      <vt:lpstr>Архитектура средненагруженного сервиса</vt:lpstr>
      <vt:lpstr>Архитектура высоконагруженного сервиса</vt:lpstr>
      <vt:lpstr>DNS</vt:lpstr>
      <vt:lpstr>Load Balancer</vt:lpstr>
      <vt:lpstr>Frontend</vt:lpstr>
      <vt:lpstr>Backend</vt:lpstr>
      <vt:lpstr>Database &amp; caching</vt:lpstr>
      <vt:lpstr>Job servers &amp; queue</vt:lpstr>
      <vt:lpstr>Search service</vt:lpstr>
      <vt:lpstr>Services</vt:lpstr>
      <vt:lpstr>Data “firehose”/Data warehouse/cloud storage</vt:lpstr>
      <vt:lpstr>CDN – сеть доставки конетента</vt:lpstr>
      <vt:lpstr>Ответы на вопросы</vt:lpstr>
      <vt:lpstr>Какие способы организации доступности сервиса можно применить в случае форс мажорных ситуаций, выхода из строя любого компонента архитектуры?</vt:lpstr>
      <vt:lpstr>Какое ключевое действие совершают пользователи в данном сервисе? Подумай, как целевое действие будет влиять на архитектуру.</vt:lpstr>
      <vt:lpstr>На какую территорию распространяется сервис (РФ, СНГ, весь мир) и как это влияет на архитектуру?</vt:lpstr>
      <vt:lpstr>Какие средства масштабирования ты знаешь? Как изменится архитектура, если на сервисе будет больше миллиона человек в день?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WEB-сервисов</dc:title>
  <dc:creator>Богдан Шереметьев</dc:creator>
  <cp:lastModifiedBy>Богдан Шереметьев</cp:lastModifiedBy>
  <cp:revision>28</cp:revision>
  <dcterms:created xsi:type="dcterms:W3CDTF">2024-02-27T10:16:25Z</dcterms:created>
  <dcterms:modified xsi:type="dcterms:W3CDTF">2024-02-27T15:41:39Z</dcterms:modified>
</cp:coreProperties>
</file>