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88" r:id="rId3"/>
    <p:sldId id="259" r:id="rId4"/>
    <p:sldId id="257" r:id="rId5"/>
    <p:sldId id="258" r:id="rId6"/>
    <p:sldId id="290" r:id="rId7"/>
    <p:sldId id="260" r:id="rId8"/>
    <p:sldId id="287" r:id="rId9"/>
  </p:sldIdLst>
  <p:sldSz cx="12192000" cy="6858000"/>
  <p:notesSz cx="6858000" cy="9144000"/>
  <p:embeddedFontLst>
    <p:embeddedFont>
      <p:font typeface="Palatino Linotype" panose="02040502050505030304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919D6A-4B30-4F9F-B2BF-F78C6D3F0E0F}" v="126" dt="2024-12-17T13:00:25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BD998E8-BC92-FA87-F3BD-851B30037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>
            <a:extLst>
              <a:ext uri="{FF2B5EF4-FFF2-40B4-BE49-F238E27FC236}">
                <a16:creationId xmlns:a16="http://schemas.microsoft.com/office/drawing/2014/main" id="{C7FCF2A5-1958-6F18-E856-AB4C0FFAA7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>
            <a:extLst>
              <a:ext uri="{FF2B5EF4-FFF2-40B4-BE49-F238E27FC236}">
                <a16:creationId xmlns:a16="http://schemas.microsoft.com/office/drawing/2014/main" id="{23D1669F-9971-CAC4-D9CB-C88E8FDBB1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749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Palatino Linotype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2493105" y="329307"/>
            <a:ext cx="4897310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1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9" name="Google Shape;79;p11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1A1814"/>
                </a:gs>
                <a:gs pos="100000">
                  <a:srgbClr val="1A1814"/>
                </a:gs>
              </a:gsLst>
              <a:lin ang="5400000" scaled="0"/>
            </a:gradFill>
            <a:ln>
              <a:noFill/>
            </a:ln>
            <a:effectLst>
              <a:outerShdw blurRad="127000" dist="228600" dir="4740000" sx="98000" sy="98000" algn="tl" rotWithShape="0">
                <a:srgbClr val="000000">
                  <a:alpha val="3372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ap="flat" cmpd="sng">
              <a:solidFill>
                <a:srgbClr val="191919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1534695" y="3145992"/>
            <a:ext cx="5440037" cy="200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1534695" y="5469856"/>
            <a:ext cx="5440038" cy="32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1534910" y="318640"/>
            <a:ext cx="5453475" cy="32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1371687" y="798973"/>
            <a:ext cx="0" cy="216112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body" idx="1"/>
          </p:nvPr>
        </p:nvSpPr>
        <p:spPr>
          <a:xfrm rot="5400000">
            <a:off x="4569469" y="-1019041"/>
            <a:ext cx="3450613" cy="952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4" name="Google Shape;94;p12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 rot="5400000">
            <a:off x="7959483" y="2363492"/>
            <a:ext cx="4574999" cy="16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1"/>
          </p:nvPr>
        </p:nvSpPr>
        <p:spPr>
          <a:xfrm rot="5400000">
            <a:off x="3116598" y="-698041"/>
            <a:ext cx="4574999" cy="773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 rot="10800000">
            <a:off x="9439111" y="719272"/>
            <a:ext cx="1615742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6559062"/>
            <a:ext cx="12192000" cy="298938"/>
          </a:xfrm>
          <a:prstGeom prst="rect">
            <a:avLst/>
          </a:prstGeom>
          <a:solidFill>
            <a:srgbClr val="0033CC"/>
          </a:solidFill>
          <a:ln w="15875" cap="flat" cmpd="sng">
            <a:solidFill>
              <a:srgbClr val="134C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bài tập môn CAD/CAM</a:t>
            </a:r>
            <a:endParaRPr sz="2000" b="1" i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6471138"/>
            <a:ext cx="12192000" cy="87924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latino Linotyp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371687" y="798973"/>
            <a:ext cx="0" cy="284510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1534695" y="2010878"/>
            <a:ext cx="4608576" cy="343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454793" y="2017343"/>
            <a:ext cx="4604130" cy="34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1534695" y="2824269"/>
            <a:ext cx="4608576" cy="264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454791" y="2023003"/>
            <a:ext cx="4608576" cy="80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sz="22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6454792" y="2821491"/>
            <a:ext cx="4608576" cy="263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8" name="Google Shape;58;p7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>
            <a:off x="1371687" y="798973"/>
            <a:ext cx="0" cy="1067168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latino Linotyp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2"/>
          </p:nvPr>
        </p:nvSpPr>
        <p:spPr>
          <a:xfrm>
            <a:off x="1534695" y="3205491"/>
            <a:ext cx="3184989" cy="224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10"/>
          <p:cNvCxnSpPr/>
          <p:nvPr/>
        </p:nvCxnSpPr>
        <p:spPr>
          <a:xfrm>
            <a:off x="1371687" y="798973"/>
            <a:ext cx="0" cy="224711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9F9F8"/>
            </a:gs>
            <a:gs pos="100000">
              <a:srgbClr val="D6D4D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>
            <a:gsLst>
              <a:gs pos="0">
                <a:srgbClr val="EDEBE7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4">
            <a:alphaModFix/>
          </a:blip>
          <a:srcRect t="2769" b="-2768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alatino Linotype"/>
              <a:buNone/>
              <a:defRPr sz="3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888888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2800" b="0" i="0" u="none" strike="noStrike" cap="none">
                <a:solidFill>
                  <a:schemeClr val="accent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0" y="6141705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000001">
                <a:alpha val="2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ctrTitle"/>
          </p:nvPr>
        </p:nvSpPr>
        <p:spPr>
          <a:xfrm>
            <a:off x="1093313" y="148892"/>
            <a:ext cx="10820287" cy="1077176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HỌC VIỆN CÔNG NGHỆ BƯU CHÍNH VIỄN THÔNG</a:t>
            </a:r>
            <a:b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CƠ SỞ TẠI THÀNH PHỐ HỒ CHÍ MINH</a:t>
            </a:r>
            <a:endParaRPr sz="28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2682240" y="2482553"/>
            <a:ext cx="7051040" cy="75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spcBef>
                <a:spcPts val="133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FFAB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MÔN: CAD/CAM</a:t>
            </a:r>
          </a:p>
        </p:txBody>
      </p:sp>
      <p:sp>
        <p:nvSpPr>
          <p:cNvPr id="108" name="Google Shape;108;p14"/>
          <p:cNvSpPr txBox="1"/>
          <p:nvPr/>
        </p:nvSpPr>
        <p:spPr>
          <a:xfrm>
            <a:off x="3441487" y="3156168"/>
            <a:ext cx="5780260" cy="14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Đề tài: Mạch báo cháy không dây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 15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Nguyễn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Thị Thanh Nhàn</a:t>
            </a:r>
            <a:r>
              <a:rPr lang="vi-V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N21DCDT064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Trần Lê Hiền Thục                N21DCDT087</a:t>
            </a:r>
          </a:p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Lâm Công Truyền                 N21DCDT096  </a:t>
            </a:r>
            <a:endParaRPr lang="en-US" dirty="0"/>
          </a:p>
        </p:txBody>
      </p:sp>
      <p:sp>
        <p:nvSpPr>
          <p:cNvPr id="109" name="Google Shape;109;p14"/>
          <p:cNvSpPr txBox="1"/>
          <p:nvPr/>
        </p:nvSpPr>
        <p:spPr>
          <a:xfrm>
            <a:off x="2093617" y="1742176"/>
            <a:ext cx="8476000" cy="76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ajdhani"/>
              <a:buNone/>
            </a:pPr>
            <a:r>
              <a:rPr lang="en-US" sz="4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</a:t>
            </a:r>
            <a:endParaRPr sz="40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4" descr="Học viện Công nghệ Bưu chính Viễn thông - PTIT - Home | Facebook"/>
          <p:cNvSpPr/>
          <p:nvPr/>
        </p:nvSpPr>
        <p:spPr>
          <a:xfrm>
            <a:off x="207433" y="-192617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1" name="Google Shape;111;p14" descr="Học viện Công nghệ Bưu chính Viễn thông - PTIT - Home | Facebook"/>
          <p:cNvSpPr/>
          <p:nvPr/>
        </p:nvSpPr>
        <p:spPr>
          <a:xfrm>
            <a:off x="410633" y="10584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2" name="Google Shape;112;p14" descr="Học viện Công nghệ Bưu chính Viễn thông - PTIT - Home | Facebook"/>
          <p:cNvSpPr/>
          <p:nvPr/>
        </p:nvSpPr>
        <p:spPr>
          <a:xfrm>
            <a:off x="613833" y="213784"/>
            <a:ext cx="1920567" cy="172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13" name="Google Shape;113;p14" descr="Học viện Công nghệ Bưu chính Viễn thông - PTIT - Home | Facebook"/>
          <p:cNvSpPr/>
          <p:nvPr/>
        </p:nvSpPr>
        <p:spPr>
          <a:xfrm>
            <a:off x="613833" y="213784"/>
            <a:ext cx="406400" cy="40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29" y="156165"/>
            <a:ext cx="1021928" cy="102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;p17">
            <a:extLst>
              <a:ext uri="{FF2B5EF4-FFF2-40B4-BE49-F238E27FC236}">
                <a16:creationId xmlns:a16="http://schemas.microsoft.com/office/drawing/2014/main" id="{09378486-F2B0-3905-41D0-DDC1B1FE2A22}"/>
              </a:ext>
            </a:extLst>
          </p:cNvPr>
          <p:cNvSpPr/>
          <p:nvPr/>
        </p:nvSpPr>
        <p:spPr>
          <a:xfrm>
            <a:off x="0" y="-63803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135;p17">
            <a:extLst>
              <a:ext uri="{FF2B5EF4-FFF2-40B4-BE49-F238E27FC236}">
                <a16:creationId xmlns:a16="http://schemas.microsoft.com/office/drawing/2014/main" id="{AFA3A96B-7E6B-D7D4-0DB6-BC4F532F652A}"/>
              </a:ext>
            </a:extLst>
          </p:cNvPr>
          <p:cNvSpPr/>
          <p:nvPr/>
        </p:nvSpPr>
        <p:spPr>
          <a:xfrm>
            <a:off x="0" y="457200"/>
            <a:ext cx="12192000" cy="93306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" name="Google Shape;137;p17">
            <a:extLst>
              <a:ext uri="{FF2B5EF4-FFF2-40B4-BE49-F238E27FC236}">
                <a16:creationId xmlns:a16="http://schemas.microsoft.com/office/drawing/2014/main" id="{1A385AC4-74B6-4AC3-D550-9E10770159CC}"/>
              </a:ext>
            </a:extLst>
          </p:cNvPr>
          <p:cNvSpPr txBox="1"/>
          <p:nvPr/>
        </p:nvSpPr>
        <p:spPr>
          <a:xfrm>
            <a:off x="163673" y="704976"/>
            <a:ext cx="3543782" cy="461665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C5851-C54B-3215-9C10-CE93A93F6886}"/>
              </a:ext>
            </a:extLst>
          </p:cNvPr>
          <p:cNvSpPr txBox="1"/>
          <p:nvPr/>
        </p:nvSpPr>
        <p:spPr>
          <a:xfrm>
            <a:off x="236008" y="1421823"/>
            <a:ext cx="117199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Thiết bị </a:t>
            </a: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tâm điều khiển):</a:t>
            </a:r>
          </a:p>
          <a:p>
            <a:endParaRPr lang="vi-V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Bật/tắt cảm biến: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Người dùng nhấn bật/tắt nút “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Cảnh báo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trên thiết bị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tín hiệu sẽ được gửi tới các thiết bị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qua giao tiếp HTTP yêu cầu bật hoặc tắt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oạt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động của cảm biến.</a:t>
            </a:r>
          </a:p>
          <a:p>
            <a:pPr marL="914400" lvl="1" indent="-457200">
              <a:buFont typeface="+mj-lt"/>
              <a:buAutoNum type="arabicPeriod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dữ liệu: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Thiết bị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liên tục nhận dữ liệu từ cảm biến của các thiết bị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và cập nhật lên LCD.</a:t>
            </a:r>
          </a:p>
          <a:p>
            <a:pPr marL="914400" lvl="1" indent="-457200">
              <a:buFont typeface="+mj-lt"/>
              <a:buAutoNum type="arabicPeriod"/>
            </a:pP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Cảnh báo khẩn cấp: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Khi thiết bị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gửi tín hiệu “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KHẨN CẤP”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thiết bị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sẽ: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Cập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ữ liệu tín hiệu theo thời gian thực.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báo khẩn cấp lên LCD.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Kích hoạt cảnh báo (loa, đèn) ở thiết bị </a:t>
            </a:r>
            <a:r>
              <a:rPr lang="vi-V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để kỹ thuật viên hoặc người sử dụng có thể nắm được tình hình vấn đề.</a:t>
            </a:r>
          </a:p>
        </p:txBody>
      </p:sp>
    </p:spTree>
    <p:extLst>
      <p:ext uri="{BB962C8B-B14F-4D97-AF65-F5344CB8AC3E}">
        <p14:creationId xmlns:p14="http://schemas.microsoft.com/office/powerpoint/2010/main" val="38234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-63803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0" y="457200"/>
            <a:ext cx="12192000" cy="93306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37" name="Google Shape;137;p17"/>
          <p:cNvSpPr txBox="1"/>
          <p:nvPr/>
        </p:nvSpPr>
        <p:spPr>
          <a:xfrm>
            <a:off x="184938" y="738155"/>
            <a:ext cx="3543782" cy="461665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hoạt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động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87FF69-BA34-24ED-F13C-B8F2E85C2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38" y="1302199"/>
            <a:ext cx="1187250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Slave (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vi-V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ắt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Người dùng nhấn bật/tắt nút “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Cảnh báo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trên thiết bị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vi-V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sẽ</a:t>
            </a:r>
            <a:r>
              <a:rPr lang="vi-V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ngắt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tắt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vượt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bật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371600" marR="0" lvl="3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marR="0" lvl="3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nháy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71600" marR="0" lvl="3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phun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nước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lửa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LCD.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“KHẨN CẤP”: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KHẨN CẤP”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(loa,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relay)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khẩn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LCD.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admin: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CSDL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LCD ở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9E7578-607A-F214-3BC6-F3FD9D511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SÁNH CÁC SẢN PHẨM TRÊN THỊ TRƯỜNG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0" y="625151"/>
            <a:ext cx="12192000" cy="93306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" name="Google Shape;128;p16">
            <a:extLst>
              <a:ext uri="{FF2B5EF4-FFF2-40B4-BE49-F238E27FC236}">
                <a16:creationId xmlns:a16="http://schemas.microsoft.com/office/drawing/2014/main" id="{B93A3BA4-3DA6-1D93-DBCB-F4A7CBBC004E}"/>
              </a:ext>
            </a:extLst>
          </p:cNvPr>
          <p:cNvSpPr txBox="1"/>
          <p:nvPr/>
        </p:nvSpPr>
        <p:spPr>
          <a:xfrm>
            <a:off x="174305" y="821934"/>
            <a:ext cx="5354625" cy="461624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Các sản phẩm có giá thành tương tự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92B72B82-F8D7-37EC-7E35-AA083697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" t="3570" r="1893" b="5115"/>
          <a:stretch/>
        </p:blipFill>
        <p:spPr>
          <a:xfrm>
            <a:off x="2038349" y="1343607"/>
            <a:ext cx="8124553" cy="51830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0" y="-854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0" y="625151"/>
            <a:ext cx="12192000" cy="93306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8" name="Google Shape;128;p16"/>
          <p:cNvSpPr txBox="1"/>
          <p:nvPr/>
        </p:nvSpPr>
        <p:spPr>
          <a:xfrm>
            <a:off x="184938" y="821934"/>
            <a:ext cx="2383604" cy="461665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mạch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200EE-EF53-4E38-F139-7953AEE3554D}"/>
              </a:ext>
            </a:extLst>
          </p:cNvPr>
          <p:cNvSpPr txBox="1"/>
          <p:nvPr/>
        </p:nvSpPr>
        <p:spPr>
          <a:xfrm>
            <a:off x="78612" y="1252821"/>
            <a:ext cx="61030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</a:t>
            </a: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tâm điều khiển):</a:t>
            </a:r>
          </a:p>
        </p:txBody>
      </p:sp>
      <p:pic>
        <p:nvPicPr>
          <p:cNvPr id="2" name="Picture 1" descr="A circuit board with wires&#10;&#10;Description automatically generated">
            <a:extLst>
              <a:ext uri="{FF2B5EF4-FFF2-40B4-BE49-F238E27FC236}">
                <a16:creationId xmlns:a16="http://schemas.microsoft.com/office/drawing/2014/main" id="{739BB9B7-67E4-6486-0236-C8568DA97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801" y="1683708"/>
            <a:ext cx="8056600" cy="4007341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FE4C0A1E-55B4-8B6C-8C4F-DFA3EA04AF32}"/>
              </a:ext>
            </a:extLst>
          </p:cNvPr>
          <p:cNvSpPr txBox="1"/>
          <p:nvPr/>
        </p:nvSpPr>
        <p:spPr>
          <a:xfrm>
            <a:off x="3948556" y="5783381"/>
            <a:ext cx="4466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Master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wokwi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9294D31-01E1-70A3-463E-FD39AF4B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208A225E-9ABF-A945-6390-7D04BA35E7E6}"/>
              </a:ext>
            </a:extLst>
          </p:cNvPr>
          <p:cNvSpPr/>
          <p:nvPr/>
        </p:nvSpPr>
        <p:spPr>
          <a:xfrm>
            <a:off x="0" y="-854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6">
            <a:extLst>
              <a:ext uri="{FF2B5EF4-FFF2-40B4-BE49-F238E27FC236}">
                <a16:creationId xmlns:a16="http://schemas.microsoft.com/office/drawing/2014/main" id="{CE441B01-FD83-D56E-644D-F18E95BFB3BC}"/>
              </a:ext>
            </a:extLst>
          </p:cNvPr>
          <p:cNvSpPr/>
          <p:nvPr/>
        </p:nvSpPr>
        <p:spPr>
          <a:xfrm>
            <a:off x="0" y="625151"/>
            <a:ext cx="12192000" cy="93306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28" name="Google Shape;128;p16">
            <a:extLst>
              <a:ext uri="{FF2B5EF4-FFF2-40B4-BE49-F238E27FC236}">
                <a16:creationId xmlns:a16="http://schemas.microsoft.com/office/drawing/2014/main" id="{B2B0745A-9260-7C3E-EB2E-729BC56F1F5C}"/>
              </a:ext>
            </a:extLst>
          </p:cNvPr>
          <p:cNvSpPr txBox="1"/>
          <p:nvPr/>
        </p:nvSpPr>
        <p:spPr>
          <a:xfrm>
            <a:off x="184938" y="821934"/>
            <a:ext cx="2383604" cy="461665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Sơ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đồ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mạch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C4BCB-CE72-6007-4195-0B23B170720E}"/>
              </a:ext>
            </a:extLst>
          </p:cNvPr>
          <p:cNvSpPr txBox="1"/>
          <p:nvPr/>
        </p:nvSpPr>
        <p:spPr>
          <a:xfrm>
            <a:off x="99877" y="1283599"/>
            <a:ext cx="61030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Slave (Thu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2" name="Picture 1" descr="A circuit board with wires and a circular object&#10;&#10;Description automatically generated with medium confidence">
            <a:extLst>
              <a:ext uri="{FF2B5EF4-FFF2-40B4-BE49-F238E27FC236}">
                <a16:creationId xmlns:a16="http://schemas.microsoft.com/office/drawing/2014/main" id="{FCD93464-6694-9E32-9AD5-BCED7C294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350" y="1714486"/>
            <a:ext cx="7883299" cy="3948627"/>
          </a:xfrm>
          <a:prstGeom prst="rect">
            <a:avLst/>
          </a:prstGeom>
        </p:spPr>
      </p:pic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D96D8BFB-8007-16D0-014C-5F887C05E4F4}"/>
              </a:ext>
            </a:extLst>
          </p:cNvPr>
          <p:cNvSpPr txBox="1"/>
          <p:nvPr/>
        </p:nvSpPr>
        <p:spPr>
          <a:xfrm>
            <a:off x="4040353" y="5786223"/>
            <a:ext cx="4325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Slave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wokwi</a:t>
            </a:r>
            <a:endParaRPr lang="vi-V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0" y="0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0" y="625151"/>
            <a:ext cx="12192000" cy="93306"/>
          </a:xfrm>
          <a:prstGeom prst="rect">
            <a:avLst/>
          </a:prstGeom>
          <a:solidFill>
            <a:srgbClr val="C00000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84938" y="1387076"/>
            <a:ext cx="1054128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54;p19">
            <a:extLst>
              <a:ext uri="{FF2B5EF4-FFF2-40B4-BE49-F238E27FC236}">
                <a16:creationId xmlns:a16="http://schemas.microsoft.com/office/drawing/2014/main" id="{77AC7CC6-5DF4-7D0B-2B71-DD5F0ED41DA4}"/>
              </a:ext>
            </a:extLst>
          </p:cNvPr>
          <p:cNvSpPr txBox="1"/>
          <p:nvPr/>
        </p:nvSpPr>
        <p:spPr>
          <a:xfrm>
            <a:off x="142408" y="770195"/>
            <a:ext cx="6093942" cy="461665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mạch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Altium: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C05AE-C609-84A4-BBDF-1A99E9906E95}"/>
              </a:ext>
            </a:extLst>
          </p:cNvPr>
          <p:cNvSpPr txBox="1"/>
          <p:nvPr/>
        </p:nvSpPr>
        <p:spPr>
          <a:xfrm>
            <a:off x="78612" y="1252821"/>
            <a:ext cx="61030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Mạch </a:t>
            </a:r>
            <a:r>
              <a:rPr lang="vi-V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(Trung tâm điều khiển):</a:t>
            </a:r>
          </a:p>
        </p:txBody>
      </p:sp>
      <p:pic>
        <p:nvPicPr>
          <p:cNvPr id="3" name="Picture 2" descr="A green circuit board with many small components&#10;&#10;Description automatically generated">
            <a:extLst>
              <a:ext uri="{FF2B5EF4-FFF2-40B4-BE49-F238E27FC236}">
                <a16:creationId xmlns:a16="http://schemas.microsoft.com/office/drawing/2014/main" id="{CC394FF4-AB89-E500-4AB3-8CE3FF27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84" t="4667" r="14290" b="2701"/>
          <a:stretch/>
        </p:blipFill>
        <p:spPr>
          <a:xfrm rot="16200000">
            <a:off x="6949508" y="329393"/>
            <a:ext cx="4228277" cy="6256707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F5198DCA-9ACE-96E9-19F9-7F8F8CD5A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100819" y="971400"/>
            <a:ext cx="3750440" cy="5306473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AA755BDB-FDA2-5B26-48B4-D3F2E60FB36F}"/>
              </a:ext>
            </a:extLst>
          </p:cNvPr>
          <p:cNvSpPr txBox="1"/>
          <p:nvPr/>
        </p:nvSpPr>
        <p:spPr>
          <a:xfrm>
            <a:off x="2225803" y="5605179"/>
            <a:ext cx="1250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Bottom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1319FE87-424F-F52D-1B1E-96EFE81BFAE2}"/>
              </a:ext>
            </a:extLst>
          </p:cNvPr>
          <p:cNvSpPr txBox="1"/>
          <p:nvPr/>
        </p:nvSpPr>
        <p:spPr>
          <a:xfrm>
            <a:off x="8508846" y="5609658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D6D2D-F56D-E1B3-F8A0-A3DB922F8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1;p19">
            <a:extLst>
              <a:ext uri="{FF2B5EF4-FFF2-40B4-BE49-F238E27FC236}">
                <a16:creationId xmlns:a16="http://schemas.microsoft.com/office/drawing/2014/main" id="{D9FA0AEE-DEC5-2834-B5C2-7EA700042F30}"/>
              </a:ext>
            </a:extLst>
          </p:cNvPr>
          <p:cNvSpPr/>
          <p:nvPr/>
        </p:nvSpPr>
        <p:spPr>
          <a:xfrm>
            <a:off x="0" y="0"/>
            <a:ext cx="12192000" cy="625151"/>
          </a:xfrm>
          <a:prstGeom prst="rect">
            <a:avLst/>
          </a:prstGeom>
          <a:solidFill>
            <a:schemeClr val="accent1"/>
          </a:solidFill>
          <a:ln w="15875" cap="flat" cmpd="sng">
            <a:solidFill>
              <a:srgbClr val="2845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NỘI DUNG</a:t>
            </a:r>
            <a:r>
              <a:rPr lang="en-US" sz="32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2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Google Shape;154;p19">
            <a:extLst>
              <a:ext uri="{FF2B5EF4-FFF2-40B4-BE49-F238E27FC236}">
                <a16:creationId xmlns:a16="http://schemas.microsoft.com/office/drawing/2014/main" id="{3C0FD79B-848C-DA4B-FC0B-5EAA11A2E68A}"/>
              </a:ext>
            </a:extLst>
          </p:cNvPr>
          <p:cNvSpPr txBox="1"/>
          <p:nvPr/>
        </p:nvSpPr>
        <p:spPr>
          <a:xfrm>
            <a:off x="142408" y="770195"/>
            <a:ext cx="6093942" cy="461665"/>
          </a:xfrm>
          <a:prstGeom prst="rect">
            <a:avLst/>
          </a:prstGeom>
          <a:solidFill>
            <a:srgbClr val="A7E3E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kế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mạch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bằng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Altium: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651CA-8DE0-F0C1-0FAE-EA6EA4501E42}"/>
              </a:ext>
            </a:extLst>
          </p:cNvPr>
          <p:cNvSpPr txBox="1"/>
          <p:nvPr/>
        </p:nvSpPr>
        <p:spPr>
          <a:xfrm>
            <a:off x="99877" y="1283599"/>
            <a:ext cx="61030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Slave (Thu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thập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</p:txBody>
      </p:sp>
      <p:pic>
        <p:nvPicPr>
          <p:cNvPr id="8" name="Picture 7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F22CC518-BC98-F627-C174-60D02F38D6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36" t="2523" r="11757" b="1422"/>
          <a:stretch/>
        </p:blipFill>
        <p:spPr>
          <a:xfrm rot="16200000">
            <a:off x="7000418" y="968771"/>
            <a:ext cx="3976236" cy="5571142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6D957DC-B3C9-7C74-6AD6-5CCDA03F9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39"/>
          <a:stretch/>
        </p:blipFill>
        <p:spPr>
          <a:xfrm rot="16200000">
            <a:off x="1566406" y="1321269"/>
            <a:ext cx="3934490" cy="4824402"/>
          </a:xfrm>
          <a:prstGeom prst="rect">
            <a:avLst/>
          </a:prstGeom>
        </p:spPr>
      </p:pic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3D342CAC-357A-4F08-4AB9-B659FDF7B59E}"/>
              </a:ext>
            </a:extLst>
          </p:cNvPr>
          <p:cNvSpPr txBox="1"/>
          <p:nvPr/>
        </p:nvSpPr>
        <p:spPr>
          <a:xfrm>
            <a:off x="2848364" y="5742460"/>
            <a:ext cx="1370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Bottom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Hộp Văn bản 13">
            <a:extLst>
              <a:ext uri="{FF2B5EF4-FFF2-40B4-BE49-F238E27FC236}">
                <a16:creationId xmlns:a16="http://schemas.microsoft.com/office/drawing/2014/main" id="{A930D4D8-0CC7-C848-CC75-99B9A0C923C2}"/>
              </a:ext>
            </a:extLst>
          </p:cNvPr>
          <p:cNvSpPr txBox="1"/>
          <p:nvPr/>
        </p:nvSpPr>
        <p:spPr>
          <a:xfrm>
            <a:off x="8433736" y="5742460"/>
            <a:ext cx="1109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endParaRPr lang="vi-V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47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591</Words>
  <Application>Microsoft Office PowerPoint</Application>
  <PresentationFormat>Màn hình rộng</PresentationFormat>
  <Paragraphs>53</Paragraphs>
  <Slides>8</Slides>
  <Notes>6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Rajdhani</vt:lpstr>
      <vt:lpstr>Times New Roman</vt:lpstr>
      <vt:lpstr>Palatino Linotype</vt:lpstr>
      <vt:lpstr>Gallery</vt:lpstr>
      <vt:lpstr>HỌC VIỆN CÔNG NGHỆ BƯU CHÍNH VIỄN THÔNG CƠ SỞ TẠI THÀNH PHỐ HỒ CHÍ MINH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Truyền Lâm Công</dc:creator>
  <cp:lastModifiedBy>Truyền Lâm Công</cp:lastModifiedBy>
  <cp:revision>9</cp:revision>
  <dcterms:modified xsi:type="dcterms:W3CDTF">2024-12-23T16:06:14Z</dcterms:modified>
</cp:coreProperties>
</file>