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Lst>
  <p:sldSz cx="685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1" d="100"/>
          <a:sy n="41" d="100"/>
        </p:scale>
        <p:origin x="25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992968"/>
            <a:ext cx="5829300" cy="6366933"/>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9605435"/>
            <a:ext cx="5143500" cy="441536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4DDF5C-EE01-4E26-A43D-2EB5BC071D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5E02A-4EF4-4E0B-ACBB-E5064684A25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F4DDF5C-EE01-4E26-A43D-2EB5BC071D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5E02A-4EF4-4E0B-ACBB-E5064684A25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973667"/>
            <a:ext cx="1478756" cy="154982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973667"/>
            <a:ext cx="4350544" cy="1549823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F4DDF5C-EE01-4E26-A43D-2EB5BC071D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5E02A-4EF4-4E0B-ACBB-E5064684A25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F4DDF5C-EE01-4E26-A43D-2EB5BC071D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5E02A-4EF4-4E0B-ACBB-E5064684A25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4559306"/>
            <a:ext cx="5915025" cy="7607298"/>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12238572"/>
            <a:ext cx="5915025" cy="40004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4DDF5C-EE01-4E26-A43D-2EB5BC071D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5E02A-4EF4-4E0B-ACBB-E5064684A25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4868334"/>
            <a:ext cx="2914650" cy="116035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4868334"/>
            <a:ext cx="2914650" cy="116035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F4DDF5C-EE01-4E26-A43D-2EB5BC071D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5E02A-4EF4-4E0B-ACBB-E5064684A25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973671"/>
            <a:ext cx="5915025" cy="35348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4483101"/>
            <a:ext cx="2901255" cy="219709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6680201"/>
            <a:ext cx="2901255" cy="982556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4483101"/>
            <a:ext cx="2915543" cy="219709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6680201"/>
            <a:ext cx="2915543" cy="982556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F4DDF5C-EE01-4E26-A43D-2EB5BC071D2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75E02A-4EF4-4E0B-ACBB-E5064684A25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4DDF5C-EE01-4E26-A43D-2EB5BC071D2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75E02A-4EF4-4E0B-ACBB-E5064684A25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DDF5C-EE01-4E26-A43D-2EB5BC071D2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75E02A-4EF4-4E0B-ACBB-E5064684A25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1219200"/>
            <a:ext cx="2211884" cy="4267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2633138"/>
            <a:ext cx="3471863" cy="1299633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5486400"/>
            <a:ext cx="2211884" cy="1016423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4DDF5C-EE01-4E26-A43D-2EB5BC071D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5E02A-4EF4-4E0B-ACBB-E5064684A25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1219200"/>
            <a:ext cx="2211884" cy="4267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2633138"/>
            <a:ext cx="3471863" cy="1299633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5486400"/>
            <a:ext cx="2211884" cy="1016423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4DDF5C-EE01-4E26-A43D-2EB5BC071D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5E02A-4EF4-4E0B-ACBB-E5064684A25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973671"/>
            <a:ext cx="5915025" cy="35348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4868334"/>
            <a:ext cx="5915025" cy="1160356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16950272"/>
            <a:ext cx="1543050" cy="973667"/>
          </a:xfrm>
          <a:prstGeom prst="rect">
            <a:avLst/>
          </a:prstGeom>
        </p:spPr>
        <p:txBody>
          <a:bodyPr vert="horz" lIns="91440" tIns="45720" rIns="91440" bIns="45720" rtlCol="0" anchor="ctr"/>
          <a:lstStyle>
            <a:lvl1pPr algn="l">
              <a:defRPr sz="900">
                <a:solidFill>
                  <a:schemeClr val="tx1">
                    <a:tint val="75000"/>
                  </a:schemeClr>
                </a:solidFill>
              </a:defRPr>
            </a:lvl1pPr>
          </a:lstStyle>
          <a:p>
            <a:fld id="{AF4DDF5C-EE01-4E26-A43D-2EB5BC071D25}" type="datetimeFigureOut">
              <a:rPr lang="en-US" smtClean="0"/>
            </a:fld>
            <a:endParaRPr lang="en-US"/>
          </a:p>
        </p:txBody>
      </p:sp>
      <p:sp>
        <p:nvSpPr>
          <p:cNvPr id="5" name="Footer Placeholder 4"/>
          <p:cNvSpPr>
            <a:spLocks noGrp="1"/>
          </p:cNvSpPr>
          <p:nvPr>
            <p:ph type="ftr" sz="quarter" idx="3"/>
          </p:nvPr>
        </p:nvSpPr>
        <p:spPr>
          <a:xfrm>
            <a:off x="2271713" y="16950272"/>
            <a:ext cx="2314575" cy="97366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6950272"/>
            <a:ext cx="1543050" cy="973667"/>
          </a:xfrm>
          <a:prstGeom prst="rect">
            <a:avLst/>
          </a:prstGeom>
        </p:spPr>
        <p:txBody>
          <a:bodyPr vert="horz" lIns="91440" tIns="45720" rIns="91440" bIns="45720" rtlCol="0" anchor="ctr"/>
          <a:lstStyle>
            <a:lvl1pPr algn="r">
              <a:defRPr sz="900">
                <a:solidFill>
                  <a:schemeClr val="tx1">
                    <a:tint val="75000"/>
                  </a:schemeClr>
                </a:solidFill>
              </a:defRPr>
            </a:lvl1pPr>
          </a:lstStyle>
          <a:p>
            <a:fld id="{5375E02A-4EF4-4E0B-ACBB-E5064684A25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916305"/>
            <a:ext cx="6858000" cy="2794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88670" y="-685800"/>
            <a:ext cx="5226050" cy="2491740"/>
          </a:xfrm>
          <a:prstGeom prst="rect">
            <a:avLst/>
          </a:prstGeom>
        </p:spPr>
        <p:txBody>
          <a:bodyPr wrap="square">
            <a:spAutoFit/>
          </a:bodyPr>
          <a:lstStyle/>
          <a:p>
            <a:pPr algn="ctr"/>
            <a:r>
              <a:rPr lang="en-US" altLang="vi-VN" sz="2000" b="1">
                <a:solidFill>
                  <a:srgbClr val="000000"/>
                </a:solidFill>
                <a:latin typeface="+mj-lt"/>
              </a:rPr>
              <a:t>ĐỒ ÁN TỐT NGHIỆP</a:t>
            </a:r>
            <a:endParaRPr lang="en-US" altLang="vi-VN" sz="2000" b="1">
              <a:solidFill>
                <a:srgbClr val="000000"/>
              </a:solidFill>
              <a:latin typeface="+mj-lt"/>
            </a:endParaRPr>
          </a:p>
          <a:p>
            <a:pPr algn="ctr"/>
            <a:endParaRPr lang="vi-VN" sz="2000" b="1">
              <a:solidFill>
                <a:srgbClr val="000000"/>
              </a:solidFill>
              <a:latin typeface="+mj-lt"/>
            </a:endParaRPr>
          </a:p>
          <a:p>
            <a:pPr algn="ctr"/>
            <a:r>
              <a:rPr lang="vi-VN" sz="2000" b="1">
                <a:solidFill>
                  <a:srgbClr val="000000"/>
                </a:solidFill>
                <a:latin typeface="+mj-lt"/>
              </a:rPr>
              <a:t>XÂY DỰNG</a:t>
            </a:r>
            <a:r>
              <a:rPr lang="en-US" altLang="vi-VN" sz="2000" b="1">
                <a:solidFill>
                  <a:srgbClr val="000000"/>
                </a:solidFill>
                <a:latin typeface="+mj-lt"/>
              </a:rPr>
              <a:t> </a:t>
            </a:r>
            <a:r>
              <a:rPr lang="en-US" altLang="vi-VN" sz="2000" b="1">
                <a:solidFill>
                  <a:srgbClr val="000000"/>
                </a:solidFill>
                <a:latin typeface="Times New Roman" panose="02020603050405020304" pitchFamily="18" charset="0"/>
                <a:cs typeface="Times New Roman" panose="02020603050405020304" pitchFamily="18" charset="0"/>
              </a:rPr>
              <a:t>WEBSITE BÁN GIẦY CHO CỬA HÀNG THU NGA</a:t>
            </a:r>
            <a:r>
              <a:rPr lang="vi-VN" sz="2000" b="1">
                <a:solidFill>
                  <a:srgbClr val="000000"/>
                </a:solidFill>
                <a:latin typeface="+mj-lt"/>
              </a:rPr>
              <a:t> </a:t>
            </a:r>
            <a:endParaRPr lang="vi-VN" sz="2000" b="1">
              <a:solidFill>
                <a:srgbClr val="000000"/>
              </a:solidFill>
              <a:latin typeface="+mj-lt"/>
            </a:endParaRPr>
          </a:p>
          <a:p>
            <a:pPr algn="ctr"/>
            <a:endParaRPr lang="vi-VN" sz="2000" b="1">
              <a:solidFill>
                <a:srgbClr val="000000"/>
              </a:solidFill>
              <a:latin typeface="+mj-lt"/>
            </a:endParaRPr>
          </a:p>
          <a:p>
            <a:pPr algn="ctr"/>
            <a:r>
              <a:rPr lang="en-US" altLang="vi-VN" b="1">
                <a:solidFill>
                  <a:srgbClr val="000000"/>
                </a:solidFill>
                <a:latin typeface="+mj-lt"/>
              </a:rPr>
              <a:t>GVHD:ThS. Đỗ Ngọc Sơn</a:t>
            </a:r>
            <a:endParaRPr lang="en-US" altLang="vi-VN" b="1">
              <a:solidFill>
                <a:srgbClr val="000000"/>
              </a:solidFill>
              <a:latin typeface="+mj-lt"/>
            </a:endParaRPr>
          </a:p>
          <a:p>
            <a:pPr algn="ctr"/>
            <a:r>
              <a:rPr lang="en-US" altLang="vi-VN" b="1">
                <a:solidFill>
                  <a:srgbClr val="000000"/>
                </a:solidFill>
                <a:latin typeface="+mj-lt"/>
              </a:rPr>
              <a:t>Sinh viên thực hiện:Nguyễn Nam Lâm</a:t>
            </a:r>
            <a:endParaRPr lang="vi-VN" sz="2000" b="1">
              <a:solidFill>
                <a:srgbClr val="000000"/>
              </a:solidFill>
              <a:latin typeface="+mj-lt"/>
            </a:endParaRPr>
          </a:p>
          <a:p>
            <a:pPr algn="ctr"/>
            <a:endParaRPr lang="en-US" sz="2000">
              <a:latin typeface="+mj-lt"/>
            </a:endParaRPr>
          </a:p>
        </p:txBody>
      </p:sp>
      <p:pic>
        <p:nvPicPr>
          <p:cNvPr id="1026" name="Picture 2" descr="Mở ản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674" y="-916305"/>
            <a:ext cx="815841" cy="8158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p:cNvSpPr/>
          <p:nvPr/>
        </p:nvSpPr>
        <p:spPr>
          <a:xfrm>
            <a:off x="34925" y="1969135"/>
            <a:ext cx="3587750" cy="431419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p:cNvSpPr/>
          <p:nvPr/>
        </p:nvSpPr>
        <p:spPr>
          <a:xfrm>
            <a:off x="3726815" y="1969135"/>
            <a:ext cx="2876550" cy="431419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28295" y="1992630"/>
            <a:ext cx="3147695" cy="4092575"/>
          </a:xfrm>
          <a:prstGeom prst="rect">
            <a:avLst/>
          </a:prstGeom>
          <a:noFill/>
        </p:spPr>
        <p:txBody>
          <a:bodyPr wrap="square" rtlCol="0">
            <a:spAutoFit/>
          </a:bodyPr>
          <a:lstStyle/>
          <a:p>
            <a:pPr marL="400050" indent="-400050" algn="just">
              <a:buAutoNum type="romanUcPeriod"/>
            </a:pPr>
            <a:r>
              <a:rPr lang="en-US" sz="2000" b="1">
                <a:latin typeface="Times New Roman" panose="02020603050405020304" pitchFamily="18" charset="0"/>
                <a:cs typeface="Times New Roman" panose="02020603050405020304" pitchFamily="18" charset="0"/>
              </a:rPr>
              <a:t>Giới thiệu</a:t>
            </a:r>
            <a:endParaRPr lang="en-US" sz="2000" b="1">
              <a:latin typeface="Times New Roman" panose="02020603050405020304" pitchFamily="18" charset="0"/>
              <a:cs typeface="Times New Roman" panose="02020603050405020304" pitchFamily="18" charset="0"/>
            </a:endParaRPr>
          </a:p>
          <a:p>
            <a:pPr algn="just"/>
            <a:r>
              <a:rPr lang="en-US" altLang="vi-VN" sz="2000">
                <a:latin typeface="Times New Roman" panose="02020603050405020304" pitchFamily="18" charset="0"/>
                <a:cs typeface="Times New Roman" panose="02020603050405020304" pitchFamily="18" charset="0"/>
              </a:rPr>
              <a:t>“Xây dựng website bán giầy cho cửa hàng Thu Nga” là đề tài để đáp ứng nhu cầu mua sắm giày online của các khách hàng vì nó cung cấp các chức năng cơ bản để hoàn thành một giao dịch buôn bán đơn giản giữa người mua và người bán. Ngoài ra, nó còn cung cấp thông tin cho khách hàng dễ tiếp cận với sản phẩn hơn.</a:t>
            </a:r>
            <a:endParaRPr lang="en-US" altLang="vi-VN" sz="2000">
              <a:latin typeface="Times New Roman" panose="02020603050405020304" pitchFamily="18" charset="0"/>
              <a:cs typeface="Times New Roman" panose="02020603050405020304" pitchFamily="18" charset="0"/>
            </a:endParaRPr>
          </a:p>
        </p:txBody>
      </p:sp>
      <p:sp>
        <p:nvSpPr>
          <p:cNvPr id="10" name="TextBox 9"/>
          <p:cNvSpPr txBox="1"/>
          <p:nvPr/>
        </p:nvSpPr>
        <p:spPr>
          <a:xfrm>
            <a:off x="4027805" y="1992630"/>
            <a:ext cx="2575560" cy="398780"/>
          </a:xfrm>
          <a:prstGeom prst="rect">
            <a:avLst/>
          </a:prstGeom>
          <a:noFill/>
        </p:spPr>
        <p:txBody>
          <a:bodyPr wrap="square" rtlCol="0">
            <a:spAutoFit/>
          </a:bodyPr>
          <a:lstStyle/>
          <a:p>
            <a:pPr algn="just"/>
            <a:r>
              <a:rPr lang="en-US" sz="2000" b="1">
                <a:latin typeface="Times New Roman" panose="02020603050405020304" pitchFamily="18" charset="0"/>
                <a:cs typeface="Times New Roman" panose="02020603050405020304" pitchFamily="18" charset="0"/>
              </a:rPr>
              <a:t>II. Công nghệ</a:t>
            </a:r>
            <a:endParaRPr lang="en-US" sz="2000">
              <a:latin typeface="Times New Roman" panose="02020603050405020304" pitchFamily="18" charset="0"/>
              <a:cs typeface="Times New Roman" panose="02020603050405020304" pitchFamily="18" charset="0"/>
            </a:endParaRPr>
          </a:p>
        </p:txBody>
      </p:sp>
      <p:sp>
        <p:nvSpPr>
          <p:cNvPr id="9" name="Rectangle: Rounded Corners 8"/>
          <p:cNvSpPr/>
          <p:nvPr/>
        </p:nvSpPr>
        <p:spPr>
          <a:xfrm>
            <a:off x="83388" y="6353371"/>
            <a:ext cx="6529930" cy="34204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8383" y="6374652"/>
            <a:ext cx="3892062" cy="39878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III. Phân tích thiết kế</a:t>
            </a:r>
            <a:endParaRPr lang="en-US" sz="2000" b="1">
              <a:latin typeface="Times New Roman" panose="02020603050405020304" pitchFamily="18" charset="0"/>
              <a:cs typeface="Times New Roman" panose="02020603050405020304" pitchFamily="18" charset="0"/>
            </a:endParaRPr>
          </a:p>
        </p:txBody>
      </p:sp>
      <p:sp>
        <p:nvSpPr>
          <p:cNvPr id="14" name="Rectangle: Rounded Corners 13"/>
          <p:cNvSpPr/>
          <p:nvPr/>
        </p:nvSpPr>
        <p:spPr>
          <a:xfrm>
            <a:off x="136556" y="15668951"/>
            <a:ext cx="6584713" cy="230042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51829" y="9769497"/>
            <a:ext cx="5087816" cy="39878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IV. Kết quả giao điện</a:t>
            </a:r>
            <a:endParaRPr lang="en-US" sz="2000" b="1">
              <a:latin typeface="Times New Roman" panose="02020603050405020304" pitchFamily="18" charset="0"/>
              <a:cs typeface="Times New Roman" panose="02020603050405020304" pitchFamily="18" charset="0"/>
            </a:endParaRPr>
          </a:p>
        </p:txBody>
      </p:sp>
      <p:sp>
        <p:nvSpPr>
          <p:cNvPr id="22" name="TextBox 21"/>
          <p:cNvSpPr txBox="1"/>
          <p:nvPr/>
        </p:nvSpPr>
        <p:spPr>
          <a:xfrm>
            <a:off x="204470" y="16108045"/>
            <a:ext cx="6516370" cy="1938020"/>
          </a:xfrm>
          <a:prstGeom prst="rect">
            <a:avLst/>
          </a:prstGeom>
          <a:noFill/>
        </p:spPr>
        <p:txBody>
          <a:bodyPr wrap="square" rtlCol="0">
            <a:spAutoFit/>
          </a:bodyPr>
          <a:lstStyle/>
          <a:p>
            <a:pPr marL="342900" indent="-342900" algn="just">
              <a:buFontTx/>
              <a:buChar char="-"/>
            </a:pPr>
            <a:r>
              <a:rPr lang="en-US" sz="2000">
                <a:latin typeface="Times New Roman" panose="02020603050405020304" pitchFamily="18" charset="0"/>
                <a:cs typeface="Times New Roman" panose="02020603050405020304" pitchFamily="18" charset="0"/>
              </a:rPr>
              <a:t>Sản phẩm đã có các chức nang cơ bản về bán hàng.</a:t>
            </a:r>
            <a:endParaRPr lang="en-US" sz="2000">
              <a:latin typeface="Times New Roman" panose="02020603050405020304" pitchFamily="18" charset="0"/>
              <a:cs typeface="Times New Roman" panose="02020603050405020304" pitchFamily="18" charset="0"/>
            </a:endParaRPr>
          </a:p>
          <a:p>
            <a:pPr marL="342900" indent="-342900" algn="just">
              <a:buFontTx/>
              <a:buChar char="-"/>
            </a:pPr>
            <a:r>
              <a:rPr lang="en-US" sz="2000">
                <a:latin typeface="Times New Roman" panose="02020603050405020304" pitchFamily="18" charset="0"/>
                <a:cs typeface="Times New Roman" panose="02020603050405020304" pitchFamily="18" charset="0"/>
              </a:rPr>
              <a:t>Hướng phát triển:</a:t>
            </a:r>
            <a:endParaRPr lang="en-US" sz="200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Tiếp tục tìm hiểu để hoàn thiện các chức năng còn thiếu sót.</a:t>
            </a:r>
            <a:endParaRPr lang="en-US" sz="200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Kết hợp truyền thông online và website.</a:t>
            </a:r>
            <a:endParaRPr lang="en-US" sz="200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a:latin typeface="Times New Roman" panose="02020603050405020304" pitchFamily="18" charset="0"/>
                <a:cs typeface="Times New Roman" panose="02020603050405020304" pitchFamily="18" charset="0"/>
              </a:rPr>
              <a:t>Xây dựng chức năng thanh toán điện tử</a:t>
            </a:r>
            <a:endParaRPr lang="en-US" sz="2000">
              <a:latin typeface="Times New Roman" panose="02020603050405020304" pitchFamily="18" charset="0"/>
              <a:cs typeface="Times New Roman" panose="02020603050405020304" pitchFamily="18" charset="0"/>
            </a:endParaRPr>
          </a:p>
        </p:txBody>
      </p:sp>
      <p:pic>
        <p:nvPicPr>
          <p:cNvPr id="3" name="Picture 5" descr="IMG_256"/>
          <p:cNvPicPr>
            <a:picLocks noChangeAspect="1"/>
          </p:cNvPicPr>
          <p:nvPr/>
        </p:nvPicPr>
        <p:blipFill>
          <a:blip r:embed="rId2"/>
          <a:stretch>
            <a:fillRect/>
          </a:stretch>
        </p:blipFill>
        <p:spPr>
          <a:xfrm>
            <a:off x="3840480" y="2391410"/>
            <a:ext cx="1096010" cy="1096010"/>
          </a:xfrm>
          <a:prstGeom prst="rect">
            <a:avLst/>
          </a:prstGeom>
          <a:noFill/>
          <a:ln w="9525">
            <a:no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0345" y="2901315"/>
            <a:ext cx="1059815" cy="1059815"/>
          </a:xfrm>
          <a:prstGeom prst="rect">
            <a:avLst/>
          </a:prstGeom>
        </p:spPr>
      </p:pic>
      <p:sp>
        <p:nvSpPr>
          <p:cNvPr id="7" name="Freeform 5"/>
          <p:cNvSpPr/>
          <p:nvPr/>
        </p:nvSpPr>
        <p:spPr>
          <a:xfrm>
            <a:off x="3940810" y="4001135"/>
            <a:ext cx="1253490" cy="995680"/>
          </a:xfrm>
          <a:custGeom>
            <a:avLst/>
            <a:gdLst/>
            <a:ahLst/>
            <a:cxnLst/>
            <a:rect l="l" t="t" r="r" b="b"/>
            <a:pathLst>
              <a:path w="2544910" h="2148571">
                <a:moveTo>
                  <a:pt x="0" y="0"/>
                </a:moveTo>
                <a:lnTo>
                  <a:pt x="2544910" y="0"/>
                </a:lnTo>
                <a:lnTo>
                  <a:pt x="2544910" y="2148572"/>
                </a:lnTo>
                <a:lnTo>
                  <a:pt x="0" y="2148572"/>
                </a:lnTo>
                <a:lnTo>
                  <a:pt x="0" y="0"/>
                </a:lnTo>
                <a:close/>
              </a:path>
            </a:pathLst>
          </a:custGeom>
          <a:blipFill>
            <a:blip r:embed="rId4"/>
            <a:stretch>
              <a:fillRect/>
            </a:stretch>
          </a:blipFill>
        </p:spPr>
      </p:sp>
      <p:pic>
        <p:nvPicPr>
          <p:cNvPr id="13" name="Picture 12" descr="Mysql_logo"/>
          <p:cNvPicPr>
            <a:picLocks noChangeAspect="1"/>
          </p:cNvPicPr>
          <p:nvPr/>
        </p:nvPicPr>
        <p:blipFill>
          <a:blip r:embed="rId5"/>
          <a:stretch>
            <a:fillRect/>
          </a:stretch>
        </p:blipFill>
        <p:spPr>
          <a:xfrm>
            <a:off x="4220210" y="4681220"/>
            <a:ext cx="2251075" cy="1163320"/>
          </a:xfrm>
          <a:prstGeom prst="rect">
            <a:avLst/>
          </a:prstGeom>
        </p:spPr>
      </p:pic>
      <p:pic>
        <p:nvPicPr>
          <p:cNvPr id="16" name="Picture 15"/>
          <p:cNvPicPr>
            <a:picLocks noChangeAspect="1"/>
          </p:cNvPicPr>
          <p:nvPr/>
        </p:nvPicPr>
        <p:blipFill>
          <a:blip r:embed="rId6"/>
          <a:stretch>
            <a:fillRect/>
          </a:stretch>
        </p:blipFill>
        <p:spPr>
          <a:xfrm>
            <a:off x="788670" y="6891020"/>
            <a:ext cx="5380990" cy="2760980"/>
          </a:xfrm>
          <a:prstGeom prst="rect">
            <a:avLst/>
          </a:prstGeom>
        </p:spPr>
      </p:pic>
      <p:sp>
        <p:nvSpPr>
          <p:cNvPr id="17" name="TextBox 14"/>
          <p:cNvSpPr txBox="1"/>
          <p:nvPr/>
        </p:nvSpPr>
        <p:spPr>
          <a:xfrm>
            <a:off x="529629" y="15709287"/>
            <a:ext cx="5087816" cy="398780"/>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IV. Kết luận và h</a:t>
            </a:r>
            <a:r>
              <a:rPr lang="vi-VN" sz="2000" b="1">
                <a:latin typeface="Times New Roman" panose="02020603050405020304" pitchFamily="18" charset="0"/>
                <a:cs typeface="Times New Roman" panose="02020603050405020304" pitchFamily="18" charset="0"/>
              </a:rPr>
              <a:t>ư</a:t>
            </a:r>
            <a:r>
              <a:rPr lang="en-US" sz="2000" b="1">
                <a:latin typeface="Times New Roman" panose="02020603050405020304" pitchFamily="18" charset="0"/>
                <a:cs typeface="Times New Roman" panose="02020603050405020304" pitchFamily="18" charset="0"/>
              </a:rPr>
              <a:t>ớng phát triển</a:t>
            </a:r>
            <a:endParaRPr lang="en-US" sz="2000" b="1">
              <a:latin typeface="Times New Roman" panose="02020603050405020304" pitchFamily="18" charset="0"/>
              <a:cs typeface="Times New Roman" panose="02020603050405020304" pitchFamily="18" charset="0"/>
            </a:endParaRPr>
          </a:p>
        </p:txBody>
      </p:sp>
      <p:pic>
        <p:nvPicPr>
          <p:cNvPr id="74" name="Picture 2"/>
          <p:cNvPicPr>
            <a:picLocks noChangeAspect="1"/>
          </p:cNvPicPr>
          <p:nvPr/>
        </p:nvPicPr>
        <p:blipFill>
          <a:blip r:embed="rId7"/>
          <a:stretch>
            <a:fillRect/>
          </a:stretch>
        </p:blipFill>
        <p:spPr>
          <a:xfrm>
            <a:off x="83185" y="10259695"/>
            <a:ext cx="3944620" cy="2219325"/>
          </a:xfrm>
          <a:prstGeom prst="rect">
            <a:avLst/>
          </a:prstGeom>
          <a:noFill/>
          <a:ln>
            <a:noFill/>
          </a:ln>
        </p:spPr>
      </p:pic>
      <p:pic>
        <p:nvPicPr>
          <p:cNvPr id="76" name="Picture 4"/>
          <p:cNvPicPr>
            <a:picLocks noChangeAspect="1"/>
          </p:cNvPicPr>
          <p:nvPr/>
        </p:nvPicPr>
        <p:blipFill>
          <a:blip r:embed="rId8"/>
          <a:stretch>
            <a:fillRect/>
          </a:stretch>
        </p:blipFill>
        <p:spPr>
          <a:xfrm>
            <a:off x="4253865" y="11231245"/>
            <a:ext cx="2217420" cy="1247775"/>
          </a:xfrm>
          <a:prstGeom prst="rect">
            <a:avLst/>
          </a:prstGeom>
          <a:noFill/>
          <a:ln>
            <a:noFill/>
          </a:ln>
        </p:spPr>
      </p:pic>
      <p:pic>
        <p:nvPicPr>
          <p:cNvPr id="18" name="Picture 17"/>
          <p:cNvPicPr>
            <a:picLocks noChangeAspect="1"/>
          </p:cNvPicPr>
          <p:nvPr/>
        </p:nvPicPr>
        <p:blipFill>
          <a:blip r:embed="rId9"/>
          <a:stretch>
            <a:fillRect/>
          </a:stretch>
        </p:blipFill>
        <p:spPr>
          <a:xfrm>
            <a:off x="136525" y="12639675"/>
            <a:ext cx="2394585" cy="1347470"/>
          </a:xfrm>
          <a:prstGeom prst="rect">
            <a:avLst/>
          </a:prstGeom>
        </p:spPr>
      </p:pic>
      <p:pic>
        <p:nvPicPr>
          <p:cNvPr id="19" name="Picture 18"/>
          <p:cNvPicPr>
            <a:picLocks noChangeAspect="1"/>
          </p:cNvPicPr>
          <p:nvPr/>
        </p:nvPicPr>
        <p:blipFill>
          <a:blip r:embed="rId10"/>
          <a:stretch>
            <a:fillRect/>
          </a:stretch>
        </p:blipFill>
        <p:spPr>
          <a:xfrm>
            <a:off x="109855" y="14226540"/>
            <a:ext cx="2421890" cy="1362710"/>
          </a:xfrm>
          <a:prstGeom prst="rect">
            <a:avLst/>
          </a:prstGeom>
        </p:spPr>
      </p:pic>
      <p:pic>
        <p:nvPicPr>
          <p:cNvPr id="20" name="Picture 19"/>
          <p:cNvPicPr>
            <a:picLocks noChangeAspect="1"/>
          </p:cNvPicPr>
          <p:nvPr/>
        </p:nvPicPr>
        <p:blipFill>
          <a:blip r:embed="rId11"/>
          <a:stretch>
            <a:fillRect/>
          </a:stretch>
        </p:blipFill>
        <p:spPr>
          <a:xfrm>
            <a:off x="2710180" y="12962890"/>
            <a:ext cx="3903345" cy="21958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726</Words>
  <Application>WPS Presentation</Application>
  <PresentationFormat>Widescreen</PresentationFormat>
  <Paragraphs>25</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Times New Roman</vt:lpstr>
      <vt:lpstr>Calibri</vt:lpstr>
      <vt:lpstr>Calibri Light</vt:lpstr>
      <vt:lpstr>Microsoft YaHei</vt:lpstr>
      <vt:lpstr>Arial Unicode MS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cp:lastModifiedBy>
  <cp:revision>9</cp:revision>
  <dcterms:created xsi:type="dcterms:W3CDTF">2024-05-19T16:54:00Z</dcterms:created>
  <dcterms:modified xsi:type="dcterms:W3CDTF">2024-06-07T16:55:40Z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7506655BBAF3425680C9F03BA7DEED9F</vt:lpwstr>
  </property>
  <property fmtid="{D5CDD505-2E9C-101B-9397-08002B2CF9AE}" pid="3" name="KSOProductBuildVer">
    <vt:lpwstr>1033-11.2.0.11516</vt:lpwstr>
  </property>
</Properties>
</file>