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19" r:id="rId1"/>
  </p:sldMasterIdLst>
  <p:sldIdLst>
    <p:sldId id="256" r:id="rId2"/>
    <p:sldId id="257" r:id="rId3"/>
    <p:sldId id="258" r:id="rId4"/>
    <p:sldId id="259" r:id="rId5"/>
    <p:sldId id="260" r:id="rId6"/>
    <p:sldId id="261" r:id="rId7"/>
    <p:sldId id="267" r:id="rId8"/>
    <p:sldId id="265" r:id="rId9"/>
    <p:sldId id="266" r:id="rId10"/>
    <p:sldId id="262" r:id="rId11"/>
    <p:sldId id="268" r:id="rId12"/>
    <p:sldId id="263" r:id="rId13"/>
    <p:sldId id="264" r:id="rId14"/>
  </p:sldIdLst>
  <p:sldSz cx="18288000" cy="10287000"/>
  <p:notesSz cx="6858000" cy="9144000"/>
  <p:embeddedFontLst>
    <p:embeddedFont>
      <p:font typeface="Cabin" panose="020B0604020202020204" charset="-93"/>
      <p:regular r:id="rId15"/>
    </p:embeddedFont>
    <p:embeddedFont>
      <p:font typeface="Cabin Bold" panose="020B0604020202020204" charset="-93"/>
      <p:regular r:id="rId16"/>
    </p:embeddedFont>
    <p:embeddedFont>
      <p:font typeface="Trebuchet MS" panose="020B0603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2700"/>
            <a:ext cx="18288000" cy="10299701"/>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913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200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27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389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6059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6807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8795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647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178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329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199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924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601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4509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100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Tree>
    <p:extLst>
      <p:ext uri="{BB962C8B-B14F-4D97-AF65-F5344CB8AC3E}">
        <p14:creationId xmlns:p14="http://schemas.microsoft.com/office/powerpoint/2010/main" val="50874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10/4/2024</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78652239"/>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2984438" y="1028700"/>
            <a:ext cx="3975124" cy="3996925"/>
          </a:xfrm>
          <a:custGeom>
            <a:avLst/>
            <a:gdLst/>
            <a:ahLst/>
            <a:cxnLst/>
            <a:rect l="l" t="t" r="r" b="b"/>
            <a:pathLst>
              <a:path w="3975124" h="3996925">
                <a:moveTo>
                  <a:pt x="0" y="0"/>
                </a:moveTo>
                <a:lnTo>
                  <a:pt x="3975124" y="0"/>
                </a:lnTo>
                <a:lnTo>
                  <a:pt x="3975124" y="3996925"/>
                </a:lnTo>
                <a:lnTo>
                  <a:pt x="0" y="39969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4" name="Group 4"/>
          <p:cNvGrpSpPr/>
          <p:nvPr/>
        </p:nvGrpSpPr>
        <p:grpSpPr>
          <a:xfrm>
            <a:off x="1304110" y="4439019"/>
            <a:ext cx="7839890" cy="363801"/>
            <a:chOff x="0" y="0"/>
            <a:chExt cx="1638883" cy="76050"/>
          </a:xfrm>
        </p:grpSpPr>
        <p:sp>
          <p:nvSpPr>
            <p:cNvPr id="5" name="Freeform 5"/>
            <p:cNvSpPr/>
            <p:nvPr/>
          </p:nvSpPr>
          <p:spPr>
            <a:xfrm>
              <a:off x="0" y="0"/>
              <a:ext cx="1638883" cy="76050"/>
            </a:xfrm>
            <a:custGeom>
              <a:avLst/>
              <a:gdLst/>
              <a:ahLst/>
              <a:cxnLst/>
              <a:rect l="l" t="t" r="r" b="b"/>
              <a:pathLst>
                <a:path w="1638883" h="76050">
                  <a:moveTo>
                    <a:pt x="38025" y="0"/>
                  </a:moveTo>
                  <a:lnTo>
                    <a:pt x="1600858" y="0"/>
                  </a:lnTo>
                  <a:cubicBezTo>
                    <a:pt x="1610943" y="0"/>
                    <a:pt x="1620615" y="4006"/>
                    <a:pt x="1627746" y="11137"/>
                  </a:cubicBezTo>
                  <a:cubicBezTo>
                    <a:pt x="1634877" y="18268"/>
                    <a:pt x="1638883" y="27940"/>
                    <a:pt x="1638883" y="38025"/>
                  </a:cubicBezTo>
                  <a:lnTo>
                    <a:pt x="1638883" y="38025"/>
                  </a:lnTo>
                  <a:cubicBezTo>
                    <a:pt x="1638883" y="59026"/>
                    <a:pt x="1621858" y="76050"/>
                    <a:pt x="1600858" y="76050"/>
                  </a:cubicBezTo>
                  <a:lnTo>
                    <a:pt x="38025" y="76050"/>
                  </a:lnTo>
                  <a:cubicBezTo>
                    <a:pt x="17024" y="76050"/>
                    <a:pt x="0" y="59026"/>
                    <a:pt x="0" y="38025"/>
                  </a:cubicBezTo>
                  <a:lnTo>
                    <a:pt x="0" y="38025"/>
                  </a:lnTo>
                  <a:cubicBezTo>
                    <a:pt x="0" y="17024"/>
                    <a:pt x="17024" y="0"/>
                    <a:pt x="38025" y="0"/>
                  </a:cubicBezTo>
                  <a:close/>
                </a:path>
              </a:pathLst>
            </a:custGeom>
            <a:solidFill>
              <a:srgbClr val="004AAD"/>
            </a:solidFill>
          </p:spPr>
          <p:txBody>
            <a:bodyPr/>
            <a:lstStyle/>
            <a:p>
              <a:endParaRPr lang="vi-VN"/>
            </a:p>
          </p:txBody>
        </p:sp>
        <p:sp>
          <p:nvSpPr>
            <p:cNvPr id="6" name="TextBox 6"/>
            <p:cNvSpPr txBox="1"/>
            <p:nvPr/>
          </p:nvSpPr>
          <p:spPr>
            <a:xfrm>
              <a:off x="0" y="-57150"/>
              <a:ext cx="1638883" cy="133200"/>
            </a:xfrm>
            <a:prstGeom prst="rect">
              <a:avLst/>
            </a:prstGeom>
          </p:spPr>
          <p:txBody>
            <a:bodyPr lIns="50800" tIns="50800" rIns="50800" bIns="50800" rtlCol="0" anchor="ctr"/>
            <a:lstStyle/>
            <a:p>
              <a:pPr algn="ctr">
                <a:lnSpc>
                  <a:spcPts val="3919"/>
                </a:lnSpc>
              </a:pPr>
              <a:endParaRPr/>
            </a:p>
          </p:txBody>
        </p:sp>
      </p:grpSp>
      <p:sp>
        <p:nvSpPr>
          <p:cNvPr id="7" name="Freeform 7"/>
          <p:cNvSpPr/>
          <p:nvPr/>
        </p:nvSpPr>
        <p:spPr>
          <a:xfrm flipH="1">
            <a:off x="9983530" y="5690588"/>
            <a:ext cx="4988470" cy="3736817"/>
          </a:xfrm>
          <a:custGeom>
            <a:avLst/>
            <a:gdLst/>
            <a:ahLst/>
            <a:cxnLst/>
            <a:rect l="l" t="t" r="r" b="b"/>
            <a:pathLst>
              <a:path w="4988470" h="3736817">
                <a:moveTo>
                  <a:pt x="4988470" y="0"/>
                </a:moveTo>
                <a:lnTo>
                  <a:pt x="0" y="0"/>
                </a:lnTo>
                <a:lnTo>
                  <a:pt x="0" y="3736817"/>
                </a:lnTo>
                <a:lnTo>
                  <a:pt x="4988470" y="3736817"/>
                </a:lnTo>
                <a:lnTo>
                  <a:pt x="498847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8" name="Rectangle 7">
            <a:extLst>
              <a:ext uri="{FF2B5EF4-FFF2-40B4-BE49-F238E27FC236}">
                <a16:creationId xmlns:a16="http://schemas.microsoft.com/office/drawing/2014/main" id="{B1B7E10C-4903-15C0-500C-8423F6D37BF6}"/>
              </a:ext>
            </a:extLst>
          </p:cNvPr>
          <p:cNvSpPr/>
          <p:nvPr/>
        </p:nvSpPr>
        <p:spPr>
          <a:xfrm>
            <a:off x="1328438" y="1409700"/>
            <a:ext cx="8655092" cy="2787814"/>
          </a:xfrm>
          <a:prstGeom prst="rect">
            <a:avLst/>
          </a:prstGeom>
          <a:noFill/>
        </p:spPr>
        <p:txBody>
          <a:bodyPr wrap="square" lIns="91440" tIns="45720" rIns="91440" bIns="45720">
            <a:spAutoFit/>
          </a:bodyPr>
          <a:lstStyle/>
          <a:p>
            <a:pPr>
              <a:lnSpc>
                <a:spcPts val="10938"/>
              </a:lnSpc>
            </a:pPr>
            <a:r>
              <a:rPr lang="en-US" sz="8000" b="1" cap="none" spc="0" dirty="0">
                <a:ln w="22225">
                  <a:solidFill>
                    <a:schemeClr val="accent2"/>
                  </a:solidFill>
                  <a:prstDash val="solid"/>
                </a:ln>
                <a:solidFill>
                  <a:schemeClr val="accent2">
                    <a:lumMod val="40000"/>
                    <a:lumOff val="60000"/>
                  </a:schemeClr>
                </a:solidFill>
                <a:effectLst/>
                <a:latin typeface="Cabin"/>
                <a:ea typeface="Cabin"/>
                <a:cs typeface="Cabin"/>
                <a:sym typeface="Cabin"/>
              </a:rPr>
              <a:t>Dashboard </a:t>
            </a:r>
            <a:endParaRPr lang="vi-VN" sz="8000" b="1" cap="none" spc="0" dirty="0">
              <a:ln w="22225">
                <a:solidFill>
                  <a:schemeClr val="accent2"/>
                </a:solidFill>
                <a:prstDash val="solid"/>
              </a:ln>
              <a:solidFill>
                <a:schemeClr val="accent2">
                  <a:lumMod val="40000"/>
                  <a:lumOff val="60000"/>
                </a:schemeClr>
              </a:solidFill>
              <a:effectLst/>
              <a:latin typeface="Cabin"/>
              <a:ea typeface="Cabin"/>
              <a:cs typeface="Cabin"/>
              <a:sym typeface="Cabin"/>
            </a:endParaRPr>
          </a:p>
          <a:p>
            <a:pPr>
              <a:lnSpc>
                <a:spcPts val="10938"/>
              </a:lnSpc>
            </a:pPr>
            <a:r>
              <a:rPr lang="vi-VN" sz="8000" b="1" cap="none" spc="0" dirty="0">
                <a:ln w="22225">
                  <a:solidFill>
                    <a:schemeClr val="accent2"/>
                  </a:solidFill>
                  <a:prstDash val="solid"/>
                </a:ln>
                <a:solidFill>
                  <a:schemeClr val="accent2">
                    <a:lumMod val="40000"/>
                    <a:lumOff val="60000"/>
                  </a:schemeClr>
                </a:solidFill>
                <a:effectLst/>
                <a:latin typeface="Cabin"/>
                <a:ea typeface="Cabin"/>
                <a:cs typeface="Cabin"/>
                <a:sym typeface="Cabin"/>
              </a:rPr>
              <a:t>Quản lý sinh viên</a:t>
            </a:r>
            <a:endParaRPr lang="vi-VN" sz="80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564155"/>
            <a:chOff x="0" y="0"/>
            <a:chExt cx="4816593" cy="411959"/>
          </a:xfrm>
        </p:grpSpPr>
        <p:sp>
          <p:nvSpPr>
            <p:cNvPr id="3" name="Freeform 3"/>
            <p:cNvSpPr/>
            <p:nvPr/>
          </p:nvSpPr>
          <p:spPr>
            <a:xfrm>
              <a:off x="0" y="0"/>
              <a:ext cx="4816592" cy="411959"/>
            </a:xfrm>
            <a:custGeom>
              <a:avLst/>
              <a:gdLst/>
              <a:ahLst/>
              <a:cxnLst/>
              <a:rect l="l" t="t" r="r" b="b"/>
              <a:pathLst>
                <a:path w="4816592" h="411959">
                  <a:moveTo>
                    <a:pt x="0" y="0"/>
                  </a:moveTo>
                  <a:lnTo>
                    <a:pt x="4816592" y="0"/>
                  </a:lnTo>
                  <a:lnTo>
                    <a:pt x="4816592" y="411959"/>
                  </a:lnTo>
                  <a:lnTo>
                    <a:pt x="0" y="411959"/>
                  </a:lnTo>
                  <a:close/>
                </a:path>
              </a:pathLst>
            </a:custGeom>
            <a:solidFill>
              <a:srgbClr val="AEB2D5"/>
            </a:solidFill>
          </p:spPr>
          <p:txBody>
            <a:bodyPr/>
            <a:lstStyle/>
            <a:p>
              <a:endParaRPr lang="vi-VN"/>
            </a:p>
          </p:txBody>
        </p:sp>
        <p:sp>
          <p:nvSpPr>
            <p:cNvPr id="4" name="TextBox 4"/>
            <p:cNvSpPr txBox="1"/>
            <p:nvPr/>
          </p:nvSpPr>
          <p:spPr>
            <a:xfrm>
              <a:off x="0" y="-38100"/>
              <a:ext cx="4816593" cy="45005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914400" y="2247900"/>
            <a:ext cx="15697200" cy="7239000"/>
          </a:xfrm>
          <a:custGeom>
            <a:avLst/>
            <a:gdLst/>
            <a:ahLst/>
            <a:cxnLst/>
            <a:rect l="l" t="t" r="r" b="b"/>
            <a:pathLst>
              <a:path w="13985018" h="7264253">
                <a:moveTo>
                  <a:pt x="0" y="0"/>
                </a:moveTo>
                <a:lnTo>
                  <a:pt x="13985018" y="0"/>
                </a:lnTo>
                <a:lnTo>
                  <a:pt x="13985018" y="7264253"/>
                </a:lnTo>
                <a:lnTo>
                  <a:pt x="0" y="7264253"/>
                </a:lnTo>
                <a:lnTo>
                  <a:pt x="0" y="0"/>
                </a:lnTo>
                <a:close/>
              </a:path>
            </a:pathLst>
          </a:custGeom>
          <a:blipFill>
            <a:blip r:embed="rId2"/>
            <a:stretch>
              <a:fillRect r="-3886"/>
            </a:stretch>
          </a:blipFill>
        </p:spPr>
        <p:txBody>
          <a:bodyPr/>
          <a:lstStyle/>
          <a:p>
            <a:endParaRPr lang="vi-VN"/>
          </a:p>
        </p:txBody>
      </p:sp>
      <p:sp>
        <p:nvSpPr>
          <p:cNvPr id="6" name="TextBox 6"/>
          <p:cNvSpPr txBox="1"/>
          <p:nvPr/>
        </p:nvSpPr>
        <p:spPr>
          <a:xfrm>
            <a:off x="337504" y="16661"/>
            <a:ext cx="12311696" cy="1284134"/>
          </a:xfrm>
          <a:prstGeom prst="rect">
            <a:avLst/>
          </a:prstGeom>
        </p:spPr>
        <p:txBody>
          <a:bodyPr wrap="square" lIns="0" tIns="0" rIns="0" bIns="0" rtlCol="0" anchor="t">
            <a:spAutoFit/>
          </a:bodyPr>
          <a:lstStyle/>
          <a:p>
            <a:pPr algn="ctr">
              <a:lnSpc>
                <a:spcPts val="10848"/>
              </a:lnSpc>
            </a:pPr>
            <a:r>
              <a:rPr lang="en-US" sz="7749" b="1" dirty="0">
                <a:solidFill>
                  <a:srgbClr val="000000"/>
                </a:solidFill>
                <a:latin typeface="Cabin Bold"/>
                <a:ea typeface="Cabin Bold"/>
                <a:cs typeface="Cabin Bold"/>
                <a:sym typeface="Cabin Bold"/>
              </a:rPr>
              <a:t>Giao </a:t>
            </a:r>
            <a:r>
              <a:rPr lang="en-US" sz="7749" b="1" dirty="0" err="1">
                <a:solidFill>
                  <a:srgbClr val="000000"/>
                </a:solidFill>
                <a:latin typeface="Cabin Bold"/>
                <a:ea typeface="Cabin Bold"/>
                <a:cs typeface="Cabin Bold"/>
                <a:sym typeface="Cabin Bold"/>
              </a:rPr>
              <a:t>diện</a:t>
            </a:r>
            <a:r>
              <a:rPr lang="en-US" sz="7749" b="1" dirty="0">
                <a:solidFill>
                  <a:srgbClr val="000000"/>
                </a:solidFill>
                <a:latin typeface="Cabin Bold"/>
                <a:ea typeface="Cabin Bold"/>
                <a:cs typeface="Cabin Bold"/>
                <a:sym typeface="Cabin Bold"/>
              </a:rPr>
              <a:t> </a:t>
            </a:r>
            <a:r>
              <a:rPr lang="vi-VN" sz="7749" b="1" dirty="0">
                <a:solidFill>
                  <a:srgbClr val="000000"/>
                </a:solidFill>
                <a:latin typeface="Cabin Bold"/>
                <a:ea typeface="Cabin Bold"/>
                <a:cs typeface="Cabin Bold"/>
                <a:sym typeface="Cabin Bold"/>
              </a:rPr>
              <a:t>quản lý sinh viên</a:t>
            </a:r>
            <a:endParaRPr lang="en-US" sz="7749" b="1" dirty="0">
              <a:solidFill>
                <a:srgbClr val="000000"/>
              </a:solidFill>
              <a:latin typeface="Cabin Bold"/>
              <a:ea typeface="Cabin Bold"/>
              <a:cs typeface="Cabin Bold"/>
              <a:sym typeface="Cabin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D4B8093-146E-B253-9D69-731A054AC3B4}"/>
              </a:ext>
            </a:extLst>
          </p:cNvPr>
          <p:cNvGrpSpPr/>
          <p:nvPr/>
        </p:nvGrpSpPr>
        <p:grpSpPr>
          <a:xfrm>
            <a:off x="0" y="0"/>
            <a:ext cx="18288000" cy="1564155"/>
            <a:chOff x="0" y="0"/>
            <a:chExt cx="4816593" cy="411959"/>
          </a:xfrm>
        </p:grpSpPr>
        <p:sp>
          <p:nvSpPr>
            <p:cNvPr id="4" name="Freeform 3">
              <a:extLst>
                <a:ext uri="{FF2B5EF4-FFF2-40B4-BE49-F238E27FC236}">
                  <a16:creationId xmlns:a16="http://schemas.microsoft.com/office/drawing/2014/main" id="{844902E5-F9BA-A6E9-48CB-8B8B1CF6824F}"/>
                </a:ext>
              </a:extLst>
            </p:cNvPr>
            <p:cNvSpPr/>
            <p:nvPr/>
          </p:nvSpPr>
          <p:spPr>
            <a:xfrm>
              <a:off x="0" y="0"/>
              <a:ext cx="4816592" cy="411959"/>
            </a:xfrm>
            <a:custGeom>
              <a:avLst/>
              <a:gdLst/>
              <a:ahLst/>
              <a:cxnLst/>
              <a:rect l="l" t="t" r="r" b="b"/>
              <a:pathLst>
                <a:path w="4816592" h="411959">
                  <a:moveTo>
                    <a:pt x="0" y="0"/>
                  </a:moveTo>
                  <a:lnTo>
                    <a:pt x="4816592" y="0"/>
                  </a:lnTo>
                  <a:lnTo>
                    <a:pt x="4816592" y="411959"/>
                  </a:lnTo>
                  <a:lnTo>
                    <a:pt x="0" y="411959"/>
                  </a:lnTo>
                  <a:close/>
                </a:path>
              </a:pathLst>
            </a:custGeom>
            <a:solidFill>
              <a:srgbClr val="AEB2D5"/>
            </a:solidFill>
          </p:spPr>
          <p:txBody>
            <a:bodyPr/>
            <a:lstStyle/>
            <a:p>
              <a:endParaRPr lang="vi-VN"/>
            </a:p>
          </p:txBody>
        </p:sp>
        <p:sp>
          <p:nvSpPr>
            <p:cNvPr id="5" name="TextBox 4">
              <a:extLst>
                <a:ext uri="{FF2B5EF4-FFF2-40B4-BE49-F238E27FC236}">
                  <a16:creationId xmlns:a16="http://schemas.microsoft.com/office/drawing/2014/main" id="{3CAC8A2A-CDE1-5A03-E80A-6E73518CDCAB}"/>
                </a:ext>
              </a:extLst>
            </p:cNvPr>
            <p:cNvSpPr txBox="1"/>
            <p:nvPr/>
          </p:nvSpPr>
          <p:spPr>
            <a:xfrm>
              <a:off x="0" y="-38100"/>
              <a:ext cx="4816593" cy="450059"/>
            </a:xfrm>
            <a:prstGeom prst="rect">
              <a:avLst/>
            </a:prstGeom>
          </p:spPr>
          <p:txBody>
            <a:bodyPr lIns="50800" tIns="50800" rIns="50800" bIns="50800" rtlCol="0" anchor="ctr"/>
            <a:lstStyle/>
            <a:p>
              <a:pPr algn="ctr">
                <a:lnSpc>
                  <a:spcPts val="2659"/>
                </a:lnSpc>
                <a:spcBef>
                  <a:spcPct val="0"/>
                </a:spcBef>
              </a:pPr>
              <a:endParaRPr/>
            </a:p>
          </p:txBody>
        </p:sp>
      </p:grpSp>
      <p:pic>
        <p:nvPicPr>
          <p:cNvPr id="3" name="Picture 2">
            <a:extLst>
              <a:ext uri="{FF2B5EF4-FFF2-40B4-BE49-F238E27FC236}">
                <a16:creationId xmlns:a16="http://schemas.microsoft.com/office/drawing/2014/main" id="{47177A6D-8D85-1B49-7BDB-0FC4FABC77E8}"/>
              </a:ext>
            </a:extLst>
          </p:cNvPr>
          <p:cNvPicPr>
            <a:picLocks noChangeAspect="1"/>
          </p:cNvPicPr>
          <p:nvPr/>
        </p:nvPicPr>
        <p:blipFill>
          <a:blip r:embed="rId2"/>
          <a:stretch>
            <a:fillRect/>
          </a:stretch>
        </p:blipFill>
        <p:spPr>
          <a:xfrm>
            <a:off x="990600" y="2095500"/>
            <a:ext cx="15537443" cy="7053737"/>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8B3E09E3-7E09-07DC-B55C-ED8E8599676A}"/>
              </a:ext>
            </a:extLst>
          </p:cNvPr>
          <p:cNvSpPr txBox="1"/>
          <p:nvPr/>
        </p:nvSpPr>
        <p:spPr>
          <a:xfrm>
            <a:off x="-1143000" y="429877"/>
            <a:ext cx="9448800" cy="707886"/>
          </a:xfrm>
          <a:prstGeom prst="rect">
            <a:avLst/>
          </a:prstGeom>
          <a:noFill/>
        </p:spPr>
        <p:txBody>
          <a:bodyPr wrap="square">
            <a:spAutoFit/>
          </a:bodyPr>
          <a:lstStyle/>
          <a:p>
            <a:pPr algn="ctr">
              <a:lnSpc>
                <a:spcPts val="4759"/>
              </a:lnSpc>
            </a:pPr>
            <a:r>
              <a:rPr lang="en-US" sz="4000" b="1" dirty="0">
                <a:solidFill>
                  <a:srgbClr val="000000"/>
                </a:solidFill>
                <a:latin typeface="Cabin"/>
                <a:ea typeface="Cabin"/>
                <a:cs typeface="Cabin"/>
                <a:sym typeface="Cabin"/>
              </a:rPr>
              <a:t>Giao </a:t>
            </a:r>
            <a:r>
              <a:rPr lang="en-US" sz="4000" b="1" dirty="0" err="1">
                <a:solidFill>
                  <a:srgbClr val="000000"/>
                </a:solidFill>
                <a:latin typeface="Cabin"/>
                <a:ea typeface="Cabin"/>
                <a:cs typeface="Cabin"/>
                <a:sym typeface="Cabin"/>
              </a:rPr>
              <a:t>diện</a:t>
            </a:r>
            <a:r>
              <a:rPr lang="en-US" sz="4000" b="1" dirty="0">
                <a:solidFill>
                  <a:srgbClr val="000000"/>
                </a:solidFill>
                <a:latin typeface="Cabin"/>
                <a:ea typeface="Cabin"/>
                <a:cs typeface="Cabin"/>
                <a:sym typeface="Cabin"/>
              </a:rPr>
              <a:t> </a:t>
            </a:r>
            <a:r>
              <a:rPr lang="vi-VN" sz="4000" b="1" dirty="0">
                <a:solidFill>
                  <a:srgbClr val="000000"/>
                </a:solidFill>
                <a:latin typeface="Cabin"/>
                <a:ea typeface="Cabin"/>
                <a:cs typeface="Cabin"/>
                <a:sym typeface="Cabin"/>
              </a:rPr>
              <a:t>thông tin chi tiết</a:t>
            </a:r>
            <a:endParaRPr lang="en-US" sz="4000" b="1" dirty="0">
              <a:solidFill>
                <a:srgbClr val="000000"/>
              </a:solidFill>
              <a:latin typeface="Cabin"/>
              <a:ea typeface="Cabin"/>
              <a:cs typeface="Cabin"/>
              <a:sym typeface="Cabin"/>
            </a:endParaRPr>
          </a:p>
        </p:txBody>
      </p:sp>
    </p:spTree>
    <p:extLst>
      <p:ext uri="{BB962C8B-B14F-4D97-AF65-F5344CB8AC3E}">
        <p14:creationId xmlns:p14="http://schemas.microsoft.com/office/powerpoint/2010/main" val="19407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86400" y="3314700"/>
            <a:ext cx="6429375" cy="4114800"/>
          </a:xfrm>
          <a:custGeom>
            <a:avLst/>
            <a:gdLst/>
            <a:ahLst/>
            <a:cxnLst/>
            <a:rect l="l" t="t" r="r" b="b"/>
            <a:pathLst>
              <a:path w="6429375" h="4114800">
                <a:moveTo>
                  <a:pt x="0" y="0"/>
                </a:moveTo>
                <a:lnTo>
                  <a:pt x="6429376" y="0"/>
                </a:lnTo>
                <a:lnTo>
                  <a:pt x="64293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TextBox 3"/>
          <p:cNvSpPr txBox="1"/>
          <p:nvPr/>
        </p:nvSpPr>
        <p:spPr>
          <a:xfrm>
            <a:off x="7086600" y="4457700"/>
            <a:ext cx="2918329" cy="1094742"/>
          </a:xfrm>
          <a:prstGeom prst="rect">
            <a:avLst/>
          </a:prstGeom>
        </p:spPr>
        <p:txBody>
          <a:bodyPr wrap="square" lIns="0" tIns="0" rIns="0" bIns="0" rtlCol="0" anchor="t">
            <a:spAutoFit/>
          </a:bodyPr>
          <a:lstStyle/>
          <a:p>
            <a:pPr algn="ctr">
              <a:lnSpc>
                <a:spcPts val="8959"/>
              </a:lnSpc>
            </a:pPr>
            <a:r>
              <a:rPr lang="en-US" sz="6399" dirty="0">
                <a:solidFill>
                  <a:srgbClr val="000000"/>
                </a:solidFill>
                <a:latin typeface="Cabin"/>
                <a:ea typeface="Cabin"/>
                <a:cs typeface="Cabin"/>
                <a:sym typeface="Cabin"/>
              </a:rPr>
              <a:t>DEMO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95654" y="4112722"/>
            <a:ext cx="7315200" cy="2061556"/>
          </a:xfrm>
          <a:custGeom>
            <a:avLst/>
            <a:gdLst/>
            <a:ahLst/>
            <a:cxnLst/>
            <a:rect l="l" t="t" r="r" b="b"/>
            <a:pathLst>
              <a:path w="7315200" h="2061556">
                <a:moveTo>
                  <a:pt x="0" y="0"/>
                </a:moveTo>
                <a:lnTo>
                  <a:pt x="7315200" y="0"/>
                </a:lnTo>
                <a:lnTo>
                  <a:pt x="7315200" y="2061556"/>
                </a:lnTo>
                <a:lnTo>
                  <a:pt x="0" y="20615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pic>
        <p:nvPicPr>
          <p:cNvPr id="8" name="Picture 7">
            <a:extLst>
              <a:ext uri="{FF2B5EF4-FFF2-40B4-BE49-F238E27FC236}">
                <a16:creationId xmlns:a16="http://schemas.microsoft.com/office/drawing/2014/main" id="{E7D63EE7-771D-C2A6-0D7D-2BE6372226AE}"/>
              </a:ext>
            </a:extLst>
          </p:cNvPr>
          <p:cNvPicPr>
            <a:picLocks noChangeAspect="1"/>
          </p:cNvPicPr>
          <p:nvPr/>
        </p:nvPicPr>
        <p:blipFill>
          <a:blip r:embed="rId4"/>
          <a:stretch>
            <a:fillRect/>
          </a:stretch>
        </p:blipFill>
        <p:spPr>
          <a:xfrm>
            <a:off x="9144000" y="2476500"/>
            <a:ext cx="4876800" cy="4876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06694" y="1256801"/>
            <a:ext cx="6922885" cy="1116992"/>
            <a:chOff x="0" y="0"/>
            <a:chExt cx="1447188" cy="233501"/>
          </a:xfrm>
        </p:grpSpPr>
        <p:sp>
          <p:nvSpPr>
            <p:cNvPr id="3" name="Freeform 3"/>
            <p:cNvSpPr/>
            <p:nvPr/>
          </p:nvSpPr>
          <p:spPr>
            <a:xfrm>
              <a:off x="0" y="0"/>
              <a:ext cx="1447188" cy="233501"/>
            </a:xfrm>
            <a:custGeom>
              <a:avLst/>
              <a:gdLst/>
              <a:ahLst/>
              <a:cxnLst/>
              <a:rect l="l" t="t" r="r" b="b"/>
              <a:pathLst>
                <a:path w="1447188" h="233501">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777BB3"/>
            </a:solidFill>
          </p:spPr>
          <p:txBody>
            <a:bodyPr/>
            <a:lstStyle/>
            <a:p>
              <a:endParaRPr lang="vi-VN"/>
            </a:p>
          </p:txBody>
        </p:sp>
        <p:sp>
          <p:nvSpPr>
            <p:cNvPr id="4" name="TextBox 4"/>
            <p:cNvSpPr txBox="1"/>
            <p:nvPr/>
          </p:nvSpPr>
          <p:spPr>
            <a:xfrm>
              <a:off x="0" y="-66675"/>
              <a:ext cx="1447188" cy="300176"/>
            </a:xfrm>
            <a:prstGeom prst="rect">
              <a:avLst/>
            </a:prstGeom>
          </p:spPr>
          <p:txBody>
            <a:bodyPr lIns="50800" tIns="50800" rIns="50800" bIns="50800" rtlCol="0" anchor="ctr"/>
            <a:lstStyle/>
            <a:p>
              <a:pPr algn="ctr">
                <a:lnSpc>
                  <a:spcPts val="4899"/>
                </a:lnSpc>
              </a:pPr>
              <a:r>
                <a:rPr lang="en-US" sz="3499">
                  <a:solidFill>
                    <a:srgbClr val="FFFFFF"/>
                  </a:solidFill>
                  <a:latin typeface="Cabin"/>
                  <a:ea typeface="Cabin"/>
                  <a:cs typeface="Cabin"/>
                  <a:sym typeface="Cabin"/>
                </a:rPr>
                <a:t>Lâm Huệ Trung</a:t>
              </a:r>
            </a:p>
          </p:txBody>
        </p:sp>
      </p:grpSp>
      <p:grpSp>
        <p:nvGrpSpPr>
          <p:cNvPr id="5" name="Group 5"/>
          <p:cNvGrpSpPr/>
          <p:nvPr/>
        </p:nvGrpSpPr>
        <p:grpSpPr>
          <a:xfrm>
            <a:off x="10006694" y="4824019"/>
            <a:ext cx="6922885" cy="1116992"/>
            <a:chOff x="0" y="0"/>
            <a:chExt cx="1447188" cy="233501"/>
          </a:xfrm>
        </p:grpSpPr>
        <p:sp>
          <p:nvSpPr>
            <p:cNvPr id="6" name="Freeform 6"/>
            <p:cNvSpPr/>
            <p:nvPr/>
          </p:nvSpPr>
          <p:spPr>
            <a:xfrm>
              <a:off x="0" y="0"/>
              <a:ext cx="1447188" cy="233501"/>
            </a:xfrm>
            <a:custGeom>
              <a:avLst/>
              <a:gdLst/>
              <a:ahLst/>
              <a:cxnLst/>
              <a:rect l="l" t="t" r="r" b="b"/>
              <a:pathLst>
                <a:path w="1447188" h="233501">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777BB3"/>
            </a:solidFill>
          </p:spPr>
          <p:txBody>
            <a:bodyPr/>
            <a:lstStyle/>
            <a:p>
              <a:endParaRPr lang="vi-VN"/>
            </a:p>
          </p:txBody>
        </p:sp>
        <p:sp>
          <p:nvSpPr>
            <p:cNvPr id="7" name="TextBox 7"/>
            <p:cNvSpPr txBox="1"/>
            <p:nvPr/>
          </p:nvSpPr>
          <p:spPr>
            <a:xfrm>
              <a:off x="0" y="-66675"/>
              <a:ext cx="1447188" cy="300176"/>
            </a:xfrm>
            <a:prstGeom prst="rect">
              <a:avLst/>
            </a:prstGeom>
          </p:spPr>
          <p:txBody>
            <a:bodyPr lIns="50800" tIns="50800" rIns="50800" bIns="50800" rtlCol="0" anchor="ctr"/>
            <a:lstStyle/>
            <a:p>
              <a:pPr algn="ctr">
                <a:lnSpc>
                  <a:spcPts val="4899"/>
                </a:lnSpc>
              </a:pPr>
              <a:r>
                <a:rPr lang="en-US" sz="3499">
                  <a:solidFill>
                    <a:srgbClr val="FFFFFF"/>
                  </a:solidFill>
                  <a:latin typeface="Cabin"/>
                  <a:ea typeface="Cabin"/>
                  <a:cs typeface="Cabin"/>
                  <a:sym typeface="Cabin"/>
                </a:rPr>
                <a:t>La Tấn Đạt</a:t>
              </a:r>
            </a:p>
          </p:txBody>
        </p:sp>
      </p:grpSp>
      <p:grpSp>
        <p:nvGrpSpPr>
          <p:cNvPr id="8" name="Group 8"/>
          <p:cNvGrpSpPr/>
          <p:nvPr/>
        </p:nvGrpSpPr>
        <p:grpSpPr>
          <a:xfrm>
            <a:off x="11134061" y="3040277"/>
            <a:ext cx="6922885" cy="1116992"/>
            <a:chOff x="0" y="0"/>
            <a:chExt cx="1447188" cy="233501"/>
          </a:xfrm>
        </p:grpSpPr>
        <p:sp>
          <p:nvSpPr>
            <p:cNvPr id="9" name="Freeform 9"/>
            <p:cNvSpPr/>
            <p:nvPr/>
          </p:nvSpPr>
          <p:spPr>
            <a:xfrm>
              <a:off x="0" y="0"/>
              <a:ext cx="1447188" cy="233501"/>
            </a:xfrm>
            <a:custGeom>
              <a:avLst/>
              <a:gdLst/>
              <a:ahLst/>
              <a:cxnLst/>
              <a:rect l="l" t="t" r="r" b="b"/>
              <a:pathLst>
                <a:path w="1447188" h="233501">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AEB2D5"/>
            </a:solidFill>
          </p:spPr>
          <p:txBody>
            <a:bodyPr/>
            <a:lstStyle/>
            <a:p>
              <a:endParaRPr lang="vi-VN"/>
            </a:p>
          </p:txBody>
        </p:sp>
        <p:sp>
          <p:nvSpPr>
            <p:cNvPr id="10" name="TextBox 10"/>
            <p:cNvSpPr txBox="1"/>
            <p:nvPr/>
          </p:nvSpPr>
          <p:spPr>
            <a:xfrm>
              <a:off x="0" y="-66675"/>
              <a:ext cx="1447188" cy="300176"/>
            </a:xfrm>
            <a:prstGeom prst="rect">
              <a:avLst/>
            </a:prstGeom>
          </p:spPr>
          <p:txBody>
            <a:bodyPr lIns="50800" tIns="50800" rIns="50800" bIns="50800" rtlCol="0" anchor="ctr"/>
            <a:lstStyle/>
            <a:p>
              <a:pPr algn="ctr">
                <a:lnSpc>
                  <a:spcPts val="4899"/>
                </a:lnSpc>
              </a:pPr>
              <a:r>
                <a:rPr lang="en-US" sz="3499">
                  <a:solidFill>
                    <a:srgbClr val="FFFFFF"/>
                  </a:solidFill>
                  <a:latin typeface="Cabin"/>
                  <a:ea typeface="Cabin"/>
                  <a:cs typeface="Cabin"/>
                  <a:sym typeface="Cabin"/>
                </a:rPr>
                <a:t>Nguyễn Hoàng Nhựt</a:t>
              </a:r>
            </a:p>
          </p:txBody>
        </p:sp>
      </p:grpSp>
      <p:grpSp>
        <p:nvGrpSpPr>
          <p:cNvPr id="11" name="Group 11"/>
          <p:cNvGrpSpPr/>
          <p:nvPr/>
        </p:nvGrpSpPr>
        <p:grpSpPr>
          <a:xfrm>
            <a:off x="11134061" y="6607761"/>
            <a:ext cx="6922885" cy="1116992"/>
            <a:chOff x="0" y="0"/>
            <a:chExt cx="1447188" cy="233501"/>
          </a:xfrm>
        </p:grpSpPr>
        <p:sp>
          <p:nvSpPr>
            <p:cNvPr id="12" name="Freeform 12"/>
            <p:cNvSpPr/>
            <p:nvPr/>
          </p:nvSpPr>
          <p:spPr>
            <a:xfrm>
              <a:off x="0" y="0"/>
              <a:ext cx="1447188" cy="233501"/>
            </a:xfrm>
            <a:custGeom>
              <a:avLst/>
              <a:gdLst/>
              <a:ahLst/>
              <a:cxnLst/>
              <a:rect l="l" t="t" r="r" b="b"/>
              <a:pathLst>
                <a:path w="1447188" h="233501">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AEB2D5"/>
            </a:solidFill>
          </p:spPr>
          <p:txBody>
            <a:bodyPr/>
            <a:lstStyle/>
            <a:p>
              <a:endParaRPr lang="vi-VN"/>
            </a:p>
          </p:txBody>
        </p:sp>
        <p:sp>
          <p:nvSpPr>
            <p:cNvPr id="13" name="TextBox 13"/>
            <p:cNvSpPr txBox="1"/>
            <p:nvPr/>
          </p:nvSpPr>
          <p:spPr>
            <a:xfrm>
              <a:off x="0" y="-66675"/>
              <a:ext cx="1447188" cy="300176"/>
            </a:xfrm>
            <a:prstGeom prst="rect">
              <a:avLst/>
            </a:prstGeom>
          </p:spPr>
          <p:txBody>
            <a:bodyPr lIns="50800" tIns="50800" rIns="50800" bIns="50800" rtlCol="0" anchor="ctr"/>
            <a:lstStyle/>
            <a:p>
              <a:pPr algn="ctr">
                <a:lnSpc>
                  <a:spcPts val="4899"/>
                </a:lnSpc>
              </a:pPr>
              <a:r>
                <a:rPr lang="en-US" sz="3499">
                  <a:solidFill>
                    <a:srgbClr val="FFFFFF"/>
                  </a:solidFill>
                  <a:latin typeface="Cabin"/>
                  <a:ea typeface="Cabin"/>
                  <a:cs typeface="Cabin"/>
                  <a:sym typeface="Cabin"/>
                </a:rPr>
                <a:t>Mã Đại Phú</a:t>
              </a:r>
            </a:p>
          </p:txBody>
        </p:sp>
      </p:grpSp>
      <p:grpSp>
        <p:nvGrpSpPr>
          <p:cNvPr id="14" name="Group 14"/>
          <p:cNvGrpSpPr/>
          <p:nvPr/>
        </p:nvGrpSpPr>
        <p:grpSpPr>
          <a:xfrm>
            <a:off x="498935" y="334808"/>
            <a:ext cx="6166216" cy="1288387"/>
            <a:chOff x="0" y="0"/>
            <a:chExt cx="1409906" cy="294590"/>
          </a:xfrm>
        </p:grpSpPr>
        <p:sp>
          <p:nvSpPr>
            <p:cNvPr id="15" name="Freeform 15"/>
            <p:cNvSpPr/>
            <p:nvPr/>
          </p:nvSpPr>
          <p:spPr>
            <a:xfrm>
              <a:off x="0" y="0"/>
              <a:ext cx="1409906" cy="294590"/>
            </a:xfrm>
            <a:custGeom>
              <a:avLst/>
              <a:gdLst/>
              <a:ahLst/>
              <a:cxnLst/>
              <a:rect l="l" t="t" r="r" b="b"/>
              <a:pathLst>
                <a:path w="1409906" h="294590">
                  <a:moveTo>
                    <a:pt x="118021" y="0"/>
                  </a:moveTo>
                  <a:lnTo>
                    <a:pt x="1291885" y="0"/>
                  </a:lnTo>
                  <a:cubicBezTo>
                    <a:pt x="1357066" y="0"/>
                    <a:pt x="1409906" y="52840"/>
                    <a:pt x="1409906" y="118021"/>
                  </a:cubicBezTo>
                  <a:lnTo>
                    <a:pt x="1409906" y="176569"/>
                  </a:lnTo>
                  <a:cubicBezTo>
                    <a:pt x="1409906" y="241750"/>
                    <a:pt x="1357066" y="294590"/>
                    <a:pt x="1291885" y="294590"/>
                  </a:cubicBezTo>
                  <a:lnTo>
                    <a:pt x="118021" y="294590"/>
                  </a:lnTo>
                  <a:cubicBezTo>
                    <a:pt x="52840" y="294590"/>
                    <a:pt x="0" y="241750"/>
                    <a:pt x="0" y="176569"/>
                  </a:cubicBezTo>
                  <a:lnTo>
                    <a:pt x="0" y="118021"/>
                  </a:lnTo>
                  <a:cubicBezTo>
                    <a:pt x="0" y="52840"/>
                    <a:pt x="52840" y="0"/>
                    <a:pt x="118021" y="0"/>
                  </a:cubicBezTo>
                  <a:close/>
                </a:path>
              </a:pathLst>
            </a:custGeom>
            <a:solidFill>
              <a:srgbClr val="000000"/>
            </a:solidFill>
          </p:spPr>
          <p:txBody>
            <a:bodyPr/>
            <a:lstStyle/>
            <a:p>
              <a:endParaRPr lang="vi-VN"/>
            </a:p>
          </p:txBody>
        </p:sp>
        <p:sp>
          <p:nvSpPr>
            <p:cNvPr id="16" name="TextBox 16"/>
            <p:cNvSpPr txBox="1"/>
            <p:nvPr/>
          </p:nvSpPr>
          <p:spPr>
            <a:xfrm>
              <a:off x="0" y="-76200"/>
              <a:ext cx="1409906" cy="370790"/>
            </a:xfrm>
            <a:prstGeom prst="rect">
              <a:avLst/>
            </a:prstGeom>
          </p:spPr>
          <p:txBody>
            <a:bodyPr lIns="50800" tIns="50800" rIns="50800" bIns="50800" rtlCol="0" anchor="ctr"/>
            <a:lstStyle/>
            <a:p>
              <a:pPr algn="ctr">
                <a:lnSpc>
                  <a:spcPts val="5880"/>
                </a:lnSpc>
              </a:pPr>
              <a:r>
                <a:rPr lang="en-US" sz="4200" b="1">
                  <a:solidFill>
                    <a:srgbClr val="FFFFFF"/>
                  </a:solidFill>
                  <a:latin typeface="Cabin Bold"/>
                  <a:ea typeface="Cabin Bold"/>
                  <a:cs typeface="Cabin Bold"/>
                  <a:sym typeface="Cabin Bold"/>
                </a:rPr>
                <a:t>Các thành viên nhóm</a:t>
              </a:r>
            </a:p>
          </p:txBody>
        </p:sp>
      </p:grpSp>
      <p:sp>
        <p:nvSpPr>
          <p:cNvPr id="17" name="Freeform 17"/>
          <p:cNvSpPr/>
          <p:nvPr/>
        </p:nvSpPr>
        <p:spPr>
          <a:xfrm>
            <a:off x="-91012" y="3598773"/>
            <a:ext cx="10097706" cy="5397157"/>
          </a:xfrm>
          <a:custGeom>
            <a:avLst/>
            <a:gdLst/>
            <a:ahLst/>
            <a:cxnLst/>
            <a:rect l="l" t="t" r="r" b="b"/>
            <a:pathLst>
              <a:path w="10097706" h="5397157">
                <a:moveTo>
                  <a:pt x="0" y="0"/>
                </a:moveTo>
                <a:lnTo>
                  <a:pt x="10097706" y="0"/>
                </a:lnTo>
                <a:lnTo>
                  <a:pt x="10097706" y="5397158"/>
                </a:lnTo>
                <a:lnTo>
                  <a:pt x="0" y="5397158"/>
                </a:lnTo>
                <a:lnTo>
                  <a:pt x="0" y="0"/>
                </a:lnTo>
                <a:close/>
              </a:path>
            </a:pathLst>
          </a:custGeom>
          <a:blipFill>
            <a:blip r:embed="rId2"/>
            <a:stretch>
              <a:fillRect l="-3092" t="-992" b="-992"/>
            </a:stretch>
          </a:blipFill>
          <a:ln cap="sq">
            <a:noFill/>
            <a:prstDash val="solid"/>
            <a:miter/>
          </a:ln>
        </p:spPr>
        <p:txBody>
          <a:bodyPr/>
          <a:lstStyle/>
          <a:p>
            <a:endParaRPr lang="vi-V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972800" y="3057559"/>
            <a:ext cx="7315200" cy="3777303"/>
          </a:xfrm>
          <a:custGeom>
            <a:avLst/>
            <a:gdLst/>
            <a:ahLst/>
            <a:cxnLst/>
            <a:rect l="l" t="t" r="r" b="b"/>
            <a:pathLst>
              <a:path w="7315200" h="3777303">
                <a:moveTo>
                  <a:pt x="0" y="0"/>
                </a:moveTo>
                <a:lnTo>
                  <a:pt x="7315200" y="0"/>
                </a:lnTo>
                <a:lnTo>
                  <a:pt x="7315200" y="3777303"/>
                </a:lnTo>
                <a:lnTo>
                  <a:pt x="0" y="37773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3" name="Group 3"/>
          <p:cNvGrpSpPr/>
          <p:nvPr/>
        </p:nvGrpSpPr>
        <p:grpSpPr>
          <a:xfrm>
            <a:off x="0" y="0"/>
            <a:ext cx="18288000" cy="1564155"/>
            <a:chOff x="0" y="0"/>
            <a:chExt cx="4816593" cy="411959"/>
          </a:xfrm>
        </p:grpSpPr>
        <p:sp>
          <p:nvSpPr>
            <p:cNvPr id="4" name="Freeform 4"/>
            <p:cNvSpPr/>
            <p:nvPr/>
          </p:nvSpPr>
          <p:spPr>
            <a:xfrm>
              <a:off x="0" y="0"/>
              <a:ext cx="4816592" cy="411959"/>
            </a:xfrm>
            <a:custGeom>
              <a:avLst/>
              <a:gdLst/>
              <a:ahLst/>
              <a:cxnLst/>
              <a:rect l="l" t="t" r="r" b="b"/>
              <a:pathLst>
                <a:path w="4816592" h="411959">
                  <a:moveTo>
                    <a:pt x="0" y="0"/>
                  </a:moveTo>
                  <a:lnTo>
                    <a:pt x="4816592" y="0"/>
                  </a:lnTo>
                  <a:lnTo>
                    <a:pt x="4816592" y="411959"/>
                  </a:lnTo>
                  <a:lnTo>
                    <a:pt x="0" y="411959"/>
                  </a:lnTo>
                  <a:close/>
                </a:path>
              </a:pathLst>
            </a:custGeom>
            <a:solidFill>
              <a:srgbClr val="AEB2D5"/>
            </a:solidFill>
          </p:spPr>
          <p:txBody>
            <a:bodyPr/>
            <a:lstStyle/>
            <a:p>
              <a:endParaRPr lang="vi-VN"/>
            </a:p>
          </p:txBody>
        </p:sp>
        <p:sp>
          <p:nvSpPr>
            <p:cNvPr id="5" name="TextBox 5"/>
            <p:cNvSpPr txBox="1"/>
            <p:nvPr/>
          </p:nvSpPr>
          <p:spPr>
            <a:xfrm>
              <a:off x="0" y="-38100"/>
              <a:ext cx="4816593" cy="45005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14632" y="54761"/>
            <a:ext cx="5194697" cy="1102087"/>
          </a:xfrm>
          <a:prstGeom prst="rect">
            <a:avLst/>
          </a:prstGeom>
        </p:spPr>
        <p:txBody>
          <a:bodyPr lIns="0" tIns="0" rIns="0" bIns="0" rtlCol="0" anchor="t">
            <a:spAutoFit/>
          </a:bodyPr>
          <a:lstStyle/>
          <a:p>
            <a:pPr algn="ctr">
              <a:lnSpc>
                <a:spcPts val="9080"/>
              </a:lnSpc>
            </a:pPr>
            <a:r>
              <a:rPr lang="en-US" sz="6485" b="1">
                <a:solidFill>
                  <a:srgbClr val="000000"/>
                </a:solidFill>
                <a:latin typeface="Cabin Bold"/>
                <a:ea typeface="Cabin Bold"/>
                <a:cs typeface="Cabin Bold"/>
                <a:sym typeface="Cabin Bold"/>
              </a:rPr>
              <a:t>Ngôn ngữ PHP</a:t>
            </a:r>
          </a:p>
        </p:txBody>
      </p:sp>
      <p:sp>
        <p:nvSpPr>
          <p:cNvPr id="7" name="TextBox 7"/>
          <p:cNvSpPr txBox="1"/>
          <p:nvPr/>
        </p:nvSpPr>
        <p:spPr>
          <a:xfrm>
            <a:off x="410432" y="3441862"/>
            <a:ext cx="10114592" cy="4203700"/>
          </a:xfrm>
          <a:prstGeom prst="rect">
            <a:avLst/>
          </a:prstGeom>
        </p:spPr>
        <p:txBody>
          <a:bodyPr lIns="0" tIns="0" rIns="0" bIns="0" rtlCol="0" anchor="t">
            <a:spAutoFit/>
          </a:bodyPr>
          <a:lstStyle/>
          <a:p>
            <a:pPr algn="ctr">
              <a:lnSpc>
                <a:spcPts val="5599"/>
              </a:lnSpc>
            </a:pPr>
            <a:r>
              <a:rPr lang="en-US" sz="3999">
                <a:solidFill>
                  <a:srgbClr val="000000"/>
                </a:solidFill>
                <a:latin typeface="Cabin"/>
                <a:ea typeface="Cabin"/>
                <a:cs typeface="Cabin"/>
                <a:sym typeface="Cabin"/>
              </a:rPr>
              <a:t>PHP là ngôn ngữ kịch bản phía máy chủ được sử dụng phổ biến cho các ứng dụng web động. Trong hệ thống này, PHP xử lý các yêu cầu của người dùng, thực hiện các thao tác cơ sở dữ liệu (thêm, sửa, xóa dữ liệu sinh viên và lớp học).</a:t>
            </a:r>
          </a:p>
          <a:p>
            <a:pPr algn="ctr">
              <a:lnSpc>
                <a:spcPts val="5599"/>
              </a:lnSpc>
            </a:pPr>
            <a:endParaRPr lang="en-US" sz="3999">
              <a:solidFill>
                <a:srgbClr val="000000"/>
              </a:solidFill>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564155"/>
            <a:chOff x="0" y="0"/>
            <a:chExt cx="4816593" cy="411959"/>
          </a:xfrm>
        </p:grpSpPr>
        <p:sp>
          <p:nvSpPr>
            <p:cNvPr id="3" name="Freeform 3"/>
            <p:cNvSpPr/>
            <p:nvPr/>
          </p:nvSpPr>
          <p:spPr>
            <a:xfrm>
              <a:off x="0" y="0"/>
              <a:ext cx="4816592" cy="411959"/>
            </a:xfrm>
            <a:custGeom>
              <a:avLst/>
              <a:gdLst/>
              <a:ahLst/>
              <a:cxnLst/>
              <a:rect l="l" t="t" r="r" b="b"/>
              <a:pathLst>
                <a:path w="4816592" h="411959">
                  <a:moveTo>
                    <a:pt x="0" y="0"/>
                  </a:moveTo>
                  <a:lnTo>
                    <a:pt x="4816592" y="0"/>
                  </a:lnTo>
                  <a:lnTo>
                    <a:pt x="4816592" y="411959"/>
                  </a:lnTo>
                  <a:lnTo>
                    <a:pt x="0" y="411959"/>
                  </a:lnTo>
                  <a:close/>
                </a:path>
              </a:pathLst>
            </a:custGeom>
            <a:solidFill>
              <a:srgbClr val="AEB2D5"/>
            </a:solidFill>
          </p:spPr>
          <p:txBody>
            <a:bodyPr/>
            <a:lstStyle/>
            <a:p>
              <a:endParaRPr lang="vi-VN"/>
            </a:p>
          </p:txBody>
        </p:sp>
        <p:sp>
          <p:nvSpPr>
            <p:cNvPr id="4" name="TextBox 4"/>
            <p:cNvSpPr txBox="1"/>
            <p:nvPr/>
          </p:nvSpPr>
          <p:spPr>
            <a:xfrm>
              <a:off x="0" y="-38100"/>
              <a:ext cx="4816593" cy="45005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9944100" y="3518062"/>
            <a:ext cx="7315200" cy="3843805"/>
          </a:xfrm>
          <a:custGeom>
            <a:avLst/>
            <a:gdLst/>
            <a:ahLst/>
            <a:cxnLst/>
            <a:rect l="l" t="t" r="r" b="b"/>
            <a:pathLst>
              <a:path w="7315200" h="3843805">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TextBox 6"/>
          <p:cNvSpPr txBox="1"/>
          <p:nvPr/>
        </p:nvSpPr>
        <p:spPr>
          <a:xfrm>
            <a:off x="0" y="54761"/>
            <a:ext cx="9563247" cy="1102087"/>
          </a:xfrm>
          <a:prstGeom prst="rect">
            <a:avLst/>
          </a:prstGeom>
        </p:spPr>
        <p:txBody>
          <a:bodyPr lIns="0" tIns="0" rIns="0" bIns="0" rtlCol="0" anchor="t">
            <a:spAutoFit/>
          </a:bodyPr>
          <a:lstStyle/>
          <a:p>
            <a:pPr algn="ctr">
              <a:lnSpc>
                <a:spcPts val="9080"/>
              </a:lnSpc>
            </a:pPr>
            <a:r>
              <a:rPr lang="en-US" sz="6485">
                <a:solidFill>
                  <a:srgbClr val="000000"/>
                </a:solidFill>
                <a:latin typeface="Cabin"/>
                <a:ea typeface="Cabin"/>
                <a:cs typeface="Cabin"/>
                <a:sym typeface="Cabin"/>
              </a:rPr>
              <a:t>Hệ quản trị CSDL MySQL</a:t>
            </a:r>
          </a:p>
        </p:txBody>
      </p:sp>
      <p:sp>
        <p:nvSpPr>
          <p:cNvPr id="7" name="TextBox 7"/>
          <p:cNvSpPr txBox="1"/>
          <p:nvPr/>
        </p:nvSpPr>
        <p:spPr>
          <a:xfrm>
            <a:off x="410432" y="3441862"/>
            <a:ext cx="9152815" cy="4908550"/>
          </a:xfrm>
          <a:prstGeom prst="rect">
            <a:avLst/>
          </a:prstGeom>
        </p:spPr>
        <p:txBody>
          <a:bodyPr lIns="0" tIns="0" rIns="0" bIns="0" rtlCol="0" anchor="t">
            <a:spAutoFit/>
          </a:bodyPr>
          <a:lstStyle/>
          <a:p>
            <a:pPr algn="ctr">
              <a:lnSpc>
                <a:spcPts val="5599"/>
              </a:lnSpc>
            </a:pPr>
            <a:r>
              <a:rPr lang="en-US" sz="3999">
                <a:solidFill>
                  <a:srgbClr val="000000"/>
                </a:solidFill>
                <a:latin typeface="Cabin"/>
                <a:ea typeface="Cabin"/>
                <a:cs typeface="Cabin"/>
                <a:sym typeface="Cabin"/>
              </a:rPr>
              <a:t>MySQL là hệ quản trị cơ sở dữ liệu quan hệ được sử dụng để lưu trữ dữ liệu cho hệ thống quản lý sinh viên. Các bảng chứa thông tin về lớp học (mã lớp, tên lớp) và sinh viên (mã sinh viên, họ tên, ngày sinh, giới tính) được lưu trữ trong cơ sở dữ liệu.</a:t>
            </a:r>
          </a:p>
          <a:p>
            <a:pPr algn="ctr">
              <a:lnSpc>
                <a:spcPts val="5599"/>
              </a:lnSpc>
            </a:pPr>
            <a:endParaRPr lang="en-US" sz="3999">
              <a:solidFill>
                <a:srgbClr val="000000"/>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564155"/>
            <a:chOff x="0" y="0"/>
            <a:chExt cx="4816593" cy="411959"/>
          </a:xfrm>
        </p:grpSpPr>
        <p:sp>
          <p:nvSpPr>
            <p:cNvPr id="3" name="Freeform 3"/>
            <p:cNvSpPr/>
            <p:nvPr/>
          </p:nvSpPr>
          <p:spPr>
            <a:xfrm>
              <a:off x="0" y="0"/>
              <a:ext cx="4816592" cy="411959"/>
            </a:xfrm>
            <a:custGeom>
              <a:avLst/>
              <a:gdLst/>
              <a:ahLst/>
              <a:cxnLst/>
              <a:rect l="l" t="t" r="r" b="b"/>
              <a:pathLst>
                <a:path w="4816592" h="411959">
                  <a:moveTo>
                    <a:pt x="0" y="0"/>
                  </a:moveTo>
                  <a:lnTo>
                    <a:pt x="4816592" y="0"/>
                  </a:lnTo>
                  <a:lnTo>
                    <a:pt x="4816592" y="411959"/>
                  </a:lnTo>
                  <a:lnTo>
                    <a:pt x="0" y="411959"/>
                  </a:lnTo>
                  <a:close/>
                </a:path>
              </a:pathLst>
            </a:custGeom>
            <a:solidFill>
              <a:srgbClr val="AEB2D5"/>
            </a:solidFill>
          </p:spPr>
          <p:txBody>
            <a:bodyPr/>
            <a:lstStyle/>
            <a:p>
              <a:endParaRPr lang="vi-VN"/>
            </a:p>
          </p:txBody>
        </p:sp>
        <p:sp>
          <p:nvSpPr>
            <p:cNvPr id="4" name="TextBox 4"/>
            <p:cNvSpPr txBox="1"/>
            <p:nvPr/>
          </p:nvSpPr>
          <p:spPr>
            <a:xfrm>
              <a:off x="0" y="-38100"/>
              <a:ext cx="4816593" cy="45005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725688" y="195166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0" y="4732967"/>
            <a:ext cx="4204279" cy="1039604"/>
          </a:xfrm>
          <a:custGeom>
            <a:avLst/>
            <a:gdLst/>
            <a:ahLst/>
            <a:cxnLst/>
            <a:rect l="l" t="t" r="r" b="b"/>
            <a:pathLst>
              <a:path w="4204279" h="1039604">
                <a:moveTo>
                  <a:pt x="0" y="0"/>
                </a:moveTo>
                <a:lnTo>
                  <a:pt x="4204279" y="0"/>
                </a:lnTo>
                <a:lnTo>
                  <a:pt x="4204279" y="1039604"/>
                </a:lnTo>
                <a:lnTo>
                  <a:pt x="0" y="1039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7" name="Group 7"/>
          <p:cNvGrpSpPr/>
          <p:nvPr/>
        </p:nvGrpSpPr>
        <p:grpSpPr>
          <a:xfrm>
            <a:off x="461638" y="6201196"/>
            <a:ext cx="1134124" cy="538007"/>
            <a:chOff x="0" y="0"/>
            <a:chExt cx="812800" cy="385577"/>
          </a:xfrm>
        </p:grpSpPr>
        <p:sp>
          <p:nvSpPr>
            <p:cNvPr id="8" name="Freeform 8"/>
            <p:cNvSpPr/>
            <p:nvPr/>
          </p:nvSpPr>
          <p:spPr>
            <a:xfrm>
              <a:off x="0" y="0"/>
              <a:ext cx="812800" cy="385577"/>
            </a:xfrm>
            <a:custGeom>
              <a:avLst/>
              <a:gdLst/>
              <a:ahLst/>
              <a:cxnLst/>
              <a:rect l="l" t="t" r="r" b="b"/>
              <a:pathLst>
                <a:path w="812800" h="385577">
                  <a:moveTo>
                    <a:pt x="0" y="0"/>
                  </a:moveTo>
                  <a:lnTo>
                    <a:pt x="609600" y="0"/>
                  </a:lnTo>
                  <a:lnTo>
                    <a:pt x="812800" y="192788"/>
                  </a:lnTo>
                  <a:lnTo>
                    <a:pt x="609600" y="385577"/>
                  </a:lnTo>
                  <a:lnTo>
                    <a:pt x="0" y="385577"/>
                  </a:lnTo>
                  <a:lnTo>
                    <a:pt x="203200" y="192788"/>
                  </a:lnTo>
                  <a:lnTo>
                    <a:pt x="0" y="0"/>
                  </a:lnTo>
                  <a:close/>
                </a:path>
              </a:pathLst>
            </a:custGeom>
            <a:solidFill>
              <a:srgbClr val="484C89"/>
            </a:solidFill>
          </p:spPr>
          <p:txBody>
            <a:bodyPr/>
            <a:lstStyle/>
            <a:p>
              <a:endParaRPr lang="vi-VN"/>
            </a:p>
          </p:txBody>
        </p:sp>
        <p:sp>
          <p:nvSpPr>
            <p:cNvPr id="9" name="TextBox 9"/>
            <p:cNvSpPr txBox="1"/>
            <p:nvPr/>
          </p:nvSpPr>
          <p:spPr>
            <a:xfrm>
              <a:off x="177800" y="-38100"/>
              <a:ext cx="558800" cy="423677"/>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2734255" y="173884"/>
            <a:ext cx="9563247" cy="1102087"/>
          </a:xfrm>
          <a:prstGeom prst="rect">
            <a:avLst/>
          </a:prstGeom>
        </p:spPr>
        <p:txBody>
          <a:bodyPr lIns="0" tIns="0" rIns="0" bIns="0" rtlCol="0" anchor="t">
            <a:spAutoFit/>
          </a:bodyPr>
          <a:lstStyle/>
          <a:p>
            <a:pPr algn="ctr">
              <a:lnSpc>
                <a:spcPts val="9080"/>
              </a:lnSpc>
            </a:pPr>
            <a:r>
              <a:rPr lang="en-US" sz="6485" b="1">
                <a:solidFill>
                  <a:srgbClr val="000000"/>
                </a:solidFill>
                <a:latin typeface="Cabin Bold"/>
                <a:ea typeface="Cabin Bold"/>
                <a:cs typeface="Cabin Bold"/>
                <a:sym typeface="Cabin Bold"/>
              </a:rPr>
              <a:t>Bootstrap</a:t>
            </a:r>
          </a:p>
        </p:txBody>
      </p:sp>
      <p:sp>
        <p:nvSpPr>
          <p:cNvPr id="11" name="TextBox 11"/>
          <p:cNvSpPr txBox="1"/>
          <p:nvPr/>
        </p:nvSpPr>
        <p:spPr>
          <a:xfrm>
            <a:off x="195141" y="1919917"/>
            <a:ext cx="13098598" cy="2089150"/>
          </a:xfrm>
          <a:prstGeom prst="rect">
            <a:avLst/>
          </a:prstGeom>
        </p:spPr>
        <p:txBody>
          <a:bodyPr lIns="0" tIns="0" rIns="0" bIns="0" rtlCol="0" anchor="t">
            <a:spAutoFit/>
          </a:bodyPr>
          <a:lstStyle/>
          <a:p>
            <a:pPr algn="ctr">
              <a:lnSpc>
                <a:spcPts val="5599"/>
              </a:lnSpc>
            </a:pPr>
            <a:r>
              <a:rPr lang="en-US" sz="3999">
                <a:solidFill>
                  <a:srgbClr val="000000"/>
                </a:solidFill>
                <a:latin typeface="Cabin"/>
                <a:ea typeface="Cabin"/>
                <a:cs typeface="Cabin"/>
                <a:sym typeface="Cabin"/>
              </a:rPr>
              <a:t>Bootstrap là một framework phổ biến để phát triển giao diện người dùng, giúp thiết kế các trang web đẹp mắt và tương thích với nhiều kích thước màn hình (responsive design).</a:t>
            </a:r>
          </a:p>
        </p:txBody>
      </p:sp>
      <p:sp>
        <p:nvSpPr>
          <p:cNvPr id="12" name="TextBox 12"/>
          <p:cNvSpPr txBox="1"/>
          <p:nvPr/>
        </p:nvSpPr>
        <p:spPr>
          <a:xfrm>
            <a:off x="797212" y="4745408"/>
            <a:ext cx="3012788" cy="919471"/>
          </a:xfrm>
          <a:prstGeom prst="rect">
            <a:avLst/>
          </a:prstGeom>
        </p:spPr>
        <p:txBody>
          <a:bodyPr wrap="square" lIns="0" tIns="0" rIns="0" bIns="0" rtlCol="0" anchor="t">
            <a:spAutoFit/>
          </a:bodyPr>
          <a:lstStyle/>
          <a:p>
            <a:pPr algn="ctr">
              <a:lnSpc>
                <a:spcPts val="7595"/>
              </a:lnSpc>
            </a:pPr>
            <a:r>
              <a:rPr lang="en-US" sz="5425" dirty="0" err="1">
                <a:solidFill>
                  <a:srgbClr val="000000"/>
                </a:solidFill>
                <a:latin typeface="Cabin"/>
                <a:ea typeface="Cabin"/>
                <a:cs typeface="Cabin"/>
                <a:sym typeface="Cabin"/>
              </a:rPr>
              <a:t>Ưu</a:t>
            </a:r>
            <a:r>
              <a:rPr lang="en-US" sz="5425" dirty="0">
                <a:solidFill>
                  <a:srgbClr val="000000"/>
                </a:solidFill>
                <a:latin typeface="Cabin"/>
                <a:ea typeface="Cabin"/>
                <a:cs typeface="Cabin"/>
                <a:sym typeface="Cabin"/>
              </a:rPr>
              <a:t> </a:t>
            </a:r>
            <a:r>
              <a:rPr lang="en-US" sz="5425" dirty="0" err="1">
                <a:solidFill>
                  <a:srgbClr val="000000"/>
                </a:solidFill>
                <a:latin typeface="Cabin"/>
                <a:ea typeface="Cabin"/>
                <a:cs typeface="Cabin"/>
                <a:sym typeface="Cabin"/>
              </a:rPr>
              <a:t>điểm</a:t>
            </a:r>
            <a:endParaRPr lang="en-US" sz="5425" dirty="0">
              <a:solidFill>
                <a:srgbClr val="000000"/>
              </a:solidFill>
              <a:latin typeface="Cabin"/>
              <a:ea typeface="Cabin"/>
              <a:cs typeface="Cabin"/>
              <a:sym typeface="Cabin"/>
            </a:endParaRPr>
          </a:p>
        </p:txBody>
      </p:sp>
      <p:grpSp>
        <p:nvGrpSpPr>
          <p:cNvPr id="13" name="Group 13"/>
          <p:cNvGrpSpPr/>
          <p:nvPr/>
        </p:nvGrpSpPr>
        <p:grpSpPr>
          <a:xfrm>
            <a:off x="461638" y="7595246"/>
            <a:ext cx="1134124" cy="538007"/>
            <a:chOff x="0" y="0"/>
            <a:chExt cx="812800" cy="385577"/>
          </a:xfrm>
        </p:grpSpPr>
        <p:sp>
          <p:nvSpPr>
            <p:cNvPr id="14" name="Freeform 14"/>
            <p:cNvSpPr/>
            <p:nvPr/>
          </p:nvSpPr>
          <p:spPr>
            <a:xfrm>
              <a:off x="0" y="0"/>
              <a:ext cx="812800" cy="385577"/>
            </a:xfrm>
            <a:custGeom>
              <a:avLst/>
              <a:gdLst/>
              <a:ahLst/>
              <a:cxnLst/>
              <a:rect l="l" t="t" r="r" b="b"/>
              <a:pathLst>
                <a:path w="812800" h="385577">
                  <a:moveTo>
                    <a:pt x="0" y="0"/>
                  </a:moveTo>
                  <a:lnTo>
                    <a:pt x="609600" y="0"/>
                  </a:lnTo>
                  <a:lnTo>
                    <a:pt x="812800" y="192788"/>
                  </a:lnTo>
                  <a:lnTo>
                    <a:pt x="609600" y="385577"/>
                  </a:lnTo>
                  <a:lnTo>
                    <a:pt x="0" y="385577"/>
                  </a:lnTo>
                  <a:lnTo>
                    <a:pt x="203200" y="192788"/>
                  </a:lnTo>
                  <a:lnTo>
                    <a:pt x="0" y="0"/>
                  </a:lnTo>
                  <a:close/>
                </a:path>
              </a:pathLst>
            </a:custGeom>
            <a:solidFill>
              <a:srgbClr val="484C89"/>
            </a:solidFill>
          </p:spPr>
          <p:txBody>
            <a:bodyPr/>
            <a:lstStyle/>
            <a:p>
              <a:endParaRPr lang="vi-VN"/>
            </a:p>
          </p:txBody>
        </p:sp>
        <p:sp>
          <p:nvSpPr>
            <p:cNvPr id="15" name="TextBox 15"/>
            <p:cNvSpPr txBox="1"/>
            <p:nvPr/>
          </p:nvSpPr>
          <p:spPr>
            <a:xfrm>
              <a:off x="177800" y="-38100"/>
              <a:ext cx="558800" cy="423677"/>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461638" y="8989297"/>
            <a:ext cx="1134124" cy="538007"/>
            <a:chOff x="0" y="0"/>
            <a:chExt cx="812800" cy="385577"/>
          </a:xfrm>
        </p:grpSpPr>
        <p:sp>
          <p:nvSpPr>
            <p:cNvPr id="17" name="Freeform 17"/>
            <p:cNvSpPr/>
            <p:nvPr/>
          </p:nvSpPr>
          <p:spPr>
            <a:xfrm>
              <a:off x="0" y="0"/>
              <a:ext cx="812800" cy="385577"/>
            </a:xfrm>
            <a:custGeom>
              <a:avLst/>
              <a:gdLst/>
              <a:ahLst/>
              <a:cxnLst/>
              <a:rect l="l" t="t" r="r" b="b"/>
              <a:pathLst>
                <a:path w="812800" h="385577">
                  <a:moveTo>
                    <a:pt x="0" y="0"/>
                  </a:moveTo>
                  <a:lnTo>
                    <a:pt x="609600" y="0"/>
                  </a:lnTo>
                  <a:lnTo>
                    <a:pt x="812800" y="192788"/>
                  </a:lnTo>
                  <a:lnTo>
                    <a:pt x="609600" y="385577"/>
                  </a:lnTo>
                  <a:lnTo>
                    <a:pt x="0" y="385577"/>
                  </a:lnTo>
                  <a:lnTo>
                    <a:pt x="203200" y="192788"/>
                  </a:lnTo>
                  <a:lnTo>
                    <a:pt x="0" y="0"/>
                  </a:lnTo>
                  <a:close/>
                </a:path>
              </a:pathLst>
            </a:custGeom>
            <a:solidFill>
              <a:srgbClr val="484C89"/>
            </a:solidFill>
          </p:spPr>
          <p:txBody>
            <a:bodyPr/>
            <a:lstStyle/>
            <a:p>
              <a:endParaRPr lang="vi-VN"/>
            </a:p>
          </p:txBody>
        </p:sp>
        <p:sp>
          <p:nvSpPr>
            <p:cNvPr id="18" name="TextBox 18"/>
            <p:cNvSpPr txBox="1"/>
            <p:nvPr/>
          </p:nvSpPr>
          <p:spPr>
            <a:xfrm>
              <a:off x="177800" y="-38100"/>
              <a:ext cx="558800" cy="423677"/>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2047369" y="6158812"/>
            <a:ext cx="5610523" cy="580390"/>
          </a:xfrm>
          <a:prstGeom prst="rect">
            <a:avLst/>
          </a:prstGeom>
        </p:spPr>
        <p:txBody>
          <a:bodyPr lIns="0" tIns="0" rIns="0" bIns="0" rtlCol="0" anchor="t">
            <a:spAutoFit/>
          </a:bodyPr>
          <a:lstStyle/>
          <a:p>
            <a:pPr algn="ctr">
              <a:lnSpc>
                <a:spcPts val="4759"/>
              </a:lnSpc>
            </a:pPr>
            <a:r>
              <a:rPr lang="en-US" sz="3399">
                <a:solidFill>
                  <a:srgbClr val="000000"/>
                </a:solidFill>
                <a:latin typeface="Cabin"/>
                <a:ea typeface="Cabin"/>
                <a:cs typeface="Cabin"/>
                <a:sym typeface="Cabin"/>
              </a:rPr>
              <a:t>Giao diện trực quan dễ sử dụng</a:t>
            </a:r>
          </a:p>
        </p:txBody>
      </p:sp>
      <p:sp>
        <p:nvSpPr>
          <p:cNvPr id="20" name="TextBox 20"/>
          <p:cNvSpPr txBox="1"/>
          <p:nvPr/>
        </p:nvSpPr>
        <p:spPr>
          <a:xfrm>
            <a:off x="2042832" y="7551695"/>
            <a:ext cx="5615059" cy="581558"/>
          </a:xfrm>
          <a:prstGeom prst="rect">
            <a:avLst/>
          </a:prstGeom>
        </p:spPr>
        <p:txBody>
          <a:bodyPr lIns="0" tIns="0" rIns="0" bIns="0" rtlCol="0" anchor="t">
            <a:spAutoFit/>
          </a:bodyPr>
          <a:lstStyle/>
          <a:p>
            <a:pPr algn="ctr">
              <a:lnSpc>
                <a:spcPts val="4756"/>
              </a:lnSpc>
              <a:spcBef>
                <a:spcPct val="0"/>
              </a:spcBef>
            </a:pPr>
            <a:r>
              <a:rPr lang="en-US" sz="3397">
                <a:solidFill>
                  <a:srgbClr val="000000"/>
                </a:solidFill>
                <a:latin typeface="Cabin"/>
                <a:ea typeface="Cabin"/>
                <a:cs typeface="Cabin"/>
                <a:sym typeface="Cabin"/>
              </a:rPr>
              <a:t>Tương thích được nhiều thiết bị</a:t>
            </a:r>
          </a:p>
        </p:txBody>
      </p:sp>
      <p:sp>
        <p:nvSpPr>
          <p:cNvPr id="21" name="TextBox 21"/>
          <p:cNvSpPr txBox="1"/>
          <p:nvPr/>
        </p:nvSpPr>
        <p:spPr>
          <a:xfrm>
            <a:off x="2047369" y="9022478"/>
            <a:ext cx="7200305" cy="504826"/>
          </a:xfrm>
          <a:prstGeom prst="rect">
            <a:avLst/>
          </a:prstGeom>
        </p:spPr>
        <p:txBody>
          <a:bodyPr lIns="0" tIns="0" rIns="0" bIns="0" rtlCol="0" anchor="t">
            <a:spAutoFit/>
          </a:bodyPr>
          <a:lstStyle/>
          <a:p>
            <a:pPr algn="ctr">
              <a:lnSpc>
                <a:spcPts val="4199"/>
              </a:lnSpc>
              <a:spcBef>
                <a:spcPct val="0"/>
              </a:spcBef>
            </a:pPr>
            <a:r>
              <a:rPr lang="en-US" sz="2999">
                <a:solidFill>
                  <a:srgbClr val="000000"/>
                </a:solidFill>
                <a:latin typeface="Cabin"/>
                <a:ea typeface="Cabin"/>
                <a:cs typeface="Cabin"/>
                <a:sym typeface="Cabin"/>
              </a:rPr>
              <a:t>Cung cấp hệ thống linh hoạt, chuyên nghiệp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600" y="2019300"/>
            <a:ext cx="14173200" cy="7467600"/>
          </a:xfrm>
          <a:custGeom>
            <a:avLst/>
            <a:gdLst/>
            <a:ahLst/>
            <a:cxnLst/>
            <a:rect l="l" t="t" r="r" b="b"/>
            <a:pathLst>
              <a:path w="13764342" h="6980299">
                <a:moveTo>
                  <a:pt x="0" y="0"/>
                </a:moveTo>
                <a:lnTo>
                  <a:pt x="13764342" y="0"/>
                </a:lnTo>
                <a:lnTo>
                  <a:pt x="13764342" y="6980299"/>
                </a:lnTo>
                <a:lnTo>
                  <a:pt x="0" y="6980299"/>
                </a:lnTo>
                <a:lnTo>
                  <a:pt x="0" y="0"/>
                </a:lnTo>
                <a:close/>
              </a:path>
            </a:pathLst>
          </a:custGeom>
          <a:blipFill>
            <a:blip r:embed="rId2"/>
            <a:stretch>
              <a:fillRect l="-1096" t="-342" b="-1825"/>
            </a:stretch>
          </a:blipFill>
        </p:spPr>
        <p:txBody>
          <a:bodyPr/>
          <a:lstStyle/>
          <a:p>
            <a:endParaRPr lang="vi-VN"/>
          </a:p>
        </p:txBody>
      </p:sp>
      <p:grpSp>
        <p:nvGrpSpPr>
          <p:cNvPr id="3" name="Group 3"/>
          <p:cNvGrpSpPr/>
          <p:nvPr/>
        </p:nvGrpSpPr>
        <p:grpSpPr>
          <a:xfrm>
            <a:off x="0" y="32638"/>
            <a:ext cx="18288000" cy="1564155"/>
            <a:chOff x="0" y="0"/>
            <a:chExt cx="4816593" cy="411959"/>
          </a:xfrm>
        </p:grpSpPr>
        <p:sp>
          <p:nvSpPr>
            <p:cNvPr id="4" name="Freeform 4"/>
            <p:cNvSpPr/>
            <p:nvPr/>
          </p:nvSpPr>
          <p:spPr>
            <a:xfrm>
              <a:off x="0" y="0"/>
              <a:ext cx="4816592" cy="411959"/>
            </a:xfrm>
            <a:custGeom>
              <a:avLst/>
              <a:gdLst/>
              <a:ahLst/>
              <a:cxnLst/>
              <a:rect l="l" t="t" r="r" b="b"/>
              <a:pathLst>
                <a:path w="4816592" h="411959">
                  <a:moveTo>
                    <a:pt x="0" y="0"/>
                  </a:moveTo>
                  <a:lnTo>
                    <a:pt x="4816592" y="0"/>
                  </a:lnTo>
                  <a:lnTo>
                    <a:pt x="4816592" y="411959"/>
                  </a:lnTo>
                  <a:lnTo>
                    <a:pt x="0" y="411959"/>
                  </a:lnTo>
                  <a:close/>
                </a:path>
              </a:pathLst>
            </a:custGeom>
            <a:solidFill>
              <a:srgbClr val="AEB2D5"/>
            </a:solidFill>
          </p:spPr>
          <p:txBody>
            <a:bodyPr/>
            <a:lstStyle/>
            <a:p>
              <a:endParaRPr lang="vi-VN"/>
            </a:p>
          </p:txBody>
        </p:sp>
        <p:sp>
          <p:nvSpPr>
            <p:cNvPr id="5" name="TextBox 5"/>
            <p:cNvSpPr txBox="1"/>
            <p:nvPr/>
          </p:nvSpPr>
          <p:spPr>
            <a:xfrm>
              <a:off x="0" y="-38100"/>
              <a:ext cx="4816593" cy="45005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37504" y="16661"/>
            <a:ext cx="16350295" cy="1284134"/>
          </a:xfrm>
          <a:prstGeom prst="rect">
            <a:avLst/>
          </a:prstGeom>
        </p:spPr>
        <p:txBody>
          <a:bodyPr wrap="square" lIns="0" tIns="0" rIns="0" bIns="0" rtlCol="0" anchor="t">
            <a:spAutoFit/>
          </a:bodyPr>
          <a:lstStyle/>
          <a:p>
            <a:pPr algn="ctr">
              <a:lnSpc>
                <a:spcPts val="10848"/>
              </a:lnSpc>
            </a:pPr>
            <a:r>
              <a:rPr lang="en-US" sz="7749" b="1" dirty="0">
                <a:solidFill>
                  <a:srgbClr val="000000"/>
                </a:solidFill>
                <a:latin typeface="Cabin Bold"/>
                <a:ea typeface="Cabin Bold"/>
                <a:cs typeface="Cabin Bold"/>
                <a:sym typeface="Cabin Bold"/>
              </a:rPr>
              <a:t>Giao </a:t>
            </a:r>
            <a:r>
              <a:rPr lang="en-US" sz="7749" b="1" dirty="0" err="1">
                <a:solidFill>
                  <a:srgbClr val="000000"/>
                </a:solidFill>
                <a:latin typeface="Cabin Bold"/>
                <a:ea typeface="Cabin Bold"/>
                <a:cs typeface="Cabin Bold"/>
                <a:sym typeface="Cabin Bold"/>
              </a:rPr>
              <a:t>diện</a:t>
            </a:r>
            <a:r>
              <a:rPr lang="en-US" sz="7749" b="1" dirty="0">
                <a:solidFill>
                  <a:srgbClr val="000000"/>
                </a:solidFill>
                <a:latin typeface="Cabin Bold"/>
                <a:ea typeface="Cabin Bold"/>
                <a:cs typeface="Cabin Bold"/>
                <a:sym typeface="Cabin Bold"/>
              </a:rPr>
              <a:t> </a:t>
            </a:r>
            <a:r>
              <a:rPr lang="vi-VN" sz="7749" b="1" dirty="0">
                <a:solidFill>
                  <a:srgbClr val="000000"/>
                </a:solidFill>
                <a:latin typeface="Cabin Bold"/>
                <a:ea typeface="Cabin Bold"/>
                <a:cs typeface="Cabin Bold"/>
                <a:sym typeface="Cabin Bold"/>
              </a:rPr>
              <a:t>quản lý lớp</a:t>
            </a:r>
            <a:r>
              <a:rPr lang="en-US" sz="7749" b="1" dirty="0">
                <a:solidFill>
                  <a:srgbClr val="000000"/>
                </a:solidFill>
                <a:latin typeface="Cabin Bold"/>
                <a:ea typeface="Cabin Bold"/>
                <a:cs typeface="Cabin Bold"/>
                <a:sym typeface="Cabin Bold"/>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1160238B-3E0A-F31C-553C-6CB448949436}"/>
              </a:ext>
            </a:extLst>
          </p:cNvPr>
          <p:cNvGrpSpPr/>
          <p:nvPr/>
        </p:nvGrpSpPr>
        <p:grpSpPr>
          <a:xfrm>
            <a:off x="0" y="32638"/>
            <a:ext cx="18288000" cy="1564155"/>
            <a:chOff x="0" y="0"/>
            <a:chExt cx="4816593" cy="411959"/>
          </a:xfrm>
        </p:grpSpPr>
        <p:sp>
          <p:nvSpPr>
            <p:cNvPr id="4" name="Freeform 4">
              <a:extLst>
                <a:ext uri="{FF2B5EF4-FFF2-40B4-BE49-F238E27FC236}">
                  <a16:creationId xmlns:a16="http://schemas.microsoft.com/office/drawing/2014/main" id="{0374C80D-796B-B89B-4FB1-9510070201B9}"/>
                </a:ext>
              </a:extLst>
            </p:cNvPr>
            <p:cNvSpPr/>
            <p:nvPr/>
          </p:nvSpPr>
          <p:spPr>
            <a:xfrm>
              <a:off x="0" y="0"/>
              <a:ext cx="4816592" cy="411959"/>
            </a:xfrm>
            <a:custGeom>
              <a:avLst/>
              <a:gdLst/>
              <a:ahLst/>
              <a:cxnLst/>
              <a:rect l="l" t="t" r="r" b="b"/>
              <a:pathLst>
                <a:path w="4816592" h="411959">
                  <a:moveTo>
                    <a:pt x="0" y="0"/>
                  </a:moveTo>
                  <a:lnTo>
                    <a:pt x="4816592" y="0"/>
                  </a:lnTo>
                  <a:lnTo>
                    <a:pt x="4816592" y="411959"/>
                  </a:lnTo>
                  <a:lnTo>
                    <a:pt x="0" y="411959"/>
                  </a:lnTo>
                  <a:close/>
                </a:path>
              </a:pathLst>
            </a:custGeom>
            <a:solidFill>
              <a:srgbClr val="AEB2D5"/>
            </a:solidFill>
          </p:spPr>
          <p:txBody>
            <a:bodyPr/>
            <a:lstStyle/>
            <a:p>
              <a:endParaRPr lang="vi-VN"/>
            </a:p>
          </p:txBody>
        </p:sp>
        <p:sp>
          <p:nvSpPr>
            <p:cNvPr id="5" name="TextBox 5">
              <a:extLst>
                <a:ext uri="{FF2B5EF4-FFF2-40B4-BE49-F238E27FC236}">
                  <a16:creationId xmlns:a16="http://schemas.microsoft.com/office/drawing/2014/main" id="{1A2BA7EC-9D26-BED0-CD36-347F9511FE4B}"/>
                </a:ext>
              </a:extLst>
            </p:cNvPr>
            <p:cNvSpPr txBox="1"/>
            <p:nvPr/>
          </p:nvSpPr>
          <p:spPr>
            <a:xfrm>
              <a:off x="0" y="-38100"/>
              <a:ext cx="4816593" cy="450059"/>
            </a:xfrm>
            <a:prstGeom prst="rect">
              <a:avLst/>
            </a:prstGeom>
          </p:spPr>
          <p:txBody>
            <a:bodyPr lIns="50800" tIns="50800" rIns="50800" bIns="50800" rtlCol="0" anchor="ctr"/>
            <a:lstStyle/>
            <a:p>
              <a:pPr algn="ctr">
                <a:lnSpc>
                  <a:spcPts val="2659"/>
                </a:lnSpc>
                <a:spcBef>
                  <a:spcPct val="0"/>
                </a:spcBef>
              </a:pPr>
              <a:endParaRPr/>
            </a:p>
          </p:txBody>
        </p:sp>
      </p:grpSp>
      <p:pic>
        <p:nvPicPr>
          <p:cNvPr id="3" name="Picture 2">
            <a:extLst>
              <a:ext uri="{FF2B5EF4-FFF2-40B4-BE49-F238E27FC236}">
                <a16:creationId xmlns:a16="http://schemas.microsoft.com/office/drawing/2014/main" id="{81368FE9-2C39-6C51-7C24-DE5BEF0A68FF}"/>
              </a:ext>
            </a:extLst>
          </p:cNvPr>
          <p:cNvPicPr>
            <a:picLocks noChangeAspect="1"/>
          </p:cNvPicPr>
          <p:nvPr/>
        </p:nvPicPr>
        <p:blipFill>
          <a:blip r:embed="rId2"/>
          <a:stretch>
            <a:fillRect/>
          </a:stretch>
        </p:blipFill>
        <p:spPr>
          <a:xfrm>
            <a:off x="762000" y="2476500"/>
            <a:ext cx="16968338" cy="6448825"/>
          </a:xfrm>
          <a:prstGeom prst="rect">
            <a:avLst/>
          </a:prstGeom>
          <a:ln>
            <a:noFill/>
          </a:ln>
          <a:effectLst>
            <a:outerShdw blurRad="292100" dist="139700" dir="2700000" algn="tl" rotWithShape="0">
              <a:srgbClr val="333333">
                <a:alpha val="65000"/>
              </a:srgbClr>
            </a:outerShdw>
          </a:effectLst>
        </p:spPr>
      </p:pic>
      <p:sp>
        <p:nvSpPr>
          <p:cNvPr id="6" name="TextBox 7">
            <a:extLst>
              <a:ext uri="{FF2B5EF4-FFF2-40B4-BE49-F238E27FC236}">
                <a16:creationId xmlns:a16="http://schemas.microsoft.com/office/drawing/2014/main" id="{47EA10FB-6A34-35E3-B6C2-F830E4AC6DE1}"/>
              </a:ext>
            </a:extLst>
          </p:cNvPr>
          <p:cNvSpPr txBox="1"/>
          <p:nvPr/>
        </p:nvSpPr>
        <p:spPr>
          <a:xfrm>
            <a:off x="-2057400" y="506938"/>
            <a:ext cx="11850881" cy="615553"/>
          </a:xfrm>
          <a:prstGeom prst="rect">
            <a:avLst/>
          </a:prstGeom>
        </p:spPr>
        <p:txBody>
          <a:bodyPr wrap="square" lIns="0" tIns="0" rIns="0" bIns="0" rtlCol="0" anchor="t">
            <a:spAutoFit/>
          </a:bodyPr>
          <a:lstStyle/>
          <a:p>
            <a:pPr algn="ctr">
              <a:lnSpc>
                <a:spcPts val="4759"/>
              </a:lnSpc>
            </a:pPr>
            <a:r>
              <a:rPr lang="vi-VN" sz="4000" b="1" dirty="0">
                <a:solidFill>
                  <a:srgbClr val="000000"/>
                </a:solidFill>
                <a:latin typeface="Cabin"/>
                <a:ea typeface="Cabin"/>
                <a:cs typeface="Cabin"/>
                <a:sym typeface="Cabin"/>
              </a:rPr>
              <a:t>Hiển thị sinh viên trong lớp</a:t>
            </a:r>
            <a:endParaRPr lang="en-US" sz="4000" b="1" dirty="0">
              <a:solidFill>
                <a:srgbClr val="000000"/>
              </a:solidFill>
              <a:latin typeface="Cabin"/>
              <a:ea typeface="Cabin"/>
              <a:cs typeface="Cabin"/>
              <a:sym typeface="Cabin"/>
            </a:endParaRPr>
          </a:p>
        </p:txBody>
      </p:sp>
    </p:spTree>
    <p:extLst>
      <p:ext uri="{BB962C8B-B14F-4D97-AF65-F5344CB8AC3E}">
        <p14:creationId xmlns:p14="http://schemas.microsoft.com/office/powerpoint/2010/main" val="67063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0BE48-669E-FEA8-66FD-DBC70721755B}"/>
              </a:ext>
            </a:extLst>
          </p:cNvPr>
          <p:cNvPicPr>
            <a:picLocks noChangeAspect="1"/>
          </p:cNvPicPr>
          <p:nvPr/>
        </p:nvPicPr>
        <p:blipFill>
          <a:blip r:embed="rId2"/>
          <a:stretch>
            <a:fillRect/>
          </a:stretch>
        </p:blipFill>
        <p:spPr>
          <a:xfrm>
            <a:off x="152400" y="1943100"/>
            <a:ext cx="17526000" cy="6477000"/>
          </a:xfrm>
          <a:prstGeom prst="rect">
            <a:avLst/>
          </a:prstGeom>
          <a:ln>
            <a:noFill/>
          </a:ln>
          <a:effectLst>
            <a:outerShdw blurRad="292100" dist="139700" dir="2700000" algn="tl" rotWithShape="0">
              <a:srgbClr val="333333">
                <a:alpha val="65000"/>
              </a:srgbClr>
            </a:outerShdw>
          </a:effectLst>
        </p:spPr>
      </p:pic>
      <p:grpSp>
        <p:nvGrpSpPr>
          <p:cNvPr id="2" name="Group 3">
            <a:extLst>
              <a:ext uri="{FF2B5EF4-FFF2-40B4-BE49-F238E27FC236}">
                <a16:creationId xmlns:a16="http://schemas.microsoft.com/office/drawing/2014/main" id="{05D5EB43-1D39-DF72-8F88-5F80395E55D2}"/>
              </a:ext>
            </a:extLst>
          </p:cNvPr>
          <p:cNvGrpSpPr/>
          <p:nvPr/>
        </p:nvGrpSpPr>
        <p:grpSpPr>
          <a:xfrm>
            <a:off x="0" y="32638"/>
            <a:ext cx="18288000" cy="1564155"/>
            <a:chOff x="0" y="0"/>
            <a:chExt cx="4816593" cy="411959"/>
          </a:xfrm>
        </p:grpSpPr>
        <p:sp>
          <p:nvSpPr>
            <p:cNvPr id="5" name="Freeform 4">
              <a:extLst>
                <a:ext uri="{FF2B5EF4-FFF2-40B4-BE49-F238E27FC236}">
                  <a16:creationId xmlns:a16="http://schemas.microsoft.com/office/drawing/2014/main" id="{2CC0FE7A-8293-AC09-500F-0B4997FA2906}"/>
                </a:ext>
              </a:extLst>
            </p:cNvPr>
            <p:cNvSpPr/>
            <p:nvPr/>
          </p:nvSpPr>
          <p:spPr>
            <a:xfrm>
              <a:off x="0" y="0"/>
              <a:ext cx="4816592" cy="411959"/>
            </a:xfrm>
            <a:custGeom>
              <a:avLst/>
              <a:gdLst/>
              <a:ahLst/>
              <a:cxnLst/>
              <a:rect l="l" t="t" r="r" b="b"/>
              <a:pathLst>
                <a:path w="4816592" h="411959">
                  <a:moveTo>
                    <a:pt x="0" y="0"/>
                  </a:moveTo>
                  <a:lnTo>
                    <a:pt x="4816592" y="0"/>
                  </a:lnTo>
                  <a:lnTo>
                    <a:pt x="4816592" y="411959"/>
                  </a:lnTo>
                  <a:lnTo>
                    <a:pt x="0" y="411959"/>
                  </a:lnTo>
                  <a:close/>
                </a:path>
              </a:pathLst>
            </a:custGeom>
            <a:solidFill>
              <a:srgbClr val="AEB2D5"/>
            </a:solidFill>
          </p:spPr>
          <p:txBody>
            <a:bodyPr/>
            <a:lstStyle/>
            <a:p>
              <a:endParaRPr lang="vi-VN"/>
            </a:p>
          </p:txBody>
        </p:sp>
        <p:sp>
          <p:nvSpPr>
            <p:cNvPr id="6" name="TextBox 5">
              <a:extLst>
                <a:ext uri="{FF2B5EF4-FFF2-40B4-BE49-F238E27FC236}">
                  <a16:creationId xmlns:a16="http://schemas.microsoft.com/office/drawing/2014/main" id="{62168371-3852-AFF5-F0BD-1D86163FB8AC}"/>
                </a:ext>
              </a:extLst>
            </p:cNvPr>
            <p:cNvSpPr txBox="1"/>
            <p:nvPr/>
          </p:nvSpPr>
          <p:spPr>
            <a:xfrm>
              <a:off x="0" y="-38100"/>
              <a:ext cx="4816593" cy="450059"/>
            </a:xfrm>
            <a:prstGeom prst="rect">
              <a:avLst/>
            </a:prstGeom>
          </p:spPr>
          <p:txBody>
            <a:bodyPr lIns="50800" tIns="50800" rIns="50800" bIns="50800" rtlCol="0" anchor="ctr"/>
            <a:lstStyle/>
            <a:p>
              <a:pPr algn="ctr">
                <a:lnSpc>
                  <a:spcPts val="2659"/>
                </a:lnSpc>
                <a:spcBef>
                  <a:spcPct val="0"/>
                </a:spcBef>
              </a:pPr>
              <a:endParaRPr/>
            </a:p>
          </p:txBody>
        </p:sp>
      </p:grpSp>
      <p:sp>
        <p:nvSpPr>
          <p:cNvPr id="4" name="TextBox 7">
            <a:extLst>
              <a:ext uri="{FF2B5EF4-FFF2-40B4-BE49-F238E27FC236}">
                <a16:creationId xmlns:a16="http://schemas.microsoft.com/office/drawing/2014/main" id="{95D50BA3-94FA-246F-22AA-74706F589E4B}"/>
              </a:ext>
            </a:extLst>
          </p:cNvPr>
          <p:cNvSpPr txBox="1"/>
          <p:nvPr/>
        </p:nvSpPr>
        <p:spPr>
          <a:xfrm>
            <a:off x="-2057400" y="452190"/>
            <a:ext cx="11850881" cy="615553"/>
          </a:xfrm>
          <a:prstGeom prst="rect">
            <a:avLst/>
          </a:prstGeom>
        </p:spPr>
        <p:txBody>
          <a:bodyPr wrap="square" lIns="0" tIns="0" rIns="0" bIns="0" rtlCol="0" anchor="t">
            <a:spAutoFit/>
          </a:bodyPr>
          <a:lstStyle/>
          <a:p>
            <a:pPr algn="ctr">
              <a:lnSpc>
                <a:spcPts val="4759"/>
              </a:lnSpc>
            </a:pPr>
            <a:r>
              <a:rPr lang="en-US" sz="4000" b="1" dirty="0">
                <a:solidFill>
                  <a:srgbClr val="000000"/>
                </a:solidFill>
                <a:latin typeface="Cabin"/>
                <a:ea typeface="Cabin"/>
                <a:cs typeface="Cabin"/>
                <a:sym typeface="Cabin"/>
              </a:rPr>
              <a:t>Giao </a:t>
            </a:r>
            <a:r>
              <a:rPr lang="en-US" sz="4000" b="1" dirty="0" err="1">
                <a:solidFill>
                  <a:srgbClr val="000000"/>
                </a:solidFill>
                <a:latin typeface="Cabin"/>
                <a:ea typeface="Cabin"/>
                <a:cs typeface="Cabin"/>
                <a:sym typeface="Cabin"/>
              </a:rPr>
              <a:t>diện</a:t>
            </a:r>
            <a:r>
              <a:rPr lang="en-US" sz="4000" b="1" dirty="0">
                <a:solidFill>
                  <a:srgbClr val="000000"/>
                </a:solidFill>
                <a:latin typeface="Cabin"/>
                <a:ea typeface="Cabin"/>
                <a:cs typeface="Cabin"/>
                <a:sym typeface="Cabin"/>
              </a:rPr>
              <a:t> </a:t>
            </a:r>
            <a:r>
              <a:rPr lang="en-US" sz="4000" b="1" dirty="0" err="1">
                <a:solidFill>
                  <a:srgbClr val="000000"/>
                </a:solidFill>
                <a:latin typeface="Cabin"/>
                <a:ea typeface="Cabin"/>
                <a:cs typeface="Cabin"/>
                <a:sym typeface="Cabin"/>
              </a:rPr>
              <a:t>chức</a:t>
            </a:r>
            <a:r>
              <a:rPr lang="en-US" sz="4000" b="1" dirty="0">
                <a:solidFill>
                  <a:srgbClr val="000000"/>
                </a:solidFill>
                <a:latin typeface="Cabin"/>
                <a:ea typeface="Cabin"/>
                <a:cs typeface="Cabin"/>
                <a:sym typeface="Cabin"/>
              </a:rPr>
              <a:t> </a:t>
            </a:r>
            <a:r>
              <a:rPr lang="en-US" sz="4000" b="1" dirty="0" err="1">
                <a:solidFill>
                  <a:srgbClr val="000000"/>
                </a:solidFill>
                <a:latin typeface="Cabin"/>
                <a:ea typeface="Cabin"/>
                <a:cs typeface="Cabin"/>
                <a:sym typeface="Cabin"/>
              </a:rPr>
              <a:t>năng</a:t>
            </a:r>
            <a:r>
              <a:rPr lang="en-US" sz="4000" b="1" dirty="0">
                <a:solidFill>
                  <a:srgbClr val="000000"/>
                </a:solidFill>
                <a:latin typeface="Cabin"/>
                <a:ea typeface="Cabin"/>
                <a:cs typeface="Cabin"/>
                <a:sym typeface="Cabin"/>
              </a:rPr>
              <a:t> </a:t>
            </a:r>
            <a:r>
              <a:rPr lang="vi-VN" sz="4000" b="1" dirty="0">
                <a:solidFill>
                  <a:srgbClr val="000000"/>
                </a:solidFill>
                <a:latin typeface="Cabin"/>
                <a:ea typeface="Cabin"/>
                <a:cs typeface="Cabin"/>
                <a:sym typeface="Cabin"/>
              </a:rPr>
              <a:t>thêm lớp</a:t>
            </a:r>
            <a:endParaRPr lang="en-US" sz="4000" b="1" dirty="0">
              <a:solidFill>
                <a:srgbClr val="000000"/>
              </a:solidFill>
              <a:latin typeface="Cabin"/>
              <a:ea typeface="Cabin"/>
              <a:cs typeface="Cabin"/>
              <a:sym typeface="Cabin"/>
            </a:endParaRPr>
          </a:p>
        </p:txBody>
      </p:sp>
    </p:spTree>
    <p:extLst>
      <p:ext uri="{BB962C8B-B14F-4D97-AF65-F5344CB8AC3E}">
        <p14:creationId xmlns:p14="http://schemas.microsoft.com/office/powerpoint/2010/main" val="321939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5EBD5F-BA88-1690-E2C0-C16D9732975C}"/>
              </a:ext>
            </a:extLst>
          </p:cNvPr>
          <p:cNvPicPr>
            <a:picLocks noChangeAspect="1"/>
          </p:cNvPicPr>
          <p:nvPr/>
        </p:nvPicPr>
        <p:blipFill>
          <a:blip r:embed="rId2"/>
          <a:stretch>
            <a:fillRect/>
          </a:stretch>
        </p:blipFill>
        <p:spPr>
          <a:xfrm>
            <a:off x="1603910" y="2324101"/>
            <a:ext cx="15080180" cy="6477000"/>
          </a:xfrm>
          <a:prstGeom prst="rect">
            <a:avLst/>
          </a:prstGeom>
          <a:ln>
            <a:noFill/>
          </a:ln>
          <a:effectLst>
            <a:outerShdw blurRad="292100" dist="139700" dir="2700000" algn="tl" rotWithShape="0">
              <a:srgbClr val="333333">
                <a:alpha val="65000"/>
              </a:srgbClr>
            </a:outerShdw>
          </a:effectLst>
        </p:spPr>
      </p:pic>
      <p:grpSp>
        <p:nvGrpSpPr>
          <p:cNvPr id="2" name="Group 3">
            <a:extLst>
              <a:ext uri="{FF2B5EF4-FFF2-40B4-BE49-F238E27FC236}">
                <a16:creationId xmlns:a16="http://schemas.microsoft.com/office/drawing/2014/main" id="{A0287E15-99FA-EC70-E8A1-078CB7A2B4BE}"/>
              </a:ext>
            </a:extLst>
          </p:cNvPr>
          <p:cNvGrpSpPr/>
          <p:nvPr/>
        </p:nvGrpSpPr>
        <p:grpSpPr>
          <a:xfrm>
            <a:off x="0" y="32638"/>
            <a:ext cx="18288000" cy="1564155"/>
            <a:chOff x="0" y="0"/>
            <a:chExt cx="4816593" cy="411959"/>
          </a:xfrm>
        </p:grpSpPr>
        <p:sp>
          <p:nvSpPr>
            <p:cNvPr id="5" name="Freeform 4">
              <a:extLst>
                <a:ext uri="{FF2B5EF4-FFF2-40B4-BE49-F238E27FC236}">
                  <a16:creationId xmlns:a16="http://schemas.microsoft.com/office/drawing/2014/main" id="{4739A423-247C-B5D9-1626-52E15A04AFB4}"/>
                </a:ext>
              </a:extLst>
            </p:cNvPr>
            <p:cNvSpPr/>
            <p:nvPr/>
          </p:nvSpPr>
          <p:spPr>
            <a:xfrm>
              <a:off x="0" y="0"/>
              <a:ext cx="4816592" cy="411959"/>
            </a:xfrm>
            <a:custGeom>
              <a:avLst/>
              <a:gdLst/>
              <a:ahLst/>
              <a:cxnLst/>
              <a:rect l="l" t="t" r="r" b="b"/>
              <a:pathLst>
                <a:path w="4816592" h="411959">
                  <a:moveTo>
                    <a:pt x="0" y="0"/>
                  </a:moveTo>
                  <a:lnTo>
                    <a:pt x="4816592" y="0"/>
                  </a:lnTo>
                  <a:lnTo>
                    <a:pt x="4816592" y="411959"/>
                  </a:lnTo>
                  <a:lnTo>
                    <a:pt x="0" y="411959"/>
                  </a:lnTo>
                  <a:close/>
                </a:path>
              </a:pathLst>
            </a:custGeom>
            <a:solidFill>
              <a:srgbClr val="AEB2D5"/>
            </a:solidFill>
          </p:spPr>
          <p:txBody>
            <a:bodyPr/>
            <a:lstStyle/>
            <a:p>
              <a:endParaRPr lang="vi-VN"/>
            </a:p>
          </p:txBody>
        </p:sp>
        <p:sp>
          <p:nvSpPr>
            <p:cNvPr id="6" name="TextBox 5">
              <a:extLst>
                <a:ext uri="{FF2B5EF4-FFF2-40B4-BE49-F238E27FC236}">
                  <a16:creationId xmlns:a16="http://schemas.microsoft.com/office/drawing/2014/main" id="{F8196307-14CA-4EF2-0117-01D87F86516A}"/>
                </a:ext>
              </a:extLst>
            </p:cNvPr>
            <p:cNvSpPr txBox="1"/>
            <p:nvPr/>
          </p:nvSpPr>
          <p:spPr>
            <a:xfrm>
              <a:off x="0" y="-38100"/>
              <a:ext cx="4816593" cy="450059"/>
            </a:xfrm>
            <a:prstGeom prst="rect">
              <a:avLst/>
            </a:prstGeom>
          </p:spPr>
          <p:txBody>
            <a:bodyPr lIns="50800" tIns="50800" rIns="50800" bIns="50800" rtlCol="0" anchor="ctr"/>
            <a:lstStyle/>
            <a:p>
              <a:pPr algn="ctr">
                <a:lnSpc>
                  <a:spcPts val="2659"/>
                </a:lnSpc>
                <a:spcBef>
                  <a:spcPct val="0"/>
                </a:spcBef>
              </a:pPr>
              <a:endParaRPr/>
            </a:p>
          </p:txBody>
        </p:sp>
      </p:grpSp>
      <p:sp>
        <p:nvSpPr>
          <p:cNvPr id="4" name="TextBox 7">
            <a:extLst>
              <a:ext uri="{FF2B5EF4-FFF2-40B4-BE49-F238E27FC236}">
                <a16:creationId xmlns:a16="http://schemas.microsoft.com/office/drawing/2014/main" id="{1D4E09D6-BFF2-B967-9271-6B21FC0FD30C}"/>
              </a:ext>
            </a:extLst>
          </p:cNvPr>
          <p:cNvSpPr txBox="1"/>
          <p:nvPr/>
        </p:nvSpPr>
        <p:spPr>
          <a:xfrm>
            <a:off x="-1600200" y="647700"/>
            <a:ext cx="11850881" cy="615553"/>
          </a:xfrm>
          <a:prstGeom prst="rect">
            <a:avLst/>
          </a:prstGeom>
        </p:spPr>
        <p:txBody>
          <a:bodyPr wrap="square" lIns="0" tIns="0" rIns="0" bIns="0" rtlCol="0" anchor="t">
            <a:spAutoFit/>
          </a:bodyPr>
          <a:lstStyle/>
          <a:p>
            <a:pPr algn="ctr">
              <a:lnSpc>
                <a:spcPts val="4759"/>
              </a:lnSpc>
            </a:pPr>
            <a:r>
              <a:rPr lang="en-US" sz="4000" b="1" dirty="0">
                <a:solidFill>
                  <a:srgbClr val="000000"/>
                </a:solidFill>
                <a:latin typeface="Cabin"/>
                <a:ea typeface="Cabin"/>
                <a:cs typeface="Cabin"/>
                <a:sym typeface="Cabin"/>
              </a:rPr>
              <a:t>Giao </a:t>
            </a:r>
            <a:r>
              <a:rPr lang="en-US" sz="4000" b="1" dirty="0" err="1">
                <a:solidFill>
                  <a:srgbClr val="000000"/>
                </a:solidFill>
                <a:latin typeface="Cabin"/>
                <a:ea typeface="Cabin"/>
                <a:cs typeface="Cabin"/>
                <a:sym typeface="Cabin"/>
              </a:rPr>
              <a:t>diện</a:t>
            </a:r>
            <a:r>
              <a:rPr lang="en-US" sz="4000" b="1" dirty="0">
                <a:solidFill>
                  <a:srgbClr val="000000"/>
                </a:solidFill>
                <a:latin typeface="Cabin"/>
                <a:ea typeface="Cabin"/>
                <a:cs typeface="Cabin"/>
                <a:sym typeface="Cabin"/>
              </a:rPr>
              <a:t> </a:t>
            </a:r>
            <a:r>
              <a:rPr lang="en-US" sz="4000" b="1" dirty="0" err="1">
                <a:solidFill>
                  <a:srgbClr val="000000"/>
                </a:solidFill>
                <a:latin typeface="Cabin"/>
                <a:ea typeface="Cabin"/>
                <a:cs typeface="Cabin"/>
                <a:sym typeface="Cabin"/>
              </a:rPr>
              <a:t>chức</a:t>
            </a:r>
            <a:r>
              <a:rPr lang="en-US" sz="4000" b="1" dirty="0">
                <a:solidFill>
                  <a:srgbClr val="000000"/>
                </a:solidFill>
                <a:latin typeface="Cabin"/>
                <a:ea typeface="Cabin"/>
                <a:cs typeface="Cabin"/>
                <a:sym typeface="Cabin"/>
              </a:rPr>
              <a:t> </a:t>
            </a:r>
            <a:r>
              <a:rPr lang="en-US" sz="4000" b="1" dirty="0" err="1">
                <a:solidFill>
                  <a:srgbClr val="000000"/>
                </a:solidFill>
                <a:latin typeface="Cabin"/>
                <a:ea typeface="Cabin"/>
                <a:cs typeface="Cabin"/>
                <a:sym typeface="Cabin"/>
              </a:rPr>
              <a:t>năng</a:t>
            </a:r>
            <a:r>
              <a:rPr lang="en-US" sz="4000" b="1" dirty="0">
                <a:solidFill>
                  <a:srgbClr val="000000"/>
                </a:solidFill>
                <a:latin typeface="Cabin"/>
                <a:ea typeface="Cabin"/>
                <a:cs typeface="Cabin"/>
                <a:sym typeface="Cabin"/>
              </a:rPr>
              <a:t> </a:t>
            </a:r>
            <a:r>
              <a:rPr lang="en-US" sz="4000" b="1" dirty="0" err="1">
                <a:solidFill>
                  <a:srgbClr val="000000"/>
                </a:solidFill>
                <a:latin typeface="Cabin"/>
                <a:ea typeface="Cabin"/>
                <a:cs typeface="Cabin"/>
                <a:sym typeface="Cabin"/>
              </a:rPr>
              <a:t>sửa</a:t>
            </a:r>
            <a:r>
              <a:rPr lang="vi-VN" sz="4000" b="1" dirty="0">
                <a:solidFill>
                  <a:srgbClr val="000000"/>
                </a:solidFill>
                <a:latin typeface="Cabin"/>
                <a:ea typeface="Cabin"/>
                <a:cs typeface="Cabin"/>
                <a:sym typeface="Cabin"/>
              </a:rPr>
              <a:t> lớp</a:t>
            </a:r>
            <a:endParaRPr lang="en-US" sz="4000" b="1" dirty="0">
              <a:solidFill>
                <a:srgbClr val="000000"/>
              </a:solidFill>
              <a:latin typeface="Cabin"/>
              <a:ea typeface="Cabin"/>
              <a:cs typeface="Cabin"/>
              <a:sym typeface="Cabin"/>
            </a:endParaRPr>
          </a:p>
        </p:txBody>
      </p:sp>
    </p:spTree>
    <p:extLst>
      <p:ext uri="{BB962C8B-B14F-4D97-AF65-F5344CB8AC3E}">
        <p14:creationId xmlns:p14="http://schemas.microsoft.com/office/powerpoint/2010/main" val="22313434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TotalTime>
  <Words>252</Words>
  <Application>Microsoft Office PowerPoint</Application>
  <PresentationFormat>Custom</PresentationFormat>
  <Paragraphs>24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Cabin Bold</vt:lpstr>
      <vt:lpstr>Cabin</vt:lpstr>
      <vt:lpstr>Arial</vt:lpstr>
      <vt:lpstr>Wingdings 3</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Uw</dc:title>
  <dc:creator>Nhựt Nguyễn</dc:creator>
  <cp:lastModifiedBy>Nhựt Nguyễn</cp:lastModifiedBy>
  <cp:revision>8</cp:revision>
  <dcterms:created xsi:type="dcterms:W3CDTF">2006-08-16T00:00:00Z</dcterms:created>
  <dcterms:modified xsi:type="dcterms:W3CDTF">2024-10-04T06:09:40Z</dcterms:modified>
  <dc:identifier>DAGSggbSH1w</dc:identifier>
</cp:coreProperties>
</file>