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0" d="100"/>
          <a:sy n="60" d="100"/>
        </p:scale>
        <p:origin x="66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02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763" y="-16115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vi-VN" dirty="0"/>
          </a:p>
        </p:txBody>
      </p:sp>
      <p:sp>
        <p:nvSpPr>
          <p:cNvPr id="5" name="Text 1"/>
          <p:cNvSpPr/>
          <p:nvPr/>
        </p:nvSpPr>
        <p:spPr>
          <a:xfrm>
            <a:off x="7560976" y="1292172"/>
            <a:ext cx="6353664" cy="2499598"/>
          </a:xfrm>
          <a:prstGeom prst="rect">
            <a:avLst/>
          </a:prstGeom>
          <a:noFill/>
          <a:ln/>
        </p:spPr>
        <p:txBody>
          <a:bodyPr wrap="square" rtlCol="0" anchor="t"/>
          <a:lstStyle/>
          <a:p>
            <a:pPr marL="0" indent="0">
              <a:lnSpc>
                <a:spcPts val="6561"/>
              </a:lnSpc>
              <a:buNone/>
            </a:pPr>
            <a:r>
              <a:rPr lang="en-US" sz="5400" b="1" dirty="0">
                <a:solidFill>
                  <a:srgbClr val="C6BFEE"/>
                </a:solidFill>
                <a:latin typeface="Prompt" pitchFamily="34" charset="0"/>
                <a:ea typeface="Prompt" pitchFamily="34" charset="-122"/>
                <a:cs typeface="Prompt" pitchFamily="34" charset="-120"/>
              </a:rPr>
              <a:t>BÁO CÁO MÔN LẬP TRÌNH ỨNG DỤNG WINDOW</a:t>
            </a:r>
            <a:endParaRPr lang="en-US" sz="5400" b="1" dirty="0"/>
          </a:p>
        </p:txBody>
      </p:sp>
      <p:sp>
        <p:nvSpPr>
          <p:cNvPr id="6" name="Text 2"/>
          <p:cNvSpPr/>
          <p:nvPr/>
        </p:nvSpPr>
        <p:spPr>
          <a:xfrm>
            <a:off x="7127839" y="4214753"/>
            <a:ext cx="7477601" cy="1225034"/>
          </a:xfrm>
          <a:prstGeom prst="rect">
            <a:avLst/>
          </a:prstGeom>
          <a:noFill/>
          <a:ln/>
        </p:spPr>
        <p:txBody>
          <a:bodyPr wrap="square" rtlCol="0" anchor="t"/>
          <a:lstStyle/>
          <a:p>
            <a:pPr marL="0" indent="0">
              <a:lnSpc>
                <a:spcPts val="2799"/>
              </a:lnSpc>
              <a:buNone/>
            </a:pPr>
            <a:r>
              <a:rPr lang="en-US" sz="2400" dirty="0">
                <a:solidFill>
                  <a:srgbClr val="DAD8E9"/>
                </a:solidFill>
                <a:latin typeface="Mongolian Baiti" panose="03000500000000000000" pitchFamily="66" charset="0"/>
                <a:ea typeface="Mukta" pitchFamily="34" charset="-122"/>
                <a:cs typeface="Mongolian Baiti" panose="03000500000000000000" pitchFamily="66" charset="0"/>
              </a:rPr>
              <a:t>     </a:t>
            </a:r>
            <a:r>
              <a:rPr lang="en-US" sz="2400" dirty="0" err="1">
                <a:solidFill>
                  <a:srgbClr val="DAD8E9"/>
                </a:solidFill>
                <a:latin typeface="Mongolian Baiti" panose="03000500000000000000" pitchFamily="66" charset="0"/>
                <a:ea typeface="Mukta" pitchFamily="34" charset="-122"/>
                <a:cs typeface="Mongolian Baiti" panose="03000500000000000000" pitchFamily="66" charset="0"/>
              </a:rPr>
              <a:t>Chào</a:t>
            </a:r>
            <a:r>
              <a:rPr lang="en-US" sz="2400" dirty="0">
                <a:solidFill>
                  <a:srgbClr val="DAD8E9"/>
                </a:solidFill>
                <a:latin typeface="Mongolian Baiti" panose="03000500000000000000" pitchFamily="66" charset="0"/>
                <a:ea typeface="Mukta" pitchFamily="34" charset="-122"/>
                <a:cs typeface="Mongolian Baiti" panose="03000500000000000000" pitchFamily="66" charset="0"/>
              </a:rPr>
              <a:t> mừng thầy cô và các bạn đến với buổi thuyết trình báo cáo môn Lập trình ứng dụng window chủ đề thiết kế hệ thống quản lý </a:t>
            </a:r>
            <a:r>
              <a:rPr lang="en-US" sz="2400" dirty="0" err="1">
                <a:solidFill>
                  <a:srgbClr val="DAD8E9"/>
                </a:solidFill>
                <a:latin typeface="Mongolian Baiti" panose="03000500000000000000" pitchFamily="66" charset="0"/>
                <a:ea typeface="Mukta" pitchFamily="34" charset="-122"/>
                <a:cs typeface="Mongolian Baiti" panose="03000500000000000000" pitchFamily="66" charset="0"/>
              </a:rPr>
              <a:t>sinh</a:t>
            </a:r>
            <a:r>
              <a:rPr lang="en-US" sz="2400" dirty="0">
                <a:solidFill>
                  <a:srgbClr val="DAD8E9"/>
                </a:solidFill>
                <a:latin typeface="Mongolian Baiti" panose="03000500000000000000" pitchFamily="66" charset="0"/>
                <a:ea typeface="Mukta" pitchFamily="34" charset="-122"/>
                <a:cs typeface="Mongolian Baiti" panose="03000500000000000000" pitchFamily="66" charset="0"/>
              </a:rPr>
              <a:t> </a:t>
            </a:r>
            <a:r>
              <a:rPr lang="en-US" sz="2400" dirty="0" err="1">
                <a:solidFill>
                  <a:srgbClr val="DAD8E9"/>
                </a:solidFill>
                <a:latin typeface="Mongolian Baiti" panose="03000500000000000000" pitchFamily="66" charset="0"/>
                <a:ea typeface="Mukta" pitchFamily="34" charset="-122"/>
                <a:cs typeface="Mongolian Baiti" panose="03000500000000000000" pitchFamily="66" charset="0"/>
              </a:rPr>
              <a:t>viên</a:t>
            </a:r>
            <a:r>
              <a:rPr lang="en-US" sz="2400" dirty="0">
                <a:solidFill>
                  <a:srgbClr val="DAD8E9"/>
                </a:solidFill>
                <a:latin typeface="Mongolian Baiti" panose="03000500000000000000" pitchFamily="66" charset="0"/>
                <a:ea typeface="Mukta" pitchFamily="34" charset="-122"/>
                <a:cs typeface="Mongolian Baiti" panose="03000500000000000000" pitchFamily="66" charset="0"/>
              </a:rPr>
              <a:t> </a:t>
            </a:r>
            <a:r>
              <a:rPr lang="vi-VN" sz="2400" dirty="0">
                <a:solidFill>
                  <a:srgbClr val="DAD8E9"/>
                </a:solidFill>
                <a:latin typeface="Mongolian Baiti" panose="03000500000000000000" pitchFamily="66" charset="0"/>
                <a:ea typeface="Mukta" pitchFamily="34" charset="-122"/>
                <a:cs typeface="Mongolian Baiti" panose="03000500000000000000" pitchFamily="66" charset="0"/>
              </a:rPr>
              <a:t>của nhóm chúng e</a:t>
            </a:r>
            <a:r>
              <a:rPr lang="en-US" sz="2400" dirty="0">
                <a:solidFill>
                  <a:srgbClr val="DAD8E9"/>
                </a:solidFill>
                <a:latin typeface="Mongolian Baiti" panose="03000500000000000000" pitchFamily="66" charset="0"/>
                <a:ea typeface="Mukta" pitchFamily="34" charset="-122"/>
                <a:cs typeface="Mongolian Baiti" panose="03000500000000000000" pitchFamily="66" charset="0"/>
              </a:rPr>
              <a:t>m.</a:t>
            </a:r>
            <a:endParaRPr lang="en-US" sz="2400" dirty="0">
              <a:latin typeface="Mongolian Baiti" panose="03000500000000000000" pitchFamily="66" charset="0"/>
              <a:cs typeface="Mongolian Baiti" panose="03000500000000000000" pitchFamily="66" charset="0"/>
            </a:endParaRPr>
          </a:p>
        </p:txBody>
      </p:sp>
      <p:pic>
        <p:nvPicPr>
          <p:cNvPr id="2050" name="Picture 1">
            <a:extLst>
              <a:ext uri="{FF2B5EF4-FFF2-40B4-BE49-F238E27FC236}">
                <a16:creationId xmlns:a16="http://schemas.microsoft.com/office/drawing/2014/main" id="{8AB7CFAE-49EB-E44C-9985-BF46A94073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3175"/>
            <a:ext cx="6845216" cy="823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900" y="-219015"/>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2624376" y="1246346"/>
            <a:ext cx="4693920" cy="694373"/>
          </a:xfrm>
          <a:prstGeom prst="rect">
            <a:avLst/>
          </a:prstGeom>
          <a:noFill/>
          <a:ln/>
        </p:spPr>
        <p:txBody>
          <a:bodyPr wrap="none" rtlCol="0" anchor="t"/>
          <a:lstStyle/>
          <a:p>
            <a:pPr marL="0" indent="0" algn="ctr">
              <a:lnSpc>
                <a:spcPts val="5468"/>
              </a:lnSpc>
              <a:buNone/>
            </a:pPr>
            <a:r>
              <a:rPr lang="en-US" sz="4374" b="1" dirty="0">
                <a:solidFill>
                  <a:srgbClr val="C6BFEE"/>
                </a:solidFill>
                <a:latin typeface="Prompt" pitchFamily="34" charset="0"/>
                <a:ea typeface="Prompt" pitchFamily="34" charset="-122"/>
                <a:cs typeface="Prompt" pitchFamily="34" charset="-120"/>
              </a:rPr>
              <a:t>Thành viên nhóm</a:t>
            </a:r>
            <a:endParaRPr lang="en-US" sz="4374" b="1" dirty="0"/>
          </a:p>
        </p:txBody>
      </p:sp>
      <p:sp>
        <p:nvSpPr>
          <p:cNvPr id="5" name="Shape 2"/>
          <p:cNvSpPr/>
          <p:nvPr/>
        </p:nvSpPr>
        <p:spPr>
          <a:xfrm>
            <a:off x="7293054" y="2385060"/>
            <a:ext cx="44410" cy="4598075"/>
          </a:xfrm>
          <a:prstGeom prst="roundRect">
            <a:avLst>
              <a:gd name="adj" fmla="val 225151"/>
            </a:avLst>
          </a:prstGeom>
          <a:solidFill>
            <a:srgbClr val="643557"/>
          </a:solidFill>
          <a:ln/>
        </p:spPr>
      </p:sp>
      <p:sp>
        <p:nvSpPr>
          <p:cNvPr id="6" name="Shape 3"/>
          <p:cNvSpPr/>
          <p:nvPr/>
        </p:nvSpPr>
        <p:spPr>
          <a:xfrm>
            <a:off x="7565172" y="2790408"/>
            <a:ext cx="777597" cy="44410"/>
          </a:xfrm>
          <a:prstGeom prst="roundRect">
            <a:avLst>
              <a:gd name="adj" fmla="val 225151"/>
            </a:avLst>
          </a:prstGeom>
          <a:solidFill>
            <a:srgbClr val="643557"/>
          </a:solidFill>
          <a:ln/>
        </p:spPr>
      </p:sp>
      <p:sp>
        <p:nvSpPr>
          <p:cNvPr id="7" name="Shape 4"/>
          <p:cNvSpPr/>
          <p:nvPr/>
        </p:nvSpPr>
        <p:spPr>
          <a:xfrm>
            <a:off x="7065228" y="2562701"/>
            <a:ext cx="499943" cy="499943"/>
          </a:xfrm>
          <a:prstGeom prst="roundRect">
            <a:avLst>
              <a:gd name="adj" fmla="val 20000"/>
            </a:avLst>
          </a:prstGeom>
          <a:solidFill>
            <a:srgbClr val="542C49"/>
          </a:solidFill>
          <a:ln w="13811">
            <a:solidFill>
              <a:srgbClr val="643557"/>
            </a:solidFill>
            <a:prstDash val="solid"/>
          </a:ln>
        </p:spPr>
      </p:sp>
      <p:sp>
        <p:nvSpPr>
          <p:cNvPr id="8" name="Text 5"/>
          <p:cNvSpPr/>
          <p:nvPr/>
        </p:nvSpPr>
        <p:spPr>
          <a:xfrm>
            <a:off x="7254180" y="2604373"/>
            <a:ext cx="12192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9" name="Text 6"/>
          <p:cNvSpPr/>
          <p:nvPr/>
        </p:nvSpPr>
        <p:spPr>
          <a:xfrm>
            <a:off x="8537258" y="2607231"/>
            <a:ext cx="3468767" cy="355402"/>
          </a:xfrm>
          <a:prstGeom prst="rect">
            <a:avLst/>
          </a:prstGeom>
          <a:noFill/>
          <a:ln/>
        </p:spPr>
        <p:txBody>
          <a:bodyPr wrap="none" rtlCol="0" anchor="t"/>
          <a:lstStyle/>
          <a:p>
            <a:pPr marL="0" indent="0" algn="l">
              <a:lnSpc>
                <a:spcPts val="2799"/>
              </a:lnSpc>
              <a:buNone/>
            </a:pPr>
            <a:r>
              <a:rPr lang="en-US" sz="4400" b="1" dirty="0">
                <a:solidFill>
                  <a:srgbClr val="DAD8E9"/>
                </a:solidFill>
                <a:latin typeface="Mukta" pitchFamily="34" charset="0"/>
                <a:ea typeface="Mukta" pitchFamily="34" charset="-122"/>
                <a:cs typeface="Mukta" pitchFamily="34" charset="-120"/>
              </a:rPr>
              <a:t>Lâm Huệ Trung</a:t>
            </a:r>
            <a:endParaRPr lang="en-US" sz="4400" b="1" dirty="0"/>
          </a:p>
        </p:txBody>
      </p:sp>
      <p:sp>
        <p:nvSpPr>
          <p:cNvPr id="10" name="Text 7"/>
          <p:cNvSpPr/>
          <p:nvPr/>
        </p:nvSpPr>
        <p:spPr>
          <a:xfrm>
            <a:off x="8537258" y="3095862"/>
            <a:ext cx="3468767" cy="1476137"/>
          </a:xfrm>
          <a:prstGeom prst="rect">
            <a:avLst/>
          </a:prstGeom>
          <a:noFill/>
          <a:ln/>
        </p:spPr>
        <p:txBody>
          <a:bodyPr wrap="square" rtlCol="0" anchor="t"/>
          <a:lstStyle/>
          <a:p>
            <a:pPr marL="0" indent="0" algn="l">
              <a:lnSpc>
                <a:spcPts val="2239"/>
              </a:lnSpc>
              <a:buNone/>
            </a:pPr>
            <a:r>
              <a:rPr lang="en-US" dirty="0">
                <a:solidFill>
                  <a:srgbClr val="AFCBF8"/>
                </a:solidFill>
                <a:latin typeface="Mukta" pitchFamily="34" charset="0"/>
                <a:ea typeface="Mukta" pitchFamily="34" charset="-122"/>
                <a:cs typeface="Mukta" pitchFamily="34" charset="-120"/>
              </a:rPr>
              <a:t>Phụ trách : Thiết kế giao diện admin và đăng nhập, Thiết kế giao diện sinh viên, Thiết kế giao diện giáo viên, Thiết lập chức năng cập nhật, </a:t>
            </a:r>
            <a:r>
              <a:rPr lang="vi-VN" dirty="0">
                <a:solidFill>
                  <a:srgbClr val="AFCBF8"/>
                </a:solidFill>
                <a:latin typeface="Mukta" pitchFamily="34" charset="0"/>
                <a:ea typeface="Mukta" pitchFamily="34" charset="-122"/>
                <a:cs typeface="Mukta" pitchFamily="34" charset="-120"/>
              </a:rPr>
              <a:t>viết quyển báo cáo.</a:t>
            </a:r>
          </a:p>
          <a:p>
            <a:pPr marL="0" indent="0" algn="l">
              <a:lnSpc>
                <a:spcPts val="2239"/>
              </a:lnSpc>
              <a:buNone/>
            </a:pPr>
            <a:endParaRPr lang="vi-VN" dirty="0">
              <a:solidFill>
                <a:srgbClr val="AFCBF8"/>
              </a:solidFill>
              <a:ea typeface="Mukta" pitchFamily="34" charset="-122"/>
            </a:endParaRPr>
          </a:p>
          <a:p>
            <a:pPr marL="0" indent="0" algn="l">
              <a:lnSpc>
                <a:spcPts val="2239"/>
              </a:lnSpc>
              <a:buNone/>
            </a:pPr>
            <a:endParaRPr lang="vi-VN" dirty="0">
              <a:solidFill>
                <a:srgbClr val="AFCBF8"/>
              </a:solidFill>
              <a:ea typeface="Mukta" pitchFamily="34" charset="-122"/>
            </a:endParaRPr>
          </a:p>
          <a:p>
            <a:pPr marL="0" indent="0" algn="l">
              <a:lnSpc>
                <a:spcPts val="2239"/>
              </a:lnSpc>
              <a:buNone/>
            </a:pPr>
            <a:endParaRPr lang="vi-VN" dirty="0">
              <a:solidFill>
                <a:srgbClr val="AFCBF8"/>
              </a:solidFill>
              <a:ea typeface="Mukta" pitchFamily="34" charset="-122"/>
            </a:endParaRPr>
          </a:p>
          <a:p>
            <a:pPr marL="0" indent="0" algn="l">
              <a:lnSpc>
                <a:spcPts val="2239"/>
              </a:lnSpc>
              <a:buNone/>
            </a:pPr>
            <a:endParaRPr lang="en-US" dirty="0"/>
          </a:p>
        </p:txBody>
      </p:sp>
      <p:sp>
        <p:nvSpPr>
          <p:cNvPr id="11" name="Text 8"/>
          <p:cNvSpPr/>
          <p:nvPr/>
        </p:nvSpPr>
        <p:spPr>
          <a:xfrm>
            <a:off x="8537258" y="4082058"/>
            <a:ext cx="3468767" cy="284321"/>
          </a:xfrm>
          <a:prstGeom prst="rect">
            <a:avLst/>
          </a:prstGeom>
          <a:noFill/>
          <a:ln/>
        </p:spPr>
        <p:txBody>
          <a:bodyPr wrap="none" rtlCol="0" anchor="t"/>
          <a:lstStyle/>
          <a:p>
            <a:pPr>
              <a:lnSpc>
                <a:spcPts val="2239"/>
              </a:lnSpc>
            </a:pPr>
            <a:endParaRPr lang="en-US" sz="1400" dirty="0"/>
          </a:p>
        </p:txBody>
      </p:sp>
      <p:sp>
        <p:nvSpPr>
          <p:cNvPr id="12" name="Shape 9"/>
          <p:cNvSpPr/>
          <p:nvPr/>
        </p:nvSpPr>
        <p:spPr>
          <a:xfrm>
            <a:off x="6287631" y="3901261"/>
            <a:ext cx="777597" cy="44410"/>
          </a:xfrm>
          <a:prstGeom prst="roundRect">
            <a:avLst>
              <a:gd name="adj" fmla="val 225151"/>
            </a:avLst>
          </a:prstGeom>
          <a:solidFill>
            <a:srgbClr val="643557"/>
          </a:solidFill>
          <a:ln/>
        </p:spPr>
      </p:sp>
      <p:sp>
        <p:nvSpPr>
          <p:cNvPr id="13" name="Shape 10"/>
          <p:cNvSpPr/>
          <p:nvPr/>
        </p:nvSpPr>
        <p:spPr>
          <a:xfrm>
            <a:off x="7065228" y="3673554"/>
            <a:ext cx="499943" cy="499943"/>
          </a:xfrm>
          <a:prstGeom prst="roundRect">
            <a:avLst>
              <a:gd name="adj" fmla="val 20000"/>
            </a:avLst>
          </a:prstGeom>
          <a:solidFill>
            <a:srgbClr val="542C49"/>
          </a:solidFill>
          <a:ln w="13811">
            <a:solidFill>
              <a:srgbClr val="643557"/>
            </a:solidFill>
            <a:prstDash val="solid"/>
          </a:ln>
        </p:spPr>
      </p:sp>
      <p:sp>
        <p:nvSpPr>
          <p:cNvPr id="14" name="Text 11"/>
          <p:cNvSpPr/>
          <p:nvPr/>
        </p:nvSpPr>
        <p:spPr>
          <a:xfrm>
            <a:off x="7216080" y="3715226"/>
            <a:ext cx="19812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5" name="Text 12"/>
          <p:cNvSpPr/>
          <p:nvPr/>
        </p:nvSpPr>
        <p:spPr>
          <a:xfrm>
            <a:off x="2624376" y="3718084"/>
            <a:ext cx="3468767" cy="355402"/>
          </a:xfrm>
          <a:prstGeom prst="rect">
            <a:avLst/>
          </a:prstGeom>
          <a:noFill/>
          <a:ln/>
        </p:spPr>
        <p:txBody>
          <a:bodyPr wrap="none" rtlCol="0" anchor="t"/>
          <a:lstStyle/>
          <a:p>
            <a:pPr marL="0" indent="0" algn="r">
              <a:lnSpc>
                <a:spcPts val="2799"/>
              </a:lnSpc>
              <a:buNone/>
            </a:pPr>
            <a:r>
              <a:rPr lang="en-US" sz="4400" b="1" dirty="0">
                <a:solidFill>
                  <a:srgbClr val="DAD8E9"/>
                </a:solidFill>
                <a:latin typeface="Mukta" pitchFamily="34" charset="0"/>
                <a:ea typeface="Mukta" pitchFamily="34" charset="-122"/>
                <a:cs typeface="Mukta" pitchFamily="34" charset="-120"/>
              </a:rPr>
              <a:t>Nguyễn Hoàng Nhựt</a:t>
            </a:r>
            <a:endParaRPr lang="en-US" sz="4400" b="1" dirty="0"/>
          </a:p>
        </p:txBody>
      </p:sp>
      <p:sp>
        <p:nvSpPr>
          <p:cNvPr id="16" name="Text 13"/>
          <p:cNvSpPr/>
          <p:nvPr/>
        </p:nvSpPr>
        <p:spPr>
          <a:xfrm>
            <a:off x="2624376" y="4206715"/>
            <a:ext cx="3468767" cy="1281589"/>
          </a:xfrm>
          <a:prstGeom prst="rect">
            <a:avLst/>
          </a:prstGeom>
          <a:noFill/>
          <a:ln/>
        </p:spPr>
        <p:txBody>
          <a:bodyPr wrap="square" rtlCol="0" anchor="t"/>
          <a:lstStyle/>
          <a:p>
            <a:pPr marL="0" indent="0" algn="ctr">
              <a:lnSpc>
                <a:spcPts val="2239"/>
              </a:lnSpc>
              <a:buNone/>
            </a:pPr>
            <a:r>
              <a:rPr lang="en-US" dirty="0">
                <a:solidFill>
                  <a:srgbClr val="AFCBF8"/>
                </a:solidFill>
                <a:latin typeface="Mukta" pitchFamily="34" charset="0"/>
                <a:ea typeface="Mukta" pitchFamily="34" charset="-122"/>
                <a:cs typeface="Mukta" pitchFamily="34" charset="-120"/>
              </a:rPr>
              <a:t>     Phụ  trách : Thiết kế chức năng tra cứu </a:t>
            </a:r>
            <a:r>
              <a:rPr lang="en-US" dirty="0" err="1">
                <a:solidFill>
                  <a:srgbClr val="AFCBF8"/>
                </a:solidFill>
                <a:latin typeface="Mukta" pitchFamily="34" charset="0"/>
                <a:ea typeface="Mukta" pitchFamily="34" charset="-122"/>
                <a:cs typeface="Mukta" pitchFamily="34" charset="-120"/>
              </a:rPr>
              <a:t>điểm</a:t>
            </a:r>
            <a:r>
              <a:rPr lang="en-US" dirty="0">
                <a:solidFill>
                  <a:srgbClr val="AFCBF8"/>
                </a:solidFill>
                <a:latin typeface="Mukta" pitchFamily="34" charset="0"/>
                <a:ea typeface="Mukta" pitchFamily="34" charset="-122"/>
                <a:cs typeface="Mukta" pitchFamily="34" charset="-120"/>
              </a:rPr>
              <a:t>, thiết kế chức năng xóa,  thiết </a:t>
            </a:r>
            <a:r>
              <a:rPr lang="en-US" dirty="0" err="1">
                <a:solidFill>
                  <a:srgbClr val="AFCBF8"/>
                </a:solidFill>
                <a:latin typeface="Mukta" pitchFamily="34" charset="0"/>
                <a:ea typeface="Mukta" pitchFamily="34" charset="-122"/>
                <a:cs typeface="Mukta" pitchFamily="34" charset="-120"/>
              </a:rPr>
              <a:t>kế</a:t>
            </a:r>
            <a:r>
              <a:rPr lang="en-US" dirty="0">
                <a:solidFill>
                  <a:srgbClr val="AFCBF8"/>
                </a:solidFill>
                <a:latin typeface="Mukta" pitchFamily="34" charset="0"/>
                <a:ea typeface="Mukta" pitchFamily="34" charset="-122"/>
                <a:cs typeface="Mukta" pitchFamily="34" charset="-120"/>
              </a:rPr>
              <a:t> </a:t>
            </a:r>
            <a:r>
              <a:rPr lang="en-US" dirty="0" err="1">
                <a:solidFill>
                  <a:srgbClr val="AFCBF8"/>
                </a:solidFill>
                <a:latin typeface="Mukta" pitchFamily="34" charset="0"/>
                <a:ea typeface="Mukta" pitchFamily="34" charset="-122"/>
                <a:cs typeface="Mukta" pitchFamily="34" charset="-120"/>
              </a:rPr>
              <a:t>chức</a:t>
            </a:r>
            <a:r>
              <a:rPr lang="en-US" dirty="0">
                <a:solidFill>
                  <a:srgbClr val="AFCBF8"/>
                </a:solidFill>
                <a:latin typeface="Mukta" pitchFamily="34" charset="0"/>
                <a:ea typeface="Mukta" pitchFamily="34" charset="-122"/>
                <a:cs typeface="Mukta" pitchFamily="34" charset="-120"/>
              </a:rPr>
              <a:t> </a:t>
            </a:r>
            <a:r>
              <a:rPr lang="en-US" dirty="0" err="1">
                <a:solidFill>
                  <a:srgbClr val="AFCBF8"/>
                </a:solidFill>
                <a:latin typeface="Mukta" pitchFamily="34" charset="0"/>
                <a:ea typeface="Mukta" pitchFamily="34" charset="-122"/>
                <a:cs typeface="Mukta" pitchFamily="34" charset="-120"/>
              </a:rPr>
              <a:t>năng</a:t>
            </a:r>
            <a:r>
              <a:rPr lang="en-US" dirty="0">
                <a:solidFill>
                  <a:srgbClr val="AFCBF8"/>
                </a:solidFill>
                <a:latin typeface="Mukta" pitchFamily="34" charset="0"/>
                <a:ea typeface="Mukta" pitchFamily="34" charset="-122"/>
                <a:cs typeface="Mukta" pitchFamily="34" charset="-120"/>
              </a:rPr>
              <a:t> chấm điểm, viết quyển báo cáo .     </a:t>
            </a:r>
            <a:r>
              <a:rPr lang="en-US" dirty="0">
                <a:solidFill>
                  <a:srgbClr val="DAD8E9"/>
                </a:solidFill>
                <a:latin typeface="Mukta" pitchFamily="34" charset="0"/>
                <a:ea typeface="Mukta" pitchFamily="34" charset="-122"/>
                <a:cs typeface="Mukta" pitchFamily="34" charset="-120"/>
              </a:rPr>
              <a:t>                            </a:t>
            </a:r>
            <a:endParaRPr lang="en-US" dirty="0"/>
          </a:p>
        </p:txBody>
      </p:sp>
      <p:sp>
        <p:nvSpPr>
          <p:cNvPr id="17" name="Text 14"/>
          <p:cNvSpPr/>
          <p:nvPr/>
        </p:nvSpPr>
        <p:spPr>
          <a:xfrm>
            <a:off x="2624376" y="5192911"/>
            <a:ext cx="3468767" cy="355402"/>
          </a:xfrm>
          <a:prstGeom prst="rect">
            <a:avLst/>
          </a:prstGeom>
          <a:noFill/>
          <a:ln/>
        </p:spPr>
        <p:txBody>
          <a:bodyPr wrap="none" rtlCol="0" anchor="t"/>
          <a:lstStyle/>
          <a:p>
            <a:pPr marL="0" indent="0" algn="r">
              <a:lnSpc>
                <a:spcPts val="2799"/>
              </a:lnSpc>
              <a:buNone/>
            </a:pPr>
            <a:endParaRPr lang="en-US" sz="1750" dirty="0"/>
          </a:p>
        </p:txBody>
      </p:sp>
      <p:sp>
        <p:nvSpPr>
          <p:cNvPr id="18" name="Shape 15"/>
          <p:cNvSpPr/>
          <p:nvPr/>
        </p:nvSpPr>
        <p:spPr>
          <a:xfrm>
            <a:off x="7565172" y="5216069"/>
            <a:ext cx="777597" cy="44410"/>
          </a:xfrm>
          <a:prstGeom prst="roundRect">
            <a:avLst>
              <a:gd name="adj" fmla="val 225151"/>
            </a:avLst>
          </a:prstGeom>
          <a:solidFill>
            <a:srgbClr val="643557"/>
          </a:solidFill>
          <a:ln/>
        </p:spPr>
      </p:sp>
      <p:sp>
        <p:nvSpPr>
          <p:cNvPr id="19" name="Shape 16"/>
          <p:cNvSpPr/>
          <p:nvPr/>
        </p:nvSpPr>
        <p:spPr>
          <a:xfrm>
            <a:off x="7065228" y="4988362"/>
            <a:ext cx="499943" cy="499943"/>
          </a:xfrm>
          <a:prstGeom prst="roundRect">
            <a:avLst>
              <a:gd name="adj" fmla="val 20000"/>
            </a:avLst>
          </a:prstGeom>
          <a:solidFill>
            <a:srgbClr val="542C49"/>
          </a:solidFill>
          <a:ln w="13811">
            <a:solidFill>
              <a:srgbClr val="643557"/>
            </a:solidFill>
            <a:prstDash val="solid"/>
          </a:ln>
        </p:spPr>
      </p:sp>
      <p:sp>
        <p:nvSpPr>
          <p:cNvPr id="20" name="Text 17"/>
          <p:cNvSpPr/>
          <p:nvPr/>
        </p:nvSpPr>
        <p:spPr>
          <a:xfrm>
            <a:off x="7219890" y="5030033"/>
            <a:ext cx="19050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3</a:t>
            </a:r>
            <a:endParaRPr lang="en-US" sz="2624" dirty="0"/>
          </a:p>
        </p:txBody>
      </p:sp>
      <p:sp>
        <p:nvSpPr>
          <p:cNvPr id="21" name="Text 18"/>
          <p:cNvSpPr/>
          <p:nvPr/>
        </p:nvSpPr>
        <p:spPr>
          <a:xfrm>
            <a:off x="8537258" y="5032891"/>
            <a:ext cx="3468767" cy="355402"/>
          </a:xfrm>
          <a:prstGeom prst="rect">
            <a:avLst/>
          </a:prstGeom>
          <a:noFill/>
          <a:ln/>
        </p:spPr>
        <p:txBody>
          <a:bodyPr wrap="none" rtlCol="0" anchor="t"/>
          <a:lstStyle/>
          <a:p>
            <a:pPr marL="0" indent="0" algn="l">
              <a:lnSpc>
                <a:spcPts val="2799"/>
              </a:lnSpc>
              <a:buNone/>
            </a:pPr>
            <a:r>
              <a:rPr lang="en-US" sz="4400" b="1" dirty="0">
                <a:solidFill>
                  <a:srgbClr val="DAD8E9"/>
                </a:solidFill>
                <a:latin typeface="Mukta" pitchFamily="34" charset="0"/>
                <a:ea typeface="Mukta" pitchFamily="34" charset="-122"/>
                <a:cs typeface="Mukta" pitchFamily="34" charset="-120"/>
              </a:rPr>
              <a:t>Mã Đại Phú</a:t>
            </a:r>
            <a:endParaRPr lang="en-US" sz="4400" b="1" dirty="0"/>
          </a:p>
        </p:txBody>
      </p:sp>
      <p:sp>
        <p:nvSpPr>
          <p:cNvPr id="22" name="Text 19"/>
          <p:cNvSpPr/>
          <p:nvPr/>
        </p:nvSpPr>
        <p:spPr>
          <a:xfrm>
            <a:off x="8537258" y="5521523"/>
            <a:ext cx="3468767" cy="1461612"/>
          </a:xfrm>
          <a:prstGeom prst="rect">
            <a:avLst/>
          </a:prstGeom>
          <a:noFill/>
          <a:ln/>
        </p:spPr>
        <p:txBody>
          <a:bodyPr wrap="square" rtlCol="0" anchor="t"/>
          <a:lstStyle/>
          <a:p>
            <a:pPr marL="0" indent="0" algn="l">
              <a:lnSpc>
                <a:spcPts val="2239"/>
              </a:lnSpc>
              <a:buNone/>
            </a:pPr>
            <a:r>
              <a:rPr lang="en-US" dirty="0">
                <a:solidFill>
                  <a:srgbClr val="AFCBF8"/>
                </a:solidFill>
                <a:latin typeface="Mukta" pitchFamily="34" charset="0"/>
                <a:ea typeface="Mukta" pitchFamily="34" charset="-122"/>
                <a:cs typeface="Mukta" pitchFamily="34" charset="-120"/>
              </a:rPr>
              <a:t>Phụ trách : Thiết kế chức năng hiển thị và tìm kiếm, thiết kế chức năng thêm mới, Thiết kế chức năng đăng kí môn học, viết quyển báo cáo, làm slide trình chiếu.</a:t>
            </a:r>
            <a:endParaRPr lang="en-US" dirty="0"/>
          </a:p>
        </p:txBody>
      </p:sp>
      <p:pic>
        <p:nvPicPr>
          <p:cNvPr id="2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5718" y="0"/>
            <a:ext cx="14630400" cy="8229600"/>
          </a:xfrm>
          <a:prstGeom prst="rect">
            <a:avLst/>
          </a:prstGeom>
          <a:solidFill>
            <a:srgbClr val="0B0C2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flipH="1">
            <a:off x="14630399" y="0"/>
            <a:ext cx="45719" cy="8229600"/>
          </a:xfrm>
          <a:prstGeom prst="rect">
            <a:avLst/>
          </a:prstGeom>
        </p:spPr>
      </p:pic>
      <p:sp>
        <p:nvSpPr>
          <p:cNvPr id="5" name="Text 1"/>
          <p:cNvSpPr/>
          <p:nvPr/>
        </p:nvSpPr>
        <p:spPr>
          <a:xfrm>
            <a:off x="688819" y="241916"/>
            <a:ext cx="9259693" cy="2469200"/>
          </a:xfrm>
          <a:prstGeom prst="rect">
            <a:avLst/>
          </a:prstGeom>
          <a:noFill/>
          <a:ln/>
        </p:spPr>
        <p:txBody>
          <a:bodyPr wrap="square" rtlCol="0" anchor="t"/>
          <a:lstStyle/>
          <a:p>
            <a:pPr marL="0" indent="0">
              <a:lnSpc>
                <a:spcPts val="6561"/>
              </a:lnSpc>
              <a:buNone/>
            </a:pPr>
            <a:r>
              <a:rPr lang="vi-VN" sz="5249" b="1" dirty="0">
                <a:solidFill>
                  <a:srgbClr val="C6BFEE"/>
                </a:solidFill>
                <a:latin typeface="Prompt" pitchFamily="34" charset="0"/>
                <a:ea typeface="Prompt" pitchFamily="34" charset="-122"/>
                <a:cs typeface="Prompt" pitchFamily="34" charset="-120"/>
              </a:rPr>
              <a:t>TỔNG QUAN</a:t>
            </a:r>
            <a:r>
              <a:rPr lang="en-US" sz="5249" b="1" dirty="0">
                <a:solidFill>
                  <a:srgbClr val="C6BFEE"/>
                </a:solidFill>
                <a:latin typeface="Prompt" pitchFamily="34" charset="0"/>
                <a:ea typeface="Prompt" pitchFamily="34" charset="-122"/>
                <a:cs typeface="Prompt" pitchFamily="34" charset="-120"/>
              </a:rPr>
              <a:t> </a:t>
            </a:r>
            <a:r>
              <a:rPr lang="vi-VN" sz="5249" b="1" dirty="0">
                <a:solidFill>
                  <a:srgbClr val="C6BFEE"/>
                </a:solidFill>
                <a:latin typeface="Prompt" pitchFamily="34" charset="0"/>
                <a:ea typeface="Prompt" pitchFamily="34" charset="-122"/>
                <a:cs typeface="Prompt" pitchFamily="34" charset="-120"/>
              </a:rPr>
              <a:t>VỀ </a:t>
            </a:r>
            <a:r>
              <a:rPr lang="en-US" sz="5249" b="1" dirty="0">
                <a:solidFill>
                  <a:srgbClr val="C6BFEE"/>
                </a:solidFill>
                <a:latin typeface="Prompt" pitchFamily="34" charset="0"/>
                <a:ea typeface="Prompt" pitchFamily="34" charset="-122"/>
                <a:cs typeface="Prompt" pitchFamily="34" charset="-120"/>
              </a:rPr>
              <a:t>HỆ THỐNG QUẢN LÝ SINH VIÊN</a:t>
            </a:r>
          </a:p>
          <a:p>
            <a:pPr marL="0" indent="0">
              <a:lnSpc>
                <a:spcPts val="6561"/>
              </a:lnSpc>
              <a:buNone/>
            </a:pPr>
            <a:endParaRPr lang="en-US" sz="5249" dirty="0">
              <a:solidFill>
                <a:srgbClr val="C6BFEE"/>
              </a:solidFill>
              <a:latin typeface="Prompt" pitchFamily="34" charset="0"/>
              <a:cs typeface="Prompt" pitchFamily="34" charset="-120"/>
            </a:endParaRPr>
          </a:p>
          <a:p>
            <a:pPr marL="0" indent="0">
              <a:lnSpc>
                <a:spcPts val="6561"/>
              </a:lnSpc>
              <a:buNone/>
            </a:pPr>
            <a:endParaRPr lang="en-US" sz="5249" dirty="0">
              <a:solidFill>
                <a:srgbClr val="C6BFEE"/>
              </a:solidFill>
              <a:latin typeface="Prompt" pitchFamily="34" charset="0"/>
              <a:cs typeface="Prompt" pitchFamily="34" charset="-120"/>
            </a:endParaRPr>
          </a:p>
          <a:p>
            <a:pPr marL="0" indent="0">
              <a:lnSpc>
                <a:spcPts val="6561"/>
              </a:lnSpc>
              <a:buNone/>
            </a:pPr>
            <a:endParaRPr lang="en-US" sz="5249" dirty="0"/>
          </a:p>
        </p:txBody>
      </p:sp>
      <p:sp>
        <p:nvSpPr>
          <p:cNvPr id="6" name="Text 2"/>
          <p:cNvSpPr/>
          <p:nvPr/>
        </p:nvSpPr>
        <p:spPr>
          <a:xfrm>
            <a:off x="739377" y="2042056"/>
            <a:ext cx="11888984" cy="3026901"/>
          </a:xfrm>
          <a:prstGeom prst="rect">
            <a:avLst/>
          </a:prstGeom>
          <a:noFill/>
          <a:ln/>
        </p:spPr>
        <p:txBody>
          <a:bodyPr wrap="square" rtlCol="0" anchor="t"/>
          <a:lstStyle/>
          <a:p>
            <a:pPr marL="0" indent="0">
              <a:lnSpc>
                <a:spcPts val="2799"/>
              </a:lnSpc>
              <a:buNone/>
            </a:pPr>
            <a:r>
              <a:rPr lang="en-US" sz="2400" dirty="0">
                <a:solidFill>
                  <a:srgbClr val="DAD8E9"/>
                </a:solidFill>
                <a:latin typeface="Mongolian Baiti" panose="03000500000000000000" pitchFamily="66" charset="0"/>
                <a:ea typeface="Mukta" pitchFamily="34" charset="-122"/>
                <a:cs typeface="Mongolian Baiti" panose="03000500000000000000" pitchFamily="66" charset="0"/>
              </a:rPr>
              <a:t>       </a:t>
            </a:r>
          </a:p>
          <a:p>
            <a:pPr marL="0" indent="0">
              <a:lnSpc>
                <a:spcPts val="2799"/>
              </a:lnSpc>
              <a:buNone/>
            </a:pPr>
            <a:endParaRPr lang="en-US" sz="2400" dirty="0">
              <a:solidFill>
                <a:srgbClr val="DAD8E9"/>
              </a:solidFill>
              <a:latin typeface="Mongolian Baiti" panose="03000500000000000000" pitchFamily="66" charset="0"/>
              <a:ea typeface="Mukta" pitchFamily="34" charset="-122"/>
              <a:cs typeface="Mongolian Baiti" panose="03000500000000000000" pitchFamily="66" charset="0"/>
            </a:endParaRPr>
          </a:p>
          <a:p>
            <a:pPr marL="0" indent="0">
              <a:lnSpc>
                <a:spcPts val="2799"/>
              </a:lnSpc>
              <a:buNone/>
            </a:pPr>
            <a:r>
              <a:rPr lang="en-US" sz="2400" dirty="0">
                <a:solidFill>
                  <a:srgbClr val="DAD8E9"/>
                </a:solidFill>
                <a:latin typeface="Mongolian Baiti" panose="03000500000000000000" pitchFamily="66" charset="0"/>
                <a:ea typeface="Mukta" pitchFamily="34" charset="-122"/>
                <a:cs typeface="Mongolian Baiti" panose="03000500000000000000" pitchFamily="66" charset="0"/>
              </a:rPr>
              <a:t>         </a:t>
            </a:r>
            <a:r>
              <a:rPr lang="en-US" sz="2400" dirty="0" err="1">
                <a:solidFill>
                  <a:srgbClr val="DAD8E9"/>
                </a:solidFill>
                <a:latin typeface="Mongolian Baiti" panose="03000500000000000000" pitchFamily="66" charset="0"/>
                <a:ea typeface="Mukta" pitchFamily="34" charset="-122"/>
                <a:cs typeface="Mongolian Baiti" panose="03000500000000000000" pitchFamily="66" charset="0"/>
              </a:rPr>
              <a:t>Hiện</a:t>
            </a:r>
            <a:r>
              <a:rPr lang="en-US" sz="2400" dirty="0">
                <a:solidFill>
                  <a:srgbClr val="DAD8E9"/>
                </a:solidFill>
                <a:latin typeface="Mongolian Baiti" panose="03000500000000000000" pitchFamily="66" charset="0"/>
                <a:ea typeface="Mukta" pitchFamily="34" charset="-122"/>
                <a:cs typeface="Mongolian Baiti" panose="03000500000000000000" pitchFamily="66" charset="0"/>
              </a:rPr>
              <a:t> nay công nghệ xuất hiện ở khắp các lĩnh vực, các ứng dụng không còn xa đối với mọi người.Việc phát triển các ứng dụng để phục vụ nhu cầu con người trong các lĩnh vực ngày càng cao. Trong môi trường giáo dục cũng thế, việc quản lý khối lượng lớn thông tin sinh viên cần được thông tin hoá nhằm tăng hiệu quả quản lý. Xây dựng ứng dụng “Quản lý sinh viên” bằng C# không chỉ là hành trình khám phá về khả năng của ngôn ngữ C# mà còn nhằm mục đích hiện thực hoá ý tưởng thông tin hoá quá trình quản lý sinh </a:t>
            </a:r>
            <a:r>
              <a:rPr lang="en-US" sz="2400" dirty="0" err="1">
                <a:solidFill>
                  <a:srgbClr val="DAD8E9"/>
                </a:solidFill>
                <a:latin typeface="Mongolian Baiti" panose="03000500000000000000" pitchFamily="66" charset="0"/>
                <a:ea typeface="Mukta" pitchFamily="34" charset="-122"/>
                <a:cs typeface="Mongolian Baiti" panose="03000500000000000000" pitchFamily="66" charset="0"/>
              </a:rPr>
              <a:t>viên</a:t>
            </a:r>
            <a:r>
              <a:rPr lang="en-US" sz="2400" dirty="0">
                <a:solidFill>
                  <a:srgbClr val="DAD8E9"/>
                </a:solidFill>
                <a:latin typeface="Mongolian Baiti" panose="03000500000000000000" pitchFamily="66" charset="0"/>
                <a:ea typeface="Mukta" pitchFamily="34" charset="-122"/>
                <a:cs typeface="Mongolian Baiti" panose="03000500000000000000" pitchFamily="66" charset="0"/>
              </a:rPr>
              <a:t>.</a:t>
            </a:r>
          </a:p>
          <a:p>
            <a:pPr marL="0" indent="0">
              <a:lnSpc>
                <a:spcPts val="2799"/>
              </a:lnSpc>
              <a:buNone/>
            </a:pPr>
            <a:endParaRPr lang="en-US" sz="2400" dirty="0">
              <a:solidFill>
                <a:srgbClr val="DAD8E9"/>
              </a:solidFill>
              <a:latin typeface="Mongolian Baiti" panose="03000500000000000000" pitchFamily="66" charset="0"/>
              <a:ea typeface="Mukta" pitchFamily="34" charset="-122"/>
              <a:cs typeface="Mongolian Baiti" panose="03000500000000000000" pitchFamily="66" charset="0"/>
            </a:endParaRPr>
          </a:p>
          <a:p>
            <a:pPr marL="0" indent="0">
              <a:lnSpc>
                <a:spcPts val="2799"/>
              </a:lnSpc>
              <a:buNone/>
            </a:pPr>
            <a:r>
              <a:rPr lang="vi-VN" sz="2400" b="1" dirty="0">
                <a:solidFill>
                  <a:schemeClr val="bg1"/>
                </a:solidFill>
                <a:latin typeface="Mongolian Baiti" panose="03000500000000000000" pitchFamily="66" charset="0"/>
                <a:cs typeface="Mongolian Baiti" panose="03000500000000000000" pitchFamily="66" charset="0"/>
              </a:rPr>
              <a:t>Mục tiêu của đề tài :</a:t>
            </a:r>
          </a:p>
          <a:p>
            <a:pPr marL="0" marR="0" indent="457200" algn="just">
              <a:lnSpc>
                <a:spcPct val="150000"/>
              </a:lnSpc>
              <a:spcBef>
                <a:spcPts val="600"/>
              </a:spcBef>
              <a:spcAft>
                <a:spcPts val="600"/>
              </a:spcAft>
            </a:pPr>
            <a:r>
              <a:rPr lang="vi-VN" sz="2400" dirty="0">
                <a:solidFill>
                  <a:schemeClr val="bg1"/>
                </a:solidFill>
                <a:effectLst/>
                <a:latin typeface="Times New Roman" panose="02020603050405020304" pitchFamily="18" charset="0"/>
                <a:ea typeface="Times New Roman" panose="02020603050405020304" pitchFamily="18" charset="0"/>
                <a:cs typeface="Mongolian Baiti" panose="03000500000000000000" pitchFamily="66" charset="0"/>
              </a:rPr>
              <a:t>- Tìm hiểu về xây dựng ứng dụng bằng ngôn ngữ C#.</a:t>
            </a:r>
          </a:p>
          <a:p>
            <a:pPr marL="0" marR="0" indent="457200" algn="just">
              <a:lnSpc>
                <a:spcPct val="150000"/>
              </a:lnSpc>
              <a:spcBef>
                <a:spcPts val="600"/>
              </a:spcBef>
              <a:spcAft>
                <a:spcPts val="600"/>
              </a:spcAft>
            </a:pPr>
            <a:r>
              <a:rPr lang="vi-VN" sz="2400" dirty="0">
                <a:solidFill>
                  <a:schemeClr val="bg1"/>
                </a:solidFill>
                <a:effectLst/>
                <a:latin typeface="Times New Roman" panose="02020603050405020304" pitchFamily="18" charset="0"/>
                <a:ea typeface="Times New Roman" panose="02020603050405020304" pitchFamily="18" charset="0"/>
                <a:cs typeface="Mongolian Baiti" panose="03000500000000000000" pitchFamily="66" charset="0"/>
              </a:rPr>
              <a:t>- Triển khai xây dựng ứng dụng “Quản lý sinh viên”.</a:t>
            </a:r>
          </a:p>
          <a:p>
            <a:pPr marL="0" indent="0">
              <a:lnSpc>
                <a:spcPts val="2799"/>
              </a:lnSpc>
              <a:buNone/>
            </a:pPr>
            <a:endParaRPr lang="en-US" sz="2400" dirty="0">
              <a:solidFill>
                <a:schemeClr val="bg1"/>
              </a:solidFill>
              <a:latin typeface="Mongolian Baiti" panose="03000500000000000000" pitchFamily="66" charset="0"/>
              <a:cs typeface="Mongolian Baiti" panose="03000500000000000000"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7338"/>
            <a:ext cx="14630400" cy="8230314"/>
          </a:xfrm>
          <a:prstGeom prst="rect">
            <a:avLst/>
          </a:prstGeom>
          <a:solidFill>
            <a:srgbClr val="0C0C0C">
              <a:alpha val="75000"/>
            </a:srgbClr>
          </a:solidFill>
          <a:ln w="13097">
            <a:solidFill>
              <a:srgbClr val="FFFFFF">
                <a:alpha val="16000"/>
              </a:srgbClr>
            </a:solidFill>
            <a:prstDash val="solid"/>
          </a:ln>
        </p:spPr>
        <p:txBody>
          <a:bodyPr/>
          <a:lstStyle/>
          <a:p>
            <a:endParaRPr lang="vi-VN" dirty="0"/>
          </a:p>
        </p:txBody>
      </p:sp>
      <p:pic>
        <p:nvPicPr>
          <p:cNvPr id="4" name="Image 1" descr="preencoded.png"/>
          <p:cNvPicPr>
            <a:picLocks noChangeAspect="1"/>
          </p:cNvPicPr>
          <p:nvPr/>
        </p:nvPicPr>
        <p:blipFill>
          <a:blip r:embed="rId4"/>
          <a:stretch>
            <a:fillRect/>
          </a:stretch>
        </p:blipFill>
        <p:spPr>
          <a:xfrm>
            <a:off x="11899344" y="0"/>
            <a:ext cx="2731056" cy="8230314"/>
          </a:xfrm>
          <a:prstGeom prst="rect">
            <a:avLst/>
          </a:prstGeom>
        </p:spPr>
      </p:pic>
      <p:sp>
        <p:nvSpPr>
          <p:cNvPr id="5" name="Text 1"/>
          <p:cNvSpPr/>
          <p:nvPr/>
        </p:nvSpPr>
        <p:spPr>
          <a:xfrm>
            <a:off x="1034653" y="579834"/>
            <a:ext cx="8903494" cy="1054179"/>
          </a:xfrm>
          <a:prstGeom prst="rect">
            <a:avLst/>
          </a:prstGeom>
          <a:noFill/>
          <a:ln/>
        </p:spPr>
        <p:txBody>
          <a:bodyPr wrap="square" rtlCol="0" anchor="t"/>
          <a:lstStyle/>
          <a:p>
            <a:pPr marL="0" indent="0">
              <a:lnSpc>
                <a:spcPts val="4151"/>
              </a:lnSpc>
              <a:buNone/>
            </a:pPr>
            <a:r>
              <a:rPr lang="en-US" sz="4400" b="1" dirty="0">
                <a:solidFill>
                  <a:schemeClr val="bg2"/>
                </a:solidFill>
                <a:latin typeface="Barlow" pitchFamily="34" charset="0"/>
                <a:ea typeface="Barlow" pitchFamily="34" charset="-122"/>
                <a:cs typeface="Barlow" pitchFamily="34" charset="-120"/>
              </a:rPr>
              <a:t>Đối tượng,phương pháp, phạm vi nghiên cứu và kết quả đạt được</a:t>
            </a:r>
            <a:endParaRPr lang="en-US" sz="4400" dirty="0">
              <a:solidFill>
                <a:schemeClr val="bg2"/>
              </a:solidFill>
            </a:endParaRPr>
          </a:p>
        </p:txBody>
      </p:sp>
      <p:sp>
        <p:nvSpPr>
          <p:cNvPr id="6" name="Text 2"/>
          <p:cNvSpPr/>
          <p:nvPr/>
        </p:nvSpPr>
        <p:spPr>
          <a:xfrm>
            <a:off x="1034653" y="1871186"/>
            <a:ext cx="8903494" cy="337304"/>
          </a:xfrm>
          <a:prstGeom prst="rect">
            <a:avLst/>
          </a:prstGeom>
          <a:noFill/>
          <a:ln/>
        </p:spPr>
        <p:txBody>
          <a:bodyPr wrap="none" rtlCol="0" anchor="t"/>
          <a:lstStyle/>
          <a:p>
            <a:pPr marL="0" indent="0">
              <a:lnSpc>
                <a:spcPts val="2657"/>
              </a:lnSpc>
              <a:buNone/>
            </a:pPr>
            <a:endParaRPr lang="en-US" sz="1660" dirty="0"/>
          </a:p>
        </p:txBody>
      </p:sp>
      <p:sp>
        <p:nvSpPr>
          <p:cNvPr id="7" name="Shape 3"/>
          <p:cNvSpPr/>
          <p:nvPr/>
        </p:nvSpPr>
        <p:spPr>
          <a:xfrm>
            <a:off x="1329809" y="2445663"/>
            <a:ext cx="42148" cy="5204817"/>
          </a:xfrm>
          <a:prstGeom prst="roundRect">
            <a:avLst>
              <a:gd name="adj" fmla="val 225144"/>
            </a:avLst>
          </a:prstGeom>
          <a:solidFill>
            <a:srgbClr val="91080B"/>
          </a:solidFill>
          <a:ln/>
        </p:spPr>
      </p:sp>
      <p:sp>
        <p:nvSpPr>
          <p:cNvPr id="8" name="Shape 4"/>
          <p:cNvSpPr/>
          <p:nvPr/>
        </p:nvSpPr>
        <p:spPr>
          <a:xfrm>
            <a:off x="1588115" y="2826425"/>
            <a:ext cx="737949" cy="42148"/>
          </a:xfrm>
          <a:prstGeom prst="roundRect">
            <a:avLst>
              <a:gd name="adj" fmla="val 225144"/>
            </a:avLst>
          </a:prstGeom>
          <a:solidFill>
            <a:srgbClr val="91080B"/>
          </a:solidFill>
          <a:ln/>
        </p:spPr>
      </p:sp>
      <p:sp>
        <p:nvSpPr>
          <p:cNvPr id="9" name="Shape 5"/>
          <p:cNvSpPr/>
          <p:nvPr/>
        </p:nvSpPr>
        <p:spPr>
          <a:xfrm>
            <a:off x="1113651" y="2610326"/>
            <a:ext cx="474464" cy="474464"/>
          </a:xfrm>
          <a:prstGeom prst="roundRect">
            <a:avLst>
              <a:gd name="adj" fmla="val 20000"/>
            </a:avLst>
          </a:prstGeom>
          <a:solidFill>
            <a:srgbClr val="790709"/>
          </a:solidFill>
          <a:ln w="13097">
            <a:solidFill>
              <a:srgbClr val="91080B"/>
            </a:solidFill>
            <a:prstDash val="solid"/>
          </a:ln>
        </p:spPr>
      </p:sp>
      <p:sp>
        <p:nvSpPr>
          <p:cNvPr id="10" name="Text 6"/>
          <p:cNvSpPr/>
          <p:nvPr/>
        </p:nvSpPr>
        <p:spPr>
          <a:xfrm>
            <a:off x="1293674" y="2649855"/>
            <a:ext cx="114300" cy="395407"/>
          </a:xfrm>
          <a:prstGeom prst="rect">
            <a:avLst/>
          </a:prstGeom>
          <a:noFill/>
          <a:ln/>
        </p:spPr>
        <p:txBody>
          <a:bodyPr wrap="none" rtlCol="0" anchor="t"/>
          <a:lstStyle/>
          <a:p>
            <a:pPr marL="0" indent="0" algn="ctr">
              <a:lnSpc>
                <a:spcPts val="3113"/>
              </a:lnSpc>
              <a:buNone/>
            </a:pPr>
            <a:r>
              <a:rPr lang="en-US" sz="2491" b="1" dirty="0">
                <a:solidFill>
                  <a:srgbClr val="E5E0DF"/>
                </a:solidFill>
                <a:latin typeface="Barlow" pitchFamily="34" charset="0"/>
                <a:ea typeface="Barlow" pitchFamily="34" charset="-122"/>
                <a:cs typeface="Barlow" pitchFamily="34" charset="-120"/>
              </a:rPr>
              <a:t>1</a:t>
            </a:r>
            <a:endParaRPr lang="en-US" sz="2491" dirty="0"/>
          </a:p>
        </p:txBody>
      </p:sp>
      <p:sp>
        <p:nvSpPr>
          <p:cNvPr id="11" name="Text 7"/>
          <p:cNvSpPr/>
          <p:nvPr/>
        </p:nvSpPr>
        <p:spPr>
          <a:xfrm>
            <a:off x="2510671" y="2656522"/>
            <a:ext cx="3489076" cy="388739"/>
          </a:xfrm>
          <a:prstGeom prst="rect">
            <a:avLst/>
          </a:prstGeom>
          <a:noFill/>
          <a:ln/>
        </p:spPr>
        <p:txBody>
          <a:bodyPr wrap="none" rtlCol="0" anchor="t"/>
          <a:lstStyle/>
          <a:p>
            <a:pPr marL="0" indent="0" algn="l">
              <a:lnSpc>
                <a:spcPts val="2594"/>
              </a:lnSpc>
              <a:buNone/>
            </a:pPr>
            <a:r>
              <a:rPr lang="en-US" sz="2400" b="1" dirty="0">
                <a:solidFill>
                  <a:schemeClr val="accent2"/>
                </a:solidFill>
                <a:latin typeface="Barlow" pitchFamily="34" charset="0"/>
                <a:ea typeface="Barlow" pitchFamily="34" charset="-122"/>
                <a:cs typeface="Barlow" pitchFamily="34" charset="-120"/>
              </a:rPr>
              <a:t>Phương pháp nghiên cứu</a:t>
            </a:r>
            <a:endParaRPr lang="en-US" sz="2400" dirty="0">
              <a:solidFill>
                <a:schemeClr val="accent2"/>
              </a:solidFill>
            </a:endParaRPr>
          </a:p>
        </p:txBody>
      </p:sp>
      <p:sp>
        <p:nvSpPr>
          <p:cNvPr id="12" name="Text 8"/>
          <p:cNvSpPr/>
          <p:nvPr/>
        </p:nvSpPr>
        <p:spPr>
          <a:xfrm>
            <a:off x="2510671" y="3112413"/>
            <a:ext cx="7258884" cy="674608"/>
          </a:xfrm>
          <a:prstGeom prst="rect">
            <a:avLst/>
          </a:prstGeom>
          <a:noFill/>
          <a:ln/>
        </p:spPr>
        <p:txBody>
          <a:bodyPr wrap="square" rtlCol="0" anchor="t"/>
          <a:lstStyle/>
          <a:p>
            <a:pPr marL="0" indent="0" algn="l">
              <a:lnSpc>
                <a:spcPts val="2657"/>
              </a:lnSpc>
              <a:buNone/>
            </a:pPr>
            <a:r>
              <a:rPr lang="en-US" sz="2000" dirty="0">
                <a:solidFill>
                  <a:srgbClr val="E5E0DF"/>
                </a:solidFill>
                <a:latin typeface="Barlow" pitchFamily="34" charset="0"/>
                <a:ea typeface="Barlow" pitchFamily="34" charset="-122"/>
                <a:cs typeface="Barlow" pitchFamily="34" charset="-120"/>
              </a:rPr>
              <a:t>Nghiên cứu các tài liệu, giáo trình, bài báo về lập trình ứng dụng windows đã được công bố và các vấn đề khác có liên quan.</a:t>
            </a:r>
            <a:endParaRPr lang="en-US" sz="2000" dirty="0"/>
          </a:p>
        </p:txBody>
      </p:sp>
      <p:sp>
        <p:nvSpPr>
          <p:cNvPr id="13" name="Shape 9"/>
          <p:cNvSpPr/>
          <p:nvPr/>
        </p:nvSpPr>
        <p:spPr>
          <a:xfrm>
            <a:off x="1588115" y="4589502"/>
            <a:ext cx="737949" cy="42148"/>
          </a:xfrm>
          <a:prstGeom prst="roundRect">
            <a:avLst>
              <a:gd name="adj" fmla="val 225144"/>
            </a:avLst>
          </a:prstGeom>
          <a:solidFill>
            <a:srgbClr val="91080B"/>
          </a:solidFill>
          <a:ln/>
        </p:spPr>
      </p:sp>
      <p:sp>
        <p:nvSpPr>
          <p:cNvPr id="14" name="Shape 10"/>
          <p:cNvSpPr/>
          <p:nvPr/>
        </p:nvSpPr>
        <p:spPr>
          <a:xfrm>
            <a:off x="1113651" y="4373404"/>
            <a:ext cx="474464" cy="474464"/>
          </a:xfrm>
          <a:prstGeom prst="roundRect">
            <a:avLst>
              <a:gd name="adj" fmla="val 20000"/>
            </a:avLst>
          </a:prstGeom>
          <a:solidFill>
            <a:srgbClr val="790709"/>
          </a:solidFill>
          <a:ln w="13097">
            <a:solidFill>
              <a:srgbClr val="91080B"/>
            </a:solidFill>
            <a:prstDash val="solid"/>
          </a:ln>
        </p:spPr>
      </p:sp>
      <p:sp>
        <p:nvSpPr>
          <p:cNvPr id="15" name="Text 11"/>
          <p:cNvSpPr/>
          <p:nvPr/>
        </p:nvSpPr>
        <p:spPr>
          <a:xfrm>
            <a:off x="1263194" y="4412933"/>
            <a:ext cx="175260" cy="395407"/>
          </a:xfrm>
          <a:prstGeom prst="rect">
            <a:avLst/>
          </a:prstGeom>
          <a:noFill/>
          <a:ln/>
        </p:spPr>
        <p:txBody>
          <a:bodyPr wrap="none" rtlCol="0" anchor="t"/>
          <a:lstStyle/>
          <a:p>
            <a:pPr marL="0" indent="0" algn="ctr">
              <a:lnSpc>
                <a:spcPts val="3113"/>
              </a:lnSpc>
              <a:buNone/>
            </a:pPr>
            <a:r>
              <a:rPr lang="en-US" sz="2491" b="1" dirty="0">
                <a:solidFill>
                  <a:srgbClr val="E5E0DF"/>
                </a:solidFill>
                <a:latin typeface="Barlow" pitchFamily="34" charset="0"/>
                <a:ea typeface="Barlow" pitchFamily="34" charset="-122"/>
                <a:cs typeface="Barlow" pitchFamily="34" charset="-120"/>
              </a:rPr>
              <a:t>2</a:t>
            </a:r>
            <a:endParaRPr lang="en-US" sz="2491" dirty="0"/>
          </a:p>
        </p:txBody>
      </p:sp>
      <p:sp>
        <p:nvSpPr>
          <p:cNvPr id="16" name="Text 12"/>
          <p:cNvSpPr/>
          <p:nvPr/>
        </p:nvSpPr>
        <p:spPr>
          <a:xfrm>
            <a:off x="2510671" y="4419600"/>
            <a:ext cx="4018466" cy="349266"/>
          </a:xfrm>
          <a:prstGeom prst="rect">
            <a:avLst/>
          </a:prstGeom>
          <a:noFill/>
          <a:ln/>
        </p:spPr>
        <p:txBody>
          <a:bodyPr wrap="none" rtlCol="0" anchor="t"/>
          <a:lstStyle/>
          <a:p>
            <a:pPr marL="0" indent="0" algn="l">
              <a:lnSpc>
                <a:spcPts val="2594"/>
              </a:lnSpc>
              <a:buNone/>
            </a:pPr>
            <a:r>
              <a:rPr lang="en-US" sz="2400" b="1" dirty="0">
                <a:solidFill>
                  <a:schemeClr val="accent2"/>
                </a:solidFill>
                <a:latin typeface="Barlow" pitchFamily="34" charset="0"/>
                <a:ea typeface="Barlow" pitchFamily="34" charset="-122"/>
                <a:cs typeface="Barlow" pitchFamily="34" charset="-120"/>
              </a:rPr>
              <a:t>Đối tượng và phạm vi nghiên cứu</a:t>
            </a:r>
            <a:endParaRPr lang="en-US" sz="2400" dirty="0">
              <a:solidFill>
                <a:schemeClr val="accent2"/>
              </a:solidFill>
            </a:endParaRPr>
          </a:p>
        </p:txBody>
      </p:sp>
      <p:sp>
        <p:nvSpPr>
          <p:cNvPr id="17" name="Text 13"/>
          <p:cNvSpPr/>
          <p:nvPr/>
        </p:nvSpPr>
        <p:spPr>
          <a:xfrm>
            <a:off x="2510671" y="4875490"/>
            <a:ext cx="7427476" cy="337304"/>
          </a:xfrm>
          <a:prstGeom prst="rect">
            <a:avLst/>
          </a:prstGeom>
          <a:noFill/>
          <a:ln/>
        </p:spPr>
        <p:txBody>
          <a:bodyPr wrap="none" rtlCol="0" anchor="t"/>
          <a:lstStyle/>
          <a:p>
            <a:pPr marL="0" indent="0" algn="l">
              <a:lnSpc>
                <a:spcPts val="2657"/>
              </a:lnSpc>
              <a:buNone/>
            </a:pPr>
            <a:r>
              <a:rPr lang="en-US" sz="2000" dirty="0">
                <a:solidFill>
                  <a:srgbClr val="E5E0DF"/>
                </a:solidFill>
                <a:latin typeface="Barlow" pitchFamily="34" charset="0"/>
                <a:ea typeface="Barlow" pitchFamily="34" charset="-122"/>
                <a:cs typeface="Barlow" pitchFamily="34" charset="-120"/>
              </a:rPr>
              <a:t>Đề tài chủ yếu tập trung nghiên cứu ngôn ngữ C#.</a:t>
            </a:r>
            <a:endParaRPr lang="en-US" sz="2000" dirty="0"/>
          </a:p>
        </p:txBody>
      </p:sp>
      <p:sp>
        <p:nvSpPr>
          <p:cNvPr id="18" name="Text 14"/>
          <p:cNvSpPr/>
          <p:nvPr/>
        </p:nvSpPr>
        <p:spPr>
          <a:xfrm>
            <a:off x="2510671" y="5339239"/>
            <a:ext cx="7427476" cy="337304"/>
          </a:xfrm>
          <a:prstGeom prst="rect">
            <a:avLst/>
          </a:prstGeom>
          <a:noFill/>
          <a:ln/>
        </p:spPr>
        <p:txBody>
          <a:bodyPr wrap="none" rtlCol="0" anchor="t"/>
          <a:lstStyle/>
          <a:p>
            <a:pPr marL="0" indent="0" algn="l">
              <a:lnSpc>
                <a:spcPts val="2657"/>
              </a:lnSpc>
              <a:buNone/>
            </a:pPr>
            <a:r>
              <a:rPr lang="en-US" sz="2000" dirty="0">
                <a:solidFill>
                  <a:srgbClr val="E5E0DF"/>
                </a:solidFill>
                <a:latin typeface="Barlow" pitchFamily="34" charset="0"/>
                <a:ea typeface="Barlow" pitchFamily="34" charset="-122"/>
                <a:cs typeface="Barlow" pitchFamily="34" charset="-120"/>
              </a:rPr>
              <a:t>Các chức năng và tính năng của ngôn ngữ C#.</a:t>
            </a:r>
            <a:endParaRPr lang="en-US" sz="2000" dirty="0"/>
          </a:p>
        </p:txBody>
      </p:sp>
      <p:sp>
        <p:nvSpPr>
          <p:cNvPr id="19" name="Shape 15"/>
          <p:cNvSpPr/>
          <p:nvPr/>
        </p:nvSpPr>
        <p:spPr>
          <a:xfrm>
            <a:off x="1588115" y="6479024"/>
            <a:ext cx="737949" cy="42148"/>
          </a:xfrm>
          <a:prstGeom prst="roundRect">
            <a:avLst>
              <a:gd name="adj" fmla="val 225144"/>
            </a:avLst>
          </a:prstGeom>
          <a:solidFill>
            <a:srgbClr val="91080B"/>
          </a:solidFill>
          <a:ln/>
        </p:spPr>
      </p:sp>
      <p:sp>
        <p:nvSpPr>
          <p:cNvPr id="20" name="Shape 16"/>
          <p:cNvSpPr/>
          <p:nvPr/>
        </p:nvSpPr>
        <p:spPr>
          <a:xfrm>
            <a:off x="1113651" y="6262926"/>
            <a:ext cx="474464" cy="474464"/>
          </a:xfrm>
          <a:prstGeom prst="roundRect">
            <a:avLst>
              <a:gd name="adj" fmla="val 20000"/>
            </a:avLst>
          </a:prstGeom>
          <a:solidFill>
            <a:srgbClr val="790709"/>
          </a:solidFill>
          <a:ln w="13097">
            <a:solidFill>
              <a:srgbClr val="91080B"/>
            </a:solidFill>
            <a:prstDash val="solid"/>
          </a:ln>
        </p:spPr>
      </p:sp>
      <p:sp>
        <p:nvSpPr>
          <p:cNvPr id="21" name="Text 17"/>
          <p:cNvSpPr/>
          <p:nvPr/>
        </p:nvSpPr>
        <p:spPr>
          <a:xfrm>
            <a:off x="1267004" y="6302454"/>
            <a:ext cx="167640" cy="395407"/>
          </a:xfrm>
          <a:prstGeom prst="rect">
            <a:avLst/>
          </a:prstGeom>
          <a:noFill/>
          <a:ln/>
        </p:spPr>
        <p:txBody>
          <a:bodyPr wrap="none" rtlCol="0" anchor="t"/>
          <a:lstStyle/>
          <a:p>
            <a:pPr marL="0" indent="0" algn="ctr">
              <a:lnSpc>
                <a:spcPts val="3113"/>
              </a:lnSpc>
              <a:buNone/>
            </a:pPr>
            <a:r>
              <a:rPr lang="en-US" sz="2491" b="1" dirty="0">
                <a:solidFill>
                  <a:srgbClr val="E5E0DF"/>
                </a:solidFill>
                <a:latin typeface="Barlow" pitchFamily="34" charset="0"/>
                <a:ea typeface="Barlow" pitchFamily="34" charset="-122"/>
                <a:cs typeface="Barlow" pitchFamily="34" charset="-120"/>
              </a:rPr>
              <a:t>3</a:t>
            </a:r>
            <a:endParaRPr lang="en-US" sz="2491" dirty="0"/>
          </a:p>
        </p:txBody>
      </p:sp>
      <p:sp>
        <p:nvSpPr>
          <p:cNvPr id="22" name="Text 18"/>
          <p:cNvSpPr/>
          <p:nvPr/>
        </p:nvSpPr>
        <p:spPr>
          <a:xfrm>
            <a:off x="2510671" y="6262926"/>
            <a:ext cx="4018466" cy="375642"/>
          </a:xfrm>
          <a:prstGeom prst="rect">
            <a:avLst/>
          </a:prstGeom>
          <a:noFill/>
          <a:ln/>
        </p:spPr>
        <p:txBody>
          <a:bodyPr wrap="none" rtlCol="0" anchor="t"/>
          <a:lstStyle/>
          <a:p>
            <a:pPr marL="0" indent="0" algn="l">
              <a:lnSpc>
                <a:spcPts val="2594"/>
              </a:lnSpc>
              <a:buNone/>
            </a:pPr>
            <a:r>
              <a:rPr lang="en-US" sz="2076" b="1" dirty="0">
                <a:solidFill>
                  <a:schemeClr val="accent2"/>
                </a:solidFill>
                <a:latin typeface="Barlow" pitchFamily="34" charset="0"/>
                <a:ea typeface="Barlow" pitchFamily="34" charset="-122"/>
                <a:cs typeface="Barlow" pitchFamily="34" charset="-120"/>
              </a:rPr>
              <a:t>Kết quả đạt được sau nghiên cứu</a:t>
            </a:r>
            <a:endParaRPr lang="en-US" sz="2076" dirty="0">
              <a:solidFill>
                <a:schemeClr val="accent2"/>
              </a:solidFill>
            </a:endParaRPr>
          </a:p>
        </p:txBody>
      </p:sp>
      <p:sp>
        <p:nvSpPr>
          <p:cNvPr id="23" name="Text 19"/>
          <p:cNvSpPr/>
          <p:nvPr/>
        </p:nvSpPr>
        <p:spPr>
          <a:xfrm>
            <a:off x="2510671" y="6765012"/>
            <a:ext cx="7427476" cy="674608"/>
          </a:xfrm>
          <a:prstGeom prst="rect">
            <a:avLst/>
          </a:prstGeom>
          <a:noFill/>
          <a:ln/>
        </p:spPr>
        <p:txBody>
          <a:bodyPr wrap="square" rtlCol="0" anchor="t"/>
          <a:lstStyle/>
          <a:p>
            <a:pPr marL="0" indent="0" algn="l">
              <a:lnSpc>
                <a:spcPts val="2657"/>
              </a:lnSpc>
              <a:buNone/>
            </a:pPr>
            <a:r>
              <a:rPr lang="en-US" sz="2000" dirty="0">
                <a:solidFill>
                  <a:srgbClr val="E5E0DF"/>
                </a:solidFill>
                <a:latin typeface="Barlow" pitchFamily="34" charset="0"/>
                <a:ea typeface="Barlow" pitchFamily="34" charset="-122"/>
                <a:cs typeface="Barlow" pitchFamily="34" charset="-120"/>
              </a:rPr>
              <a:t>Hiểu được cách thức tại ra một ứng dụng window bằng ngôn ngữ C#. Xây dựng được ứng dụng “Quản lý sinh viên” bằng ngôn ngữ C#.</a:t>
            </a:r>
            <a:endParaRPr lang="en-US" sz="2000" dirty="0"/>
          </a:p>
        </p:txBody>
      </p:sp>
      <p:pic>
        <p:nvPicPr>
          <p:cNvPr id="24"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1855" y="-75398"/>
            <a:ext cx="14630400" cy="8229600"/>
          </a:xfrm>
          <a:prstGeom prst="rect">
            <a:avLst/>
          </a:prstGeom>
        </p:spPr>
      </p:pic>
      <p:sp>
        <p:nvSpPr>
          <p:cNvPr id="3" name="Shape 0"/>
          <p:cNvSpPr/>
          <p:nvPr/>
        </p:nvSpPr>
        <p:spPr>
          <a:xfrm>
            <a:off x="-62396" y="-75398"/>
            <a:ext cx="14630400" cy="8232100"/>
          </a:xfrm>
          <a:prstGeom prst="rect">
            <a:avLst/>
          </a:prstGeom>
          <a:solidFill>
            <a:srgbClr val="0C0C0C">
              <a:alpha val="75000"/>
            </a:srgbClr>
          </a:solidFill>
          <a:ln w="13454">
            <a:solidFill>
              <a:srgbClr val="FFFFFF">
                <a:alpha val="16000"/>
              </a:srgbClr>
            </a:solidFill>
            <a:prstDash val="solid"/>
          </a:ln>
        </p:spPr>
        <p:txBody>
          <a:bodyPr/>
          <a:lstStyle/>
          <a:p>
            <a:r>
              <a:rPr lang="vi-VN"/>
              <a:t>R</a:t>
            </a:r>
            <a:endParaRPr lang="vi-VN" dirty="0"/>
          </a:p>
        </p:txBody>
      </p:sp>
      <p:sp>
        <p:nvSpPr>
          <p:cNvPr id="4" name="Text 1"/>
          <p:cNvSpPr/>
          <p:nvPr/>
        </p:nvSpPr>
        <p:spPr>
          <a:xfrm>
            <a:off x="2751057" y="101651"/>
            <a:ext cx="8334037" cy="675680"/>
          </a:xfrm>
          <a:prstGeom prst="rect">
            <a:avLst/>
          </a:prstGeom>
          <a:noFill/>
          <a:ln/>
        </p:spPr>
        <p:txBody>
          <a:bodyPr wrap="none" rtlCol="0" anchor="t"/>
          <a:lstStyle/>
          <a:p>
            <a:pPr marL="0" indent="0">
              <a:lnSpc>
                <a:spcPts val="5320"/>
              </a:lnSpc>
              <a:buNone/>
            </a:pPr>
            <a:r>
              <a:rPr lang="vi-VN" sz="4256" b="1" dirty="0">
                <a:solidFill>
                  <a:srgbClr val="FFFFFF"/>
                </a:solidFill>
                <a:latin typeface="Barlow" pitchFamily="34" charset="0"/>
              </a:rPr>
              <a:t>CHỨC NĂNG QUẢN LÝ THÔNG TIN</a:t>
            </a:r>
            <a:endParaRPr lang="en-US" sz="4256" dirty="0"/>
          </a:p>
        </p:txBody>
      </p:sp>
      <p:sp>
        <p:nvSpPr>
          <p:cNvPr id="6" name="Text 2"/>
          <p:cNvSpPr/>
          <p:nvPr/>
        </p:nvSpPr>
        <p:spPr>
          <a:xfrm>
            <a:off x="588620" y="3773075"/>
            <a:ext cx="3278377" cy="675561"/>
          </a:xfrm>
          <a:prstGeom prst="rect">
            <a:avLst/>
          </a:prstGeom>
          <a:noFill/>
          <a:ln/>
        </p:spPr>
        <p:txBody>
          <a:bodyPr wrap="square" rtlCol="0" anchor="t"/>
          <a:lstStyle/>
          <a:p>
            <a:pPr marL="0" indent="0" algn="l">
              <a:lnSpc>
                <a:spcPts val="2660"/>
              </a:lnSpc>
              <a:buNone/>
            </a:pPr>
            <a:r>
              <a:rPr lang="en-US" sz="2128" b="1" dirty="0">
                <a:solidFill>
                  <a:schemeClr val="accent2"/>
                </a:solidFill>
                <a:latin typeface="Barlow" pitchFamily="34" charset="0"/>
                <a:ea typeface="Barlow" pitchFamily="34" charset="-122"/>
                <a:cs typeface="Barlow" pitchFamily="34" charset="-120"/>
              </a:rPr>
              <a:t>Quản lý thông tin sinh viên</a:t>
            </a:r>
            <a:endParaRPr lang="en-US" sz="2128" dirty="0">
              <a:solidFill>
                <a:schemeClr val="accent2"/>
              </a:solidFill>
            </a:endParaRPr>
          </a:p>
        </p:txBody>
      </p:sp>
      <p:sp>
        <p:nvSpPr>
          <p:cNvPr id="7" name="Text 3"/>
          <p:cNvSpPr/>
          <p:nvPr/>
        </p:nvSpPr>
        <p:spPr>
          <a:xfrm>
            <a:off x="611987" y="4407502"/>
            <a:ext cx="3720683" cy="3112889"/>
          </a:xfrm>
          <a:prstGeom prst="rect">
            <a:avLst/>
          </a:prstGeom>
          <a:noFill/>
          <a:ln/>
        </p:spPr>
        <p:txBody>
          <a:bodyPr wrap="square" rtlCol="0" anchor="t"/>
          <a:lstStyle/>
          <a:p>
            <a:pPr marL="0" indent="0" algn="l">
              <a:lnSpc>
                <a:spcPts val="2724"/>
              </a:lnSpc>
              <a:buNone/>
            </a:pPr>
            <a:r>
              <a:rPr lang="en-US" dirty="0">
                <a:solidFill>
                  <a:srgbClr val="E5E0DF"/>
                </a:solidFill>
                <a:latin typeface="Times New Roman" panose="02020603050405020304" pitchFamily="18" charset="0"/>
                <a:ea typeface="Barlow" pitchFamily="34" charset="-122"/>
                <a:cs typeface="Times New Roman" panose="02020603050405020304" pitchFamily="18" charset="0"/>
              </a:rPr>
              <a:t>    </a:t>
            </a:r>
            <a:r>
              <a:rPr lang="en-US" dirty="0" err="1">
                <a:solidFill>
                  <a:srgbClr val="E5E0DF"/>
                </a:solidFill>
                <a:latin typeface="Times New Roman" panose="02020603050405020304" pitchFamily="18" charset="0"/>
                <a:ea typeface="Barlow" pitchFamily="34" charset="-122"/>
                <a:cs typeface="Times New Roman" panose="02020603050405020304" pitchFamily="18" charset="0"/>
              </a:rPr>
              <a:t>Mục</a:t>
            </a:r>
            <a:r>
              <a:rPr lang="en-US" dirty="0">
                <a:solidFill>
                  <a:srgbClr val="E5E0DF"/>
                </a:solidFill>
                <a:latin typeface="Times New Roman" panose="02020603050405020304" pitchFamily="18" charset="0"/>
                <a:ea typeface="Barlow" pitchFamily="34" charset="-122"/>
                <a:cs typeface="Times New Roman" panose="02020603050405020304" pitchFamily="18" charset="0"/>
              </a:rPr>
              <a:t> tiêu: Xây dựng một hệ thống quản lý thông tin của sinh viên chi tiết và đầy đủ. </a:t>
            </a:r>
          </a:p>
          <a:p>
            <a:pPr marL="0" indent="0" algn="l">
              <a:lnSpc>
                <a:spcPts val="2724"/>
              </a:lnSpc>
              <a:buNone/>
            </a:pPr>
            <a:r>
              <a:rPr lang="en-US" dirty="0">
                <a:solidFill>
                  <a:srgbClr val="E5E0DF"/>
                </a:solidFill>
                <a:latin typeface="Times New Roman" panose="02020603050405020304" pitchFamily="18" charset="0"/>
                <a:ea typeface="Barlow" pitchFamily="34" charset="-122"/>
                <a:cs typeface="Times New Roman" panose="02020603050405020304" pitchFamily="18" charset="0"/>
              </a:rPr>
              <a:t>    </a:t>
            </a:r>
            <a:r>
              <a:rPr lang="en-US" dirty="0" err="1">
                <a:solidFill>
                  <a:srgbClr val="E5E0DF"/>
                </a:solidFill>
                <a:latin typeface="Times New Roman" panose="02020603050405020304" pitchFamily="18" charset="0"/>
                <a:ea typeface="Barlow" pitchFamily="34" charset="-122"/>
                <a:cs typeface="Times New Roman" panose="02020603050405020304" pitchFamily="18" charset="0"/>
              </a:rPr>
              <a:t>Chức</a:t>
            </a:r>
            <a:r>
              <a:rPr lang="en-US" dirty="0">
                <a:solidFill>
                  <a:srgbClr val="E5E0DF"/>
                </a:solidFill>
                <a:latin typeface="Times New Roman" panose="02020603050405020304" pitchFamily="18" charset="0"/>
                <a:ea typeface="Barlow" pitchFamily="34" charset="-122"/>
                <a:cs typeface="Times New Roman" panose="02020603050405020304" pitchFamily="18" charset="0"/>
              </a:rPr>
              <a:t> năng: Lưu trữ, thêm, cập nhật, xoá thông tin cá nhân của từng sinh viên, bao gồm mã sinh viên, tên sinh viên, ngày sinh, lớp, số điện thoại, email.</a:t>
            </a:r>
            <a:endParaRPr lang="en-US" dirty="0">
              <a:latin typeface="Times New Roman" panose="02020603050405020304" pitchFamily="18" charset="0"/>
              <a:cs typeface="Times New Roman" panose="02020603050405020304" pitchFamily="18" charset="0"/>
            </a:endParaRPr>
          </a:p>
        </p:txBody>
      </p:sp>
      <p:sp>
        <p:nvSpPr>
          <p:cNvPr id="9" name="Text 4"/>
          <p:cNvSpPr/>
          <p:nvPr/>
        </p:nvSpPr>
        <p:spPr>
          <a:xfrm>
            <a:off x="5502897" y="3731941"/>
            <a:ext cx="3648056" cy="675561"/>
          </a:xfrm>
          <a:prstGeom prst="rect">
            <a:avLst/>
          </a:prstGeom>
          <a:noFill/>
          <a:ln/>
        </p:spPr>
        <p:txBody>
          <a:bodyPr wrap="square" rtlCol="0" anchor="t"/>
          <a:lstStyle/>
          <a:p>
            <a:pPr marL="0" indent="0" algn="l">
              <a:lnSpc>
                <a:spcPts val="2660"/>
              </a:lnSpc>
              <a:buNone/>
            </a:pPr>
            <a:r>
              <a:rPr lang="en-US" sz="2128" b="1" dirty="0">
                <a:solidFill>
                  <a:schemeClr val="accent2"/>
                </a:solidFill>
                <a:latin typeface="Barlow" pitchFamily="34" charset="0"/>
                <a:ea typeface="Barlow" pitchFamily="34" charset="-122"/>
                <a:cs typeface="Barlow" pitchFamily="34" charset="-120"/>
              </a:rPr>
              <a:t>Quản lý thông tin giáo viên</a:t>
            </a:r>
            <a:endParaRPr lang="en-US" sz="2128" dirty="0">
              <a:solidFill>
                <a:schemeClr val="accent2"/>
              </a:solidFill>
            </a:endParaRPr>
          </a:p>
        </p:txBody>
      </p:sp>
      <p:sp>
        <p:nvSpPr>
          <p:cNvPr id="10" name="Text 5"/>
          <p:cNvSpPr/>
          <p:nvPr/>
        </p:nvSpPr>
        <p:spPr>
          <a:xfrm>
            <a:off x="5277854" y="4227382"/>
            <a:ext cx="4262172" cy="2836422"/>
          </a:xfrm>
          <a:prstGeom prst="rect">
            <a:avLst/>
          </a:prstGeom>
          <a:noFill/>
          <a:ln/>
        </p:spPr>
        <p:txBody>
          <a:bodyPr wrap="square" rtlCol="0" anchor="t"/>
          <a:lstStyle/>
          <a:p>
            <a:pPr marL="0" indent="0" algn="l">
              <a:lnSpc>
                <a:spcPts val="2724"/>
              </a:lnSpc>
              <a:buNone/>
            </a:pPr>
            <a:r>
              <a:rPr lang="en-US" dirty="0">
                <a:solidFill>
                  <a:srgbClr val="E5E0DF"/>
                </a:solidFill>
                <a:latin typeface="Times New Roman" panose="02020603050405020304" pitchFamily="18" charset="0"/>
                <a:ea typeface="Barlow" pitchFamily="34" charset="-122"/>
                <a:cs typeface="Times New Roman" panose="02020603050405020304" pitchFamily="18" charset="0"/>
              </a:rPr>
              <a:t>      </a:t>
            </a:r>
            <a:r>
              <a:rPr lang="en-US" dirty="0" err="1">
                <a:solidFill>
                  <a:srgbClr val="E5E0DF"/>
                </a:solidFill>
                <a:latin typeface="Times New Roman" panose="02020603050405020304" pitchFamily="18" charset="0"/>
                <a:ea typeface="Barlow" pitchFamily="34" charset="-122"/>
                <a:cs typeface="Times New Roman" panose="02020603050405020304" pitchFamily="18" charset="0"/>
              </a:rPr>
              <a:t>Mục</a:t>
            </a:r>
            <a:r>
              <a:rPr lang="en-US" dirty="0">
                <a:solidFill>
                  <a:srgbClr val="E5E0DF"/>
                </a:solidFill>
                <a:latin typeface="Times New Roman" panose="02020603050405020304" pitchFamily="18" charset="0"/>
                <a:ea typeface="Barlow" pitchFamily="34" charset="-122"/>
                <a:cs typeface="Times New Roman" panose="02020603050405020304" pitchFamily="18" charset="0"/>
              </a:rPr>
              <a:t> tiêu: Xây dựng một hệ thống quản lý thông tin của giáo viên chi tiết và đầy </a:t>
            </a:r>
            <a:r>
              <a:rPr lang="en-US" dirty="0" err="1">
                <a:solidFill>
                  <a:srgbClr val="E5E0DF"/>
                </a:solidFill>
                <a:latin typeface="Times New Roman" panose="02020603050405020304" pitchFamily="18" charset="0"/>
                <a:ea typeface="Barlow" pitchFamily="34" charset="-122"/>
                <a:cs typeface="Times New Roman" panose="02020603050405020304" pitchFamily="18" charset="0"/>
              </a:rPr>
              <a:t>đủ</a:t>
            </a:r>
            <a:r>
              <a:rPr lang="en-US" dirty="0">
                <a:solidFill>
                  <a:srgbClr val="E5E0DF"/>
                </a:solidFill>
                <a:latin typeface="Times New Roman" panose="02020603050405020304" pitchFamily="18" charset="0"/>
                <a:ea typeface="Barlow" pitchFamily="34" charset="-122"/>
                <a:cs typeface="Times New Roman" panose="02020603050405020304" pitchFamily="18" charset="0"/>
              </a:rPr>
              <a:t>.</a:t>
            </a:r>
          </a:p>
          <a:p>
            <a:pPr marL="0" indent="0" algn="l">
              <a:lnSpc>
                <a:spcPts val="2724"/>
              </a:lnSpc>
              <a:buNone/>
            </a:pPr>
            <a:r>
              <a:rPr lang="en-US" dirty="0">
                <a:solidFill>
                  <a:srgbClr val="E5E0DF"/>
                </a:solidFill>
                <a:latin typeface="Times New Roman" panose="02020603050405020304" pitchFamily="18" charset="0"/>
                <a:ea typeface="Barlow" pitchFamily="34" charset="-122"/>
                <a:cs typeface="Times New Roman" panose="02020603050405020304" pitchFamily="18" charset="0"/>
              </a:rPr>
              <a:t>    </a:t>
            </a:r>
            <a:r>
              <a:rPr lang="en-US" dirty="0" err="1">
                <a:solidFill>
                  <a:srgbClr val="E5E0DF"/>
                </a:solidFill>
                <a:latin typeface="Times New Roman" panose="02020603050405020304" pitchFamily="18" charset="0"/>
                <a:ea typeface="Barlow" pitchFamily="34" charset="-122"/>
                <a:cs typeface="Times New Roman" panose="02020603050405020304" pitchFamily="18" charset="0"/>
              </a:rPr>
              <a:t>Chức</a:t>
            </a:r>
            <a:r>
              <a:rPr lang="en-US" dirty="0">
                <a:solidFill>
                  <a:srgbClr val="E5E0DF"/>
                </a:solidFill>
                <a:latin typeface="Times New Roman" panose="02020603050405020304" pitchFamily="18" charset="0"/>
                <a:ea typeface="Barlow" pitchFamily="34" charset="-122"/>
                <a:cs typeface="Times New Roman" panose="02020603050405020304" pitchFamily="18" charset="0"/>
              </a:rPr>
              <a:t> năng: Lưu trữ, thêm, cập nhật, xoá thông tin cá nhân của từng giáo viên, bao gồm mã giáo viên, tên giáo viên, chuyên ngành, số điện thoại, email.</a:t>
            </a:r>
            <a:endParaRPr lang="en-US" dirty="0">
              <a:latin typeface="Times New Roman" panose="02020603050405020304" pitchFamily="18" charset="0"/>
              <a:cs typeface="Times New Roman" panose="02020603050405020304" pitchFamily="18" charset="0"/>
            </a:endParaRPr>
          </a:p>
        </p:txBody>
      </p:sp>
      <p:sp>
        <p:nvSpPr>
          <p:cNvPr id="12" name="Text 6"/>
          <p:cNvSpPr/>
          <p:nvPr/>
        </p:nvSpPr>
        <p:spPr>
          <a:xfrm>
            <a:off x="9958105" y="3593612"/>
            <a:ext cx="3708195" cy="805219"/>
          </a:xfrm>
          <a:prstGeom prst="rect">
            <a:avLst/>
          </a:prstGeom>
          <a:noFill/>
          <a:ln/>
        </p:spPr>
        <p:txBody>
          <a:bodyPr wrap="square" rtlCol="0" anchor="t"/>
          <a:lstStyle/>
          <a:p>
            <a:pPr marL="0" marR="0" indent="457200" algn="just">
              <a:lnSpc>
                <a:spcPct val="150000"/>
              </a:lnSpc>
              <a:spcBef>
                <a:spcPts val="600"/>
              </a:spcBef>
              <a:spcAft>
                <a:spcPts val="600"/>
              </a:spcAft>
            </a:pPr>
            <a:r>
              <a:rPr lang="vi-VN" sz="2130" b="1" dirty="0">
                <a:solidFill>
                  <a:schemeClr val="accent2"/>
                </a:solidFill>
                <a:effectLst/>
                <a:latin typeface="Barlow" panose="00000500000000000000" pitchFamily="2" charset="-93"/>
                <a:ea typeface="Times New Roman" panose="02020603050405020304" pitchFamily="18" charset="0"/>
              </a:rPr>
              <a:t>Quản lý thông tin môn học</a:t>
            </a:r>
            <a:endParaRPr lang="vi-VN" sz="2130" dirty="0">
              <a:solidFill>
                <a:schemeClr val="accent2"/>
              </a:solidFill>
              <a:effectLst/>
              <a:latin typeface="Barlow" panose="00000500000000000000" pitchFamily="2" charset="-93"/>
              <a:ea typeface="Times New Roman" panose="02020603050405020304" pitchFamily="18" charset="0"/>
            </a:endParaRPr>
          </a:p>
        </p:txBody>
      </p:sp>
      <p:sp>
        <p:nvSpPr>
          <p:cNvPr id="13" name="Text 7"/>
          <p:cNvSpPr/>
          <p:nvPr/>
        </p:nvSpPr>
        <p:spPr>
          <a:xfrm>
            <a:off x="10005699" y="4083640"/>
            <a:ext cx="4069883" cy="3131472"/>
          </a:xfrm>
          <a:prstGeom prst="rect">
            <a:avLst/>
          </a:prstGeom>
          <a:noFill/>
          <a:ln/>
        </p:spPr>
        <p:txBody>
          <a:bodyPr wrap="square" rtlCol="0" anchor="t"/>
          <a:lstStyle/>
          <a:p>
            <a:pPr marL="0" marR="0" indent="457200" algn="just">
              <a:lnSpc>
                <a:spcPct val="150000"/>
              </a:lnSpc>
              <a:spcBef>
                <a:spcPts val="600"/>
              </a:spcBef>
              <a:spcAft>
                <a:spcPts val="600"/>
              </a:spcAft>
            </a:pPr>
            <a:r>
              <a:rPr lang="vi-VN" sz="1800" dirty="0">
                <a:solidFill>
                  <a:schemeClr val="bg1"/>
                </a:solidFill>
                <a:effectLst/>
                <a:latin typeface="Times New Roman" panose="02020603050405020304" pitchFamily="18" charset="0"/>
                <a:ea typeface="Times New Roman" panose="02020603050405020304" pitchFamily="18" charset="0"/>
              </a:rPr>
              <a:t>Mục tiêu: Xây dựng một hệ thống quản lý thông tin của từng môn học chi tiết và đầy đủ. </a:t>
            </a:r>
          </a:p>
          <a:p>
            <a:pPr marL="0" marR="0" indent="457200" algn="just">
              <a:lnSpc>
                <a:spcPct val="150000"/>
              </a:lnSpc>
              <a:spcBef>
                <a:spcPts val="600"/>
              </a:spcBef>
              <a:spcAft>
                <a:spcPts val="600"/>
              </a:spcAft>
            </a:pPr>
            <a:r>
              <a:rPr lang="vi-VN" sz="1800" dirty="0">
                <a:solidFill>
                  <a:schemeClr val="bg1"/>
                </a:solidFill>
                <a:effectLst/>
                <a:latin typeface="Times New Roman" panose="02020603050405020304" pitchFamily="18" charset="0"/>
                <a:ea typeface="Times New Roman" panose="02020603050405020304" pitchFamily="18" charset="0"/>
              </a:rPr>
              <a:t>Chức năng: Lưu trữ, thêm, cập nhật, xoá thông tin của từng môn học, bao gồm mã môn học, tên môn học, số tín chỉ, học kỳ, mã giáo viên giảng dạy của môn đó.</a:t>
            </a:r>
          </a:p>
        </p:txBody>
      </p:sp>
      <p:pic>
        <p:nvPicPr>
          <p:cNvPr id="14" name="Image 4"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16" name="Picture 15">
            <a:extLst>
              <a:ext uri="{FF2B5EF4-FFF2-40B4-BE49-F238E27FC236}">
                <a16:creationId xmlns:a16="http://schemas.microsoft.com/office/drawing/2014/main" id="{A67B4A56-9A92-2B74-9176-E3F54BA0A93D}"/>
              </a:ext>
            </a:extLst>
          </p:cNvPr>
          <p:cNvPicPr>
            <a:picLocks noChangeAspect="1"/>
          </p:cNvPicPr>
          <p:nvPr/>
        </p:nvPicPr>
        <p:blipFill>
          <a:blip r:embed="rId6"/>
          <a:stretch>
            <a:fillRect/>
          </a:stretch>
        </p:blipFill>
        <p:spPr>
          <a:xfrm>
            <a:off x="10005699" y="1118623"/>
            <a:ext cx="4562305" cy="2546213"/>
          </a:xfrm>
          <a:prstGeom prst="rect">
            <a:avLst/>
          </a:prstGeom>
        </p:spPr>
      </p:pic>
      <p:pic>
        <p:nvPicPr>
          <p:cNvPr id="18" name="Picture 17">
            <a:extLst>
              <a:ext uri="{FF2B5EF4-FFF2-40B4-BE49-F238E27FC236}">
                <a16:creationId xmlns:a16="http://schemas.microsoft.com/office/drawing/2014/main" id="{3CC97535-2616-FE26-4799-19958DCA2086}"/>
              </a:ext>
            </a:extLst>
          </p:cNvPr>
          <p:cNvPicPr>
            <a:picLocks noChangeAspect="1"/>
          </p:cNvPicPr>
          <p:nvPr/>
        </p:nvPicPr>
        <p:blipFill>
          <a:blip r:embed="rId7"/>
          <a:stretch>
            <a:fillRect/>
          </a:stretch>
        </p:blipFill>
        <p:spPr>
          <a:xfrm>
            <a:off x="4994729" y="1165797"/>
            <a:ext cx="4812632" cy="2499040"/>
          </a:xfrm>
          <a:prstGeom prst="rect">
            <a:avLst/>
          </a:prstGeom>
        </p:spPr>
      </p:pic>
      <p:pic>
        <p:nvPicPr>
          <p:cNvPr id="20" name="Picture 19">
            <a:extLst>
              <a:ext uri="{FF2B5EF4-FFF2-40B4-BE49-F238E27FC236}">
                <a16:creationId xmlns:a16="http://schemas.microsoft.com/office/drawing/2014/main" id="{7815E389-3270-6B4A-1B9B-514EA004A5E9}"/>
              </a:ext>
            </a:extLst>
          </p:cNvPr>
          <p:cNvPicPr>
            <a:picLocks noChangeAspect="1"/>
          </p:cNvPicPr>
          <p:nvPr/>
        </p:nvPicPr>
        <p:blipFill>
          <a:blip r:embed="rId8"/>
          <a:stretch>
            <a:fillRect/>
          </a:stretch>
        </p:blipFill>
        <p:spPr>
          <a:xfrm>
            <a:off x="21855" y="1176394"/>
            <a:ext cx="4795589" cy="24972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1440" y="-9144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506819" y="444400"/>
            <a:ext cx="5669392" cy="694373"/>
          </a:xfrm>
          <a:prstGeom prst="rect">
            <a:avLst/>
          </a:prstGeom>
          <a:noFill/>
          <a:ln/>
        </p:spPr>
        <p:txBody>
          <a:bodyPr wrap="none" rtlCol="0" anchor="t"/>
          <a:lstStyle/>
          <a:p>
            <a:pPr marL="0" indent="0">
              <a:lnSpc>
                <a:spcPts val="5468"/>
              </a:lnSpc>
              <a:buNone/>
            </a:pPr>
            <a:r>
              <a:rPr lang="en-US" sz="6000" b="1" dirty="0">
                <a:solidFill>
                  <a:srgbClr val="FFFFFF"/>
                </a:solidFill>
                <a:latin typeface="Barlow" pitchFamily="34" charset="0"/>
                <a:ea typeface="Barlow" pitchFamily="34" charset="-122"/>
                <a:cs typeface="Barlow" pitchFamily="34" charset="-120"/>
              </a:rPr>
              <a:t>XÂY DỰNG ỨNG DỤNG</a:t>
            </a:r>
            <a:endParaRPr lang="en-US" sz="6000" dirty="0"/>
          </a:p>
        </p:txBody>
      </p:sp>
      <p:sp>
        <p:nvSpPr>
          <p:cNvPr id="5" name="Text 2"/>
          <p:cNvSpPr/>
          <p:nvPr/>
        </p:nvSpPr>
        <p:spPr>
          <a:xfrm>
            <a:off x="506819" y="1728390"/>
            <a:ext cx="4674783" cy="555427"/>
          </a:xfrm>
          <a:prstGeom prst="rect">
            <a:avLst/>
          </a:prstGeom>
          <a:noFill/>
          <a:ln/>
        </p:spPr>
        <p:txBody>
          <a:bodyPr wrap="none" rtlCol="0" anchor="t"/>
          <a:lstStyle/>
          <a:p>
            <a:pPr marL="0" indent="0">
              <a:lnSpc>
                <a:spcPts val="4374"/>
              </a:lnSpc>
              <a:buNone/>
            </a:pPr>
            <a:r>
              <a:rPr lang="en-US" sz="2800" dirty="0">
                <a:solidFill>
                  <a:schemeClr val="accent2"/>
                </a:solidFill>
                <a:latin typeface="Times New Roman" panose="02020603050405020304" pitchFamily="18" charset="0"/>
                <a:ea typeface="Barlow" pitchFamily="34" charset="-122"/>
                <a:cs typeface="Times New Roman" panose="02020603050405020304" pitchFamily="18" charset="0"/>
              </a:rPr>
              <a:t>Giao diện của hệ thống</a:t>
            </a:r>
            <a:endParaRPr lang="en-US" sz="2800" dirty="0">
              <a:solidFill>
                <a:schemeClr val="accent2"/>
              </a:solidFill>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4"/>
          <a:stretch>
            <a:fillRect/>
          </a:stretch>
        </p:blipFill>
        <p:spPr>
          <a:xfrm>
            <a:off x="368968" y="2598821"/>
            <a:ext cx="7946731" cy="4764505"/>
          </a:xfrm>
          <a:prstGeom prst="rect">
            <a:avLst/>
          </a:prstGeom>
        </p:spPr>
      </p:pic>
      <p:sp>
        <p:nvSpPr>
          <p:cNvPr id="7" name="Text 3"/>
          <p:cNvSpPr/>
          <p:nvPr/>
        </p:nvSpPr>
        <p:spPr>
          <a:xfrm>
            <a:off x="2624376" y="6415207"/>
            <a:ext cx="4419838" cy="355402"/>
          </a:xfrm>
          <a:prstGeom prst="rect">
            <a:avLst/>
          </a:prstGeom>
          <a:noFill/>
          <a:ln/>
        </p:spPr>
        <p:txBody>
          <a:bodyPr wrap="none" rtlCol="0" anchor="t"/>
          <a:lstStyle/>
          <a:p>
            <a:pPr marL="0" indent="0">
              <a:lnSpc>
                <a:spcPts val="2799"/>
              </a:lnSpc>
              <a:buNone/>
            </a:pPr>
            <a:endParaRPr lang="en-US" sz="1750" dirty="0"/>
          </a:p>
        </p:txBody>
      </p:sp>
      <p:sp>
        <p:nvSpPr>
          <p:cNvPr id="8" name="Text 4"/>
          <p:cNvSpPr/>
          <p:nvPr/>
        </p:nvSpPr>
        <p:spPr>
          <a:xfrm>
            <a:off x="8501131" y="2598821"/>
            <a:ext cx="4419838" cy="355402"/>
          </a:xfrm>
          <a:prstGeom prst="rect">
            <a:avLst/>
          </a:prstGeom>
          <a:noFill/>
          <a:ln/>
        </p:spPr>
        <p:txBody>
          <a:bodyPr wrap="none" rtlCol="0" anchor="t"/>
          <a:lstStyle/>
          <a:p>
            <a:pPr marL="0" indent="0">
              <a:lnSpc>
                <a:spcPts val="2799"/>
              </a:lnSpc>
              <a:buNone/>
            </a:pPr>
            <a:r>
              <a:rPr lang="en-US" sz="2000" b="1" dirty="0">
                <a:solidFill>
                  <a:srgbClr val="E5E0DF"/>
                </a:solidFill>
                <a:latin typeface="Barlow" pitchFamily="34" charset="0"/>
                <a:ea typeface="Barlow" pitchFamily="34" charset="-122"/>
                <a:cs typeface="Barlow" pitchFamily="34" charset="-120"/>
              </a:rPr>
              <a:t>Giao điện đăng nhập</a:t>
            </a:r>
            <a:r>
              <a:rPr lang="en-US" sz="2000" dirty="0">
                <a:solidFill>
                  <a:srgbClr val="E5E0DF"/>
                </a:solidFill>
                <a:latin typeface="Barlow" pitchFamily="34" charset="0"/>
                <a:ea typeface="Barlow" pitchFamily="34" charset="-122"/>
                <a:cs typeface="Barlow" pitchFamily="34" charset="-120"/>
              </a:rPr>
              <a:t>: </a:t>
            </a:r>
            <a:endParaRPr lang="en-US" sz="2000" dirty="0"/>
          </a:p>
        </p:txBody>
      </p:sp>
      <p:sp>
        <p:nvSpPr>
          <p:cNvPr id="9" name="Text 5"/>
          <p:cNvSpPr/>
          <p:nvPr/>
        </p:nvSpPr>
        <p:spPr>
          <a:xfrm>
            <a:off x="8501131" y="2954223"/>
            <a:ext cx="4790700" cy="1829506"/>
          </a:xfrm>
          <a:prstGeom prst="rect">
            <a:avLst/>
          </a:prstGeom>
          <a:noFill/>
          <a:ln/>
        </p:spPr>
        <p:txBody>
          <a:bodyPr wrap="square" rtlCol="0" anchor="t"/>
          <a:lstStyle/>
          <a:p>
            <a:pPr marL="0" indent="0">
              <a:lnSpc>
                <a:spcPts val="2799"/>
              </a:lnSpc>
              <a:buNone/>
            </a:pPr>
            <a:r>
              <a:rPr lang="en-US" sz="2000" dirty="0">
                <a:solidFill>
                  <a:srgbClr val="E5E0DF"/>
                </a:solidFill>
                <a:latin typeface="Barlow" pitchFamily="34" charset="0"/>
                <a:ea typeface="Barlow" pitchFamily="34" charset="-122"/>
                <a:cs typeface="Barlow" pitchFamily="34" charset="-120"/>
              </a:rPr>
              <a:t>Người dùng chọn quyền đăng nhập bao gồm : Quản trị, giáo viên và sinh viên. Tại ô nhập mã: Nếu là quản trị nhập ‘admin’, giáo viên và sinh viên nhập mã tương ứng.</a:t>
            </a:r>
            <a:endParaRPr lang="en-US" sz="2000" dirty="0"/>
          </a:p>
        </p:txBody>
      </p:sp>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5089" y="0"/>
            <a:ext cx="14630400" cy="8229600"/>
          </a:xfrm>
          <a:prstGeom prst="rect">
            <a:avLst/>
          </a:prstGeom>
        </p:spPr>
      </p:pic>
      <p:sp>
        <p:nvSpPr>
          <p:cNvPr id="3" name="Shape 0"/>
          <p:cNvSpPr/>
          <p:nvPr/>
        </p:nvSpPr>
        <p:spPr>
          <a:xfrm>
            <a:off x="91441" y="0"/>
            <a:ext cx="14630400" cy="19518277"/>
          </a:xfrm>
          <a:prstGeom prst="rect">
            <a:avLst/>
          </a:prstGeom>
          <a:solidFill>
            <a:srgbClr val="0C0C0C">
              <a:alpha val="75000"/>
            </a:srgbClr>
          </a:solidFill>
          <a:ln w="13811">
            <a:solidFill>
              <a:srgbClr val="FFFFFF">
                <a:alpha val="16000"/>
              </a:srgbClr>
            </a:solidFill>
            <a:prstDash val="solid"/>
          </a:ln>
        </p:spPr>
        <p:txBody>
          <a:bodyPr/>
          <a:lstStyle/>
          <a:p>
            <a:endParaRPr lang="vi-VN" dirty="0"/>
          </a:p>
        </p:txBody>
      </p:sp>
      <p:sp>
        <p:nvSpPr>
          <p:cNvPr id="4" name="Text 1"/>
          <p:cNvSpPr/>
          <p:nvPr/>
        </p:nvSpPr>
        <p:spPr>
          <a:xfrm>
            <a:off x="408948" y="464149"/>
            <a:ext cx="9023809" cy="694373"/>
          </a:xfrm>
          <a:prstGeom prst="rect">
            <a:avLst/>
          </a:prstGeom>
          <a:noFill/>
          <a:ln/>
        </p:spPr>
        <p:txBody>
          <a:bodyPr wrap="none" rtlCol="0" anchor="t"/>
          <a:lstStyle/>
          <a:p>
            <a:pPr marL="0" indent="0">
              <a:lnSpc>
                <a:spcPts val="5468"/>
              </a:lnSpc>
              <a:buNone/>
            </a:pPr>
            <a:r>
              <a:rPr lang="en-US" sz="6000" b="1" dirty="0">
                <a:solidFill>
                  <a:srgbClr val="FFFFFF"/>
                </a:solidFill>
                <a:latin typeface="Barlow" pitchFamily="34" charset="0"/>
                <a:ea typeface="Barlow" pitchFamily="34" charset="-122"/>
                <a:cs typeface="Barlow" pitchFamily="34" charset="-120"/>
              </a:rPr>
              <a:t>XÂY DỰNG ỨNG DỤNG</a:t>
            </a:r>
            <a:endParaRPr lang="en-US" sz="6000" dirty="0"/>
          </a:p>
        </p:txBody>
      </p:sp>
      <p:sp>
        <p:nvSpPr>
          <p:cNvPr id="5" name="Text 2"/>
          <p:cNvSpPr/>
          <p:nvPr/>
        </p:nvSpPr>
        <p:spPr>
          <a:xfrm>
            <a:off x="630455" y="1363104"/>
            <a:ext cx="2666286" cy="464149"/>
          </a:xfrm>
          <a:prstGeom prst="rect">
            <a:avLst/>
          </a:prstGeom>
          <a:noFill/>
          <a:ln/>
        </p:spPr>
        <p:txBody>
          <a:bodyPr wrap="none" rtlCol="0" anchor="t"/>
          <a:lstStyle/>
          <a:p>
            <a:pPr marL="0" indent="0">
              <a:lnSpc>
                <a:spcPts val="3281"/>
              </a:lnSpc>
              <a:buNone/>
            </a:pPr>
            <a:r>
              <a:rPr lang="en-US" sz="2624" dirty="0">
                <a:solidFill>
                  <a:schemeClr val="accent2"/>
                </a:solidFill>
                <a:latin typeface="Times New Roman" panose="02020603050405020304" pitchFamily="18" charset="0"/>
                <a:ea typeface="Barlow" pitchFamily="34" charset="-122"/>
                <a:cs typeface="Times New Roman" panose="02020603050405020304" pitchFamily="18" charset="0"/>
              </a:rPr>
              <a:t>Giao diện admin</a:t>
            </a:r>
            <a:endParaRPr lang="en-US" sz="2624" dirty="0">
              <a:solidFill>
                <a:schemeClr val="accent2"/>
              </a:solidFill>
              <a:latin typeface="Times New Roman" panose="02020603050405020304" pitchFamily="18" charset="0"/>
              <a:cs typeface="Times New Roman" panose="02020603050405020304" pitchFamily="18" charset="0"/>
            </a:endParaRPr>
          </a:p>
        </p:txBody>
      </p:sp>
      <p:sp>
        <p:nvSpPr>
          <p:cNvPr id="7" name="Text 3"/>
          <p:cNvSpPr/>
          <p:nvPr/>
        </p:nvSpPr>
        <p:spPr>
          <a:xfrm>
            <a:off x="2624376" y="6067425"/>
            <a:ext cx="4419838" cy="355402"/>
          </a:xfrm>
          <a:prstGeom prst="rect">
            <a:avLst/>
          </a:prstGeom>
          <a:noFill/>
          <a:ln/>
        </p:spPr>
        <p:txBody>
          <a:bodyPr wrap="none" rtlCol="0" anchor="t"/>
          <a:lstStyle/>
          <a:p>
            <a:pPr marL="0" indent="0">
              <a:lnSpc>
                <a:spcPts val="2799"/>
              </a:lnSpc>
              <a:buNone/>
            </a:pPr>
            <a:endParaRPr lang="en-US" sz="1750" dirty="0"/>
          </a:p>
        </p:txBody>
      </p:sp>
      <p:sp>
        <p:nvSpPr>
          <p:cNvPr id="8" name="Text 4"/>
          <p:cNvSpPr/>
          <p:nvPr/>
        </p:nvSpPr>
        <p:spPr>
          <a:xfrm>
            <a:off x="9609220" y="1975292"/>
            <a:ext cx="4419838" cy="355402"/>
          </a:xfrm>
          <a:prstGeom prst="rect">
            <a:avLst/>
          </a:prstGeom>
          <a:noFill/>
          <a:ln/>
        </p:spPr>
        <p:txBody>
          <a:bodyPr wrap="none" rtlCol="0" anchor="t"/>
          <a:lstStyle/>
          <a:p>
            <a:pPr marL="0" indent="0">
              <a:lnSpc>
                <a:spcPts val="2799"/>
              </a:lnSpc>
              <a:buNone/>
            </a:pPr>
            <a:r>
              <a:rPr lang="en-US" sz="2400" b="1" dirty="0">
                <a:solidFill>
                  <a:srgbClr val="E5E0DF"/>
                </a:solidFill>
                <a:latin typeface="Barlow" pitchFamily="34" charset="0"/>
                <a:ea typeface="Barlow" pitchFamily="34" charset="-122"/>
                <a:cs typeface="Barlow" pitchFamily="34" charset="-120"/>
              </a:rPr>
              <a:t>Trang chủ</a:t>
            </a:r>
            <a:r>
              <a:rPr lang="en-US" sz="2400" dirty="0">
                <a:solidFill>
                  <a:srgbClr val="E5E0DF"/>
                </a:solidFill>
                <a:latin typeface="Barlow" pitchFamily="34" charset="0"/>
                <a:ea typeface="Barlow" pitchFamily="34" charset="-122"/>
                <a:cs typeface="Barlow" pitchFamily="34" charset="-120"/>
              </a:rPr>
              <a:t>:</a:t>
            </a:r>
            <a:endParaRPr lang="en-US" sz="2400" dirty="0"/>
          </a:p>
        </p:txBody>
      </p:sp>
      <p:sp>
        <p:nvSpPr>
          <p:cNvPr id="9" name="Text 5"/>
          <p:cNvSpPr/>
          <p:nvPr/>
        </p:nvSpPr>
        <p:spPr>
          <a:xfrm>
            <a:off x="9609220" y="2330694"/>
            <a:ext cx="4419838" cy="355402"/>
          </a:xfrm>
          <a:prstGeom prst="rect">
            <a:avLst/>
          </a:prstGeom>
          <a:noFill/>
          <a:ln/>
        </p:spPr>
        <p:txBody>
          <a:bodyPr wrap="non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 </a:t>
            </a:r>
            <a:r>
              <a:rPr lang="en-US" sz="2000" dirty="0">
                <a:solidFill>
                  <a:srgbClr val="E5E0DF"/>
                </a:solidFill>
                <a:latin typeface="Barlow" pitchFamily="34" charset="0"/>
                <a:ea typeface="Barlow" pitchFamily="34" charset="-122"/>
                <a:cs typeface="Barlow" pitchFamily="34" charset="-120"/>
              </a:rPr>
              <a:t>Hiển thị các chức </a:t>
            </a:r>
            <a:r>
              <a:rPr lang="en-US" sz="2000" dirty="0" err="1">
                <a:solidFill>
                  <a:srgbClr val="E5E0DF"/>
                </a:solidFill>
                <a:latin typeface="Barlow" pitchFamily="34" charset="0"/>
                <a:ea typeface="Barlow" pitchFamily="34" charset="-122"/>
                <a:cs typeface="Barlow" pitchFamily="34" charset="-120"/>
              </a:rPr>
              <a:t>năng</a:t>
            </a:r>
            <a:r>
              <a:rPr lang="en-US" sz="2000" dirty="0">
                <a:solidFill>
                  <a:srgbClr val="E5E0DF"/>
                </a:solidFill>
                <a:latin typeface="Barlow" pitchFamily="34" charset="0"/>
                <a:ea typeface="Barlow" pitchFamily="34" charset="-122"/>
                <a:cs typeface="Barlow" pitchFamily="34" charset="-120"/>
              </a:rPr>
              <a:t> </a:t>
            </a:r>
            <a:r>
              <a:rPr lang="en-US" sz="2000" dirty="0" err="1">
                <a:solidFill>
                  <a:srgbClr val="E5E0DF"/>
                </a:solidFill>
                <a:latin typeface="Barlow" pitchFamily="34" charset="0"/>
                <a:ea typeface="Barlow" pitchFamily="34" charset="-122"/>
                <a:cs typeface="Barlow" pitchFamily="34" charset="-120"/>
              </a:rPr>
              <a:t>của</a:t>
            </a:r>
            <a:r>
              <a:rPr lang="en-US" sz="2000" dirty="0">
                <a:solidFill>
                  <a:srgbClr val="E5E0DF"/>
                </a:solidFill>
                <a:latin typeface="Barlow" pitchFamily="34" charset="0"/>
                <a:ea typeface="Barlow" pitchFamily="34" charset="-122"/>
                <a:cs typeface="Barlow" pitchFamily="34" charset="-120"/>
              </a:rPr>
              <a:t> </a:t>
            </a:r>
            <a:r>
              <a:rPr lang="en-US" sz="2000" dirty="0" err="1">
                <a:solidFill>
                  <a:srgbClr val="E5E0DF"/>
                </a:solidFill>
                <a:latin typeface="Barlow" pitchFamily="34" charset="0"/>
                <a:ea typeface="Barlow" pitchFamily="34" charset="-122"/>
                <a:cs typeface="Barlow" pitchFamily="34" charset="-120"/>
              </a:rPr>
              <a:t>người</a:t>
            </a:r>
            <a:r>
              <a:rPr lang="en-US" sz="2000" dirty="0">
                <a:solidFill>
                  <a:srgbClr val="E5E0DF"/>
                </a:solidFill>
                <a:latin typeface="Barlow" pitchFamily="34" charset="0"/>
                <a:ea typeface="Barlow" pitchFamily="34" charset="-122"/>
                <a:cs typeface="Barlow" pitchFamily="34" charset="-120"/>
              </a:rPr>
              <a:t> quản trị</a:t>
            </a:r>
            <a:r>
              <a:rPr lang="en-US" sz="1750" dirty="0">
                <a:solidFill>
                  <a:srgbClr val="E5E0DF"/>
                </a:solidFill>
                <a:latin typeface="Barlow" pitchFamily="34" charset="0"/>
                <a:ea typeface="Barlow" pitchFamily="34" charset="-122"/>
                <a:cs typeface="Barlow" pitchFamily="34" charset="-120"/>
              </a:rPr>
              <a:t>.</a:t>
            </a:r>
            <a:endParaRPr lang="en-US" sz="1750" dirty="0"/>
          </a:p>
        </p:txBody>
      </p:sp>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1027" name="Picture 1">
            <a:extLst>
              <a:ext uri="{FF2B5EF4-FFF2-40B4-BE49-F238E27FC236}">
                <a16:creationId xmlns:a16="http://schemas.microsoft.com/office/drawing/2014/main" id="{493A3A94-8055-35E0-6220-CDC7A869E9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 y="2031834"/>
            <a:ext cx="9341317" cy="5860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2293027"/>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619112" y="417493"/>
            <a:ext cx="5492929" cy="694373"/>
          </a:xfrm>
          <a:prstGeom prst="rect">
            <a:avLst/>
          </a:prstGeom>
          <a:noFill/>
          <a:ln/>
        </p:spPr>
        <p:txBody>
          <a:bodyPr wrap="none" rtlCol="0" anchor="t"/>
          <a:lstStyle/>
          <a:p>
            <a:pPr marL="0" indent="0">
              <a:lnSpc>
                <a:spcPts val="5468"/>
              </a:lnSpc>
              <a:buNone/>
            </a:pPr>
            <a:r>
              <a:rPr lang="en-US" sz="6000" b="1" dirty="0">
                <a:solidFill>
                  <a:srgbClr val="FFFFFF"/>
                </a:solidFill>
                <a:latin typeface="Barlow" pitchFamily="34" charset="0"/>
                <a:ea typeface="Barlow" pitchFamily="34" charset="-122"/>
                <a:cs typeface="Barlow" pitchFamily="34" charset="-120"/>
              </a:rPr>
              <a:t>XÂY DỰNG ỨNG DỤNG</a:t>
            </a:r>
            <a:endParaRPr lang="en-US" sz="6000" dirty="0"/>
          </a:p>
        </p:txBody>
      </p:sp>
      <p:sp>
        <p:nvSpPr>
          <p:cNvPr id="5" name="Text 2"/>
          <p:cNvSpPr/>
          <p:nvPr/>
        </p:nvSpPr>
        <p:spPr>
          <a:xfrm>
            <a:off x="699289" y="1321118"/>
            <a:ext cx="3760415" cy="416481"/>
          </a:xfrm>
          <a:prstGeom prst="rect">
            <a:avLst/>
          </a:prstGeom>
          <a:noFill/>
          <a:ln/>
        </p:spPr>
        <p:txBody>
          <a:bodyPr wrap="none" rtlCol="0" anchor="t"/>
          <a:lstStyle/>
          <a:p>
            <a:pPr marL="0" indent="0">
              <a:lnSpc>
                <a:spcPts val="3281"/>
              </a:lnSpc>
              <a:buNone/>
            </a:pPr>
            <a:r>
              <a:rPr lang="en-US" sz="2400" dirty="0">
                <a:solidFill>
                  <a:schemeClr val="accent2"/>
                </a:solidFill>
                <a:effectLst/>
                <a:latin typeface="Times New Roman" panose="02020603050405020304" pitchFamily="18" charset="0"/>
                <a:ea typeface="Times New Roman" panose="02020603050405020304" pitchFamily="18" charset="0"/>
              </a:rPr>
              <a:t>Giao </a:t>
            </a:r>
            <a:r>
              <a:rPr lang="en-US" sz="2400" dirty="0" err="1">
                <a:solidFill>
                  <a:schemeClr val="accent2"/>
                </a:solidFill>
                <a:effectLst/>
                <a:latin typeface="Times New Roman" panose="02020603050405020304" pitchFamily="18" charset="0"/>
                <a:ea typeface="Times New Roman" panose="02020603050405020304" pitchFamily="18" charset="0"/>
              </a:rPr>
              <a:t>diện</a:t>
            </a:r>
            <a:r>
              <a:rPr lang="en-US" sz="2400" dirty="0">
                <a:solidFill>
                  <a:schemeClr val="accent2"/>
                </a:solidFill>
                <a:effectLst/>
                <a:latin typeface="Times New Roman" panose="02020603050405020304" pitchFamily="18" charset="0"/>
                <a:ea typeface="Times New Roman" panose="02020603050405020304" pitchFamily="18" charset="0"/>
              </a:rPr>
              <a:t> q</a:t>
            </a:r>
            <a:r>
              <a:rPr lang="vi-VN" sz="2400" dirty="0">
                <a:solidFill>
                  <a:schemeClr val="accent2"/>
                </a:solidFill>
                <a:effectLst/>
                <a:latin typeface="Times New Roman" panose="02020603050405020304" pitchFamily="18" charset="0"/>
                <a:ea typeface="Times New Roman" panose="02020603050405020304" pitchFamily="18" charset="0"/>
              </a:rPr>
              <a:t>uản lý danh sách sinh viên</a:t>
            </a:r>
            <a:endParaRPr lang="en-US" sz="2400" dirty="0">
              <a:solidFill>
                <a:schemeClr val="accent2"/>
              </a:solidFill>
            </a:endParaRPr>
          </a:p>
        </p:txBody>
      </p:sp>
      <p:sp>
        <p:nvSpPr>
          <p:cNvPr id="7" name="Text 3"/>
          <p:cNvSpPr/>
          <p:nvPr/>
        </p:nvSpPr>
        <p:spPr>
          <a:xfrm>
            <a:off x="2624376" y="6172914"/>
            <a:ext cx="4419838" cy="355402"/>
          </a:xfrm>
          <a:prstGeom prst="rect">
            <a:avLst/>
          </a:prstGeom>
          <a:noFill/>
          <a:ln/>
        </p:spPr>
        <p:txBody>
          <a:bodyPr wrap="none" rtlCol="0" anchor="t"/>
          <a:lstStyle/>
          <a:p>
            <a:pPr marL="0" indent="0">
              <a:lnSpc>
                <a:spcPts val="2799"/>
              </a:lnSpc>
              <a:buNone/>
            </a:pPr>
            <a:endParaRPr lang="en-US" sz="1750" dirty="0"/>
          </a:p>
        </p:txBody>
      </p:sp>
      <p:sp>
        <p:nvSpPr>
          <p:cNvPr id="8" name="Text 4"/>
          <p:cNvSpPr/>
          <p:nvPr/>
        </p:nvSpPr>
        <p:spPr>
          <a:xfrm>
            <a:off x="9163223" y="2269927"/>
            <a:ext cx="4419838" cy="3049667"/>
          </a:xfrm>
          <a:prstGeom prst="rect">
            <a:avLst/>
          </a:prstGeom>
          <a:noFill/>
          <a:ln/>
        </p:spPr>
        <p:txBody>
          <a:bodyPr wrap="square" rtlCol="0" anchor="t"/>
          <a:lstStyle/>
          <a:p>
            <a:pPr marL="0" indent="0">
              <a:lnSpc>
                <a:spcPts val="2799"/>
              </a:lnSpc>
              <a:buNone/>
            </a:pPr>
            <a:r>
              <a:rPr lang="en-US" sz="2000" b="1" dirty="0">
                <a:solidFill>
                  <a:srgbClr val="E5E0DF"/>
                </a:solidFill>
                <a:latin typeface="Barlow" pitchFamily="34" charset="0"/>
                <a:ea typeface="Barlow" pitchFamily="34" charset="-122"/>
                <a:cs typeface="Barlow" pitchFamily="34" charset="-120"/>
              </a:rPr>
              <a:t>Danh sách sinh </a:t>
            </a:r>
            <a:r>
              <a:rPr lang="en-US" sz="2000" b="1" dirty="0" err="1">
                <a:solidFill>
                  <a:srgbClr val="E5E0DF"/>
                </a:solidFill>
                <a:latin typeface="Barlow" pitchFamily="34" charset="0"/>
                <a:ea typeface="Barlow" pitchFamily="34" charset="-122"/>
                <a:cs typeface="Barlow" pitchFamily="34" charset="-120"/>
              </a:rPr>
              <a:t>viên</a:t>
            </a:r>
            <a:r>
              <a:rPr lang="en-US" sz="2000" b="1" dirty="0">
                <a:solidFill>
                  <a:srgbClr val="E5E0DF"/>
                </a:solidFill>
                <a:latin typeface="Barlow" pitchFamily="34" charset="0"/>
                <a:ea typeface="Barlow" pitchFamily="34" charset="-122"/>
                <a:cs typeface="Barlow" pitchFamily="34" charset="-120"/>
              </a:rPr>
              <a:t> :</a:t>
            </a:r>
          </a:p>
          <a:p>
            <a:pPr marL="0" indent="0">
              <a:lnSpc>
                <a:spcPts val="2799"/>
              </a:lnSpc>
              <a:buNone/>
            </a:pPr>
            <a:r>
              <a:rPr lang="en-US" sz="2000" dirty="0">
                <a:solidFill>
                  <a:srgbClr val="E5E0DF"/>
                </a:solidFill>
                <a:latin typeface="Barlow" pitchFamily="34" charset="0"/>
                <a:ea typeface="Barlow" pitchFamily="34" charset="-122"/>
                <a:cs typeface="Barlow" pitchFamily="34" charset="-120"/>
              </a:rPr>
              <a:t> Hiển thị mã sinh viên, tên sinh viên, ngày sinh, lớp, số điện thoại, email của tất cả sinh viên. Khi ấn vào thông tin của sinh viên sẽ hiện giao diện sửa thông tin của sinh viên. Muốn xoá sinh viên, ấn vào nút xoá ở cuối dòng để thực hiện xoá. Ngoài ra có thể tìm kiếm sinh viên bằng mã sinh viên.</a:t>
            </a:r>
            <a:endParaRPr lang="en-US" sz="2000" dirty="0"/>
          </a:p>
        </p:txBody>
      </p:sp>
      <p:pic>
        <p:nvPicPr>
          <p:cNvPr id="9"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2050" name="Picture 1">
            <a:extLst>
              <a:ext uri="{FF2B5EF4-FFF2-40B4-BE49-F238E27FC236}">
                <a16:creationId xmlns:a16="http://schemas.microsoft.com/office/drawing/2014/main" id="{0CB65BCD-5775-A9FA-A65B-3AAAD9855F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164" y="2274490"/>
            <a:ext cx="8468113" cy="53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854" y="-98715"/>
            <a:ext cx="14630400" cy="8229600"/>
          </a:xfrm>
          <a:prstGeom prst="rect">
            <a:avLst/>
          </a:prstGeom>
          <a:solidFill>
            <a:srgbClr val="0C0C0C">
              <a:alpha val="75000"/>
            </a:srgbClr>
          </a:solidFill>
          <a:ln w="13811">
            <a:solidFill>
              <a:srgbClr val="FFFFFF">
                <a:alpha val="16000"/>
              </a:srgbClr>
            </a:solidFill>
            <a:prstDash val="solid"/>
          </a:ln>
        </p:spPr>
        <p:txBody>
          <a:bodyPr/>
          <a:lstStyle/>
          <a:p>
            <a:endParaRPr lang="vi-VN" dirty="0"/>
          </a:p>
        </p:txBody>
      </p:sp>
      <p:sp>
        <p:nvSpPr>
          <p:cNvPr id="4" name="Text 1"/>
          <p:cNvSpPr/>
          <p:nvPr/>
        </p:nvSpPr>
        <p:spPr>
          <a:xfrm>
            <a:off x="362439" y="237163"/>
            <a:ext cx="7466108" cy="694373"/>
          </a:xfrm>
          <a:prstGeom prst="rect">
            <a:avLst/>
          </a:prstGeom>
          <a:noFill/>
          <a:ln/>
        </p:spPr>
        <p:txBody>
          <a:bodyPr wrap="none" rtlCol="0" anchor="t"/>
          <a:lstStyle/>
          <a:p>
            <a:pPr marL="0" indent="0">
              <a:lnSpc>
                <a:spcPts val="5468"/>
              </a:lnSpc>
              <a:buNone/>
            </a:pPr>
            <a:r>
              <a:rPr lang="en-US" sz="6000" b="1" dirty="0">
                <a:solidFill>
                  <a:srgbClr val="FFFFFF"/>
                </a:solidFill>
                <a:latin typeface="Barlow" pitchFamily="34" charset="0"/>
                <a:ea typeface="Barlow" pitchFamily="34" charset="-122"/>
                <a:cs typeface="Barlow" pitchFamily="34" charset="-120"/>
              </a:rPr>
              <a:t>XÂY DỰNG ỨNG DỤNG</a:t>
            </a:r>
            <a:endParaRPr lang="en-US" sz="6000" dirty="0"/>
          </a:p>
        </p:txBody>
      </p:sp>
      <p:pic>
        <p:nvPicPr>
          <p:cNvPr id="5" name="Image 1" descr="preencoded.png"/>
          <p:cNvPicPr>
            <a:picLocks noChangeAspect="1"/>
          </p:cNvPicPr>
          <p:nvPr/>
        </p:nvPicPr>
        <p:blipFill>
          <a:blip r:embed="rId4"/>
          <a:stretch>
            <a:fillRect/>
          </a:stretch>
        </p:blipFill>
        <p:spPr>
          <a:xfrm>
            <a:off x="276834" y="2363782"/>
            <a:ext cx="6458209" cy="4035669"/>
          </a:xfrm>
          <a:prstGeom prst="rect">
            <a:avLst/>
          </a:prstGeom>
        </p:spPr>
      </p:pic>
      <p:sp>
        <p:nvSpPr>
          <p:cNvPr id="6" name="Text 2"/>
          <p:cNvSpPr/>
          <p:nvPr/>
        </p:nvSpPr>
        <p:spPr>
          <a:xfrm>
            <a:off x="2624376" y="6498908"/>
            <a:ext cx="4419838" cy="355402"/>
          </a:xfrm>
          <a:prstGeom prst="rect">
            <a:avLst/>
          </a:prstGeom>
          <a:noFill/>
          <a:ln/>
        </p:spPr>
        <p:txBody>
          <a:bodyPr wrap="none" rtlCol="0" anchor="t"/>
          <a:lstStyle/>
          <a:p>
            <a:pPr marL="0" indent="0">
              <a:lnSpc>
                <a:spcPts val="2799"/>
              </a:lnSpc>
              <a:buNone/>
            </a:pPr>
            <a:endParaRPr lang="en-US" sz="1750" dirty="0"/>
          </a:p>
        </p:txBody>
      </p:sp>
      <p:sp>
        <p:nvSpPr>
          <p:cNvPr id="7" name="Text 3"/>
          <p:cNvSpPr/>
          <p:nvPr/>
        </p:nvSpPr>
        <p:spPr>
          <a:xfrm>
            <a:off x="1299590" y="6426166"/>
            <a:ext cx="3836701" cy="839001"/>
          </a:xfrm>
          <a:prstGeom prst="rect">
            <a:avLst/>
          </a:prstGeom>
          <a:noFill/>
          <a:ln/>
        </p:spPr>
        <p:txBody>
          <a:bodyPr wrap="square" rtlCol="0" anchor="t"/>
          <a:lstStyle/>
          <a:p>
            <a:pPr marL="0" indent="0">
              <a:lnSpc>
                <a:spcPts val="2799"/>
              </a:lnSpc>
              <a:buNone/>
            </a:pPr>
            <a:r>
              <a:rPr lang="en-US" sz="1800" dirty="0">
                <a:solidFill>
                  <a:schemeClr val="accent2"/>
                </a:solidFill>
                <a:effectLst/>
                <a:latin typeface="Times New Roman" panose="02020603050405020304" pitchFamily="18" charset="0"/>
                <a:ea typeface="Times New Roman" panose="02020603050405020304" pitchFamily="18" charset="0"/>
              </a:rPr>
              <a:t>Giao </a:t>
            </a:r>
            <a:r>
              <a:rPr lang="en-US" sz="1800" dirty="0" err="1">
                <a:solidFill>
                  <a:schemeClr val="accent2"/>
                </a:solidFill>
                <a:effectLst/>
                <a:latin typeface="Times New Roman" panose="02020603050405020304" pitchFamily="18" charset="0"/>
                <a:ea typeface="Times New Roman" panose="02020603050405020304" pitchFamily="18" charset="0"/>
              </a:rPr>
              <a:t>diện</a:t>
            </a:r>
            <a:r>
              <a:rPr lang="en-US" sz="1800" dirty="0">
                <a:solidFill>
                  <a:schemeClr val="accent2"/>
                </a:solidFill>
                <a:effectLst/>
                <a:latin typeface="Times New Roman" panose="02020603050405020304" pitchFamily="18" charset="0"/>
                <a:ea typeface="Times New Roman" panose="02020603050405020304" pitchFamily="18" charset="0"/>
              </a:rPr>
              <a:t> </a:t>
            </a:r>
            <a:r>
              <a:rPr lang="en-US" sz="1800" dirty="0" err="1">
                <a:solidFill>
                  <a:schemeClr val="accent2"/>
                </a:solidFill>
                <a:effectLst/>
                <a:latin typeface="Times New Roman" panose="02020603050405020304" pitchFamily="18" charset="0"/>
                <a:ea typeface="Times New Roman" panose="02020603050405020304" pitchFamily="18" charset="0"/>
              </a:rPr>
              <a:t>cập</a:t>
            </a:r>
            <a:r>
              <a:rPr lang="en-US" sz="1800" dirty="0">
                <a:solidFill>
                  <a:schemeClr val="accent2"/>
                </a:solidFill>
                <a:effectLst/>
                <a:latin typeface="Times New Roman" panose="02020603050405020304" pitchFamily="18" charset="0"/>
                <a:ea typeface="Times New Roman" panose="02020603050405020304" pitchFamily="18" charset="0"/>
              </a:rPr>
              <a:t> </a:t>
            </a:r>
            <a:r>
              <a:rPr lang="vi-VN" sz="1800" dirty="0">
                <a:solidFill>
                  <a:schemeClr val="accent2"/>
                </a:solidFill>
                <a:effectLst/>
                <a:latin typeface="Times New Roman" panose="02020603050405020304" pitchFamily="18" charset="0"/>
                <a:ea typeface="Times New Roman" panose="02020603050405020304" pitchFamily="18" charset="0"/>
              </a:rPr>
              <a:t>nhật thông tin sinh viên</a:t>
            </a:r>
            <a:r>
              <a:rPr lang="vi-VN" sz="1800" dirty="0">
                <a:effectLst/>
                <a:latin typeface="Times New Roman" panose="02020603050405020304" pitchFamily="18" charset="0"/>
                <a:ea typeface="Times New Roman" panose="02020603050405020304" pitchFamily="18" charset="0"/>
              </a:rPr>
              <a:t>.</a:t>
            </a:r>
            <a:endParaRPr lang="en-US" sz="175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pic>
        <p:nvPicPr>
          <p:cNvPr id="3074" name="Picture 1">
            <a:extLst>
              <a:ext uri="{FF2B5EF4-FFF2-40B4-BE49-F238E27FC236}">
                <a16:creationId xmlns:a16="http://schemas.microsoft.com/office/drawing/2014/main" id="{A92F8160-B706-1B69-2892-9B7C413EE0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1740" y="2332934"/>
            <a:ext cx="6458208" cy="403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9C710D7C-08DB-8E7B-CF7E-E372AB4F08E4}"/>
              </a:ext>
            </a:extLst>
          </p:cNvPr>
          <p:cNvSpPr txBox="1"/>
          <p:nvPr/>
        </p:nvSpPr>
        <p:spPr>
          <a:xfrm>
            <a:off x="9051127" y="6375878"/>
            <a:ext cx="7339262" cy="369332"/>
          </a:xfrm>
          <a:prstGeom prst="rect">
            <a:avLst/>
          </a:prstGeom>
          <a:noFill/>
        </p:spPr>
        <p:txBody>
          <a:bodyPr wrap="square">
            <a:spAutoFit/>
          </a:bodyPr>
          <a:lstStyle/>
          <a:p>
            <a:r>
              <a:rPr lang="en-US" sz="1800" dirty="0">
                <a:solidFill>
                  <a:schemeClr val="accent2"/>
                </a:solidFill>
                <a:effectLst/>
                <a:latin typeface="Times New Roman" panose="02020603050405020304" pitchFamily="18" charset="0"/>
                <a:ea typeface="Times New Roman" panose="02020603050405020304" pitchFamily="18" charset="0"/>
              </a:rPr>
              <a:t>Giao </a:t>
            </a:r>
            <a:r>
              <a:rPr lang="en-US" sz="1800" dirty="0" err="1">
                <a:solidFill>
                  <a:schemeClr val="accent2"/>
                </a:solidFill>
                <a:effectLst/>
                <a:latin typeface="Times New Roman" panose="02020603050405020304" pitchFamily="18" charset="0"/>
                <a:ea typeface="Times New Roman" panose="02020603050405020304" pitchFamily="18" charset="0"/>
              </a:rPr>
              <a:t>diện</a:t>
            </a:r>
            <a:r>
              <a:rPr lang="en-US" sz="1800" dirty="0">
                <a:solidFill>
                  <a:schemeClr val="accent2"/>
                </a:solidFill>
                <a:effectLst/>
                <a:latin typeface="Times New Roman" panose="02020603050405020304" pitchFamily="18" charset="0"/>
                <a:ea typeface="Times New Roman" panose="02020603050405020304" pitchFamily="18" charset="0"/>
              </a:rPr>
              <a:t> </a:t>
            </a:r>
            <a:r>
              <a:rPr lang="en-US" sz="1800" dirty="0" err="1">
                <a:solidFill>
                  <a:schemeClr val="accent2"/>
                </a:solidFill>
                <a:effectLst/>
                <a:latin typeface="Times New Roman" panose="02020603050405020304" pitchFamily="18" charset="0"/>
                <a:ea typeface="Times New Roman" panose="02020603050405020304" pitchFamily="18" charset="0"/>
              </a:rPr>
              <a:t>chức</a:t>
            </a:r>
            <a:r>
              <a:rPr lang="en-US" sz="1800" dirty="0">
                <a:solidFill>
                  <a:schemeClr val="accent2"/>
                </a:solidFill>
                <a:effectLst/>
                <a:latin typeface="Times New Roman" panose="02020603050405020304" pitchFamily="18" charset="0"/>
                <a:ea typeface="Times New Roman" panose="02020603050405020304" pitchFamily="18" charset="0"/>
              </a:rPr>
              <a:t> </a:t>
            </a:r>
            <a:r>
              <a:rPr lang="en-US" sz="1800" dirty="0" err="1">
                <a:solidFill>
                  <a:schemeClr val="accent2"/>
                </a:solidFill>
                <a:effectLst/>
                <a:latin typeface="Times New Roman" panose="02020603050405020304" pitchFamily="18" charset="0"/>
                <a:ea typeface="Times New Roman" panose="02020603050405020304" pitchFamily="18" charset="0"/>
              </a:rPr>
              <a:t>năng</a:t>
            </a:r>
            <a:r>
              <a:rPr lang="en-US" sz="1800" dirty="0">
                <a:solidFill>
                  <a:schemeClr val="accent2"/>
                </a:solidFill>
                <a:effectLst/>
                <a:latin typeface="Times New Roman" panose="02020603050405020304" pitchFamily="18" charset="0"/>
                <a:ea typeface="Times New Roman" panose="02020603050405020304" pitchFamily="18" charset="0"/>
              </a:rPr>
              <a:t> </a:t>
            </a:r>
            <a:r>
              <a:rPr lang="en-US" sz="1800" dirty="0" err="1">
                <a:solidFill>
                  <a:schemeClr val="accent2"/>
                </a:solidFill>
                <a:effectLst/>
                <a:latin typeface="Times New Roman" panose="02020603050405020304" pitchFamily="18" charset="0"/>
                <a:ea typeface="Times New Roman" panose="02020603050405020304" pitchFamily="18" charset="0"/>
              </a:rPr>
              <a:t>xó</a:t>
            </a:r>
            <a:r>
              <a:rPr lang="vi-VN" sz="1800" dirty="0">
                <a:solidFill>
                  <a:schemeClr val="accent2"/>
                </a:solidFill>
                <a:effectLst/>
                <a:latin typeface="Times New Roman" panose="02020603050405020304" pitchFamily="18" charset="0"/>
                <a:ea typeface="Times New Roman" panose="02020603050405020304" pitchFamily="18" charset="0"/>
              </a:rPr>
              <a:t>a sinh viên</a:t>
            </a:r>
            <a:endParaRPr lang="vi-VN"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872</Words>
  <Application>Microsoft Office PowerPoint</Application>
  <PresentationFormat>Custom</PresentationFormat>
  <Paragraphs>69</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Barlow</vt:lpstr>
      <vt:lpstr>Calibri</vt:lpstr>
      <vt:lpstr>Mongolian Baiti</vt:lpstr>
      <vt:lpstr>Mukta</vt:lpstr>
      <vt:lpstr>Prompt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Đại Phú Mã</cp:lastModifiedBy>
  <cp:revision>16</cp:revision>
  <dcterms:created xsi:type="dcterms:W3CDTF">2024-01-01T03:43:10Z</dcterms:created>
  <dcterms:modified xsi:type="dcterms:W3CDTF">2024-01-01T07:39:33Z</dcterms:modified>
</cp:coreProperties>
</file>