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58" r:id="rId3"/>
    <p:sldId id="272" r:id="rId4"/>
    <p:sldId id="274" r:id="rId5"/>
    <p:sldId id="266" r:id="rId6"/>
    <p:sldId id="270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8" autoAdjust="0"/>
    <p:restoredTop sz="94680" autoAdjust="0"/>
  </p:normalViewPr>
  <p:slideViewPr>
    <p:cSldViewPr>
      <p:cViewPr varScale="1">
        <p:scale>
          <a:sx n="81" d="100"/>
          <a:sy n="81" d="100"/>
        </p:scale>
        <p:origin x="94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EF49A-5A7C-44F5-94C8-87D7DC9C1BF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23D8-46E5-4F61-A2DA-AAA99E9C7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23D8-46E5-4F61-A2DA-AAA99E9C72C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5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23D8-46E5-4F61-A2DA-AAA99E9C72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2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6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2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3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CE13-B853-4DA4-8AC9-326202B76743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5C32-6BB7-4AAA-9F35-7B2B23E47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i="1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RAM_TIME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0FAF4-D196-413D-A209-14B73DD5AAED}"/>
              </a:ext>
            </a:extLst>
          </p:cNvPr>
          <p:cNvSpPr/>
          <p:nvPr/>
        </p:nvSpPr>
        <p:spPr>
          <a:xfrm>
            <a:off x="-15020" y="1628800"/>
            <a:ext cx="91235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Evaluate infix  Expression  with parse tree </a:t>
            </a:r>
          </a:p>
        </p:txBody>
      </p:sp>
      <p:pic>
        <p:nvPicPr>
          <p:cNvPr id="1026" name="Picture 2" descr="C:\Users\rokai\Downloads\tree-of-family_01-04-16_Ac0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74" y="2309586"/>
            <a:ext cx="6624736" cy="46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40353" y="853483"/>
            <a:ext cx="7704857" cy="853268"/>
            <a:chOff x="467544" y="-146796"/>
            <a:chExt cx="7841055" cy="1554528"/>
          </a:xfrm>
        </p:grpSpPr>
        <p:sp>
          <p:nvSpPr>
            <p:cNvPr id="4" name="Rounded Rectangle 3"/>
            <p:cNvSpPr/>
            <p:nvPr/>
          </p:nvSpPr>
          <p:spPr>
            <a:xfrm>
              <a:off x="467544" y="-49647"/>
              <a:ext cx="7841055" cy="81660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5656" y="-146796"/>
              <a:ext cx="65527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Take the infix equation from user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3782378" y="752654"/>
              <a:ext cx="484632" cy="655078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7322" y="3479920"/>
            <a:ext cx="7773649" cy="851571"/>
            <a:chOff x="467544" y="3454657"/>
            <a:chExt cx="8136904" cy="1551435"/>
          </a:xfrm>
        </p:grpSpPr>
        <p:sp>
          <p:nvSpPr>
            <p:cNvPr id="10" name="Rounded Rectangle 9"/>
            <p:cNvSpPr/>
            <p:nvPr/>
          </p:nvSpPr>
          <p:spPr>
            <a:xfrm>
              <a:off x="467544" y="3501347"/>
              <a:ext cx="8064896" cy="761504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994" y="3454657"/>
              <a:ext cx="803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         Make</a:t>
              </a:r>
              <a:r>
                <a:rPr lang="en-GB" sz="2400" dirty="0"/>
                <a:t> </a:t>
              </a:r>
              <a:r>
                <a:rPr lang="en-GB" sz="2800" dirty="0"/>
                <a:t>this</a:t>
              </a:r>
              <a:r>
                <a:rPr lang="en-GB" sz="2400" dirty="0"/>
                <a:t> </a:t>
              </a:r>
              <a:r>
                <a:rPr lang="en-GB" sz="2800" dirty="0"/>
                <a:t>equation with full parentheses 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953655" y="4262852"/>
              <a:ext cx="484632" cy="743240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5576" y="4263340"/>
            <a:ext cx="7714856" cy="940564"/>
            <a:chOff x="492563" y="4540154"/>
            <a:chExt cx="8064896" cy="1713566"/>
          </a:xfrm>
        </p:grpSpPr>
        <p:sp>
          <p:nvSpPr>
            <p:cNvPr id="13" name="Rounded Rectangle 12"/>
            <p:cNvSpPr/>
            <p:nvPr/>
          </p:nvSpPr>
          <p:spPr>
            <a:xfrm>
              <a:off x="492563" y="4756437"/>
              <a:ext cx="8064896" cy="72008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63183" y="4540154"/>
              <a:ext cx="6832171" cy="106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Build the parse tree with the equation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034677" y="5458847"/>
              <a:ext cx="484632" cy="79487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2216" y="6058088"/>
            <a:ext cx="7704856" cy="584775"/>
            <a:chOff x="467544" y="6328715"/>
            <a:chExt cx="8064896" cy="1065373"/>
          </a:xfrm>
        </p:grpSpPr>
        <p:sp>
          <p:nvSpPr>
            <p:cNvPr id="16" name="Rounded Rectangle 15"/>
            <p:cNvSpPr/>
            <p:nvPr/>
          </p:nvSpPr>
          <p:spPr>
            <a:xfrm>
              <a:off x="467544" y="6455782"/>
              <a:ext cx="8064896" cy="72008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76493" y="6328715"/>
              <a:ext cx="193363" cy="1065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3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94845" y="1641306"/>
            <a:ext cx="7703674" cy="931422"/>
            <a:chOff x="455758" y="969922"/>
            <a:chExt cx="7929051" cy="1696912"/>
          </a:xfrm>
        </p:grpSpPr>
        <p:sp>
          <p:nvSpPr>
            <p:cNvPr id="7" name="Rounded Rectangle 6"/>
            <p:cNvSpPr/>
            <p:nvPr/>
          </p:nvSpPr>
          <p:spPr>
            <a:xfrm>
              <a:off x="455758" y="1161133"/>
              <a:ext cx="7929051" cy="835506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4630" y="969922"/>
              <a:ext cx="492737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Check if this equation is true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861697" y="1996639"/>
              <a:ext cx="484632" cy="670195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3662" y="2558871"/>
            <a:ext cx="7704856" cy="921049"/>
            <a:chOff x="490679" y="2382534"/>
            <a:chExt cx="8064896" cy="1451899"/>
          </a:xfrm>
        </p:grpSpPr>
        <p:sp>
          <p:nvSpPr>
            <p:cNvPr id="9" name="Down Arrow 8"/>
            <p:cNvSpPr/>
            <p:nvPr/>
          </p:nvSpPr>
          <p:spPr>
            <a:xfrm>
              <a:off x="3943352" y="3219972"/>
              <a:ext cx="484632" cy="614461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0679" y="2444452"/>
              <a:ext cx="8064896" cy="720079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9552" y="2382534"/>
              <a:ext cx="7830468" cy="100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/>
                <a:t>Split the equation into operators and operands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0BC8A5-0FAC-41CC-A8EC-F32722F03B2E}"/>
              </a:ext>
            </a:extLst>
          </p:cNvPr>
          <p:cNvGrpSpPr/>
          <p:nvPr/>
        </p:nvGrpSpPr>
        <p:grpSpPr>
          <a:xfrm>
            <a:off x="755576" y="5157193"/>
            <a:ext cx="7704856" cy="900895"/>
            <a:chOff x="467544" y="4540154"/>
            <a:chExt cx="8064896" cy="1641295"/>
          </a:xfrm>
        </p:grpSpPr>
        <p:sp>
          <p:nvSpPr>
            <p:cNvPr id="32" name="Rounded Rectangle 12">
              <a:extLst>
                <a:ext uri="{FF2B5EF4-FFF2-40B4-BE49-F238E27FC236}">
                  <a16:creationId xmlns:a16="http://schemas.microsoft.com/office/drawing/2014/main" id="{42A4B11C-45F8-4FE9-9D64-5B71B4E56E29}"/>
                </a:ext>
              </a:extLst>
            </p:cNvPr>
            <p:cNvSpPr/>
            <p:nvPr/>
          </p:nvSpPr>
          <p:spPr>
            <a:xfrm>
              <a:off x="467544" y="4731366"/>
              <a:ext cx="8064896" cy="72008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73D67F-CE59-4ECB-ADD8-7040B65BA3EB}"/>
                </a:ext>
              </a:extLst>
            </p:cNvPr>
            <p:cNvSpPr txBox="1"/>
            <p:nvPr/>
          </p:nvSpPr>
          <p:spPr>
            <a:xfrm>
              <a:off x="2205746" y="4540154"/>
              <a:ext cx="4267931" cy="106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Evaluate this parse tree</a:t>
              </a:r>
            </a:p>
          </p:txBody>
        </p:sp>
        <p:sp>
          <p:nvSpPr>
            <p:cNvPr id="34" name="Down Arrow 14">
              <a:extLst>
                <a:ext uri="{FF2B5EF4-FFF2-40B4-BE49-F238E27FC236}">
                  <a16:creationId xmlns:a16="http://schemas.microsoft.com/office/drawing/2014/main" id="{D680827D-33D8-48D0-AF08-B3309A121DAB}"/>
                </a:ext>
              </a:extLst>
            </p:cNvPr>
            <p:cNvSpPr/>
            <p:nvPr/>
          </p:nvSpPr>
          <p:spPr>
            <a:xfrm>
              <a:off x="4022090" y="5491134"/>
              <a:ext cx="484632" cy="690315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3A348C-93FC-4C9F-98D8-D964D8BF55FD}"/>
              </a:ext>
            </a:extLst>
          </p:cNvPr>
          <p:cNvSpPr txBox="1"/>
          <p:nvPr/>
        </p:nvSpPr>
        <p:spPr>
          <a:xfrm>
            <a:off x="3275856" y="6021288"/>
            <a:ext cx="267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Print the result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927" y="0"/>
            <a:ext cx="7959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/>
                <a:solidFill>
                  <a:schemeClr val="accent2">
                    <a:lumMod val="75000"/>
                  </a:schemeClr>
                </a:solidFill>
              </a:rPr>
              <a:t>Steps of program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809EA-D2F9-46FA-A245-2A2A998DC0BC}"/>
              </a:ext>
            </a:extLst>
          </p:cNvPr>
          <p:cNvSpPr txBox="1"/>
          <p:nvPr/>
        </p:nvSpPr>
        <p:spPr>
          <a:xfrm>
            <a:off x="1492749" y="3429000"/>
            <a:ext cx="66076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-61+752*(2.5–0.5)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7E71A9-12CA-4249-AFD3-CAC65118E82F}"/>
              </a:ext>
            </a:extLst>
          </p:cNvPr>
          <p:cNvGrpSpPr/>
          <p:nvPr/>
        </p:nvGrpSpPr>
        <p:grpSpPr>
          <a:xfrm>
            <a:off x="1492750" y="4744454"/>
            <a:ext cx="6158494" cy="715317"/>
            <a:chOff x="1492750" y="4744454"/>
            <a:chExt cx="6158494" cy="71531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33219FD-0E76-4636-B8C6-A0B337157CA7}"/>
                </a:ext>
              </a:extLst>
            </p:cNvPr>
            <p:cNvSpPr/>
            <p:nvPr/>
          </p:nvSpPr>
          <p:spPr>
            <a:xfrm>
              <a:off x="1492750" y="4767604"/>
              <a:ext cx="6158494" cy="6087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5DCEC3-721E-4188-BEF6-3EA4BC3BF966}"/>
                </a:ext>
              </a:extLst>
            </p:cNvPr>
            <p:cNvCxnSpPr/>
            <p:nvPr/>
          </p:nvCxnSpPr>
          <p:spPr>
            <a:xfrm>
              <a:off x="2144239" y="4787077"/>
              <a:ext cx="0" cy="5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8F0FE4-E871-4FF4-8669-06EA4FBA5512}"/>
                </a:ext>
              </a:extLst>
            </p:cNvPr>
            <p:cNvCxnSpPr/>
            <p:nvPr/>
          </p:nvCxnSpPr>
          <p:spPr>
            <a:xfrm>
              <a:off x="2771800" y="4771327"/>
              <a:ext cx="0" cy="591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A0DEAE-9B52-455A-9744-1D5051EACF86}"/>
                </a:ext>
              </a:extLst>
            </p:cNvPr>
            <p:cNvCxnSpPr/>
            <p:nvPr/>
          </p:nvCxnSpPr>
          <p:spPr>
            <a:xfrm>
              <a:off x="3419872" y="4777303"/>
              <a:ext cx="0" cy="599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27A21A-3204-45F0-BBFF-FF86047328D1}"/>
                </a:ext>
              </a:extLst>
            </p:cNvPr>
            <p:cNvCxnSpPr/>
            <p:nvPr/>
          </p:nvCxnSpPr>
          <p:spPr>
            <a:xfrm>
              <a:off x="4092198" y="4787077"/>
              <a:ext cx="0" cy="5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90179F-54B2-4581-9C7C-FCB1831BBD28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24" y="4767604"/>
              <a:ext cx="0" cy="692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C1ED9C-A2F9-4FE5-BC29-C076C1A732EC}"/>
                </a:ext>
              </a:extLst>
            </p:cNvPr>
            <p:cNvCxnSpPr/>
            <p:nvPr/>
          </p:nvCxnSpPr>
          <p:spPr>
            <a:xfrm>
              <a:off x="5508104" y="4744454"/>
              <a:ext cx="0" cy="658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6B2572-BB6A-4AD3-9B4E-B74F6E341DDD}"/>
                </a:ext>
              </a:extLst>
            </p:cNvPr>
            <p:cNvCxnSpPr/>
            <p:nvPr/>
          </p:nvCxnSpPr>
          <p:spPr>
            <a:xfrm>
              <a:off x="6228184" y="4767604"/>
              <a:ext cx="0" cy="595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79EAC1-AD02-4BCF-A7FD-85993B1E1627}"/>
                </a:ext>
              </a:extLst>
            </p:cNvPr>
            <p:cNvCxnSpPr/>
            <p:nvPr/>
          </p:nvCxnSpPr>
          <p:spPr>
            <a:xfrm>
              <a:off x="6948264" y="4767604"/>
              <a:ext cx="0" cy="608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372EE55-472C-431E-8379-70120F27B53C}"/>
              </a:ext>
            </a:extLst>
          </p:cNvPr>
          <p:cNvSpPr txBox="1"/>
          <p:nvPr/>
        </p:nvSpPr>
        <p:spPr>
          <a:xfrm>
            <a:off x="1492749" y="4797152"/>
            <a:ext cx="6158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-61   +   752   *       (    2.5     -     0.5     )</a:t>
            </a:r>
          </a:p>
        </p:txBody>
      </p:sp>
    </p:spTree>
    <p:extLst>
      <p:ext uri="{BB962C8B-B14F-4D97-AF65-F5344CB8AC3E}">
        <p14:creationId xmlns:p14="http://schemas.microsoft.com/office/powerpoint/2010/main" val="40419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" grpId="1"/>
      <p:bldP spid="51" grpId="0"/>
      <p:bldP spid="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021940" y="1174661"/>
            <a:ext cx="6934436" cy="656783"/>
            <a:chOff x="72008" y="107921"/>
            <a:chExt cx="8244408" cy="656783"/>
          </a:xfrm>
        </p:grpSpPr>
        <p:sp>
          <p:nvSpPr>
            <p:cNvPr id="25" name="TextBox 24"/>
            <p:cNvSpPr txBox="1"/>
            <p:nvPr/>
          </p:nvSpPr>
          <p:spPr>
            <a:xfrm>
              <a:off x="159154" y="148280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1475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67738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2263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35616" y="11663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+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5915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5404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05105" y="17992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*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8397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98249" y="107921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4745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1242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-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2178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29665" y="116632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/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27769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7621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15417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2008" y="116632"/>
              <a:ext cx="8244408" cy="648072"/>
              <a:chOff x="72008" y="116632"/>
              <a:chExt cx="8244408" cy="64807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2008" y="116632"/>
                <a:ext cx="8244408" cy="64807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55977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473262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29759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42751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99248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55744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212241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668737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216533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764328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312124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386255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012474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60269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016766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768620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2339752" y="1913827"/>
            <a:ext cx="4438979" cy="637697"/>
            <a:chOff x="2339752" y="847087"/>
            <a:chExt cx="4438979" cy="637697"/>
          </a:xfrm>
        </p:grpSpPr>
        <p:sp>
          <p:nvSpPr>
            <p:cNvPr id="49" name="Rounded Rectangle 48"/>
            <p:cNvSpPr/>
            <p:nvPr/>
          </p:nvSpPr>
          <p:spPr>
            <a:xfrm>
              <a:off x="2339752" y="847087"/>
              <a:ext cx="4438979" cy="6376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62031" y="873547"/>
              <a:ext cx="41982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How to build parse tree 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879584" y="2294663"/>
            <a:ext cx="1062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Stack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7740352" y="3293694"/>
            <a:ext cx="1403648" cy="3564305"/>
            <a:chOff x="7740352" y="1916832"/>
            <a:chExt cx="1403648" cy="4941168"/>
          </a:xfrm>
        </p:grpSpPr>
        <p:sp>
          <p:nvSpPr>
            <p:cNvPr id="51" name="Rounded Rectangle 50"/>
            <p:cNvSpPr/>
            <p:nvPr/>
          </p:nvSpPr>
          <p:spPr>
            <a:xfrm>
              <a:off x="7740352" y="1916832"/>
              <a:ext cx="1394662" cy="4941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749338" y="6237312"/>
              <a:ext cx="139466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740352" y="4869160"/>
              <a:ext cx="139466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40352" y="4149080"/>
              <a:ext cx="139466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740352" y="3429000"/>
              <a:ext cx="139466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740352" y="2708920"/>
              <a:ext cx="139466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740352" y="5589240"/>
              <a:ext cx="139466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884368" y="6300609"/>
            <a:ext cx="1062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Etree</a:t>
            </a:r>
            <a:endParaRPr lang="en-GB" sz="32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2262358" y="3121808"/>
            <a:ext cx="3107116" cy="1092382"/>
            <a:chOff x="2324571" y="1628800"/>
            <a:chExt cx="3904252" cy="1285298"/>
          </a:xfrm>
        </p:grpSpPr>
        <p:sp>
          <p:nvSpPr>
            <p:cNvPr id="60" name="Oval 59"/>
            <p:cNvSpPr/>
            <p:nvPr/>
          </p:nvSpPr>
          <p:spPr>
            <a:xfrm>
              <a:off x="3709784" y="16288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/>
            <p:cNvCxnSpPr>
              <a:cxnSpLocks/>
              <a:stCxn id="60" idx="3"/>
              <a:endCxn id="84" idx="7"/>
            </p:cNvCxnSpPr>
            <p:nvPr/>
          </p:nvCxnSpPr>
          <p:spPr>
            <a:xfrm flipH="1">
              <a:off x="2324571" y="2409289"/>
              <a:ext cx="1519123" cy="50480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  <a:stCxn id="60" idx="5"/>
              <a:endCxn id="76" idx="1"/>
            </p:cNvCxnSpPr>
            <p:nvPr/>
          </p:nvCxnSpPr>
          <p:spPr>
            <a:xfrm>
              <a:off x="4490273" y="2409289"/>
              <a:ext cx="1738550" cy="42008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6200859" y="5185223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1043608" y="5282044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5283916" y="4033095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/>
          <p:cNvCxnSpPr>
            <a:cxnSpLocks/>
            <a:stCxn id="76" idx="5"/>
            <a:endCxn id="74" idx="1"/>
          </p:cNvCxnSpPr>
          <p:nvPr/>
        </p:nvCxnSpPr>
        <p:spPr>
          <a:xfrm>
            <a:off x="5782586" y="4668901"/>
            <a:ext cx="503831" cy="62540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63688" y="4105103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/>
          <p:cNvCxnSpPr>
            <a:cxnSpLocks/>
            <a:stCxn id="76" idx="3"/>
            <a:endCxn id="94" idx="0"/>
          </p:cNvCxnSpPr>
          <p:nvPr/>
        </p:nvCxnSpPr>
        <p:spPr>
          <a:xfrm flipH="1">
            <a:off x="4863231" y="4668901"/>
            <a:ext cx="506243" cy="5434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84" idx="3"/>
            <a:endCxn id="75" idx="0"/>
          </p:cNvCxnSpPr>
          <p:nvPr/>
        </p:nvCxnSpPr>
        <p:spPr>
          <a:xfrm flipH="1">
            <a:off x="1335722" y="4740909"/>
            <a:ext cx="513524" cy="5411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571117" y="5212314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Connector 99"/>
          <p:cNvCxnSpPr>
            <a:cxnSpLocks/>
            <a:stCxn id="84" idx="5"/>
            <a:endCxn id="108" idx="0"/>
          </p:cNvCxnSpPr>
          <p:nvPr/>
        </p:nvCxnSpPr>
        <p:spPr>
          <a:xfrm>
            <a:off x="2262358" y="4740909"/>
            <a:ext cx="433352" cy="5163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403596" y="5257231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1259632" y="1913827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843808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275856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3635896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3995936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427984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788024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148064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580112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6012160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444208" y="1878301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948264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308304" y="1878301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740352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1619672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051720" y="1878301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2483768" y="1903452"/>
            <a:ext cx="0" cy="673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832717" y="6014479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Connector 130"/>
          <p:cNvCxnSpPr>
            <a:cxnSpLocks/>
            <a:stCxn id="108" idx="3"/>
            <a:endCxn id="130" idx="0"/>
          </p:cNvCxnSpPr>
          <p:nvPr/>
        </p:nvCxnSpPr>
        <p:spPr>
          <a:xfrm flipH="1">
            <a:off x="2124831" y="5893037"/>
            <a:ext cx="364323" cy="12144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108" idx="5"/>
            <a:endCxn id="138" idx="0"/>
          </p:cNvCxnSpPr>
          <p:nvPr/>
        </p:nvCxnSpPr>
        <p:spPr>
          <a:xfrm>
            <a:off x="2902266" y="5893037"/>
            <a:ext cx="441516" cy="16172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051668" y="6054764"/>
            <a:ext cx="584228" cy="74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3563888" y="3049796"/>
            <a:ext cx="1978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dirty="0"/>
              <a:t>-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129748" y="6215222"/>
            <a:ext cx="25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905612" y="6151925"/>
            <a:ext cx="25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483768" y="5417349"/>
            <a:ext cx="24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*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874645" y="4193213"/>
            <a:ext cx="24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+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87624" y="5345341"/>
            <a:ext cx="25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300643" y="5201325"/>
            <a:ext cx="25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680909" y="5273333"/>
            <a:ext cx="25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4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32738" y="4121205"/>
            <a:ext cx="21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/</a:t>
            </a: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7126714" y="6184467"/>
            <a:ext cx="58422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cxnSpLocks/>
          </p:cNvCxnSpPr>
          <p:nvPr/>
        </p:nvCxnSpPr>
        <p:spPr>
          <a:xfrm flipV="1">
            <a:off x="6516216" y="4880866"/>
            <a:ext cx="183313" cy="2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111038" y="5253833"/>
            <a:ext cx="58422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7116560" y="5714091"/>
            <a:ext cx="58422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cxnSpLocks/>
          </p:cNvCxnSpPr>
          <p:nvPr/>
        </p:nvCxnSpPr>
        <p:spPr>
          <a:xfrm>
            <a:off x="2834615" y="2972022"/>
            <a:ext cx="509167" cy="2163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4139952" y="3048440"/>
            <a:ext cx="530976" cy="733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788024" y="2598584"/>
            <a:ext cx="96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/>
              <a:t>Etree</a:t>
            </a:r>
            <a:endParaRPr lang="en-GB" sz="2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691680" y="2695540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812360" y="5858108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7156124" y="6578187"/>
            <a:ext cx="58422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812360" y="5354052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812360" y="4849996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444208" y="4417948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cxnSp>
        <p:nvCxnSpPr>
          <p:cNvPr id="215" name="Straight Arrow Connector 214"/>
          <p:cNvCxnSpPr>
            <a:cxnSpLocks/>
          </p:cNvCxnSpPr>
          <p:nvPr/>
        </p:nvCxnSpPr>
        <p:spPr>
          <a:xfrm>
            <a:off x="1259632" y="3841884"/>
            <a:ext cx="580920" cy="2197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5496" y="3631644"/>
            <a:ext cx="125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608361" y="5138028"/>
            <a:ext cx="407205" cy="207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139792" y="4686816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cxnSp>
        <p:nvCxnSpPr>
          <p:cNvPr id="219" name="Straight Arrow Connector 218"/>
          <p:cNvCxnSpPr>
            <a:cxnSpLocks/>
          </p:cNvCxnSpPr>
          <p:nvPr/>
        </p:nvCxnSpPr>
        <p:spPr>
          <a:xfrm flipH="1">
            <a:off x="2987824" y="5066020"/>
            <a:ext cx="256833" cy="323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028560" y="4567748"/>
            <a:ext cx="125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cxnSp>
        <p:nvCxnSpPr>
          <p:cNvPr id="223" name="Straight Arrow Connector 222"/>
          <p:cNvCxnSpPr>
            <a:cxnSpLocks/>
            <a:stCxn id="224" idx="3"/>
          </p:cNvCxnSpPr>
          <p:nvPr/>
        </p:nvCxnSpPr>
        <p:spPr>
          <a:xfrm flipV="1">
            <a:off x="1290904" y="6506182"/>
            <a:ext cx="472784" cy="117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5496" y="6362164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324704" y="6218148"/>
            <a:ext cx="125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cxnSp>
        <p:nvCxnSpPr>
          <p:cNvPr id="226" name="Straight Arrow Connector 225"/>
          <p:cNvCxnSpPr>
            <a:cxnSpLocks/>
            <a:stCxn id="225" idx="1"/>
          </p:cNvCxnSpPr>
          <p:nvPr/>
        </p:nvCxnSpPr>
        <p:spPr>
          <a:xfrm flipH="1" flipV="1">
            <a:off x="3851920" y="6421426"/>
            <a:ext cx="472784" cy="58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5868144" y="4247510"/>
            <a:ext cx="415716" cy="26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268920" y="3894728"/>
            <a:ext cx="125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cxnSp>
        <p:nvCxnSpPr>
          <p:cNvPr id="232" name="Straight Arrow Connector 231"/>
          <p:cNvCxnSpPr>
            <a:cxnSpLocks/>
            <a:stCxn id="233" idx="3"/>
          </p:cNvCxnSpPr>
          <p:nvPr/>
        </p:nvCxnSpPr>
        <p:spPr>
          <a:xfrm>
            <a:off x="4139952" y="4986754"/>
            <a:ext cx="360040" cy="301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884544" y="4725144"/>
            <a:ext cx="125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current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6173" y="2214912"/>
            <a:ext cx="2285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Return </a:t>
            </a:r>
            <a:r>
              <a:rPr lang="en-GB" sz="3200" dirty="0" err="1"/>
              <a:t>Etree</a:t>
            </a:r>
            <a:endParaRPr lang="en-GB" sz="32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A455820-9FD5-45A6-AB24-ECBCEB8C96DA}"/>
              </a:ext>
            </a:extLst>
          </p:cNvPr>
          <p:cNvSpPr/>
          <p:nvPr/>
        </p:nvSpPr>
        <p:spPr>
          <a:xfrm>
            <a:off x="3044185" y="44624"/>
            <a:ext cx="3055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Build Tree</a:t>
            </a:r>
          </a:p>
        </p:txBody>
      </p:sp>
    </p:spTree>
    <p:extLst>
      <p:ext uri="{BB962C8B-B14F-4D97-AF65-F5344CB8AC3E}">
        <p14:creationId xmlns:p14="http://schemas.microsoft.com/office/powerpoint/2010/main" val="41535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1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125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25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1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500"/>
                            </p:stCondLst>
                            <p:childTnLst>
                              <p:par>
                                <p:cTn id="41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1" dur="125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125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9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3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1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5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5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00"/>
                            </p:stCondLst>
                            <p:childTnLst>
                              <p:par>
                                <p:cTn id="5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1000"/>
                            </p:stCondLst>
                            <p:childTnLst>
                              <p:par>
                                <p:cTn id="5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2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500"/>
                            </p:stCondLst>
                            <p:childTnLst>
                              <p:par>
                                <p:cTn id="606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1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0"/>
                            </p:stCondLst>
                            <p:childTnLst>
                              <p:par>
                                <p:cTn id="65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8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9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1000"/>
                            </p:stCondLst>
                            <p:childTnLst>
                              <p:par>
                                <p:cTn id="67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3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4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7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8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00"/>
                            </p:stCondLst>
                            <p:childTnLst>
                              <p:par>
                                <p:cTn id="7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000"/>
                            </p:stCondLst>
                            <p:childTnLst>
                              <p:par>
                                <p:cTn id="70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9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3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6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0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1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00"/>
                            </p:stCondLst>
                            <p:childTnLst>
                              <p:par>
                                <p:cTn id="7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5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6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1000"/>
                            </p:stCondLst>
                            <p:childTnLst>
                              <p:par>
                                <p:cTn id="7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53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7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1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6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500"/>
                            </p:stCondLst>
                            <p:childTnLst>
                              <p:par>
                                <p:cTn id="8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1000"/>
                            </p:stCondLst>
                            <p:childTnLst>
                              <p:par>
                                <p:cTn id="8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2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2" presetClass="exit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5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6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9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0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500"/>
                            </p:stCondLst>
                            <p:childTnLst>
                              <p:par>
                                <p:cTn id="85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3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4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8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1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6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500"/>
                            </p:stCondLst>
                            <p:childTnLst>
                              <p:par>
                                <p:cTn id="89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5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6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9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0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2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8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1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2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8" fill="hold">
                            <p:stCondLst>
                              <p:cond delay="1000"/>
                            </p:stCondLst>
                            <p:childTnLst>
                              <p:par>
                                <p:cTn id="91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0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1500"/>
                            </p:stCondLst>
                            <p:childTnLst>
                              <p:par>
                                <p:cTn id="9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3" grpId="0"/>
      <p:bldP spid="63" grpId="1"/>
      <p:bldP spid="74" grpId="0" animBg="1"/>
      <p:bldP spid="75" grpId="0" animBg="1"/>
      <p:bldP spid="76" grpId="0" animBg="1"/>
      <p:bldP spid="84" grpId="0" animBg="1"/>
      <p:bldP spid="94" grpId="0" animBg="1"/>
      <p:bldP spid="108" grpId="0" animBg="1"/>
      <p:bldP spid="130" grpId="0" animBg="1"/>
      <p:bldP spid="138" grpId="0" animBg="1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206" grpId="0"/>
      <p:bldP spid="206" grpId="1"/>
      <p:bldP spid="209" grpId="0"/>
      <p:bldP spid="209" grpId="1"/>
      <p:bldP spid="209" grpId="2"/>
      <p:bldP spid="209" grpId="3"/>
      <p:bldP spid="209" grpId="4"/>
      <p:bldP spid="209" grpId="5"/>
      <p:bldP spid="210" grpId="0"/>
      <p:bldP spid="210" grpId="1"/>
      <p:bldP spid="210" grpId="2"/>
      <p:bldP spid="210" grpId="3"/>
      <p:bldP spid="212" grpId="0"/>
      <p:bldP spid="212" grpId="1"/>
      <p:bldP spid="212" grpId="2"/>
      <p:bldP spid="212" grpId="3"/>
      <p:bldP spid="212" grpId="4"/>
      <p:bldP spid="212" grpId="5"/>
      <p:bldP spid="212" grpId="6"/>
      <p:bldP spid="212" grpId="7"/>
      <p:bldP spid="213" grpId="0"/>
      <p:bldP spid="213" grpId="1"/>
      <p:bldP spid="213" grpId="2"/>
      <p:bldP spid="213" grpId="3"/>
      <p:bldP spid="214" grpId="0"/>
      <p:bldP spid="214" grpId="1"/>
      <p:bldP spid="216" grpId="0"/>
      <p:bldP spid="216" grpId="1"/>
      <p:bldP spid="216" grpId="2"/>
      <p:bldP spid="216" grpId="3"/>
      <p:bldP spid="216" grpId="4"/>
      <p:bldP spid="216" grpId="5"/>
      <p:bldP spid="218" grpId="0"/>
      <p:bldP spid="218" grpId="1"/>
      <p:bldP spid="222" grpId="0"/>
      <p:bldP spid="222" grpId="1"/>
      <p:bldP spid="222" grpId="2"/>
      <p:bldP spid="222" grpId="3"/>
      <p:bldP spid="222" grpId="4"/>
      <p:bldP spid="222" grpId="5"/>
      <p:bldP spid="224" grpId="0"/>
      <p:bldP spid="224" grpId="1"/>
      <p:bldP spid="225" grpId="0"/>
      <p:bldP spid="225" grpId="1"/>
      <p:bldP spid="231" grpId="0"/>
      <p:bldP spid="231" grpId="1"/>
      <p:bldP spid="231" grpId="2"/>
      <p:bldP spid="231" grpId="3"/>
      <p:bldP spid="231" grpId="4"/>
      <p:bldP spid="231" grpId="5"/>
      <p:bldP spid="233" grpId="0"/>
      <p:bldP spid="233" grpId="1"/>
      <p:bldP spid="2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C2CE21-3B94-44B6-B3DB-5FEF40BC0DAB}"/>
              </a:ext>
            </a:extLst>
          </p:cNvPr>
          <p:cNvGrpSpPr/>
          <p:nvPr/>
        </p:nvGrpSpPr>
        <p:grpSpPr>
          <a:xfrm>
            <a:off x="1021940" y="4788441"/>
            <a:ext cx="6934436" cy="656783"/>
            <a:chOff x="72008" y="107921"/>
            <a:chExt cx="8244408" cy="6567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03944C-4458-49BC-9261-E512220737D6}"/>
                </a:ext>
              </a:extLst>
            </p:cNvPr>
            <p:cNvSpPr txBox="1"/>
            <p:nvPr/>
          </p:nvSpPr>
          <p:spPr>
            <a:xfrm>
              <a:off x="159154" y="148280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C1DC51-B503-4CDE-AC90-87B50E0684CF}"/>
                </a:ext>
              </a:extLst>
            </p:cNvPr>
            <p:cNvSpPr txBox="1"/>
            <p:nvPr/>
          </p:nvSpPr>
          <p:spPr>
            <a:xfrm>
              <a:off x="611475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A00638-7DFB-4555-8378-18E74FCD2D48}"/>
                </a:ext>
              </a:extLst>
            </p:cNvPr>
            <p:cNvSpPr txBox="1"/>
            <p:nvPr/>
          </p:nvSpPr>
          <p:spPr>
            <a:xfrm>
              <a:off x="5267738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124110-1E73-48B4-8FDF-1319D771E801}"/>
                </a:ext>
              </a:extLst>
            </p:cNvPr>
            <p:cNvSpPr txBox="1"/>
            <p:nvPr/>
          </p:nvSpPr>
          <p:spPr>
            <a:xfrm>
              <a:off x="2072263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(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471D6A-105A-48D7-B703-BCE594F01F36}"/>
                </a:ext>
              </a:extLst>
            </p:cNvPr>
            <p:cNvSpPr txBox="1"/>
            <p:nvPr/>
          </p:nvSpPr>
          <p:spPr>
            <a:xfrm>
              <a:off x="1535616" y="11663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07C619-1EC9-4D03-A159-B59A4975DA9F}"/>
                </a:ext>
              </a:extLst>
            </p:cNvPr>
            <p:cNvSpPr txBox="1"/>
            <p:nvPr/>
          </p:nvSpPr>
          <p:spPr>
            <a:xfrm>
              <a:off x="1075915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6AD4F6-A2CC-41D0-9CE5-D0B4136E24AB}"/>
                </a:ext>
              </a:extLst>
            </p:cNvPr>
            <p:cNvSpPr txBox="1"/>
            <p:nvPr/>
          </p:nvSpPr>
          <p:spPr>
            <a:xfrm>
              <a:off x="2445404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F16503-3D71-4098-827C-04C733D755B1}"/>
                </a:ext>
              </a:extLst>
            </p:cNvPr>
            <p:cNvSpPr txBox="1"/>
            <p:nvPr/>
          </p:nvSpPr>
          <p:spPr>
            <a:xfrm>
              <a:off x="2905105" y="17992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*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DED0D8-AAF9-4943-B15C-E2929A0E062C}"/>
                </a:ext>
              </a:extLst>
            </p:cNvPr>
            <p:cNvSpPr txBox="1"/>
            <p:nvPr/>
          </p:nvSpPr>
          <p:spPr>
            <a:xfrm>
              <a:off x="3358397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85C13F-EE61-42D6-AA42-5E09E01F3D7B}"/>
                </a:ext>
              </a:extLst>
            </p:cNvPr>
            <p:cNvSpPr txBox="1"/>
            <p:nvPr/>
          </p:nvSpPr>
          <p:spPr>
            <a:xfrm>
              <a:off x="3898249" y="107921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75169C-775F-468E-A09F-5E6B06709282}"/>
                </a:ext>
              </a:extLst>
            </p:cNvPr>
            <p:cNvSpPr txBox="1"/>
            <p:nvPr/>
          </p:nvSpPr>
          <p:spPr>
            <a:xfrm>
              <a:off x="4354745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9697B8-491F-4DAA-8C89-617DA09D4121}"/>
                </a:ext>
              </a:extLst>
            </p:cNvPr>
            <p:cNvSpPr txBox="1"/>
            <p:nvPr/>
          </p:nvSpPr>
          <p:spPr>
            <a:xfrm>
              <a:off x="4811242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0E3B31-B45D-4F80-981A-C5B3B055BE72}"/>
                </a:ext>
              </a:extLst>
            </p:cNvPr>
            <p:cNvSpPr txBox="1"/>
            <p:nvPr/>
          </p:nvSpPr>
          <p:spPr>
            <a:xfrm>
              <a:off x="5732178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8DB741-A23D-459B-9C57-0B377DD18FEA}"/>
                </a:ext>
              </a:extLst>
            </p:cNvPr>
            <p:cNvSpPr txBox="1"/>
            <p:nvPr/>
          </p:nvSpPr>
          <p:spPr>
            <a:xfrm>
              <a:off x="6329665" y="116632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/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156FE5-2AE3-49E5-8E85-74560DEC604D}"/>
                </a:ext>
              </a:extLst>
            </p:cNvPr>
            <p:cNvSpPr txBox="1"/>
            <p:nvPr/>
          </p:nvSpPr>
          <p:spPr>
            <a:xfrm>
              <a:off x="6827769" y="116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BB53CF-F9DE-4383-BEC5-66543DBD1935}"/>
                </a:ext>
              </a:extLst>
            </p:cNvPr>
            <p:cNvSpPr txBox="1"/>
            <p:nvPr/>
          </p:nvSpPr>
          <p:spPr>
            <a:xfrm>
              <a:off x="7367621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A1D19-BA0F-4C03-9DA3-04CF29C25B54}"/>
                </a:ext>
              </a:extLst>
            </p:cNvPr>
            <p:cNvSpPr txBox="1"/>
            <p:nvPr/>
          </p:nvSpPr>
          <p:spPr>
            <a:xfrm>
              <a:off x="7915417" y="116632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B9EDF80-E23E-44E0-BCEA-D4E5CD4C023A}"/>
                </a:ext>
              </a:extLst>
            </p:cNvPr>
            <p:cNvGrpSpPr/>
            <p:nvPr/>
          </p:nvGrpSpPr>
          <p:grpSpPr>
            <a:xfrm>
              <a:off x="72008" y="116632"/>
              <a:ext cx="8244408" cy="648072"/>
              <a:chOff x="72008" y="116632"/>
              <a:chExt cx="8244408" cy="648072"/>
            </a:xfrm>
          </p:grpSpPr>
          <p:sp>
            <p:nvSpPr>
              <p:cNvPr id="23" name="Rounded Rectangle 3">
                <a:extLst>
                  <a:ext uri="{FF2B5EF4-FFF2-40B4-BE49-F238E27FC236}">
                    <a16:creationId xmlns:a16="http://schemas.microsoft.com/office/drawing/2014/main" id="{23AB5876-AF93-4170-9BA5-20A7D61CF1BB}"/>
                  </a:ext>
                </a:extLst>
              </p:cNvPr>
              <p:cNvSpPr/>
              <p:nvPr/>
            </p:nvSpPr>
            <p:spPr>
              <a:xfrm>
                <a:off x="72008" y="116632"/>
                <a:ext cx="8244408" cy="64807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FD90C81-3EC5-4AA5-BC5B-21D3E28F2128}"/>
                  </a:ext>
                </a:extLst>
              </p:cNvPr>
              <p:cNvCxnSpPr/>
              <p:nvPr/>
            </p:nvCxnSpPr>
            <p:spPr>
              <a:xfrm>
                <a:off x="555977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8035723-1BE5-470D-B28C-BA5CB71EA9C3}"/>
                  </a:ext>
                </a:extLst>
              </p:cNvPr>
              <p:cNvCxnSpPr/>
              <p:nvPr/>
            </p:nvCxnSpPr>
            <p:spPr>
              <a:xfrm>
                <a:off x="2473262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F36832-57C4-407E-A573-1373FDBAFF80}"/>
                  </a:ext>
                </a:extLst>
              </p:cNvPr>
              <p:cNvCxnSpPr/>
              <p:nvPr/>
            </p:nvCxnSpPr>
            <p:spPr>
              <a:xfrm>
                <a:off x="2929759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04CC8EB-3CE0-4D04-A266-B446E3F72745}"/>
                  </a:ext>
                </a:extLst>
              </p:cNvPr>
              <p:cNvCxnSpPr/>
              <p:nvPr/>
            </p:nvCxnSpPr>
            <p:spPr>
              <a:xfrm>
                <a:off x="3842751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81B6F74-DE49-4B9F-AA0F-1A4B044C0777}"/>
                  </a:ext>
                </a:extLst>
              </p:cNvPr>
              <p:cNvCxnSpPr/>
              <p:nvPr/>
            </p:nvCxnSpPr>
            <p:spPr>
              <a:xfrm>
                <a:off x="4299248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264C5F3-759C-440F-BA58-654A9806F549}"/>
                  </a:ext>
                </a:extLst>
              </p:cNvPr>
              <p:cNvCxnSpPr/>
              <p:nvPr/>
            </p:nvCxnSpPr>
            <p:spPr>
              <a:xfrm>
                <a:off x="4755744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49DB3E7-D393-4A85-BF6B-441535E1B5E7}"/>
                  </a:ext>
                </a:extLst>
              </p:cNvPr>
              <p:cNvCxnSpPr/>
              <p:nvPr/>
            </p:nvCxnSpPr>
            <p:spPr>
              <a:xfrm>
                <a:off x="5212241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06732D-3087-4799-BACB-D1B5D68869D2}"/>
                  </a:ext>
                </a:extLst>
              </p:cNvPr>
              <p:cNvCxnSpPr/>
              <p:nvPr/>
            </p:nvCxnSpPr>
            <p:spPr>
              <a:xfrm>
                <a:off x="5668737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DE1FE6-0F27-4757-BD55-D09D5D3058CC}"/>
                  </a:ext>
                </a:extLst>
              </p:cNvPr>
              <p:cNvCxnSpPr/>
              <p:nvPr/>
            </p:nvCxnSpPr>
            <p:spPr>
              <a:xfrm>
                <a:off x="6216533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AA3E59-E921-42AD-9383-FE5EC098F6E9}"/>
                  </a:ext>
                </a:extLst>
              </p:cNvPr>
              <p:cNvCxnSpPr/>
              <p:nvPr/>
            </p:nvCxnSpPr>
            <p:spPr>
              <a:xfrm>
                <a:off x="6764328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4A32D5A-FAFC-477E-94A5-5BEF54A41399}"/>
                  </a:ext>
                </a:extLst>
              </p:cNvPr>
              <p:cNvCxnSpPr/>
              <p:nvPr/>
            </p:nvCxnSpPr>
            <p:spPr>
              <a:xfrm>
                <a:off x="7312124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D36A4E-995F-4DDE-B788-2488A211FFB0}"/>
                  </a:ext>
                </a:extLst>
              </p:cNvPr>
              <p:cNvCxnSpPr/>
              <p:nvPr/>
            </p:nvCxnSpPr>
            <p:spPr>
              <a:xfrm>
                <a:off x="3386255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B886345-9DCC-4018-B0FE-35B6F6FDA255}"/>
                  </a:ext>
                </a:extLst>
              </p:cNvPr>
              <p:cNvCxnSpPr/>
              <p:nvPr/>
            </p:nvCxnSpPr>
            <p:spPr>
              <a:xfrm>
                <a:off x="1012474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4E0F26-42CA-41C6-9C16-87280B9FA17E}"/>
                  </a:ext>
                </a:extLst>
              </p:cNvPr>
              <p:cNvCxnSpPr/>
              <p:nvPr/>
            </p:nvCxnSpPr>
            <p:spPr>
              <a:xfrm>
                <a:off x="1560269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B832780-4E0E-4666-A74F-27A9DA689D2D}"/>
                  </a:ext>
                </a:extLst>
              </p:cNvPr>
              <p:cNvCxnSpPr/>
              <p:nvPr/>
            </p:nvCxnSpPr>
            <p:spPr>
              <a:xfrm>
                <a:off x="2016766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1FEC4DE-BB1D-48B2-A4E7-2FBA7FFAF1F8}"/>
                  </a:ext>
                </a:extLst>
              </p:cNvPr>
              <p:cNvCxnSpPr/>
              <p:nvPr/>
            </p:nvCxnSpPr>
            <p:spPr>
              <a:xfrm>
                <a:off x="7768620" y="116632"/>
                <a:ext cx="0" cy="64807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BE4CC62-36EA-423A-990B-4C263644FD93}"/>
              </a:ext>
            </a:extLst>
          </p:cNvPr>
          <p:cNvSpPr/>
          <p:nvPr/>
        </p:nvSpPr>
        <p:spPr>
          <a:xfrm>
            <a:off x="3044185" y="44624"/>
            <a:ext cx="3055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Build Tree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33CD33-D503-4483-A42D-A53807D65858}"/>
              </a:ext>
            </a:extLst>
          </p:cNvPr>
          <p:cNvSpPr txBox="1"/>
          <p:nvPr/>
        </p:nvSpPr>
        <p:spPr>
          <a:xfrm>
            <a:off x="107504" y="3455289"/>
            <a:ext cx="99130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This expression must be with full </a:t>
            </a:r>
            <a:r>
              <a:rPr lang="en-US" sz="3800" dirty="0" err="1"/>
              <a:t>paranthesis</a:t>
            </a:r>
            <a:endParaRPr lang="en-US" sz="3800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1FF8884A-F7C0-44C7-BD17-2CF168A3C523}"/>
              </a:ext>
            </a:extLst>
          </p:cNvPr>
          <p:cNvSpPr/>
          <p:nvPr/>
        </p:nvSpPr>
        <p:spPr>
          <a:xfrm>
            <a:off x="3923928" y="22768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79B83F-DB69-475C-BB61-A2851E93AC43}"/>
              </a:ext>
            </a:extLst>
          </p:cNvPr>
          <p:cNvSpPr txBox="1"/>
          <p:nvPr/>
        </p:nvSpPr>
        <p:spPr>
          <a:xfrm>
            <a:off x="1475656" y="963305"/>
            <a:ext cx="8136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5 + 2 * 3 – 4 / 2</a:t>
            </a:r>
          </a:p>
        </p:txBody>
      </p:sp>
    </p:spTree>
    <p:extLst>
      <p:ext uri="{BB962C8B-B14F-4D97-AF65-F5344CB8AC3E}">
        <p14:creationId xmlns:p14="http://schemas.microsoft.com/office/powerpoint/2010/main" val="230350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 animBg="1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5400000">
            <a:off x="2531056" y="1150214"/>
            <a:ext cx="775975" cy="14337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6066976" y="836712"/>
            <a:ext cx="3041528" cy="4311084"/>
            <a:chOff x="6121873" y="801907"/>
            <a:chExt cx="3041528" cy="6056093"/>
          </a:xfrm>
        </p:grpSpPr>
        <p:sp>
          <p:nvSpPr>
            <p:cNvPr id="8" name="Rounded Rectangle 7"/>
            <p:cNvSpPr/>
            <p:nvPr/>
          </p:nvSpPr>
          <p:spPr>
            <a:xfrm>
              <a:off x="6175069" y="1988840"/>
              <a:ext cx="2988332" cy="4869160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21873" y="801907"/>
              <a:ext cx="2971221" cy="7200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>
                  <a:solidFill>
                    <a:schemeClr val="tx1"/>
                  </a:solidFill>
                </a:rPr>
                <a:t>OPStack</a:t>
              </a:r>
              <a:r>
                <a:rPr lang="en-GB" sz="3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345445" y="1509056"/>
              <a:ext cx="484632" cy="454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5069" y="5877272"/>
              <a:ext cx="2988332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56176" y="4869160"/>
              <a:ext cx="2988332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56176" y="3861048"/>
              <a:ext cx="2988332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56176" y="2924944"/>
              <a:ext cx="2988332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236296" y="4500409"/>
            <a:ext cx="1215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5.5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3807024"/>
            <a:ext cx="128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-22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6296" y="3123546"/>
            <a:ext cx="70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30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82077B7-77FF-417D-B8E2-2D699BABD77E}"/>
              </a:ext>
            </a:extLst>
          </p:cNvPr>
          <p:cNvGrpSpPr/>
          <p:nvPr/>
        </p:nvGrpSpPr>
        <p:grpSpPr>
          <a:xfrm>
            <a:off x="6066977" y="5868561"/>
            <a:ext cx="3041528" cy="1016823"/>
            <a:chOff x="6066977" y="5868561"/>
            <a:chExt cx="3041528" cy="1016823"/>
          </a:xfrm>
        </p:grpSpPr>
        <p:sp>
          <p:nvSpPr>
            <p:cNvPr id="22" name="TextBox 21"/>
            <p:cNvSpPr txBox="1"/>
            <p:nvPr/>
          </p:nvSpPr>
          <p:spPr>
            <a:xfrm>
              <a:off x="6066977" y="5868561"/>
              <a:ext cx="3041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Op2=</a:t>
              </a:r>
              <a:r>
                <a:rPr lang="en-GB" sz="3200" b="1" dirty="0" err="1"/>
                <a:t>stack.pop</a:t>
              </a:r>
              <a:r>
                <a:rPr lang="en-GB" sz="3200" b="1" dirty="0"/>
                <a:t>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00609"/>
              <a:ext cx="299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Op1=</a:t>
              </a:r>
              <a:r>
                <a:rPr lang="en-GB" sz="3200" b="1" dirty="0" err="1"/>
                <a:t>stack.pop</a:t>
              </a:r>
              <a:r>
                <a:rPr lang="en-GB" sz="3200" b="1" dirty="0"/>
                <a:t>()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3222" y="5229200"/>
            <a:ext cx="6180971" cy="720080"/>
            <a:chOff x="251520" y="3140968"/>
            <a:chExt cx="5328592" cy="720080"/>
          </a:xfrm>
        </p:grpSpPr>
        <p:sp>
          <p:nvSpPr>
            <p:cNvPr id="27" name="Rounded Rectangle 26"/>
            <p:cNvSpPr/>
            <p:nvPr/>
          </p:nvSpPr>
          <p:spPr>
            <a:xfrm>
              <a:off x="251520" y="3145323"/>
              <a:ext cx="5328592" cy="7157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24288" y="3140968"/>
              <a:ext cx="0" cy="72008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39752" y="3140968"/>
              <a:ext cx="0" cy="72008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19872" y="3140968"/>
              <a:ext cx="0" cy="72008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21424" y="3140968"/>
              <a:ext cx="0" cy="72008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54556" y="5301208"/>
            <a:ext cx="3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18484" y="5301208"/>
            <a:ext cx="3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27250" y="4293096"/>
            <a:ext cx="169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Operator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2783503" y="4797152"/>
            <a:ext cx="0" cy="342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2177" y="5301208"/>
            <a:ext cx="1301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-22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74038" y="5301208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6982" y="5292497"/>
            <a:ext cx="64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3200" dirty="0"/>
              <a:t>30</a:t>
            </a:r>
            <a:endParaRPr lang="en-GB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01630" y="3780329"/>
            <a:ext cx="331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(-22+30)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77241" y="5292497"/>
            <a:ext cx="112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5.5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31840" y="5373216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26981" y="5292497"/>
            <a:ext cx="181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(-22+30)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0192" y="4509120"/>
            <a:ext cx="302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(5.5*(-22+30))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92280" y="3132257"/>
            <a:ext cx="880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64288" y="3780329"/>
            <a:ext cx="1677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400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12526" y="5301208"/>
            <a:ext cx="1179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400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83037" y="5292497"/>
            <a:ext cx="95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3200" dirty="0"/>
              <a:t>100</a:t>
            </a:r>
            <a:endParaRPr lang="en-GB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3148516" y="5292497"/>
            <a:ext cx="34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2240" y="3780329"/>
            <a:ext cx="190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(400/100)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3609" y="5405154"/>
            <a:ext cx="1717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(5.5*(-22+30))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32716" y="4509120"/>
            <a:ext cx="3363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((5.5*(-22+30))-(400/100))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1840" y="5301208"/>
            <a:ext cx="3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-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773" y="836712"/>
            <a:ext cx="5869371" cy="720080"/>
            <a:chOff x="259273" y="141218"/>
            <a:chExt cx="3841687" cy="807195"/>
          </a:xfrm>
        </p:grpSpPr>
        <p:sp>
          <p:nvSpPr>
            <p:cNvPr id="4" name="Rounded Rectangle 3"/>
            <p:cNvSpPr/>
            <p:nvPr/>
          </p:nvSpPr>
          <p:spPr>
            <a:xfrm>
              <a:off x="287524" y="141218"/>
              <a:ext cx="3813436" cy="7200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273" y="266070"/>
              <a:ext cx="4125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ar-EG" sz="2500" dirty="0"/>
                <a:t>5.5</a:t>
              </a:r>
              <a:endParaRPr lang="en-GB" sz="25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568" y="292891"/>
              <a:ext cx="225791" cy="655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3200" dirty="0"/>
                <a:t>*</a:t>
              </a:r>
              <a:endParaRPr lang="en-GB" sz="3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31772" y="213226"/>
              <a:ext cx="4240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22-</a:t>
              </a:r>
              <a:endParaRPr lang="en-GB" sz="25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14778" y="211875"/>
              <a:ext cx="353796" cy="53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30</a:t>
              </a:r>
              <a:endParaRPr lang="en-GB" sz="25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266" y="21187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55845" y="141218"/>
              <a:ext cx="278252" cy="655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3200" dirty="0"/>
                <a:t>+</a:t>
              </a:r>
              <a:endParaRPr lang="en-GB" sz="3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34152" y="252206"/>
              <a:ext cx="470258" cy="53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400</a:t>
              </a:r>
              <a:endParaRPr lang="en-GB" sz="25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46861" y="200965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/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9650" y="252206"/>
              <a:ext cx="470258" cy="53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100</a:t>
              </a:r>
              <a:endParaRPr lang="en-GB" sz="25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60367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838654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68574" y="165804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687021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96024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547664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635896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275856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5496" y="2276872"/>
            <a:ext cx="5976663" cy="728791"/>
            <a:chOff x="287524" y="141218"/>
            <a:chExt cx="3824445" cy="728791"/>
          </a:xfrm>
        </p:grpSpPr>
        <p:sp>
          <p:nvSpPr>
            <p:cNvPr id="87" name="Rounded Rectangle 86"/>
            <p:cNvSpPr/>
            <p:nvPr/>
          </p:nvSpPr>
          <p:spPr>
            <a:xfrm>
              <a:off x="287524" y="141218"/>
              <a:ext cx="3813436" cy="7200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7524" y="285234"/>
              <a:ext cx="40332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5.5</a:t>
              </a:r>
              <a:endParaRPr lang="en-GB" sz="2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8351" y="285234"/>
              <a:ext cx="4146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22-</a:t>
              </a:r>
              <a:endParaRPr lang="en-GB" sz="25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52960" y="285234"/>
              <a:ext cx="34588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30</a:t>
              </a:r>
              <a:endParaRPr lang="en-GB" sz="25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48121" y="285234"/>
              <a:ext cx="2207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3200" dirty="0"/>
                <a:t>*</a:t>
              </a:r>
              <a:endParaRPr lang="en-GB" sz="3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07096" y="240228"/>
              <a:ext cx="45974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400</a:t>
              </a:r>
              <a:endParaRPr lang="en-GB" sz="25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28212" y="213226"/>
              <a:ext cx="272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3200" dirty="0"/>
                <a:t>+</a:t>
              </a:r>
              <a:endParaRPr lang="en-GB" sz="3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25502" y="240228"/>
              <a:ext cx="45974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EG" sz="2500" dirty="0"/>
                <a:t>100</a:t>
              </a:r>
              <a:endParaRPr lang="en-GB" sz="2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3907" y="200965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/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52746" y="200964"/>
              <a:ext cx="359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-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83568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979712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411760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43808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115616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547664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635896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275856" y="141218"/>
              <a:ext cx="0" cy="6954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395536" y="3085164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</p:cNvCxnSpPr>
          <p:nvPr/>
        </p:nvCxnSpPr>
        <p:spPr>
          <a:xfrm flipV="1">
            <a:off x="1043608" y="3068960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3707904" y="3068960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3059832" y="3068960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</p:cNvCxnSpPr>
          <p:nvPr/>
        </p:nvCxnSpPr>
        <p:spPr>
          <a:xfrm flipV="1">
            <a:off x="2339752" y="3068960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</p:cNvCxnSpPr>
          <p:nvPr/>
        </p:nvCxnSpPr>
        <p:spPr>
          <a:xfrm flipV="1">
            <a:off x="1691680" y="3068960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5004048" y="3068960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 flipV="1">
            <a:off x="4355976" y="3068960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5580112" y="3113066"/>
            <a:ext cx="0" cy="53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9207" y="3780329"/>
            <a:ext cx="357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Token is an operand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9207" y="3780329"/>
            <a:ext cx="363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Token is an operator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9207" y="5301208"/>
            <a:ext cx="298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 </a:t>
            </a:r>
            <a:r>
              <a:rPr lang="en-GB" sz="3200" dirty="0" err="1"/>
              <a:t>paranthesis</a:t>
            </a:r>
            <a:r>
              <a:rPr lang="en-GB" sz="3200" dirty="0"/>
              <a:t> list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783503" y="5292497"/>
            <a:ext cx="294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=(-22+30)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772669" y="5301208"/>
            <a:ext cx="310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=((5.5*(-22+30))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83503" y="5301208"/>
            <a:ext cx="211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=(400/100)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199" y="4797152"/>
            <a:ext cx="6325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Full </a:t>
            </a:r>
            <a:r>
              <a:rPr lang="en-GB" sz="2600" dirty="0" err="1"/>
              <a:t>Paranth</a:t>
            </a:r>
            <a:r>
              <a:rPr lang="en-GB" sz="2600" dirty="0"/>
              <a:t> list =((5.5*(-22+30))-(400/100))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CE884B-553A-48C9-8BC7-13FD6948F755}"/>
              </a:ext>
            </a:extLst>
          </p:cNvPr>
          <p:cNvSpPr/>
          <p:nvPr/>
        </p:nvSpPr>
        <p:spPr>
          <a:xfrm>
            <a:off x="673470" y="-171400"/>
            <a:ext cx="77970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Convert to full parenthesis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118BA6-03AC-48D0-8721-C6B66D6F9781}"/>
              </a:ext>
            </a:extLst>
          </p:cNvPr>
          <p:cNvGrpSpPr/>
          <p:nvPr/>
        </p:nvGrpSpPr>
        <p:grpSpPr>
          <a:xfrm>
            <a:off x="1772731" y="6029998"/>
            <a:ext cx="4106908" cy="576065"/>
            <a:chOff x="1763688" y="6021288"/>
            <a:chExt cx="4106908" cy="576065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5C1634B-1EEE-47ED-93B4-33CB4786B053}"/>
                </a:ext>
              </a:extLst>
            </p:cNvPr>
            <p:cNvCxnSpPr/>
            <p:nvPr/>
          </p:nvCxnSpPr>
          <p:spPr>
            <a:xfrm flipH="1">
              <a:off x="1775391" y="6597352"/>
              <a:ext cx="4092753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E96AD3F-77B4-4226-BA16-CAE84A743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6021288"/>
              <a:ext cx="11703" cy="576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0544E42-54BF-48D7-8F40-2467FB3F9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941" y="6228601"/>
              <a:ext cx="145165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C1FFCBD-3F2A-467E-B524-03DE24F29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8941" y="6021291"/>
              <a:ext cx="0" cy="2160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EE27992-0C85-4543-B56C-9BC59115DE41}"/>
              </a:ext>
            </a:extLst>
          </p:cNvPr>
          <p:cNvCxnSpPr>
            <a:cxnSpLocks/>
          </p:cNvCxnSpPr>
          <p:nvPr/>
        </p:nvCxnSpPr>
        <p:spPr>
          <a:xfrm>
            <a:off x="1387959" y="836712"/>
            <a:ext cx="0" cy="64236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E4E9D41-C726-4F72-AC98-DD8AD34282B1}"/>
              </a:ext>
            </a:extLst>
          </p:cNvPr>
          <p:cNvSpPr txBox="1"/>
          <p:nvPr/>
        </p:nvSpPr>
        <p:spPr>
          <a:xfrm>
            <a:off x="1043608" y="908720"/>
            <a:ext cx="292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500" dirty="0"/>
              <a:t>)</a:t>
            </a:r>
            <a:endParaRPr lang="en-US" sz="2500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EB1B78D-3CB7-496F-9070-DAD6C93A485D}"/>
              </a:ext>
            </a:extLst>
          </p:cNvPr>
          <p:cNvCxnSpPr>
            <a:cxnSpLocks/>
          </p:cNvCxnSpPr>
          <p:nvPr/>
        </p:nvCxnSpPr>
        <p:spPr>
          <a:xfrm>
            <a:off x="3347864" y="836712"/>
            <a:ext cx="0" cy="64236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D409382-CCF5-4BEE-8687-5FA1C38EB284}"/>
              </a:ext>
            </a:extLst>
          </p:cNvPr>
          <p:cNvSpPr txBox="1"/>
          <p:nvPr/>
        </p:nvSpPr>
        <p:spPr>
          <a:xfrm>
            <a:off x="3059832" y="908720"/>
            <a:ext cx="292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500" dirty="0"/>
              <a:t>(</a:t>
            </a:r>
            <a:endParaRPr lang="en-US" sz="2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773CFBC-C85C-4CC9-874D-8300B30E77DF}"/>
              </a:ext>
            </a:extLst>
          </p:cNvPr>
          <p:cNvSpPr txBox="1"/>
          <p:nvPr/>
        </p:nvSpPr>
        <p:spPr>
          <a:xfrm>
            <a:off x="107504" y="1700808"/>
            <a:ext cx="2066912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Convert to post fix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3B8818-318A-48AE-A718-F2BB21CF3B40}"/>
              </a:ext>
            </a:extLst>
          </p:cNvPr>
          <p:cNvSpPr txBox="1"/>
          <p:nvPr/>
        </p:nvSpPr>
        <p:spPr>
          <a:xfrm>
            <a:off x="4427984" y="5445224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(400/100)</a:t>
            </a:r>
          </a:p>
        </p:txBody>
      </p:sp>
    </p:spTree>
    <p:extLst>
      <p:ext uri="{BB962C8B-B14F-4D97-AF65-F5344CB8AC3E}">
        <p14:creationId xmlns:p14="http://schemas.microsoft.com/office/powerpoint/2010/main" val="6384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22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22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250"/>
                            </p:stCondLst>
                            <p:childTnLst>
                              <p:par>
                                <p:cTn id="3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5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2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53" presetClass="entr" presetSubtype="16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53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53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2" presetClass="exit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2" presetClass="exit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2" presetClass="exit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7" grpId="1"/>
      <p:bldP spid="18" grpId="0"/>
      <p:bldP spid="18" grpId="1"/>
      <p:bldP spid="20" grpId="0"/>
      <p:bldP spid="20" grpId="1"/>
      <p:bldP spid="36" grpId="0"/>
      <p:bldP spid="36" grpId="1"/>
      <p:bldP spid="36" grpId="2"/>
      <p:bldP spid="36" grpId="3"/>
      <p:bldP spid="36" grpId="4"/>
      <p:bldP spid="36" grpId="5"/>
      <p:bldP spid="36" grpId="6"/>
      <p:bldP spid="36" grpId="7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8" grpId="0"/>
      <p:bldP spid="48" grpId="1"/>
      <p:bldP spid="48" grpId="2"/>
      <p:bldP spid="48" grpId="3"/>
      <p:bldP spid="48" grpId="4"/>
      <p:bldP spid="48" grpId="5"/>
      <p:bldP spid="48" grpId="6"/>
      <p:bldP spid="48" grpId="7"/>
      <p:bldP spid="51" grpId="0"/>
      <p:bldP spid="51" grpId="1"/>
      <p:bldP spid="52" grpId="0"/>
      <p:bldP spid="52" grpId="1"/>
      <p:bldP spid="53" grpId="0"/>
      <p:bldP spid="53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2" grpId="0"/>
      <p:bldP spid="2" grpId="1"/>
      <p:bldP spid="50" grpId="0"/>
      <p:bldP spid="50" grpId="1"/>
      <p:bldP spid="67" grpId="0"/>
      <p:bldP spid="3" grpId="0"/>
      <p:bldP spid="3" grpId="1"/>
      <p:bldP spid="38" grpId="0"/>
      <p:bldP spid="38" grpId="1"/>
      <p:bldP spid="38" grpId="2"/>
      <p:bldP spid="38" grpId="3"/>
      <p:bldP spid="38" grpId="4"/>
      <p:bldP spid="38" grpId="5"/>
      <p:bldP spid="38" grpId="6"/>
      <p:bldP spid="39" grpId="0"/>
      <p:bldP spid="39" grpId="1"/>
      <p:bldP spid="39" grpId="2"/>
      <p:bldP spid="39" grpId="3"/>
      <p:bldP spid="39" grpId="4"/>
      <p:bldP spid="114" grpId="0"/>
      <p:bldP spid="114" grpId="1"/>
      <p:bldP spid="114" grpId="2"/>
      <p:bldP spid="114" grpId="3"/>
      <p:bldP spid="114" grpId="4"/>
      <p:bldP spid="114" grpId="5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80" grpId="0"/>
      <p:bldP spid="183" grpId="0"/>
      <p:bldP spid="184" grpId="0"/>
      <p:bldP spid="189" grpId="0"/>
      <p:bldP spid="18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265572"/>
          </a:xfrm>
        </p:spPr>
        <p:txBody>
          <a:bodyPr/>
          <a:lstStyle/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Detected Errors </a:t>
            </a:r>
            <a:endParaRPr lang="en-US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72F8A-8363-4A5A-8D42-DCA52FD0B576}"/>
              </a:ext>
            </a:extLst>
          </p:cNvPr>
          <p:cNvSpPr/>
          <p:nvPr/>
        </p:nvSpPr>
        <p:spPr>
          <a:xfrm>
            <a:off x="179512" y="1173442"/>
            <a:ext cx="86409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characters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parenthesis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parenthesis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Duplicated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operand 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Error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626309-23C9-45C7-9130-2621A919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1" y="1173442"/>
            <a:ext cx="5624047" cy="411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A46A2-8517-4FB6-AC1A-4983AEE24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1" y="1916832"/>
            <a:ext cx="5624047" cy="419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1277D5-F676-461C-9AC8-181DD8AE6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1" y="3498678"/>
            <a:ext cx="5624047" cy="4343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AB01E7-F8BC-4220-9624-CE61F6BA3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1" y="2708920"/>
            <a:ext cx="5624047" cy="44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E430B6-F1ED-4E7C-83AF-7585D7ACB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1" y="4211892"/>
            <a:ext cx="5624047" cy="449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CC6FF-AA02-4706-A776-A8306B0F9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1" y="5048084"/>
            <a:ext cx="5624047" cy="449619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1485788-01BB-46F8-87DE-445C71BD5A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1" y="5829577"/>
            <a:ext cx="5624047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D423-B6D0-4455-8FF1-F293AE65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D4A4-DE51-468C-A88C-16DC8868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Ram_Time</a:t>
            </a:r>
            <a:r>
              <a:rPr lang="en-US" dirty="0"/>
              <a:t>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296</Words>
  <Application>Microsoft Office PowerPoint</Application>
  <PresentationFormat>On-screen Show (4:3)</PresentationFormat>
  <Paragraphs>152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Gadugi</vt:lpstr>
      <vt:lpstr>Office Theme</vt:lpstr>
      <vt:lpstr>RAM_TIME TEAM</vt:lpstr>
      <vt:lpstr>PowerPoint Presentation</vt:lpstr>
      <vt:lpstr>PowerPoint Presentation</vt:lpstr>
      <vt:lpstr>PowerPoint Presentation</vt:lpstr>
      <vt:lpstr>PowerPoint Presentation</vt:lpstr>
      <vt:lpstr>Detected Errors </vt:lpstr>
      <vt:lpstr>Thanks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raed serag</cp:lastModifiedBy>
  <cp:revision>139</cp:revision>
  <dcterms:created xsi:type="dcterms:W3CDTF">2017-12-05T07:49:50Z</dcterms:created>
  <dcterms:modified xsi:type="dcterms:W3CDTF">2017-12-10T08:29:55Z</dcterms:modified>
</cp:coreProperties>
</file>