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aavi" panose="020B0604020202020204" charset="0"/>
      <p:regular r:id="rId19"/>
      <p:bold r:id="rId20"/>
    </p:embeddedFont>
    <p:embeddedFont>
      <p:font typeface="Merriweather" panose="020B0604020202020204" charset="0"/>
      <p:regular r:id="rId21"/>
      <p:bold r:id="rId22"/>
    </p:embeddedFont>
    <p:embeddedFont>
      <p:font typeface="Constantia" panose="02030602050306030303" pitchFamily="18" charset="0"/>
      <p:regular r:id="rId23"/>
      <p:bold r:id="rId24"/>
      <p:italic r:id="rId25"/>
      <p:boldItalic r:id="rId26"/>
    </p:embeddedFont>
    <p:embeddedFont>
      <p:font typeface="PMingLiU-ExtB" panose="02020500000000000000" pitchFamily="18" charset="-120"/>
      <p:regular r:id="rId27"/>
    </p:embeddedFont>
    <p:embeddedFont>
      <p:font typeface="Comfortaa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346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797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0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27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01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6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31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48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0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89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2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6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4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">
  <p:cSld name="AUTOLAYOU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 1">
  <p:cSld name="AUTOLAYOUT_1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69150" y="165650"/>
            <a:ext cx="6859200" cy="1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di </a:t>
            </a:r>
            <a:r>
              <a:rPr lang="en-US" b="1" dirty="0" err="1"/>
              <a:t>động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 err="1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Ứng</a:t>
            </a:r>
            <a:r>
              <a:rPr lang="en-US" sz="3200" b="1" i="1" dirty="0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3200" b="1" i="1" dirty="0" err="1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dụng</a:t>
            </a:r>
            <a:r>
              <a:rPr lang="en-US" sz="3200" b="1" i="1" dirty="0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3200" b="1" i="1" dirty="0" err="1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bán</a:t>
            </a:r>
            <a:r>
              <a:rPr lang="en-US" sz="3200" b="1" i="1" dirty="0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3200" b="1" i="1" dirty="0" err="1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thuốc</a:t>
            </a:r>
            <a:endParaRPr sz="3200" b="1" i="1" dirty="0">
              <a:solidFill>
                <a:srgbClr val="C0504D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solidFill>
                  <a:srgbClr val="C0504D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Nhóm: 9</a:t>
            </a:r>
            <a:endParaRPr sz="3200" b="1" i="1" dirty="0">
              <a:solidFill>
                <a:srgbClr val="C0504D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4706599" y="2688050"/>
            <a:ext cx="4255500" cy="22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C0000"/>
                </a:solidFill>
              </a:rPr>
              <a:t>Thành Viên:</a:t>
            </a:r>
            <a:endParaRPr sz="2400" dirty="0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</a:rPr>
              <a:t>Nguyễn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Ngọc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Lâm</a:t>
            </a:r>
            <a:endParaRPr lang="en-US" sz="24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</a:rPr>
              <a:t>Phạm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Đức</a:t>
            </a:r>
            <a:r>
              <a:rPr lang="en-US" sz="2400" dirty="0">
                <a:solidFill>
                  <a:srgbClr val="FFFFFF"/>
                </a:solidFill>
              </a:rPr>
              <a:t> Long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Lê </a:t>
            </a:r>
            <a:r>
              <a:rPr lang="en-US" sz="2400" dirty="0" err="1">
                <a:solidFill>
                  <a:srgbClr val="FFFFFF"/>
                </a:solidFill>
              </a:rPr>
              <a:t>Việt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Dũng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16878" y="2290958"/>
            <a:ext cx="4486593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Giảng viên</a:t>
            </a:r>
            <a:r>
              <a:rPr lang="en" sz="2400" dirty="0" smtClean="0"/>
              <a:t>: Trần Thị Hà Trang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07024" y="500925"/>
            <a:ext cx="3261725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B. </a:t>
            </a:r>
            <a:r>
              <a:rPr lang="vi-VN" dirty="0"/>
              <a:t>Bán thuốc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109500" y="154350"/>
            <a:ext cx="4635600" cy="4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 dirty="0">
                <a:solidFill>
                  <a:srgbClr val="000000"/>
                </a:solidFill>
              </a:rPr>
              <a:t>Nhân vi</a:t>
            </a:r>
            <a:r>
              <a:rPr lang="vi-VN" sz="1800" dirty="0">
                <a:solidFill>
                  <a:srgbClr val="000000"/>
                </a:solidFill>
              </a:rPr>
              <a:t>ê</a:t>
            </a:r>
            <a:r>
              <a:rPr lang="en-US" sz="1800" dirty="0">
                <a:solidFill>
                  <a:srgbClr val="000000"/>
                </a:solidFill>
              </a:rPr>
              <a:t>n </a:t>
            </a:r>
            <a:r>
              <a:rPr lang="en-US" sz="1800" dirty="0" err="1">
                <a:solidFill>
                  <a:srgbClr val="000000"/>
                </a:solidFill>
              </a:rPr>
              <a:t>bán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hàng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có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thể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xem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danh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sách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thuốc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có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thể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bán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có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đủ</a:t>
            </a:r>
            <a:r>
              <a:rPr lang="en-US" sz="1800" dirty="0">
                <a:solidFill>
                  <a:srgbClr val="000000"/>
                </a:solidFill>
              </a:rPr>
              <a:t> so </a:t>
            </a:r>
            <a:r>
              <a:rPr lang="en-US" sz="1800" dirty="0" err="1">
                <a:solidFill>
                  <a:srgbClr val="000000"/>
                </a:solidFill>
              </a:rPr>
              <a:t>với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số</a:t>
            </a:r>
            <a:r>
              <a:rPr lang="en-US" sz="1800" dirty="0">
                <a:solidFill>
                  <a:srgbClr val="000000"/>
                </a:solidFill>
              </a:rPr>
              <a:t> l</a:t>
            </a:r>
            <a:r>
              <a:rPr lang="vi-VN" sz="1800" dirty="0">
                <a:solidFill>
                  <a:srgbClr val="000000"/>
                </a:solidFill>
              </a:rPr>
              <a:t>ượng còn trong kho không.</a:t>
            </a:r>
          </a:p>
          <a:p>
            <a:pPr marL="45720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vi-VN" sz="1800" dirty="0">
                <a:solidFill>
                  <a:srgbClr val="000000"/>
                </a:solidFill>
              </a:rPr>
              <a:t>Thanh toán sẽ tự động tính tiền hoá đơn.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BD0908-A74A-42ED-8C9E-B400D5BB7E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8582" y="233947"/>
            <a:ext cx="3517436" cy="1995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0" y="1117729"/>
            <a:ext cx="2278391" cy="3764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C. </a:t>
            </a:r>
            <a:r>
              <a:rPr lang="vi-VN" dirty="0"/>
              <a:t>L</a:t>
            </a:r>
            <a:r>
              <a:rPr lang="en-US" dirty="0" err="1"/>
              <a:t>iên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122750" y="500925"/>
            <a:ext cx="4657800" cy="439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-US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Ng</a:t>
            </a:r>
            <a:r>
              <a:rPr lang="vi-V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ười dùng có thể liên hệ đến chủ cửa hàng thông qua số điện thoại được cung cấp trong ứng dụng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vi-VN" sz="1800" dirty="0">
                <a:solidFill>
                  <a:srgbClr val="000000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Hoặc liên hệ với nhóm phát triển phần mềm thông qua facebook.</a:t>
            </a:r>
            <a:endParaRPr sz="1800" dirty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A66323-0FEE-4321-A777-DB2D9A34B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4" y="1218476"/>
            <a:ext cx="2181421" cy="3592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D5C0"/>
            </a:gs>
            <a:gs pos="100000">
              <a:srgbClr val="044F48"/>
            </a:gs>
          </a:gsLst>
          <a:lin ang="5400012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88323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Cảm </a:t>
            </a:r>
            <a:r>
              <a:rPr lang="en">
                <a:solidFill>
                  <a:srgbClr val="FFFFFF"/>
                </a:solidFill>
              </a:rPr>
              <a:t>ơn </a:t>
            </a:r>
            <a:r>
              <a:rPr lang="en" smtClean="0">
                <a:solidFill>
                  <a:srgbClr val="FFFFFF"/>
                </a:solidFill>
              </a:rPr>
              <a:t>cô và </a:t>
            </a:r>
            <a:r>
              <a:rPr lang="en" dirty="0">
                <a:solidFill>
                  <a:srgbClr val="FFFFFF"/>
                </a:solidFill>
              </a:rPr>
              <a:t>các bạn đã </a:t>
            </a:r>
            <a:r>
              <a:rPr lang="en">
                <a:solidFill>
                  <a:srgbClr val="FFFFFF"/>
                </a:solidFill>
              </a:rPr>
              <a:t>lắng </a:t>
            </a:r>
            <a:r>
              <a:rPr lang="en" smtClean="0">
                <a:solidFill>
                  <a:srgbClr val="FFFFFF"/>
                </a:solidFill>
              </a:rPr>
              <a:t>nghe!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trình bày</a:t>
            </a: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24600" y="1833025"/>
            <a:ext cx="7638022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AutoNum type="arabicParenR"/>
            </a:pPr>
            <a:r>
              <a:rPr lang="en" sz="2000" b="1" dirty="0">
                <a:solidFill>
                  <a:srgbClr val="000000"/>
                </a:solidFill>
                <a:latin typeface="Constantia" panose="02030602050306030303" pitchFamily="18" charset="0"/>
                <a:ea typeface="Comfortaa"/>
                <a:cs typeface="Comfortaa"/>
                <a:sym typeface="Comfortaa"/>
              </a:rPr>
              <a:t>Nội dung</a:t>
            </a:r>
            <a:endParaRPr sz="2000" b="1" dirty="0">
              <a:solidFill>
                <a:srgbClr val="000000"/>
              </a:solidFill>
              <a:latin typeface="Constantia" panose="02030602050306030303" pitchFamily="18" charset="0"/>
              <a:ea typeface="Comfortaa"/>
              <a:cs typeface="Comfortaa"/>
              <a:sym typeface="Comfortaa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AutoNum type="arabicParenR"/>
            </a:pPr>
            <a:r>
              <a:rPr lang="en" sz="2000" b="1" dirty="0">
                <a:solidFill>
                  <a:srgbClr val="000000"/>
                </a:solidFill>
                <a:latin typeface="Constantia" panose="02030602050306030303" pitchFamily="18" charset="0"/>
                <a:ea typeface="Comfortaa"/>
                <a:cs typeface="Comfortaa"/>
                <a:sym typeface="Comfortaa"/>
              </a:rPr>
              <a:t>Ý nghĩa</a:t>
            </a:r>
            <a:endParaRPr sz="2000" b="1" dirty="0">
              <a:solidFill>
                <a:srgbClr val="000000"/>
              </a:solidFill>
              <a:latin typeface="Constantia" panose="02030602050306030303" pitchFamily="18" charset="0"/>
              <a:ea typeface="Comfortaa"/>
              <a:cs typeface="Comfortaa"/>
              <a:sym typeface="Comfortaa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AutoNum type="arabicParenR"/>
            </a:pPr>
            <a:r>
              <a:rPr lang="en" sz="2000" b="1" dirty="0">
                <a:solidFill>
                  <a:srgbClr val="000000"/>
                </a:solidFill>
                <a:latin typeface="Constantia" panose="02030602050306030303" pitchFamily="18" charset="0"/>
                <a:ea typeface="Comfortaa"/>
                <a:cs typeface="Comfortaa"/>
                <a:sym typeface="Comfortaa"/>
              </a:rPr>
              <a:t>Xác định các chức năng hoạt động</a:t>
            </a:r>
            <a:endParaRPr sz="2000" b="1" dirty="0">
              <a:solidFill>
                <a:srgbClr val="000000"/>
              </a:solidFill>
              <a:latin typeface="Constantia" panose="02030602050306030303" pitchFamily="18" charset="0"/>
              <a:ea typeface="Comfortaa"/>
              <a:cs typeface="Comfortaa"/>
              <a:sym typeface="Comfortaa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AutoNum type="arabicParenR"/>
            </a:pPr>
            <a:r>
              <a:rPr lang="en" sz="2000" b="1" dirty="0">
                <a:solidFill>
                  <a:srgbClr val="000000"/>
                </a:solidFill>
                <a:latin typeface="Constantia" panose="02030602050306030303" pitchFamily="18" charset="0"/>
                <a:ea typeface="Comfortaa"/>
                <a:cs typeface="Comfortaa"/>
                <a:sym typeface="Comfortaa"/>
              </a:rPr>
              <a:t>Chi tiết các chức năng hoạt động</a:t>
            </a:r>
            <a:endParaRPr sz="2000" b="1" dirty="0">
              <a:solidFill>
                <a:srgbClr val="000000"/>
              </a:solidFill>
              <a:latin typeface="Constantia" panose="02030602050306030303" pitchFamily="18" charset="0"/>
              <a:ea typeface="Comfortaa"/>
              <a:cs typeface="Comfortaa"/>
              <a:sym typeface="Comfortaa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AutoNum type="arabicParenR"/>
            </a:pPr>
            <a:r>
              <a:rPr lang="en" sz="2000" b="1" dirty="0">
                <a:solidFill>
                  <a:srgbClr val="000000"/>
                </a:solidFill>
                <a:latin typeface="Constantia" panose="02030602050306030303" pitchFamily="18" charset="0"/>
                <a:ea typeface="Comfortaa"/>
                <a:cs typeface="Comfortaa"/>
                <a:sym typeface="Comfortaa"/>
              </a:rPr>
              <a:t>Nội dung ứng d</a:t>
            </a:r>
            <a:r>
              <a:rPr lang="vi-VN" sz="2000" b="1" dirty="0">
                <a:solidFill>
                  <a:srgbClr val="000000"/>
                </a:solidFill>
                <a:latin typeface="Constantia" panose="02030602050306030303" pitchFamily="18" charset="0"/>
                <a:ea typeface="Comfortaa"/>
                <a:cs typeface="Comfortaa"/>
                <a:sym typeface="Comfortaa"/>
              </a:rPr>
              <a:t>ụ</a:t>
            </a:r>
            <a:r>
              <a:rPr lang="en-US" sz="2000" b="1" dirty="0">
                <a:solidFill>
                  <a:srgbClr val="000000"/>
                </a:solidFill>
                <a:latin typeface="Constantia" panose="02030602050306030303" pitchFamily="18" charset="0"/>
                <a:ea typeface="Comfortaa"/>
                <a:cs typeface="Comfortaa"/>
                <a:sym typeface="Comfortaa"/>
              </a:rPr>
              <a:t>ng</a:t>
            </a:r>
            <a:endParaRPr sz="2000" b="1" dirty="0">
              <a:solidFill>
                <a:srgbClr val="000000"/>
              </a:solidFill>
              <a:latin typeface="Constantia" panose="02030602050306030303" pitchFamily="18" charset="0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0"/>
              </a:spcAft>
              <a:buSzPts val="3600"/>
              <a:buAutoNum type="arabicParenR"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3700" y="2017417"/>
            <a:ext cx="7218900" cy="2414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cứu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điện</a:t>
            </a:r>
            <a:r>
              <a:rPr lang="en-US" sz="2200" dirty="0"/>
              <a:t> </a:t>
            </a:r>
            <a:r>
              <a:rPr lang="en-US" sz="2200" dirty="0" err="1"/>
              <a:t>thoại</a:t>
            </a:r>
            <a:endParaRPr sz="1800" dirty="0"/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sz="2200" dirty="0"/>
              <a:t>Người quản trị ứng d</a:t>
            </a:r>
            <a:r>
              <a:rPr lang="vi-VN" sz="2200" dirty="0"/>
              <a:t>ụ</a:t>
            </a:r>
            <a:r>
              <a:rPr lang="en-US" sz="2200" dirty="0"/>
              <a:t>ng</a:t>
            </a:r>
            <a:r>
              <a:rPr lang="en" sz="2200" dirty="0"/>
              <a:t> có thể thay đổi nội dung các sản phẩm (</a:t>
            </a:r>
            <a:r>
              <a:rPr lang="vi-VN" sz="2200" dirty="0"/>
              <a:t>t</a:t>
            </a:r>
            <a:r>
              <a:rPr lang="en-US" sz="2200" dirty="0" err="1"/>
              <a:t>rên</a:t>
            </a:r>
            <a:r>
              <a:rPr lang="en-US" sz="2200" dirty="0"/>
              <a:t> c</a:t>
            </a:r>
            <a:r>
              <a:rPr lang="vi-VN" sz="2200" dirty="0"/>
              <a:t>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)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2) Ý nghĩa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46125" y="1918025"/>
            <a:ext cx="62826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tiện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.</a:t>
            </a:r>
            <a:endParaRPr lang="vi-VN" sz="2200"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endParaRPr sz="2200" dirty="0">
              <a:solidFill>
                <a:srgbClr val="F3F3F3"/>
              </a:solidFill>
            </a:endParaRPr>
          </a:p>
          <a:p>
            <a:pPr lvl="0"/>
            <a:r>
              <a:rPr lang="en-US" sz="2200" dirty="0"/>
              <a:t>Do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di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xa</a:t>
            </a:r>
            <a:r>
              <a:rPr lang="en-US" sz="2200" dirty="0"/>
              <a:t>, </a:t>
            </a:r>
            <a:r>
              <a:rPr lang="en-US" sz="2200" dirty="0" err="1"/>
              <a:t>linh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.</a:t>
            </a:r>
            <a:endParaRPr lang="vi-VN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683699" y="849050"/>
            <a:ext cx="841358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3) Xác định các chức năng</a:t>
            </a:r>
            <a:br>
              <a:rPr lang="en" dirty="0"/>
            </a:br>
            <a:r>
              <a:rPr lang="en" dirty="0"/>
              <a:t>     hoạt động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3699" y="2571750"/>
            <a:ext cx="69099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endParaRPr lang="en-US"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endParaRPr lang="en-US"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vi-V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24" y="500925"/>
            <a:ext cx="3225735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" sz="3600" dirty="0"/>
              <a:t>Chức năng </a:t>
            </a:r>
            <a:r>
              <a:rPr lang="en-US" sz="3600" dirty="0" err="1"/>
              <a:t>đăng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794800" y="927749"/>
            <a:ext cx="5349300" cy="4153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Cho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phép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dùng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đăng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nhập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thao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hệ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thống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46050" lvl="0" indent="0">
              <a:buNone/>
            </a:pPr>
            <a:endParaRPr lang="vi-V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sử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dụng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này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người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dùng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phải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khoản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hệ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thống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AutoNum type="alphaUcPeriod" startAt="2"/>
            </a:pPr>
            <a:r>
              <a:rPr lang="en" sz="3600" dirty="0"/>
              <a:t>Chức năng </a:t>
            </a:r>
            <a:r>
              <a:rPr lang="vi-VN" sz="3600" dirty="0"/>
              <a:t>bán hàng</a:t>
            </a:r>
            <a:endParaRPr sz="3600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144350" y="667445"/>
            <a:ext cx="4482300" cy="4381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Chủ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cửa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hàng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nhân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viên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bán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hàng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vi-V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xem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danh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sách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thuốc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bán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vi-V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Thanh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toán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đơn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khách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hàng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.</a:t>
            </a:r>
            <a:endParaRPr lang="vi-V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Chi tiết các chức năng</a:t>
            </a:r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3700" y="2489704"/>
            <a:ext cx="69099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endParaRPr lang="en-US"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4311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100475" y="153750"/>
            <a:ext cx="4902300" cy="48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800"/>
              <a:buChar char="❖"/>
            </a:pPr>
            <a:r>
              <a:rPr lang="vi-VN" sz="1800" dirty="0">
                <a:solidFill>
                  <a:srgbClr val="000000"/>
                </a:solidFill>
                <a:ea typeface="PMingLiU-ExtB" panose="02020500000000000000" pitchFamily="18" charset="-120"/>
              </a:rPr>
              <a:t>Người dùng nhập tên đăng nhập và mật khẩu để đăng nhập vào hệ thống.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800"/>
              <a:buChar char="❖"/>
            </a:pPr>
            <a:r>
              <a:rPr lang="vi-VN" sz="1800" dirty="0">
                <a:solidFill>
                  <a:srgbClr val="000000"/>
                </a:solidFill>
                <a:ea typeface="PMingLiU-ExtB" panose="02020500000000000000" pitchFamily="18" charset="-120"/>
              </a:rPr>
              <a:t>Hệ thống kiểm tra tên đăng nhập và mật khẩu của người dùng và so sánh với dữ liệu trong hệ thống.</a:t>
            </a:r>
          </a:p>
          <a:p>
            <a:pPr marL="571500" lvl="1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800"/>
              <a:buNone/>
            </a:pPr>
            <a:r>
              <a:rPr lang="vi-VN" sz="1400" dirty="0">
                <a:solidFill>
                  <a:srgbClr val="000000"/>
                </a:solidFill>
                <a:cs typeface="Raavi" panose="020B0502040204020203" pitchFamily="34" charset="0"/>
              </a:rPr>
              <a:t>- Nếu đúng sẽ chuyển sang giao diện chính.</a:t>
            </a:r>
          </a:p>
          <a:p>
            <a:pPr marL="571500" lvl="1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800"/>
              <a:buNone/>
            </a:pPr>
            <a:r>
              <a:rPr lang="vi-VN" sz="1400" dirty="0">
                <a:solidFill>
                  <a:srgbClr val="000000"/>
                </a:solidFill>
                <a:cs typeface="Raavi" panose="020B0502040204020203" pitchFamily="34" charset="0"/>
              </a:rPr>
              <a:t>- Sai sẽ phải nhập lại</a:t>
            </a:r>
          </a:p>
          <a:p>
            <a:pPr marL="146050" lvl="0" indent="0">
              <a:buNone/>
            </a:pPr>
            <a:endParaRPr lang="en-US" dirty="0"/>
          </a:p>
          <a:p>
            <a:pPr marL="146050" lv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AC58A8-5472-4FAD-9C4F-C000747B6A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500925"/>
            <a:ext cx="4260275" cy="171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FEF3BB8-917D-4F19-B2F3-D2D260B3E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64" y="1222876"/>
            <a:ext cx="2204542" cy="3611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392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</vt:lpstr>
      <vt:lpstr>Times New Roman</vt:lpstr>
      <vt:lpstr>Raavi</vt:lpstr>
      <vt:lpstr>Merriweather</vt:lpstr>
      <vt:lpstr>Arial</vt:lpstr>
      <vt:lpstr>Constantia</vt:lpstr>
      <vt:lpstr>PMingLiU-ExtB</vt:lpstr>
      <vt:lpstr>Comfortaa</vt:lpstr>
      <vt:lpstr>Paradigm</vt:lpstr>
      <vt:lpstr>Lập trình ứng dụng di động Ứng dụng bán thuốc Nhóm: 9</vt:lpstr>
      <vt:lpstr>Nội dung trình bày</vt:lpstr>
      <vt:lpstr>Nội dung</vt:lpstr>
      <vt:lpstr>2) Ý nghĩa </vt:lpstr>
      <vt:lpstr>3) Xác định các chức năng      hoạt động</vt:lpstr>
      <vt:lpstr>Chức năng đăng nhập</vt:lpstr>
      <vt:lpstr>Chức năng bán hàng</vt:lpstr>
      <vt:lpstr>4. Chi tiết các chức năng</vt:lpstr>
      <vt:lpstr>Đăng nhập</vt:lpstr>
      <vt:lpstr>B. Bán thuốc</vt:lpstr>
      <vt:lpstr>C. Liên hệ</vt:lpstr>
      <vt:lpstr>Cảm ơn cô và các bạn đã lắng nghe!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 di động Ứng dụng bán thuốc Nhóm: 9</dc:title>
  <dc:creator>Prometheus</dc:creator>
  <cp:lastModifiedBy>Lâm Nguyễn Ngọc</cp:lastModifiedBy>
  <cp:revision>12</cp:revision>
  <dcterms:modified xsi:type="dcterms:W3CDTF">2018-04-09T02:16:42Z</dcterms:modified>
</cp:coreProperties>
</file>