
<file path=[Content_Types].xml><?xml version="1.0" encoding="utf-8"?>
<Types xmlns="http://schemas.openxmlformats.org/package/2006/content-types">
  <Default Extension="bin" ContentType="application/vnd.openxmlformats-officedocument.oleObject"/>
  <Default Extension="tmp" ContentType="image/png"/>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63"/>
  </p:notesMasterIdLst>
  <p:sldIdLst>
    <p:sldId id="256" r:id="rId2"/>
    <p:sldId id="276" r:id="rId3"/>
    <p:sldId id="356" r:id="rId4"/>
    <p:sldId id="257" r:id="rId5"/>
    <p:sldId id="281" r:id="rId6"/>
    <p:sldId id="282" r:id="rId7"/>
    <p:sldId id="278" r:id="rId8"/>
    <p:sldId id="358" r:id="rId9"/>
    <p:sldId id="359" r:id="rId10"/>
    <p:sldId id="360" r:id="rId11"/>
    <p:sldId id="361" r:id="rId12"/>
    <p:sldId id="286" r:id="rId13"/>
    <p:sldId id="288" r:id="rId14"/>
    <p:sldId id="290" r:id="rId15"/>
    <p:sldId id="289" r:id="rId16"/>
    <p:sldId id="291" r:id="rId17"/>
    <p:sldId id="292" r:id="rId18"/>
    <p:sldId id="293" r:id="rId19"/>
    <p:sldId id="294" r:id="rId20"/>
    <p:sldId id="295" r:id="rId21"/>
    <p:sldId id="345" r:id="rId22"/>
    <p:sldId id="296" r:id="rId23"/>
    <p:sldId id="362" r:id="rId24"/>
    <p:sldId id="320" r:id="rId25"/>
    <p:sldId id="303" r:id="rId26"/>
    <p:sldId id="307" r:id="rId27"/>
    <p:sldId id="363" r:id="rId28"/>
    <p:sldId id="304" r:id="rId29"/>
    <p:sldId id="308" r:id="rId30"/>
    <p:sldId id="364" r:id="rId31"/>
    <p:sldId id="368" r:id="rId32"/>
    <p:sldId id="365" r:id="rId33"/>
    <p:sldId id="367" r:id="rId34"/>
    <p:sldId id="349" r:id="rId35"/>
    <p:sldId id="309" r:id="rId36"/>
    <p:sldId id="310" r:id="rId37"/>
    <p:sldId id="311" r:id="rId38"/>
    <p:sldId id="312" r:id="rId39"/>
    <p:sldId id="313" r:id="rId40"/>
    <p:sldId id="325" r:id="rId41"/>
    <p:sldId id="328" r:id="rId42"/>
    <p:sldId id="329" r:id="rId43"/>
    <p:sldId id="327" r:id="rId44"/>
    <p:sldId id="351" r:id="rId45"/>
    <p:sldId id="331" r:id="rId46"/>
    <p:sldId id="352" r:id="rId47"/>
    <p:sldId id="354" r:id="rId48"/>
    <p:sldId id="355" r:id="rId49"/>
    <p:sldId id="381" r:id="rId50"/>
    <p:sldId id="369" r:id="rId51"/>
    <p:sldId id="370" r:id="rId52"/>
    <p:sldId id="371" r:id="rId53"/>
    <p:sldId id="372" r:id="rId54"/>
    <p:sldId id="373" r:id="rId55"/>
    <p:sldId id="374" r:id="rId56"/>
    <p:sldId id="375" r:id="rId57"/>
    <p:sldId id="376" r:id="rId58"/>
    <p:sldId id="377" r:id="rId59"/>
    <p:sldId id="378" r:id="rId60"/>
    <p:sldId id="379" r:id="rId61"/>
    <p:sldId id="380" r:id="rId6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ngsana New" pitchFamily="18" charset="-34"/>
      </a:defRPr>
    </a:lvl1pPr>
    <a:lvl2pPr marL="457200" algn="l" rtl="0" eaLnBrk="0" fontAlgn="base" hangingPunct="0">
      <a:spcBef>
        <a:spcPct val="0"/>
      </a:spcBef>
      <a:spcAft>
        <a:spcPct val="0"/>
      </a:spcAft>
      <a:defRPr kern="1200">
        <a:solidFill>
          <a:schemeClr val="tx1"/>
        </a:solidFill>
        <a:latin typeface="Arial" charset="0"/>
        <a:ea typeface="+mn-ea"/>
        <a:cs typeface="Angsana New" pitchFamily="18" charset="-34"/>
      </a:defRPr>
    </a:lvl2pPr>
    <a:lvl3pPr marL="914400" algn="l" rtl="0" eaLnBrk="0" fontAlgn="base" hangingPunct="0">
      <a:spcBef>
        <a:spcPct val="0"/>
      </a:spcBef>
      <a:spcAft>
        <a:spcPct val="0"/>
      </a:spcAft>
      <a:defRPr kern="1200">
        <a:solidFill>
          <a:schemeClr val="tx1"/>
        </a:solidFill>
        <a:latin typeface="Arial" charset="0"/>
        <a:ea typeface="+mn-ea"/>
        <a:cs typeface="Angsana New" pitchFamily="18" charset="-34"/>
      </a:defRPr>
    </a:lvl3pPr>
    <a:lvl4pPr marL="1371600" algn="l" rtl="0" eaLnBrk="0" fontAlgn="base" hangingPunct="0">
      <a:spcBef>
        <a:spcPct val="0"/>
      </a:spcBef>
      <a:spcAft>
        <a:spcPct val="0"/>
      </a:spcAft>
      <a:defRPr kern="1200">
        <a:solidFill>
          <a:schemeClr val="tx1"/>
        </a:solidFill>
        <a:latin typeface="Arial" charset="0"/>
        <a:ea typeface="+mn-ea"/>
        <a:cs typeface="Angsana New" pitchFamily="18" charset="-34"/>
      </a:defRPr>
    </a:lvl4pPr>
    <a:lvl5pPr marL="1828800" algn="l" rtl="0" eaLnBrk="0" fontAlgn="base" hangingPunct="0">
      <a:spcBef>
        <a:spcPct val="0"/>
      </a:spcBef>
      <a:spcAft>
        <a:spcPct val="0"/>
      </a:spcAft>
      <a:defRPr kern="1200">
        <a:solidFill>
          <a:schemeClr val="tx1"/>
        </a:solidFill>
        <a:latin typeface="Arial" charset="0"/>
        <a:ea typeface="+mn-ea"/>
        <a:cs typeface="Angsana New" pitchFamily="18" charset="-34"/>
      </a:defRPr>
    </a:lvl5pPr>
    <a:lvl6pPr marL="2286000" algn="l" defTabSz="914400" rtl="0" eaLnBrk="1" latinLnBrk="0" hangingPunct="1">
      <a:defRPr kern="1200">
        <a:solidFill>
          <a:schemeClr val="tx1"/>
        </a:solidFill>
        <a:latin typeface="Arial" charset="0"/>
        <a:ea typeface="+mn-ea"/>
        <a:cs typeface="Angsana New" pitchFamily="18" charset="-34"/>
      </a:defRPr>
    </a:lvl6pPr>
    <a:lvl7pPr marL="2743200" algn="l" defTabSz="914400" rtl="0" eaLnBrk="1" latinLnBrk="0" hangingPunct="1">
      <a:defRPr kern="1200">
        <a:solidFill>
          <a:schemeClr val="tx1"/>
        </a:solidFill>
        <a:latin typeface="Arial" charset="0"/>
        <a:ea typeface="+mn-ea"/>
        <a:cs typeface="Angsana New" pitchFamily="18" charset="-34"/>
      </a:defRPr>
    </a:lvl7pPr>
    <a:lvl8pPr marL="3200400" algn="l" defTabSz="914400" rtl="0" eaLnBrk="1" latinLnBrk="0" hangingPunct="1">
      <a:defRPr kern="1200">
        <a:solidFill>
          <a:schemeClr val="tx1"/>
        </a:solidFill>
        <a:latin typeface="Arial" charset="0"/>
        <a:ea typeface="+mn-ea"/>
        <a:cs typeface="Angsana New" pitchFamily="18" charset="-34"/>
      </a:defRPr>
    </a:lvl8pPr>
    <a:lvl9pPr marL="3657600" algn="l" defTabSz="914400" rtl="0" eaLnBrk="1" latinLnBrk="0" hangingPunct="1">
      <a:defRPr kern="1200">
        <a:solidFill>
          <a:schemeClr val="tx1"/>
        </a:solidFill>
        <a:latin typeface="Arial" charset="0"/>
        <a:ea typeface="+mn-ea"/>
        <a:cs typeface="Angsana New" pitchFamily="18" charset="-34"/>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40000"/>
    <a:srgbClr val="005000"/>
    <a:srgbClr val="0072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3884" autoAdjust="0"/>
  </p:normalViewPr>
  <p:slideViewPr>
    <p:cSldViewPr>
      <p:cViewPr varScale="1">
        <p:scale>
          <a:sx n="60" d="100"/>
          <a:sy n="60" d="100"/>
        </p:scale>
        <p:origin x="1308" y="4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19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image" Target="../media/image80.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th-TH"/>
          </a:p>
        </p:txBody>
      </p:sp>
      <p:sp>
        <p:nvSpPr>
          <p:cNvPr id="276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th-TH"/>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th-TH" noProof="0" smtClean="0"/>
          </a:p>
        </p:txBody>
      </p:sp>
      <p:sp>
        <p:nvSpPr>
          <p:cNvPr id="276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th-TH"/>
          </a:p>
        </p:txBody>
      </p:sp>
      <p:sp>
        <p:nvSpPr>
          <p:cNvPr id="276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itchFamily="18" charset="0"/>
              </a:defRPr>
            </a:lvl1pPr>
          </a:lstStyle>
          <a:p>
            <a:pPr>
              <a:defRPr/>
            </a:pPr>
            <a:fld id="{D1B5483E-4D35-462B-87FE-BEE25E268AEE}" type="slidenum">
              <a:rPr lang="en-US"/>
              <a:pPr>
                <a:defRPr/>
              </a:pPr>
              <a:t>‹#›</a:t>
            </a:fld>
            <a:endParaRPr lang="th-TH"/>
          </a:p>
        </p:txBody>
      </p:sp>
    </p:spTree>
    <p:extLst>
      <p:ext uri="{BB962C8B-B14F-4D97-AF65-F5344CB8AC3E}">
        <p14:creationId xmlns:p14="http://schemas.microsoft.com/office/powerpoint/2010/main" val="18778672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Angsana New" pitchFamily="18" charset="-34"/>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Angsana New" pitchFamily="18" charset="-34"/>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Angsana New" pitchFamily="18" charset="-34"/>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Angsana New" pitchFamily="18" charset="-34"/>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Angsana New" pitchFamily="18" charset="-34"/>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1B5483E-4D35-462B-87FE-BEE25E268AEE}" type="slidenum">
              <a:rPr lang="en-US" smtClean="0"/>
              <a:pPr>
                <a:defRPr/>
              </a:pPr>
              <a:t>5</a:t>
            </a:fld>
            <a:endParaRPr lang="th-TH"/>
          </a:p>
        </p:txBody>
      </p:sp>
    </p:spTree>
    <p:extLst>
      <p:ext uri="{BB962C8B-B14F-4D97-AF65-F5344CB8AC3E}">
        <p14:creationId xmlns:p14="http://schemas.microsoft.com/office/powerpoint/2010/main" val="3625305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gd name="T0" fmla="*/ 5740 w 5740"/>
                <a:gd name="T1" fmla="*/ 4316 h 4316"/>
                <a:gd name="T2" fmla="*/ 0 w 5740"/>
                <a:gd name="T3" fmla="*/ 4316 h 4316"/>
                <a:gd name="T4" fmla="*/ 0 w 5740"/>
                <a:gd name="T5" fmla="*/ 0 h 4316"/>
                <a:gd name="T6" fmla="*/ 5740 w 5740"/>
                <a:gd name="T7" fmla="*/ 0 h 4316"/>
                <a:gd name="T8" fmla="*/ 5740 w 5740"/>
                <a:gd name="T9" fmla="*/ 4316 h 4316"/>
                <a:gd name="T10" fmla="*/ 5740 w 5740"/>
                <a:gd name="T11" fmla="*/ 4316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6" name="Group 4"/>
            <p:cNvGrpSpPr>
              <a:grpSpLocks/>
            </p:cNvGrpSpPr>
            <p:nvPr userDrawn="1"/>
          </p:nvGrpSpPr>
          <p:grpSpPr bwMode="auto">
            <a:xfrm>
              <a:off x="3528" y="3715"/>
              <a:ext cx="792" cy="521"/>
              <a:chOff x="3527" y="3715"/>
              <a:chExt cx="792" cy="521"/>
            </a:xfrm>
          </p:grpSpPr>
          <p:sp>
            <p:nvSpPr>
              <p:cNvPr id="57" name="Oval 5"/>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w="9525">
                <a:noFill/>
                <a:round/>
                <a:headEnd/>
                <a:tailEnd/>
              </a:ln>
              <a:effectLst/>
            </p:spPr>
            <p:txBody>
              <a:bodyPr/>
              <a:lstStyle/>
              <a:p>
                <a:pPr>
                  <a:defRPr/>
                </a:pPr>
                <a:endParaRPr lang="en-US">
                  <a:latin typeface="Arial" pitchFamily="34" charset="0"/>
                </a:endParaRPr>
              </a:p>
            </p:txBody>
          </p:sp>
          <p:sp>
            <p:nvSpPr>
              <p:cNvPr id="58" name="Oval 6"/>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w="9525">
                <a:noFill/>
                <a:round/>
                <a:headEnd/>
                <a:tailEnd/>
              </a:ln>
              <a:effectLst/>
            </p:spPr>
            <p:txBody>
              <a:bodyPr/>
              <a:lstStyle/>
              <a:p>
                <a:pPr>
                  <a:defRPr/>
                </a:pPr>
                <a:endParaRPr lang="en-US">
                  <a:latin typeface="Arial" pitchFamily="34" charset="0"/>
                </a:endParaRPr>
              </a:p>
            </p:txBody>
          </p:sp>
          <p:sp>
            <p:nvSpPr>
              <p:cNvPr id="59" name="Oval 7"/>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US">
                  <a:latin typeface="Arial" pitchFamily="34" charset="0"/>
                </a:endParaRPr>
              </a:p>
            </p:txBody>
          </p:sp>
          <p:sp>
            <p:nvSpPr>
              <p:cNvPr id="60" name="Oval 8"/>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en-US">
                  <a:latin typeface="Arial" pitchFamily="34" charset="0"/>
                </a:endParaRPr>
              </a:p>
            </p:txBody>
          </p:sp>
          <p:sp>
            <p:nvSpPr>
              <p:cNvPr id="61" name="Oval 9"/>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US">
                  <a:latin typeface="Arial" pitchFamily="34" charset="0"/>
                </a:endParaRPr>
              </a:p>
            </p:txBody>
          </p:sp>
          <p:sp>
            <p:nvSpPr>
              <p:cNvPr id="62" name="Freeform 10"/>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w="9525">
                <a:noFill/>
                <a:round/>
                <a:headEnd/>
                <a:tailEnd/>
              </a:ln>
            </p:spPr>
            <p:txBody>
              <a:bodyPr/>
              <a:lstStyle/>
              <a:p>
                <a:pPr>
                  <a:defRPr/>
                </a:pPr>
                <a:endParaRPr lang="en-US">
                  <a:latin typeface="Arial" pitchFamily="34" charset="0"/>
                </a:endParaRPr>
              </a:p>
            </p:txBody>
          </p:sp>
          <p:sp>
            <p:nvSpPr>
              <p:cNvPr id="63" name="Freeform 11"/>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w="9525">
                <a:noFill/>
                <a:round/>
                <a:headEnd/>
                <a:tailEnd/>
              </a:ln>
            </p:spPr>
            <p:txBody>
              <a:bodyPr/>
              <a:lstStyle/>
              <a:p>
                <a:pPr>
                  <a:defRPr/>
                </a:pPr>
                <a:endParaRPr lang="en-US">
                  <a:latin typeface="Arial" pitchFamily="34" charset="0"/>
                </a:endParaRPr>
              </a:p>
            </p:txBody>
          </p:sp>
          <p:sp>
            <p:nvSpPr>
              <p:cNvPr id="64" name="Freeform 12"/>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US">
                  <a:latin typeface="Arial" pitchFamily="34" charset="0"/>
                </a:endParaRPr>
              </a:p>
            </p:txBody>
          </p:sp>
          <p:sp>
            <p:nvSpPr>
              <p:cNvPr id="65" name="Freeform 13"/>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w="9525">
                <a:noFill/>
                <a:round/>
                <a:headEnd/>
                <a:tailEnd/>
              </a:ln>
            </p:spPr>
            <p:txBody>
              <a:bodyPr/>
              <a:lstStyle/>
              <a:p>
                <a:pPr>
                  <a:defRPr/>
                </a:pPr>
                <a:endParaRPr lang="en-US">
                  <a:latin typeface="Arial" pitchFamily="34" charset="0"/>
                </a:endParaRPr>
              </a:p>
            </p:txBody>
          </p:sp>
          <p:sp>
            <p:nvSpPr>
              <p:cNvPr id="66" name="Freeform 14"/>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w="9525">
                <a:noFill/>
                <a:round/>
                <a:headEnd/>
                <a:tailEnd/>
              </a:ln>
            </p:spPr>
            <p:txBody>
              <a:bodyPr/>
              <a:lstStyle/>
              <a:p>
                <a:pPr>
                  <a:defRPr/>
                </a:pPr>
                <a:endParaRPr lang="en-US">
                  <a:latin typeface="Arial" pitchFamily="34" charset="0"/>
                </a:endParaRPr>
              </a:p>
            </p:txBody>
          </p:sp>
          <p:sp>
            <p:nvSpPr>
              <p:cNvPr id="67" name="Oval 15"/>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US">
                  <a:latin typeface="Arial" pitchFamily="34" charset="0"/>
                </a:endParaRPr>
              </a:p>
            </p:txBody>
          </p:sp>
        </p:grpSp>
        <p:grpSp>
          <p:nvGrpSpPr>
            <p:cNvPr id="7" name="Group 16"/>
            <p:cNvGrpSpPr>
              <a:grpSpLocks/>
            </p:cNvGrpSpPr>
            <p:nvPr userDrawn="1"/>
          </p:nvGrpSpPr>
          <p:grpSpPr bwMode="auto">
            <a:xfrm>
              <a:off x="1776" y="3631"/>
              <a:ext cx="1626" cy="683"/>
              <a:chOff x="1776" y="3631"/>
              <a:chExt cx="1626" cy="683"/>
            </a:xfrm>
          </p:grpSpPr>
          <p:sp>
            <p:nvSpPr>
              <p:cNvPr id="39" name="Oval 17"/>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w="9525">
                <a:noFill/>
                <a:round/>
                <a:headEnd/>
                <a:tailEnd/>
              </a:ln>
              <a:effectLst/>
            </p:spPr>
            <p:txBody>
              <a:bodyPr/>
              <a:lstStyle/>
              <a:p>
                <a:pPr>
                  <a:defRPr/>
                </a:pPr>
                <a:endParaRPr lang="en-US">
                  <a:latin typeface="Arial" pitchFamily="34" charset="0"/>
                </a:endParaRPr>
              </a:p>
            </p:txBody>
          </p:sp>
          <p:sp>
            <p:nvSpPr>
              <p:cNvPr id="40" name="Oval 18"/>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w="9525">
                <a:noFill/>
                <a:round/>
                <a:headEnd/>
                <a:tailEnd/>
              </a:ln>
              <a:effectLst/>
            </p:spPr>
            <p:txBody>
              <a:bodyPr/>
              <a:lstStyle/>
              <a:p>
                <a:pPr>
                  <a:defRPr/>
                </a:pPr>
                <a:endParaRPr lang="en-US">
                  <a:latin typeface="Arial" pitchFamily="34" charset="0"/>
                </a:endParaRPr>
              </a:p>
            </p:txBody>
          </p:sp>
          <p:sp>
            <p:nvSpPr>
              <p:cNvPr id="41" name="Oval 19"/>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w="9525">
                <a:noFill/>
                <a:round/>
                <a:headEnd/>
                <a:tailEnd/>
              </a:ln>
              <a:effectLst/>
            </p:spPr>
            <p:txBody>
              <a:bodyPr/>
              <a:lstStyle/>
              <a:p>
                <a:pPr>
                  <a:defRPr/>
                </a:pPr>
                <a:endParaRPr lang="en-US">
                  <a:latin typeface="Arial" pitchFamily="34" charset="0"/>
                </a:endParaRPr>
              </a:p>
            </p:txBody>
          </p:sp>
          <p:sp>
            <p:nvSpPr>
              <p:cNvPr id="42" name="Oval 20"/>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en-US">
                  <a:latin typeface="Arial" pitchFamily="34" charset="0"/>
                </a:endParaRPr>
              </a:p>
            </p:txBody>
          </p:sp>
          <p:sp>
            <p:nvSpPr>
              <p:cNvPr id="43" name="Oval 21"/>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US">
                  <a:latin typeface="Arial" pitchFamily="34" charset="0"/>
                </a:endParaRPr>
              </a:p>
            </p:txBody>
          </p:sp>
          <p:sp>
            <p:nvSpPr>
              <p:cNvPr id="44" name="Oval 22"/>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en-US">
                  <a:latin typeface="Arial" pitchFamily="34" charset="0"/>
                </a:endParaRPr>
              </a:p>
            </p:txBody>
          </p:sp>
          <p:sp>
            <p:nvSpPr>
              <p:cNvPr id="45" name="Oval 23"/>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w="9525">
                <a:noFill/>
                <a:round/>
                <a:headEnd/>
                <a:tailEnd/>
              </a:ln>
              <a:effectLst/>
            </p:spPr>
            <p:txBody>
              <a:bodyPr/>
              <a:lstStyle/>
              <a:p>
                <a:pPr>
                  <a:defRPr/>
                </a:pPr>
                <a:endParaRPr lang="en-US">
                  <a:latin typeface="Arial" pitchFamily="34" charset="0"/>
                </a:endParaRPr>
              </a:p>
            </p:txBody>
          </p:sp>
          <p:sp>
            <p:nvSpPr>
              <p:cNvPr id="46" name="Oval 24"/>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w="9525">
                <a:noFill/>
                <a:round/>
                <a:headEnd/>
                <a:tailEnd/>
              </a:ln>
              <a:effectLst/>
            </p:spPr>
            <p:txBody>
              <a:bodyPr/>
              <a:lstStyle/>
              <a:p>
                <a:pPr>
                  <a:defRPr/>
                </a:pPr>
                <a:endParaRPr lang="en-US">
                  <a:latin typeface="Arial" pitchFamily="34" charset="0"/>
                </a:endParaRPr>
              </a:p>
            </p:txBody>
          </p:sp>
          <p:sp>
            <p:nvSpPr>
              <p:cNvPr id="47"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w="9525">
                <a:noFill/>
                <a:round/>
                <a:headEnd/>
                <a:tailEnd/>
              </a:ln>
            </p:spPr>
            <p:txBody>
              <a:bodyPr/>
              <a:lstStyle/>
              <a:p>
                <a:pPr>
                  <a:defRPr/>
                </a:pPr>
                <a:endParaRPr lang="en-US">
                  <a:latin typeface="Arial" pitchFamily="34" charset="0"/>
                </a:endParaRPr>
              </a:p>
            </p:txBody>
          </p:sp>
          <p:sp>
            <p:nvSpPr>
              <p:cNvPr id="48"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w="9525">
                <a:noFill/>
                <a:round/>
                <a:headEnd/>
                <a:tailEnd/>
              </a:ln>
            </p:spPr>
            <p:txBody>
              <a:bodyPr/>
              <a:lstStyle/>
              <a:p>
                <a:pPr>
                  <a:defRPr/>
                </a:pPr>
                <a:endParaRPr lang="en-US">
                  <a:latin typeface="Arial" pitchFamily="34" charset="0"/>
                </a:endParaRPr>
              </a:p>
            </p:txBody>
          </p:sp>
          <p:sp>
            <p:nvSpPr>
              <p:cNvPr id="49"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w="9525">
                <a:noFill/>
                <a:round/>
                <a:headEnd/>
                <a:tailEnd/>
              </a:ln>
            </p:spPr>
            <p:txBody>
              <a:bodyPr/>
              <a:lstStyle/>
              <a:p>
                <a:pPr>
                  <a:defRPr/>
                </a:pPr>
                <a:endParaRPr lang="en-US">
                  <a:latin typeface="Arial" pitchFamily="34" charset="0"/>
                </a:endParaRPr>
              </a:p>
            </p:txBody>
          </p:sp>
          <p:sp>
            <p:nvSpPr>
              <p:cNvPr id="50"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w="9525">
                <a:noFill/>
                <a:round/>
                <a:headEnd/>
                <a:tailEnd/>
              </a:ln>
            </p:spPr>
            <p:txBody>
              <a:bodyPr/>
              <a:lstStyle/>
              <a:p>
                <a:pPr>
                  <a:defRPr/>
                </a:pPr>
                <a:endParaRPr lang="en-US">
                  <a:latin typeface="Arial" pitchFamily="34" charset="0"/>
                </a:endParaRPr>
              </a:p>
            </p:txBody>
          </p:sp>
          <p:sp>
            <p:nvSpPr>
              <p:cNvPr id="51" name="Freeform 29"/>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30"/>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US">
                  <a:latin typeface="Arial" pitchFamily="34" charset="0"/>
                </a:endParaRPr>
              </a:p>
            </p:txBody>
          </p:sp>
          <p:sp>
            <p:nvSpPr>
              <p:cNvPr id="54"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US">
                  <a:latin typeface="Arial" pitchFamily="34" charset="0"/>
                </a:endParaRPr>
              </a:p>
            </p:txBody>
          </p:sp>
          <p:sp>
            <p:nvSpPr>
              <p:cNvPr id="55"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US">
                  <a:latin typeface="Arial" pitchFamily="34" charset="0"/>
                </a:endParaRPr>
              </a:p>
            </p:txBody>
          </p:sp>
          <p:sp>
            <p:nvSpPr>
              <p:cNvPr id="56" name="Freeform 34"/>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 name="Group 35"/>
            <p:cNvGrpSpPr>
              <a:grpSpLocks/>
            </p:cNvGrpSpPr>
            <p:nvPr userDrawn="1"/>
          </p:nvGrpSpPr>
          <p:grpSpPr bwMode="auto">
            <a:xfrm>
              <a:off x="4128" y="3360"/>
              <a:ext cx="1351" cy="821"/>
              <a:chOff x="4128" y="3360"/>
              <a:chExt cx="1351" cy="821"/>
            </a:xfrm>
          </p:grpSpPr>
          <p:sp>
            <p:nvSpPr>
              <p:cNvPr id="22" name="Freeform 36"/>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US">
                  <a:latin typeface="Arial" pitchFamily="34" charset="0"/>
                </a:endParaRPr>
              </a:p>
            </p:txBody>
          </p:sp>
          <p:sp>
            <p:nvSpPr>
              <p:cNvPr id="23" name="Freeform 37"/>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US">
                  <a:latin typeface="Arial" pitchFamily="34" charset="0"/>
                </a:endParaRPr>
              </a:p>
            </p:txBody>
          </p:sp>
          <p:sp>
            <p:nvSpPr>
              <p:cNvPr id="24" name="Freeform 38"/>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w="9525">
                <a:noFill/>
                <a:round/>
                <a:headEnd/>
                <a:tailEnd/>
              </a:ln>
            </p:spPr>
            <p:txBody>
              <a:bodyPr/>
              <a:lstStyle/>
              <a:p>
                <a:pPr>
                  <a:defRPr/>
                </a:pPr>
                <a:endParaRPr lang="en-US">
                  <a:latin typeface="Arial" pitchFamily="34" charset="0"/>
                </a:endParaRPr>
              </a:p>
            </p:txBody>
          </p:sp>
          <p:sp>
            <p:nvSpPr>
              <p:cNvPr id="25" name="Freeform 39"/>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US">
                  <a:latin typeface="Arial" pitchFamily="34" charset="0"/>
                </a:endParaRPr>
              </a:p>
            </p:txBody>
          </p:sp>
          <p:sp>
            <p:nvSpPr>
              <p:cNvPr id="26" name="Freeform 40"/>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US">
                  <a:latin typeface="Arial" pitchFamily="34" charset="0"/>
                </a:endParaRPr>
              </a:p>
            </p:txBody>
          </p:sp>
          <p:sp>
            <p:nvSpPr>
              <p:cNvPr id="27" name="Freeform 41"/>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US">
                  <a:latin typeface="Arial" pitchFamily="34" charset="0"/>
                </a:endParaRPr>
              </a:p>
            </p:txBody>
          </p:sp>
          <p:sp>
            <p:nvSpPr>
              <p:cNvPr id="28" name="Freeform 42"/>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US">
                  <a:latin typeface="Arial" pitchFamily="34" charset="0"/>
                </a:endParaRPr>
              </a:p>
            </p:txBody>
          </p:sp>
          <p:sp>
            <p:nvSpPr>
              <p:cNvPr id="29" name="Freeform 43"/>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 name="Freeform 44"/>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w="9525">
                <a:noFill/>
                <a:round/>
                <a:headEnd/>
                <a:tailEnd/>
              </a:ln>
            </p:spPr>
            <p:txBody>
              <a:bodyPr/>
              <a:lstStyle/>
              <a:p>
                <a:pPr>
                  <a:defRPr/>
                </a:pPr>
                <a:endParaRPr lang="en-US">
                  <a:latin typeface="Arial" pitchFamily="34" charset="0"/>
                </a:endParaRPr>
              </a:p>
            </p:txBody>
          </p:sp>
          <p:sp>
            <p:nvSpPr>
              <p:cNvPr id="31" name="Freeform 45"/>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US">
                  <a:latin typeface="Arial" pitchFamily="34" charset="0"/>
                </a:endParaRPr>
              </a:p>
            </p:txBody>
          </p:sp>
          <p:sp>
            <p:nvSpPr>
              <p:cNvPr id="32" name="Freeform 46"/>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US">
                  <a:latin typeface="Arial" pitchFamily="34" charset="0"/>
                </a:endParaRPr>
              </a:p>
            </p:txBody>
          </p:sp>
          <p:sp>
            <p:nvSpPr>
              <p:cNvPr id="33" name="Oval 47"/>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w="9525">
                <a:noFill/>
                <a:round/>
                <a:headEnd/>
                <a:tailEnd/>
              </a:ln>
              <a:effectLst/>
            </p:spPr>
            <p:txBody>
              <a:bodyPr/>
              <a:lstStyle/>
              <a:p>
                <a:pPr>
                  <a:defRPr/>
                </a:pPr>
                <a:endParaRPr lang="en-US">
                  <a:latin typeface="Arial" pitchFamily="34" charset="0"/>
                </a:endParaRPr>
              </a:p>
            </p:txBody>
          </p:sp>
          <p:sp>
            <p:nvSpPr>
              <p:cNvPr id="34" name="Oval 48"/>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w="9525">
                <a:noFill/>
                <a:round/>
                <a:headEnd/>
                <a:tailEnd/>
              </a:ln>
              <a:effectLst/>
            </p:spPr>
            <p:txBody>
              <a:bodyPr/>
              <a:lstStyle/>
              <a:p>
                <a:pPr>
                  <a:defRPr/>
                </a:pPr>
                <a:endParaRPr lang="en-US">
                  <a:latin typeface="Arial" pitchFamily="34" charset="0"/>
                </a:endParaRPr>
              </a:p>
            </p:txBody>
          </p:sp>
          <p:sp>
            <p:nvSpPr>
              <p:cNvPr id="35" name="Oval 49"/>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US">
                  <a:latin typeface="Arial" pitchFamily="34" charset="0"/>
                </a:endParaRPr>
              </a:p>
            </p:txBody>
          </p:sp>
          <p:sp>
            <p:nvSpPr>
              <p:cNvPr id="36" name="Oval 50"/>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US">
                  <a:latin typeface="Arial" pitchFamily="34" charset="0"/>
                </a:endParaRPr>
              </a:p>
            </p:txBody>
          </p:sp>
          <p:sp>
            <p:nvSpPr>
              <p:cNvPr id="37" name="Oval 51"/>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US">
                  <a:latin typeface="Arial" pitchFamily="34" charset="0"/>
                </a:endParaRPr>
              </a:p>
            </p:txBody>
          </p:sp>
          <p:sp>
            <p:nvSpPr>
              <p:cNvPr id="38" name="Oval 52"/>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en-US">
                  <a:latin typeface="Arial" pitchFamily="34" charset="0"/>
                </a:endParaRPr>
              </a:p>
            </p:txBody>
          </p:sp>
        </p:grpSp>
        <p:grpSp>
          <p:nvGrpSpPr>
            <p:cNvPr id="9" name="Group 53"/>
            <p:cNvGrpSpPr>
              <a:grpSpLocks/>
            </p:cNvGrpSpPr>
            <p:nvPr userDrawn="1"/>
          </p:nvGrpSpPr>
          <p:grpSpPr bwMode="auto">
            <a:xfrm>
              <a:off x="5280" y="3024"/>
              <a:ext cx="425" cy="258"/>
              <a:chOff x="5280" y="3024"/>
              <a:chExt cx="425" cy="258"/>
            </a:xfrm>
          </p:grpSpPr>
          <p:sp>
            <p:nvSpPr>
              <p:cNvPr id="10" name="Freeform 54"/>
              <p:cNvSpPr>
                <a:spLocks/>
              </p:cNvSpPr>
              <p:nvPr/>
            </p:nvSpPr>
            <p:spPr bwMode="hidden">
              <a:xfrm>
                <a:off x="5280" y="3186"/>
                <a:ext cx="383" cy="96"/>
              </a:xfrm>
              <a:custGeom>
                <a:avLst/>
                <a:gdLst>
                  <a:gd name="T0" fmla="*/ 209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09 w 382"/>
                  <a:gd name="T19" fmla="*/ 96 h 96"/>
                  <a:gd name="T20" fmla="*/ 263 w 382"/>
                  <a:gd name="T21" fmla="*/ 90 h 96"/>
                  <a:gd name="T22" fmla="*/ 311 w 382"/>
                  <a:gd name="T23" fmla="*/ 84 h 96"/>
                  <a:gd name="T24" fmla="*/ 352 w 382"/>
                  <a:gd name="T25" fmla="*/ 66 h 96"/>
                  <a:gd name="T26" fmla="*/ 382 w 382"/>
                  <a:gd name="T27" fmla="*/ 42 h 96"/>
                  <a:gd name="T28" fmla="*/ 376 w 382"/>
                  <a:gd name="T29" fmla="*/ 42 h 96"/>
                  <a:gd name="T30" fmla="*/ 346 w 382"/>
                  <a:gd name="T31" fmla="*/ 66 h 96"/>
                  <a:gd name="T32" fmla="*/ 305 w 382"/>
                  <a:gd name="T33" fmla="*/ 78 h 96"/>
                  <a:gd name="T34" fmla="*/ 263 w 382"/>
                  <a:gd name="T35" fmla="*/ 90 h 96"/>
                  <a:gd name="T36" fmla="*/ 209 w 382"/>
                  <a:gd name="T37" fmla="*/ 96 h 96"/>
                  <a:gd name="T38" fmla="*/ 209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55"/>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56"/>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57"/>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8"/>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9"/>
              <p:cNvSpPr>
                <a:spLocks/>
              </p:cNvSpPr>
              <p:nvPr/>
            </p:nvSpPr>
            <p:spPr bwMode="hidden">
              <a:xfrm>
                <a:off x="5489" y="3042"/>
                <a:ext cx="186" cy="210"/>
              </a:xfrm>
              <a:custGeom>
                <a:avLst/>
                <a:gdLst>
                  <a:gd name="T0" fmla="*/ 0 w 185"/>
                  <a:gd name="T1" fmla="*/ 6 h 210"/>
                  <a:gd name="T2" fmla="*/ 66 w 185"/>
                  <a:gd name="T3" fmla="*/ 12 h 210"/>
                  <a:gd name="T4" fmla="*/ 119 w 185"/>
                  <a:gd name="T5" fmla="*/ 36 h 210"/>
                  <a:gd name="T6" fmla="*/ 155 w 185"/>
                  <a:gd name="T7" fmla="*/ 72 h 210"/>
                  <a:gd name="T8" fmla="*/ 161 w 185"/>
                  <a:gd name="T9" fmla="*/ 90 h 210"/>
                  <a:gd name="T10" fmla="*/ 167 w 185"/>
                  <a:gd name="T11" fmla="*/ 114 h 210"/>
                  <a:gd name="T12" fmla="*/ 161 w 185"/>
                  <a:gd name="T13" fmla="*/ 138 h 210"/>
                  <a:gd name="T14" fmla="*/ 149 w 185"/>
                  <a:gd name="T15" fmla="*/ 162 h 210"/>
                  <a:gd name="T16" fmla="*/ 119 w 185"/>
                  <a:gd name="T17" fmla="*/ 180 h 210"/>
                  <a:gd name="T18" fmla="*/ 90 w 185"/>
                  <a:gd name="T19" fmla="*/ 198 h 210"/>
                  <a:gd name="T20" fmla="*/ 96 w 185"/>
                  <a:gd name="T21" fmla="*/ 210 h 210"/>
                  <a:gd name="T22" fmla="*/ 131 w 185"/>
                  <a:gd name="T23" fmla="*/ 192 h 210"/>
                  <a:gd name="T24" fmla="*/ 161 w 185"/>
                  <a:gd name="T25" fmla="*/ 168 h 210"/>
                  <a:gd name="T26" fmla="*/ 179 w 185"/>
                  <a:gd name="T27" fmla="*/ 144 h 210"/>
                  <a:gd name="T28" fmla="*/ 185 w 185"/>
                  <a:gd name="T29" fmla="*/ 114 h 210"/>
                  <a:gd name="T30" fmla="*/ 179 w 185"/>
                  <a:gd name="T31" fmla="*/ 90 h 210"/>
                  <a:gd name="T32" fmla="*/ 173 w 185"/>
                  <a:gd name="T33" fmla="*/ 66 h 210"/>
                  <a:gd name="T34" fmla="*/ 155 w 185"/>
                  <a:gd name="T35" fmla="*/ 48 h 210"/>
                  <a:gd name="T36" fmla="*/ 131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60"/>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7" name="Group 61"/>
              <p:cNvGrpSpPr>
                <a:grpSpLocks/>
              </p:cNvGrpSpPr>
              <p:nvPr/>
            </p:nvGrpSpPr>
            <p:grpSpPr bwMode="auto">
              <a:xfrm>
                <a:off x="5381" y="3085"/>
                <a:ext cx="227" cy="132"/>
                <a:chOff x="5381" y="3085"/>
                <a:chExt cx="227" cy="132"/>
              </a:xfrm>
            </p:grpSpPr>
            <p:sp>
              <p:nvSpPr>
                <p:cNvPr id="18" name="Oval 62"/>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 name="Oval 63"/>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 name="Oval 64"/>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 name="Oval 65"/>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sp>
        <p:nvSpPr>
          <p:cNvPr id="50242"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50243"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68" name="Rectangle 68"/>
          <p:cNvSpPr>
            <a:spLocks noGrp="1" noChangeArrowheads="1"/>
          </p:cNvSpPr>
          <p:nvPr>
            <p:ph type="dt" sz="quarter" idx="10"/>
          </p:nvPr>
        </p:nvSpPr>
        <p:spPr bwMode="auto">
          <a:xfrm>
            <a:off x="457200" y="6248400"/>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a:effectLst>
                  <a:outerShdw blurRad="38100" dist="38100" dir="2700000" algn="tl">
                    <a:srgbClr val="000000"/>
                  </a:outerShdw>
                </a:effectLst>
                <a:latin typeface="Arial" pitchFamily="34" charset="0"/>
              </a:defRPr>
            </a:lvl1pPr>
          </a:lstStyle>
          <a:p>
            <a:pPr>
              <a:defRPr/>
            </a:pPr>
            <a:fld id="{C9932939-A773-449E-9E09-BEE6FA0459CB}" type="datetime1">
              <a:rPr lang="en-US"/>
              <a:pPr>
                <a:defRPr/>
              </a:pPr>
              <a:t>5/25/2017</a:t>
            </a:fld>
            <a:endParaRPr lang="en-US"/>
          </a:p>
        </p:txBody>
      </p:sp>
      <p:sp>
        <p:nvSpPr>
          <p:cNvPr id="69" name="Rectangle 69"/>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a:effectLst>
                  <a:outerShdw blurRad="38100" dist="38100" dir="2700000" algn="tl">
                    <a:srgbClr val="000000"/>
                  </a:outerShdw>
                </a:effectLst>
                <a:latin typeface="Arial" pitchFamily="34" charset="0"/>
              </a:defRPr>
            </a:lvl1pPr>
          </a:lstStyle>
          <a:p>
            <a:pPr>
              <a:defRPr/>
            </a:pPr>
            <a:r>
              <a:rPr lang="en-US"/>
              <a:t>Somchai Jitapunkul, DSPRL</a:t>
            </a:r>
          </a:p>
        </p:txBody>
      </p:sp>
      <p:sp>
        <p:nvSpPr>
          <p:cNvPr id="70" name="Rectangle 70"/>
          <p:cNvSpPr>
            <a:spLocks noGrp="1" noChangeArrowheads="1"/>
          </p:cNvSpPr>
          <p:nvPr>
            <p:ph type="sldNum" sz="quarter" idx="12"/>
          </p:nvPr>
        </p:nvSpPr>
        <p:spPr bwMode="auto">
          <a:xfrm>
            <a:off x="6553200" y="6248400"/>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1" hangingPunct="1">
              <a:defRPr sz="1400">
                <a:effectLst>
                  <a:outerShdw blurRad="38100" dist="38100" dir="2700000" algn="tl">
                    <a:srgbClr val="000000"/>
                  </a:outerShdw>
                </a:effectLst>
                <a:latin typeface="Arial" pitchFamily="34" charset="0"/>
              </a:defRPr>
            </a:lvl1pPr>
          </a:lstStyle>
          <a:p>
            <a:pPr>
              <a:defRPr/>
            </a:pPr>
            <a:fld id="{1F8028F1-3097-4664-8A66-1125A35D759C}" type="slidenum">
              <a:rPr lang="en-US"/>
              <a:pPr>
                <a:defRPr/>
              </a:pPr>
              <a:t>‹#›</a:t>
            </a:fld>
            <a:endParaRPr lang="en-US"/>
          </a:p>
        </p:txBody>
      </p:sp>
    </p:spTree>
    <p:extLst>
      <p:ext uri="{BB962C8B-B14F-4D97-AF65-F5344CB8AC3E}">
        <p14:creationId xmlns:p14="http://schemas.microsoft.com/office/powerpoint/2010/main" val="131245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21010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48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48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6267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3181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4691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28020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27584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7109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4123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18064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99730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Freeform 2"/>
          <p:cNvSpPr>
            <a:spLocks/>
          </p:cNvSpPr>
          <p:nvPr/>
        </p:nvSpPr>
        <p:spPr bwMode="hidden">
          <a:xfrm>
            <a:off x="6627813" y="6429375"/>
            <a:ext cx="285750" cy="209550"/>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2"/>
              </a:gs>
              <a:gs pos="100000">
                <a:schemeClr val="accent2">
                  <a:gamma/>
                  <a:shade val="87843"/>
                  <a:invGamma/>
                </a:schemeClr>
              </a:gs>
            </a:gsLst>
            <a:lin ang="18900000" scaled="1"/>
          </a:gradFill>
          <a:ln w="9525">
            <a:noFill/>
            <a:round/>
            <a:headEnd/>
            <a:tailEnd/>
          </a:ln>
        </p:spPr>
        <p:txBody>
          <a:bodyPr/>
          <a:lstStyle/>
          <a:p>
            <a:pPr>
              <a:defRPr/>
            </a:pPr>
            <a:endParaRPr lang="en-US">
              <a:latin typeface="Arial" pitchFamily="34" charset="0"/>
            </a:endParaRPr>
          </a:p>
        </p:txBody>
      </p:sp>
      <p:grpSp>
        <p:nvGrpSpPr>
          <p:cNvPr id="1027" name="Group 3"/>
          <p:cNvGrpSpPr>
            <a:grpSpLocks/>
          </p:cNvGrpSpPr>
          <p:nvPr/>
        </p:nvGrpSpPr>
        <p:grpSpPr bwMode="auto">
          <a:xfrm>
            <a:off x="3175" y="4267200"/>
            <a:ext cx="9140825" cy="2590800"/>
            <a:chOff x="2" y="2688"/>
            <a:chExt cx="5758" cy="1632"/>
          </a:xfrm>
        </p:grpSpPr>
        <p:sp>
          <p:nvSpPr>
            <p:cNvPr id="1030" name="Freeform 4"/>
            <p:cNvSpPr>
              <a:spLocks/>
            </p:cNvSpPr>
            <p:nvPr/>
          </p:nvSpPr>
          <p:spPr bwMode="hidden">
            <a:xfrm>
              <a:off x="2" y="2688"/>
              <a:ext cx="5758" cy="1632"/>
            </a:xfrm>
            <a:custGeom>
              <a:avLst/>
              <a:gdLst>
                <a:gd name="T0" fmla="*/ 5740 w 5740"/>
                <a:gd name="T1" fmla="*/ 4316 h 4316"/>
                <a:gd name="T2" fmla="*/ 0 w 5740"/>
                <a:gd name="T3" fmla="*/ 4316 h 4316"/>
                <a:gd name="T4" fmla="*/ 0 w 5740"/>
                <a:gd name="T5" fmla="*/ 0 h 4316"/>
                <a:gd name="T6" fmla="*/ 5740 w 5740"/>
                <a:gd name="T7" fmla="*/ 0 h 4316"/>
                <a:gd name="T8" fmla="*/ 5740 w 5740"/>
                <a:gd name="T9" fmla="*/ 4316 h 4316"/>
                <a:gd name="T10" fmla="*/ 5740 w 5740"/>
                <a:gd name="T11" fmla="*/ 4316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31" name="Group 5"/>
            <p:cNvGrpSpPr>
              <a:grpSpLocks/>
            </p:cNvGrpSpPr>
            <p:nvPr userDrawn="1"/>
          </p:nvGrpSpPr>
          <p:grpSpPr bwMode="auto">
            <a:xfrm>
              <a:off x="3528" y="3715"/>
              <a:ext cx="792" cy="521"/>
              <a:chOff x="3527" y="3715"/>
              <a:chExt cx="792" cy="521"/>
            </a:xfrm>
          </p:grpSpPr>
          <p:sp>
            <p:nvSpPr>
              <p:cNvPr id="49158" name="Oval 6"/>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w="9525">
                <a:noFill/>
                <a:round/>
                <a:headEnd/>
                <a:tailEnd/>
              </a:ln>
              <a:effectLst/>
            </p:spPr>
            <p:txBody>
              <a:bodyPr/>
              <a:lstStyle/>
              <a:p>
                <a:pPr>
                  <a:defRPr/>
                </a:pPr>
                <a:endParaRPr lang="en-US">
                  <a:latin typeface="Arial" pitchFamily="34" charset="0"/>
                </a:endParaRPr>
              </a:p>
            </p:txBody>
          </p:sp>
          <p:sp>
            <p:nvSpPr>
              <p:cNvPr id="49159" name="Oval 7"/>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w="9525">
                <a:noFill/>
                <a:round/>
                <a:headEnd/>
                <a:tailEnd/>
              </a:ln>
              <a:effectLst/>
            </p:spPr>
            <p:txBody>
              <a:bodyPr/>
              <a:lstStyle/>
              <a:p>
                <a:pPr>
                  <a:defRPr/>
                </a:pPr>
                <a:endParaRPr lang="en-US">
                  <a:latin typeface="Arial" pitchFamily="34" charset="0"/>
                </a:endParaRPr>
              </a:p>
            </p:txBody>
          </p:sp>
          <p:sp>
            <p:nvSpPr>
              <p:cNvPr id="49160" name="Oval 8"/>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US">
                  <a:latin typeface="Arial" pitchFamily="34" charset="0"/>
                </a:endParaRPr>
              </a:p>
            </p:txBody>
          </p:sp>
          <p:sp>
            <p:nvSpPr>
              <p:cNvPr id="49161" name="Oval 9"/>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en-US">
                  <a:latin typeface="Arial" pitchFamily="34" charset="0"/>
                </a:endParaRPr>
              </a:p>
            </p:txBody>
          </p:sp>
          <p:sp>
            <p:nvSpPr>
              <p:cNvPr id="49162" name="Oval 10"/>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US">
                  <a:latin typeface="Arial" pitchFamily="34" charset="0"/>
                </a:endParaRPr>
              </a:p>
            </p:txBody>
          </p:sp>
          <p:sp>
            <p:nvSpPr>
              <p:cNvPr id="49163" name="Freeform 11"/>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w="9525">
                <a:noFill/>
                <a:round/>
                <a:headEnd/>
                <a:tailEnd/>
              </a:ln>
            </p:spPr>
            <p:txBody>
              <a:bodyPr/>
              <a:lstStyle/>
              <a:p>
                <a:pPr>
                  <a:defRPr/>
                </a:pPr>
                <a:endParaRPr lang="en-US">
                  <a:latin typeface="Arial" pitchFamily="34" charset="0"/>
                </a:endParaRPr>
              </a:p>
            </p:txBody>
          </p:sp>
          <p:sp>
            <p:nvSpPr>
              <p:cNvPr id="49164" name="Freeform 12"/>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w="9525">
                <a:noFill/>
                <a:round/>
                <a:headEnd/>
                <a:tailEnd/>
              </a:ln>
            </p:spPr>
            <p:txBody>
              <a:bodyPr/>
              <a:lstStyle/>
              <a:p>
                <a:pPr>
                  <a:defRPr/>
                </a:pPr>
                <a:endParaRPr lang="en-US">
                  <a:latin typeface="Arial" pitchFamily="34" charset="0"/>
                </a:endParaRPr>
              </a:p>
            </p:txBody>
          </p:sp>
          <p:sp>
            <p:nvSpPr>
              <p:cNvPr id="49165" name="Freeform 13"/>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US">
                  <a:latin typeface="Arial" pitchFamily="34" charset="0"/>
                </a:endParaRPr>
              </a:p>
            </p:txBody>
          </p:sp>
          <p:sp>
            <p:nvSpPr>
              <p:cNvPr id="49166" name="Freeform 14"/>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w="9525">
                <a:noFill/>
                <a:round/>
                <a:headEnd/>
                <a:tailEnd/>
              </a:ln>
            </p:spPr>
            <p:txBody>
              <a:bodyPr/>
              <a:lstStyle/>
              <a:p>
                <a:pPr>
                  <a:defRPr/>
                </a:pPr>
                <a:endParaRPr lang="en-US">
                  <a:latin typeface="Arial" pitchFamily="34" charset="0"/>
                </a:endParaRPr>
              </a:p>
            </p:txBody>
          </p:sp>
          <p:sp>
            <p:nvSpPr>
              <p:cNvPr id="49167" name="Freeform 15"/>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w="9525">
                <a:noFill/>
                <a:round/>
                <a:headEnd/>
                <a:tailEnd/>
              </a:ln>
            </p:spPr>
            <p:txBody>
              <a:bodyPr/>
              <a:lstStyle/>
              <a:p>
                <a:pPr>
                  <a:defRPr/>
                </a:pPr>
                <a:endParaRPr lang="en-US">
                  <a:latin typeface="Arial" pitchFamily="34" charset="0"/>
                </a:endParaRPr>
              </a:p>
            </p:txBody>
          </p:sp>
          <p:sp>
            <p:nvSpPr>
              <p:cNvPr id="49168" name="Oval 16"/>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US">
                  <a:latin typeface="Arial" pitchFamily="34" charset="0"/>
                </a:endParaRPr>
              </a:p>
            </p:txBody>
          </p:sp>
        </p:grpSp>
        <p:grpSp>
          <p:nvGrpSpPr>
            <p:cNvPr id="1032" name="Group 17"/>
            <p:cNvGrpSpPr>
              <a:grpSpLocks/>
            </p:cNvGrpSpPr>
            <p:nvPr userDrawn="1"/>
          </p:nvGrpSpPr>
          <p:grpSpPr bwMode="auto">
            <a:xfrm>
              <a:off x="1776" y="3631"/>
              <a:ext cx="1626" cy="683"/>
              <a:chOff x="1776" y="3631"/>
              <a:chExt cx="1626" cy="683"/>
            </a:xfrm>
          </p:grpSpPr>
          <p:sp>
            <p:nvSpPr>
              <p:cNvPr id="49170" name="Oval 18"/>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w="9525">
                <a:noFill/>
                <a:round/>
                <a:headEnd/>
                <a:tailEnd/>
              </a:ln>
              <a:effectLst/>
            </p:spPr>
            <p:txBody>
              <a:bodyPr/>
              <a:lstStyle/>
              <a:p>
                <a:pPr>
                  <a:defRPr/>
                </a:pPr>
                <a:endParaRPr lang="en-US">
                  <a:latin typeface="Arial" pitchFamily="34" charset="0"/>
                </a:endParaRPr>
              </a:p>
            </p:txBody>
          </p:sp>
          <p:sp>
            <p:nvSpPr>
              <p:cNvPr id="49171" name="Oval 19"/>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w="9525">
                <a:noFill/>
                <a:round/>
                <a:headEnd/>
                <a:tailEnd/>
              </a:ln>
              <a:effectLst/>
            </p:spPr>
            <p:txBody>
              <a:bodyPr/>
              <a:lstStyle/>
              <a:p>
                <a:pPr>
                  <a:defRPr/>
                </a:pPr>
                <a:endParaRPr lang="en-US">
                  <a:latin typeface="Arial" pitchFamily="34" charset="0"/>
                </a:endParaRPr>
              </a:p>
            </p:txBody>
          </p:sp>
          <p:sp>
            <p:nvSpPr>
              <p:cNvPr id="49172" name="Oval 20"/>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w="9525">
                <a:noFill/>
                <a:round/>
                <a:headEnd/>
                <a:tailEnd/>
              </a:ln>
              <a:effectLst/>
            </p:spPr>
            <p:txBody>
              <a:bodyPr/>
              <a:lstStyle/>
              <a:p>
                <a:pPr>
                  <a:defRPr/>
                </a:pPr>
                <a:endParaRPr lang="en-US">
                  <a:latin typeface="Arial" pitchFamily="34" charset="0"/>
                </a:endParaRPr>
              </a:p>
            </p:txBody>
          </p:sp>
          <p:sp>
            <p:nvSpPr>
              <p:cNvPr id="49173" name="Oval 21"/>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en-US">
                  <a:latin typeface="Arial" pitchFamily="34" charset="0"/>
                </a:endParaRPr>
              </a:p>
            </p:txBody>
          </p:sp>
          <p:sp>
            <p:nvSpPr>
              <p:cNvPr id="49174" name="Oval 22"/>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US">
                  <a:latin typeface="Arial" pitchFamily="34" charset="0"/>
                </a:endParaRPr>
              </a:p>
            </p:txBody>
          </p:sp>
          <p:sp>
            <p:nvSpPr>
              <p:cNvPr id="49175" name="Oval 23"/>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en-US">
                  <a:latin typeface="Arial" pitchFamily="34" charset="0"/>
                </a:endParaRPr>
              </a:p>
            </p:txBody>
          </p:sp>
          <p:sp>
            <p:nvSpPr>
              <p:cNvPr id="49176" name="Oval 24"/>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w="9525">
                <a:noFill/>
                <a:round/>
                <a:headEnd/>
                <a:tailEnd/>
              </a:ln>
              <a:effectLst/>
            </p:spPr>
            <p:txBody>
              <a:bodyPr/>
              <a:lstStyle/>
              <a:p>
                <a:pPr>
                  <a:defRPr/>
                </a:pPr>
                <a:endParaRPr lang="en-US">
                  <a:latin typeface="Arial" pitchFamily="34" charset="0"/>
                </a:endParaRPr>
              </a:p>
            </p:txBody>
          </p:sp>
          <p:sp>
            <p:nvSpPr>
              <p:cNvPr id="49177" name="Oval 25"/>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w="9525">
                <a:noFill/>
                <a:round/>
                <a:headEnd/>
                <a:tailEnd/>
              </a:ln>
              <a:effectLst/>
            </p:spPr>
            <p:txBody>
              <a:bodyPr/>
              <a:lstStyle/>
              <a:p>
                <a:pPr>
                  <a:defRPr/>
                </a:pPr>
                <a:endParaRPr lang="en-US">
                  <a:latin typeface="Arial" pitchFamily="34" charset="0"/>
                </a:endParaRPr>
              </a:p>
            </p:txBody>
          </p:sp>
          <p:sp>
            <p:nvSpPr>
              <p:cNvPr id="49178" name="Freeform 26"/>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w="9525">
                <a:noFill/>
                <a:round/>
                <a:headEnd/>
                <a:tailEnd/>
              </a:ln>
            </p:spPr>
            <p:txBody>
              <a:bodyPr/>
              <a:lstStyle/>
              <a:p>
                <a:pPr>
                  <a:defRPr/>
                </a:pPr>
                <a:endParaRPr lang="en-US">
                  <a:latin typeface="Arial" pitchFamily="34" charset="0"/>
                </a:endParaRPr>
              </a:p>
            </p:txBody>
          </p:sp>
          <p:sp>
            <p:nvSpPr>
              <p:cNvPr id="49179" name="Freeform 27"/>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w="9525">
                <a:noFill/>
                <a:round/>
                <a:headEnd/>
                <a:tailEnd/>
              </a:ln>
            </p:spPr>
            <p:txBody>
              <a:bodyPr/>
              <a:lstStyle/>
              <a:p>
                <a:pPr>
                  <a:defRPr/>
                </a:pPr>
                <a:endParaRPr lang="en-US">
                  <a:latin typeface="Arial" pitchFamily="34" charset="0"/>
                </a:endParaRPr>
              </a:p>
            </p:txBody>
          </p:sp>
          <p:sp>
            <p:nvSpPr>
              <p:cNvPr id="49180" name="Freeform 28"/>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w="9525">
                <a:noFill/>
                <a:round/>
                <a:headEnd/>
                <a:tailEnd/>
              </a:ln>
            </p:spPr>
            <p:txBody>
              <a:bodyPr/>
              <a:lstStyle/>
              <a:p>
                <a:pPr>
                  <a:defRPr/>
                </a:pPr>
                <a:endParaRPr lang="en-US">
                  <a:latin typeface="Arial" pitchFamily="34" charset="0"/>
                </a:endParaRPr>
              </a:p>
            </p:txBody>
          </p:sp>
          <p:sp>
            <p:nvSpPr>
              <p:cNvPr id="49181" name="Freeform 29"/>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w="9525">
                <a:noFill/>
                <a:round/>
                <a:headEnd/>
                <a:tailEnd/>
              </a:ln>
            </p:spPr>
            <p:txBody>
              <a:bodyPr/>
              <a:lstStyle/>
              <a:p>
                <a:pPr>
                  <a:defRPr/>
                </a:pPr>
                <a:endParaRPr lang="en-US">
                  <a:latin typeface="Arial" pitchFamily="34" charset="0"/>
                </a:endParaRPr>
              </a:p>
            </p:txBody>
          </p:sp>
          <p:sp>
            <p:nvSpPr>
              <p:cNvPr id="1076" name="Freeform 30"/>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7" name="Freeform 31"/>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184" name="Freeform 32"/>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US">
                  <a:latin typeface="Arial" pitchFamily="34" charset="0"/>
                </a:endParaRPr>
              </a:p>
            </p:txBody>
          </p:sp>
          <p:sp>
            <p:nvSpPr>
              <p:cNvPr id="49185" name="Freeform 33"/>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US">
                  <a:latin typeface="Arial" pitchFamily="34" charset="0"/>
                </a:endParaRPr>
              </a:p>
            </p:txBody>
          </p:sp>
          <p:sp>
            <p:nvSpPr>
              <p:cNvPr id="49186" name="Freeform 34"/>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US">
                  <a:latin typeface="Arial" pitchFamily="34" charset="0"/>
                </a:endParaRPr>
              </a:p>
            </p:txBody>
          </p:sp>
          <p:sp>
            <p:nvSpPr>
              <p:cNvPr id="1081" name="Freeform 35"/>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33" name="Group 36"/>
            <p:cNvGrpSpPr>
              <a:grpSpLocks/>
            </p:cNvGrpSpPr>
            <p:nvPr userDrawn="1"/>
          </p:nvGrpSpPr>
          <p:grpSpPr bwMode="auto">
            <a:xfrm>
              <a:off x="4128" y="3360"/>
              <a:ext cx="1351" cy="821"/>
              <a:chOff x="4128" y="3360"/>
              <a:chExt cx="1351" cy="821"/>
            </a:xfrm>
          </p:grpSpPr>
          <p:sp>
            <p:nvSpPr>
              <p:cNvPr id="49189" name="Freeform 37"/>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US">
                  <a:latin typeface="Arial" pitchFamily="34" charset="0"/>
                </a:endParaRPr>
              </a:p>
            </p:txBody>
          </p:sp>
          <p:sp>
            <p:nvSpPr>
              <p:cNvPr id="49190" name="Freeform 38"/>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US">
                  <a:latin typeface="Arial" pitchFamily="34" charset="0"/>
                </a:endParaRPr>
              </a:p>
            </p:txBody>
          </p:sp>
          <p:sp>
            <p:nvSpPr>
              <p:cNvPr id="49191" name="Freeform 39"/>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w="9525">
                <a:noFill/>
                <a:round/>
                <a:headEnd/>
                <a:tailEnd/>
              </a:ln>
            </p:spPr>
            <p:txBody>
              <a:bodyPr/>
              <a:lstStyle/>
              <a:p>
                <a:pPr>
                  <a:defRPr/>
                </a:pPr>
                <a:endParaRPr lang="en-US">
                  <a:latin typeface="Arial" pitchFamily="34" charset="0"/>
                </a:endParaRPr>
              </a:p>
            </p:txBody>
          </p:sp>
          <p:sp>
            <p:nvSpPr>
              <p:cNvPr id="49192" name="Freeform 40"/>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US">
                  <a:latin typeface="Arial" pitchFamily="34" charset="0"/>
                </a:endParaRPr>
              </a:p>
            </p:txBody>
          </p:sp>
          <p:sp>
            <p:nvSpPr>
              <p:cNvPr id="49193" name="Freeform 41"/>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US">
                  <a:latin typeface="Arial" pitchFamily="34" charset="0"/>
                </a:endParaRPr>
              </a:p>
            </p:txBody>
          </p:sp>
          <p:sp>
            <p:nvSpPr>
              <p:cNvPr id="49194" name="Freeform 42"/>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US">
                  <a:latin typeface="Arial" pitchFamily="34" charset="0"/>
                </a:endParaRPr>
              </a:p>
            </p:txBody>
          </p:sp>
          <p:sp>
            <p:nvSpPr>
              <p:cNvPr id="49195" name="Freeform 43"/>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US">
                  <a:latin typeface="Arial" pitchFamily="34" charset="0"/>
                </a:endParaRPr>
              </a:p>
            </p:txBody>
          </p:sp>
          <p:sp>
            <p:nvSpPr>
              <p:cNvPr id="1054" name="Freeform 44"/>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197" name="Freeform 45"/>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w="9525">
                <a:noFill/>
                <a:round/>
                <a:headEnd/>
                <a:tailEnd/>
              </a:ln>
            </p:spPr>
            <p:txBody>
              <a:bodyPr/>
              <a:lstStyle/>
              <a:p>
                <a:pPr>
                  <a:defRPr/>
                </a:pPr>
                <a:endParaRPr lang="en-US">
                  <a:latin typeface="Arial" pitchFamily="34" charset="0"/>
                </a:endParaRPr>
              </a:p>
            </p:txBody>
          </p:sp>
          <p:sp>
            <p:nvSpPr>
              <p:cNvPr id="49198" name="Freeform 46"/>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US">
                  <a:latin typeface="Arial" pitchFamily="34" charset="0"/>
                </a:endParaRPr>
              </a:p>
            </p:txBody>
          </p:sp>
          <p:sp>
            <p:nvSpPr>
              <p:cNvPr id="49199" name="Freeform 47"/>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US">
                  <a:latin typeface="Arial" pitchFamily="34" charset="0"/>
                </a:endParaRPr>
              </a:p>
            </p:txBody>
          </p:sp>
          <p:sp>
            <p:nvSpPr>
              <p:cNvPr id="49200" name="Oval 48"/>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w="9525">
                <a:noFill/>
                <a:round/>
                <a:headEnd/>
                <a:tailEnd/>
              </a:ln>
              <a:effectLst/>
            </p:spPr>
            <p:txBody>
              <a:bodyPr/>
              <a:lstStyle/>
              <a:p>
                <a:pPr>
                  <a:defRPr/>
                </a:pPr>
                <a:endParaRPr lang="en-US">
                  <a:latin typeface="Arial" pitchFamily="34" charset="0"/>
                </a:endParaRPr>
              </a:p>
            </p:txBody>
          </p:sp>
          <p:sp>
            <p:nvSpPr>
              <p:cNvPr id="49201" name="Oval 49"/>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w="9525">
                <a:noFill/>
                <a:round/>
                <a:headEnd/>
                <a:tailEnd/>
              </a:ln>
              <a:effectLst/>
            </p:spPr>
            <p:txBody>
              <a:bodyPr/>
              <a:lstStyle/>
              <a:p>
                <a:pPr>
                  <a:defRPr/>
                </a:pPr>
                <a:endParaRPr lang="en-US">
                  <a:latin typeface="Arial" pitchFamily="34" charset="0"/>
                </a:endParaRPr>
              </a:p>
            </p:txBody>
          </p:sp>
          <p:sp>
            <p:nvSpPr>
              <p:cNvPr id="49202" name="Oval 50"/>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US">
                  <a:latin typeface="Arial" pitchFamily="34" charset="0"/>
                </a:endParaRPr>
              </a:p>
            </p:txBody>
          </p:sp>
          <p:sp>
            <p:nvSpPr>
              <p:cNvPr id="49203" name="Oval 51"/>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US">
                  <a:latin typeface="Arial" pitchFamily="34" charset="0"/>
                </a:endParaRPr>
              </a:p>
            </p:txBody>
          </p:sp>
          <p:sp>
            <p:nvSpPr>
              <p:cNvPr id="49204" name="Oval 52"/>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US">
                  <a:latin typeface="Arial" pitchFamily="34" charset="0"/>
                </a:endParaRPr>
              </a:p>
            </p:txBody>
          </p:sp>
          <p:sp>
            <p:nvSpPr>
              <p:cNvPr id="49205" name="Oval 53"/>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en-US">
                  <a:latin typeface="Arial" pitchFamily="34" charset="0"/>
                </a:endParaRPr>
              </a:p>
            </p:txBody>
          </p:sp>
        </p:grpSp>
        <p:grpSp>
          <p:nvGrpSpPr>
            <p:cNvPr id="1034" name="Group 54"/>
            <p:cNvGrpSpPr>
              <a:grpSpLocks/>
            </p:cNvGrpSpPr>
            <p:nvPr userDrawn="1"/>
          </p:nvGrpSpPr>
          <p:grpSpPr bwMode="auto">
            <a:xfrm>
              <a:off x="5280" y="3024"/>
              <a:ext cx="425" cy="258"/>
              <a:chOff x="5280" y="3024"/>
              <a:chExt cx="425" cy="258"/>
            </a:xfrm>
          </p:grpSpPr>
          <p:sp>
            <p:nvSpPr>
              <p:cNvPr id="1035" name="Freeform 55"/>
              <p:cNvSpPr>
                <a:spLocks/>
              </p:cNvSpPr>
              <p:nvPr/>
            </p:nvSpPr>
            <p:spPr bwMode="hidden">
              <a:xfrm>
                <a:off x="5280" y="3186"/>
                <a:ext cx="383" cy="96"/>
              </a:xfrm>
              <a:custGeom>
                <a:avLst/>
                <a:gdLst>
                  <a:gd name="T0" fmla="*/ 209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09 w 382"/>
                  <a:gd name="T19" fmla="*/ 96 h 96"/>
                  <a:gd name="T20" fmla="*/ 263 w 382"/>
                  <a:gd name="T21" fmla="*/ 90 h 96"/>
                  <a:gd name="T22" fmla="*/ 311 w 382"/>
                  <a:gd name="T23" fmla="*/ 84 h 96"/>
                  <a:gd name="T24" fmla="*/ 352 w 382"/>
                  <a:gd name="T25" fmla="*/ 66 h 96"/>
                  <a:gd name="T26" fmla="*/ 382 w 382"/>
                  <a:gd name="T27" fmla="*/ 42 h 96"/>
                  <a:gd name="T28" fmla="*/ 376 w 382"/>
                  <a:gd name="T29" fmla="*/ 42 h 96"/>
                  <a:gd name="T30" fmla="*/ 346 w 382"/>
                  <a:gd name="T31" fmla="*/ 66 h 96"/>
                  <a:gd name="T32" fmla="*/ 305 w 382"/>
                  <a:gd name="T33" fmla="*/ 78 h 96"/>
                  <a:gd name="T34" fmla="*/ 263 w 382"/>
                  <a:gd name="T35" fmla="*/ 90 h 96"/>
                  <a:gd name="T36" fmla="*/ 209 w 382"/>
                  <a:gd name="T37" fmla="*/ 96 h 96"/>
                  <a:gd name="T38" fmla="*/ 209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 name="Freeform 56"/>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7" name="Freeform 57"/>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 name="Freeform 58"/>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9" name="Freeform 59"/>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0" name="Freeform 60"/>
              <p:cNvSpPr>
                <a:spLocks/>
              </p:cNvSpPr>
              <p:nvPr/>
            </p:nvSpPr>
            <p:spPr bwMode="hidden">
              <a:xfrm>
                <a:off x="5489" y="3042"/>
                <a:ext cx="186" cy="210"/>
              </a:xfrm>
              <a:custGeom>
                <a:avLst/>
                <a:gdLst>
                  <a:gd name="T0" fmla="*/ 0 w 185"/>
                  <a:gd name="T1" fmla="*/ 6 h 210"/>
                  <a:gd name="T2" fmla="*/ 66 w 185"/>
                  <a:gd name="T3" fmla="*/ 12 h 210"/>
                  <a:gd name="T4" fmla="*/ 119 w 185"/>
                  <a:gd name="T5" fmla="*/ 36 h 210"/>
                  <a:gd name="T6" fmla="*/ 155 w 185"/>
                  <a:gd name="T7" fmla="*/ 72 h 210"/>
                  <a:gd name="T8" fmla="*/ 161 w 185"/>
                  <a:gd name="T9" fmla="*/ 90 h 210"/>
                  <a:gd name="T10" fmla="*/ 167 w 185"/>
                  <a:gd name="T11" fmla="*/ 114 h 210"/>
                  <a:gd name="T12" fmla="*/ 161 w 185"/>
                  <a:gd name="T13" fmla="*/ 138 h 210"/>
                  <a:gd name="T14" fmla="*/ 149 w 185"/>
                  <a:gd name="T15" fmla="*/ 162 h 210"/>
                  <a:gd name="T16" fmla="*/ 119 w 185"/>
                  <a:gd name="T17" fmla="*/ 180 h 210"/>
                  <a:gd name="T18" fmla="*/ 90 w 185"/>
                  <a:gd name="T19" fmla="*/ 198 h 210"/>
                  <a:gd name="T20" fmla="*/ 96 w 185"/>
                  <a:gd name="T21" fmla="*/ 210 h 210"/>
                  <a:gd name="T22" fmla="*/ 131 w 185"/>
                  <a:gd name="T23" fmla="*/ 192 h 210"/>
                  <a:gd name="T24" fmla="*/ 161 w 185"/>
                  <a:gd name="T25" fmla="*/ 168 h 210"/>
                  <a:gd name="T26" fmla="*/ 179 w 185"/>
                  <a:gd name="T27" fmla="*/ 144 h 210"/>
                  <a:gd name="T28" fmla="*/ 185 w 185"/>
                  <a:gd name="T29" fmla="*/ 114 h 210"/>
                  <a:gd name="T30" fmla="*/ 179 w 185"/>
                  <a:gd name="T31" fmla="*/ 90 h 210"/>
                  <a:gd name="T32" fmla="*/ 173 w 185"/>
                  <a:gd name="T33" fmla="*/ 66 h 210"/>
                  <a:gd name="T34" fmla="*/ 155 w 185"/>
                  <a:gd name="T35" fmla="*/ 48 h 210"/>
                  <a:gd name="T36" fmla="*/ 131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1" name="Freeform 61"/>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42" name="Group 62"/>
              <p:cNvGrpSpPr>
                <a:grpSpLocks/>
              </p:cNvGrpSpPr>
              <p:nvPr/>
            </p:nvGrpSpPr>
            <p:grpSpPr bwMode="auto">
              <a:xfrm>
                <a:off x="5381" y="3085"/>
                <a:ext cx="227" cy="132"/>
                <a:chOff x="5381" y="3085"/>
                <a:chExt cx="227" cy="132"/>
              </a:xfrm>
            </p:grpSpPr>
            <p:sp>
              <p:nvSpPr>
                <p:cNvPr id="1043" name="Oval 63"/>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 name="Oval 64"/>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5" name="Oval 65"/>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6" name="Oval 66"/>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sp>
        <p:nvSpPr>
          <p:cNvPr id="49219" name="Rectangle 67"/>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49220" name="Rectangle 68"/>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841"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2" charset="2"/>
        <a:buChar char="Ø"/>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pitchFamily="2" charset="2"/>
        <a:buChar char="l"/>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SzPct val="50000"/>
        <a:buFont typeface="Wingdings" pitchFamily="2" charset="2"/>
        <a:buChar char="l"/>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5.png"/><Relationship Id="rId4" Type="http://schemas.openxmlformats.org/officeDocument/2006/relationships/image" Target="../media/image14.wmf"/></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6.png"/><Relationship Id="rId7"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7.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9.wmf"/><Relationship Id="rId5" Type="http://schemas.openxmlformats.org/officeDocument/2006/relationships/oleObject" Target="../embeddings/oleObject6.bin"/><Relationship Id="rId4" Type="http://schemas.openxmlformats.org/officeDocument/2006/relationships/image" Target="../media/image28.wmf"/></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21.png"/><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34.wmf"/><Relationship Id="rId5" Type="http://schemas.openxmlformats.org/officeDocument/2006/relationships/oleObject" Target="../embeddings/oleObject9.bin"/><Relationship Id="rId4" Type="http://schemas.openxmlformats.org/officeDocument/2006/relationships/image" Target="../media/image33.wmf"/></Relationships>
</file>

<file path=ppt/slides/_rels/slide23.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7.wmf"/><Relationship Id="rId5" Type="http://schemas.openxmlformats.org/officeDocument/2006/relationships/oleObject" Target="../embeddings/oleObject11.bin"/><Relationship Id="rId4" Type="http://schemas.openxmlformats.org/officeDocument/2006/relationships/image" Target="../media/image36.wmf"/></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8.wmf"/><Relationship Id="rId4" Type="http://schemas.openxmlformats.org/officeDocument/2006/relationships/oleObject" Target="../embeddings/oleObject1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48.wmf"/><Relationship Id="rId5" Type="http://schemas.openxmlformats.org/officeDocument/2006/relationships/oleObject" Target="../embeddings/oleObject14.bin"/><Relationship Id="rId4" Type="http://schemas.openxmlformats.org/officeDocument/2006/relationships/image" Target="../media/image47.wmf"/></Relationships>
</file>

<file path=ppt/slides/_rels/slide37.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50.wmf"/><Relationship Id="rId5" Type="http://schemas.openxmlformats.org/officeDocument/2006/relationships/oleObject" Target="../embeddings/oleObject16.bin"/><Relationship Id="rId4" Type="http://schemas.openxmlformats.org/officeDocument/2006/relationships/image" Target="../media/image49.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53.wmf"/><Relationship Id="rId5" Type="http://schemas.openxmlformats.org/officeDocument/2006/relationships/oleObject" Target="../embeddings/oleObject19.bin"/><Relationship Id="rId4" Type="http://schemas.openxmlformats.org/officeDocument/2006/relationships/image" Target="../media/image52.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4.wmf"/></Relationships>
</file>

<file path=ppt/slides/_rels/slide41.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55.wmf"/><Relationship Id="rId5" Type="http://schemas.openxmlformats.org/officeDocument/2006/relationships/oleObject" Target="../embeddings/oleObject22.bin"/><Relationship Id="rId4" Type="http://schemas.openxmlformats.org/officeDocument/2006/relationships/image" Target="../media/image54.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57.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image" Target="../media/image62.png"/><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4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4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73.wmf"/><Relationship Id="rId5" Type="http://schemas.openxmlformats.org/officeDocument/2006/relationships/oleObject" Target="../embeddings/oleObject27.bin"/><Relationship Id="rId4" Type="http://schemas.openxmlformats.org/officeDocument/2006/relationships/image" Target="../media/image72.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75.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76.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78.wmf"/><Relationship Id="rId5" Type="http://schemas.openxmlformats.org/officeDocument/2006/relationships/oleObject" Target="../embeddings/oleObject32.bin"/><Relationship Id="rId4" Type="http://schemas.openxmlformats.org/officeDocument/2006/relationships/image" Target="../media/image77.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77.wmf"/></Relationships>
</file>

<file path=ppt/slides/_rels/slide5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78.wmf"/><Relationship Id="rId4" Type="http://schemas.openxmlformats.org/officeDocument/2006/relationships/oleObject" Target="../embeddings/oleObject34.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81.wmf"/><Relationship Id="rId5" Type="http://schemas.openxmlformats.org/officeDocument/2006/relationships/oleObject" Target="../embeddings/oleObject36.bin"/><Relationship Id="rId4" Type="http://schemas.openxmlformats.org/officeDocument/2006/relationships/image" Target="../media/image80.wmf"/></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82.wmf"/></Relationships>
</file>

<file path=ppt/slides/_rels/slide7.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tmp"/><Relationship Id="rId4" Type="http://schemas.openxmlformats.org/officeDocument/2006/relationships/image" Target="../media/image6.tmp"/></Relationships>
</file>

<file path=ppt/slides/_rels/slide8.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p:txBody>
          <a:bodyPr/>
          <a:lstStyle/>
          <a:p>
            <a:pPr eaLnBrk="1" hangingPunct="1">
              <a:defRPr/>
            </a:pPr>
            <a:r>
              <a:rPr lang="en-US" smtClean="0"/>
              <a:t>The z-Transform</a:t>
            </a:r>
            <a:br>
              <a:rPr lang="en-US" smtClean="0"/>
            </a:br>
            <a:r>
              <a:rPr lang="en-US" smtClean="0"/>
              <a:t>Biến đổi Z</a:t>
            </a:r>
            <a:endParaRPr lang="th-TH" smtClean="0"/>
          </a:p>
        </p:txBody>
      </p:sp>
      <p:sp>
        <p:nvSpPr>
          <p:cNvPr id="26627" name="Rectangle 3"/>
          <p:cNvSpPr>
            <a:spLocks noGrp="1" noChangeArrowheads="1"/>
          </p:cNvSpPr>
          <p:nvPr>
            <p:ph type="subTitle" idx="1"/>
          </p:nvPr>
        </p:nvSpPr>
        <p:spPr/>
        <p:txBody>
          <a:bodyPr/>
          <a:lstStyle/>
          <a:p>
            <a:pPr eaLnBrk="1" hangingPunct="1">
              <a:defRPr/>
            </a:pPr>
            <a:r>
              <a:rPr lang="en-US" sz="2800" smtClean="0"/>
              <a:t>Nguyễn Phương Thảo</a:t>
            </a:r>
          </a:p>
          <a:p>
            <a:pPr eaLnBrk="1" hangingPunct="1">
              <a:defRPr/>
            </a:pPr>
            <a:r>
              <a:rPr lang="en-US" sz="2400" smtClean="0"/>
              <a:t>Bộ môn: Kỹ thuật Máy tính</a:t>
            </a:r>
          </a:p>
          <a:p>
            <a:pPr eaLnBrk="1" hangingPunct="1">
              <a:defRPr/>
            </a:pPr>
            <a:r>
              <a:rPr lang="en-US" sz="2400" smtClean="0"/>
              <a:t>Email: thaont@wru.edu.vn</a:t>
            </a:r>
            <a:endParaRPr lang="th-TH" sz="24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Xác </a:t>
                </a:r>
                <a:r>
                  <a:rPr lang="en-US" dirty="0" err="1" smtClean="0"/>
                  <a:t>định</a:t>
                </a:r>
                <a:r>
                  <a:rPr lang="en-US" dirty="0" smtClean="0"/>
                  <a:t> </a:t>
                </a:r>
                <a:r>
                  <a:rPr lang="en-US" dirty="0" err="1" smtClean="0"/>
                  <a:t>biến</a:t>
                </a:r>
                <a:r>
                  <a:rPr lang="en-US" dirty="0" smtClean="0"/>
                  <a:t> </a:t>
                </a:r>
                <a:r>
                  <a:rPr lang="en-US" dirty="0" err="1" smtClean="0"/>
                  <a:t>đổi</a:t>
                </a:r>
                <a:r>
                  <a:rPr lang="en-US" dirty="0" smtClean="0"/>
                  <a:t> z </a:t>
                </a:r>
                <a:r>
                  <a:rPr lang="en-US" dirty="0" err="1" smtClean="0"/>
                  <a:t>của</a:t>
                </a:r>
                <a:r>
                  <a:rPr lang="en-US" dirty="0" smtClean="0"/>
                  <a:t> </a:t>
                </a:r>
                <a:r>
                  <a:rPr lang="en-US" dirty="0" err="1" smtClean="0"/>
                  <a:t>các</a:t>
                </a:r>
                <a:r>
                  <a:rPr lang="en-US" dirty="0" smtClean="0"/>
                  <a:t> </a:t>
                </a:r>
                <a:r>
                  <a:rPr lang="en-US" dirty="0" err="1" smtClean="0"/>
                  <a:t>tín</a:t>
                </a:r>
                <a:r>
                  <a:rPr lang="en-US" dirty="0" smtClean="0"/>
                  <a:t> </a:t>
                </a:r>
                <a:r>
                  <a:rPr lang="en-US" dirty="0" err="1" smtClean="0"/>
                  <a:t>hiệu</a:t>
                </a:r>
                <a:r>
                  <a:rPr lang="en-US" dirty="0" smtClean="0"/>
                  <a:t> </a:t>
                </a:r>
                <a:r>
                  <a:rPr lang="en-US" dirty="0" err="1" smtClean="0"/>
                  <a:t>sau</a:t>
                </a:r>
                <a:endParaRPr lang="en-US" dirty="0" smtClean="0"/>
              </a:p>
              <a:p>
                <a:pPr marL="457200" lvl="1" indent="0">
                  <a:buNone/>
                </a:pPr>
                <a14:m>
                  <m:oMathPara xmlns:m="http://schemas.openxmlformats.org/officeDocument/2006/math">
                    <m:oMathParaPr>
                      <m:jc m:val="centerGroup"/>
                    </m:oMathParaPr>
                    <m:oMath xmlns:m="http://schemas.openxmlformats.org/officeDocument/2006/math">
                      <m:r>
                        <a:rPr lang="en-US" i="1">
                          <a:effectLst/>
                          <a:latin typeface="Cambria Math"/>
                        </a:rPr>
                        <m:t>𝑥</m:t>
                      </m:r>
                      <m:r>
                        <a:rPr lang="en-US" i="1">
                          <a:effectLst/>
                          <a:latin typeface="Cambria Math"/>
                        </a:rPr>
                        <m:t>(</m:t>
                      </m:r>
                      <m:r>
                        <a:rPr lang="en-US" i="1">
                          <a:effectLst/>
                          <a:latin typeface="Cambria Math"/>
                        </a:rPr>
                        <m:t>𝑛</m:t>
                      </m:r>
                      <m:r>
                        <a:rPr lang="en-US" i="1">
                          <a:effectLst/>
                          <a:latin typeface="Cambria Math"/>
                        </a:rPr>
                        <m:t>)=</m:t>
                      </m:r>
                      <m:sSup>
                        <m:sSupPr>
                          <m:ctrlPr>
                            <a:rPr lang="en-US" i="1">
                              <a:effectLst/>
                              <a:latin typeface="Cambria Math" panose="02040503050406030204" pitchFamily="18" charset="0"/>
                            </a:rPr>
                          </m:ctrlPr>
                        </m:sSupPr>
                        <m:e>
                          <m:r>
                            <a:rPr lang="en-GB" b="0" i="1" smtClean="0">
                              <a:effectLst/>
                              <a:latin typeface="Cambria Math" panose="02040503050406030204" pitchFamily="18" charset="0"/>
                            </a:rPr>
                            <m:t>3</m:t>
                          </m:r>
                        </m:e>
                        <m:sup>
                          <m:r>
                            <a:rPr lang="en-US" i="1">
                              <a:effectLst/>
                              <a:latin typeface="Cambria Math"/>
                            </a:rPr>
                            <m:t>𝑛</m:t>
                          </m:r>
                        </m:sup>
                      </m:sSup>
                      <m:r>
                        <a:rPr lang="en-US" i="1">
                          <a:effectLst/>
                          <a:latin typeface="Cambria Math"/>
                        </a:rPr>
                        <m:t>𝑢</m:t>
                      </m:r>
                      <m:r>
                        <a:rPr lang="en-US" i="1">
                          <a:effectLst/>
                          <a:latin typeface="Cambria Math"/>
                        </a:rPr>
                        <m:t>(</m:t>
                      </m:r>
                      <m:r>
                        <a:rPr lang="en-US" i="1">
                          <a:effectLst/>
                          <a:latin typeface="Cambria Math"/>
                        </a:rPr>
                        <m:t>𝑛</m:t>
                      </m:r>
                      <m:r>
                        <a:rPr lang="en-GB" b="0" i="1" smtClean="0">
                          <a:effectLst/>
                          <a:latin typeface="Cambria Math" panose="02040503050406030204" pitchFamily="18" charset="0"/>
                        </a:rPr>
                        <m:t>)</m:t>
                      </m:r>
                    </m:oMath>
                  </m:oMathPara>
                </a14:m>
                <a:endParaRPr lang="en-US" dirty="0" smtClean="0"/>
              </a:p>
              <a:p>
                <a:pPr marL="457200" lvl="1" indent="0">
                  <a:buNone/>
                </a:pPr>
                <a14:m>
                  <m:oMathPara xmlns:m="http://schemas.openxmlformats.org/officeDocument/2006/math">
                    <m:oMathParaPr>
                      <m:jc m:val="centerGroup"/>
                    </m:oMathParaPr>
                    <m:oMath xmlns:m="http://schemas.openxmlformats.org/officeDocument/2006/math">
                      <m:r>
                        <a:rPr lang="en-US" i="1">
                          <a:effectLst/>
                          <a:latin typeface="Cambria Math"/>
                        </a:rPr>
                        <m:t>𝑥</m:t>
                      </m:r>
                      <m:r>
                        <a:rPr lang="en-US" i="1">
                          <a:effectLst/>
                          <a:latin typeface="Cambria Math"/>
                        </a:rPr>
                        <m:t>(</m:t>
                      </m:r>
                      <m:r>
                        <a:rPr lang="en-US" i="1">
                          <a:effectLst/>
                          <a:latin typeface="Cambria Math"/>
                        </a:rPr>
                        <m:t>𝑛</m:t>
                      </m:r>
                      <m:r>
                        <a:rPr lang="en-US" i="1">
                          <a:effectLst/>
                          <a:latin typeface="Cambria Math"/>
                        </a:rPr>
                        <m:t>)=</m:t>
                      </m:r>
                      <m:sSup>
                        <m:sSupPr>
                          <m:ctrlPr>
                            <a:rPr lang="en-US" i="1">
                              <a:effectLst/>
                              <a:latin typeface="Cambria Math" panose="02040503050406030204" pitchFamily="18" charset="0"/>
                            </a:rPr>
                          </m:ctrlPr>
                        </m:sSupPr>
                        <m:e>
                          <m:r>
                            <a:rPr lang="en-GB" b="0" i="1" smtClean="0">
                              <a:effectLst/>
                              <a:latin typeface="Cambria Math" panose="02040503050406030204" pitchFamily="18" charset="0"/>
                            </a:rPr>
                            <m:t>−</m:t>
                          </m:r>
                          <m:r>
                            <a:rPr lang="en-GB" i="1">
                              <a:effectLst/>
                              <a:latin typeface="Cambria Math" panose="02040503050406030204" pitchFamily="18" charset="0"/>
                            </a:rPr>
                            <m:t>3</m:t>
                          </m:r>
                        </m:e>
                        <m:sup>
                          <m:r>
                            <a:rPr lang="en-US" i="1">
                              <a:effectLst/>
                              <a:latin typeface="Cambria Math"/>
                            </a:rPr>
                            <m:t>𝑛</m:t>
                          </m:r>
                        </m:sup>
                      </m:sSup>
                      <m:r>
                        <a:rPr lang="en-US" i="1">
                          <a:effectLst/>
                          <a:latin typeface="Cambria Math"/>
                        </a:rPr>
                        <m:t>𝑢</m:t>
                      </m:r>
                      <m:r>
                        <a:rPr lang="en-US" i="1">
                          <a:effectLst/>
                          <a:latin typeface="Cambria Math"/>
                        </a:rPr>
                        <m:t>(−</m:t>
                      </m:r>
                      <m:r>
                        <a:rPr lang="en-US" i="1">
                          <a:effectLst/>
                          <a:latin typeface="Cambria Math"/>
                        </a:rPr>
                        <m:t>𝑛</m:t>
                      </m:r>
                      <m:r>
                        <a:rPr lang="en-GB" b="0" i="1" smtClean="0">
                          <a:effectLst/>
                          <a:latin typeface="Cambria Math" panose="02040503050406030204" pitchFamily="18" charset="0"/>
                        </a:rPr>
                        <m:t>−1</m:t>
                      </m:r>
                      <m:r>
                        <a:rPr lang="en-GB" i="1">
                          <a:effectLst/>
                          <a:latin typeface="Cambria Math" panose="02040503050406030204" pitchFamily="18" charset="0"/>
                        </a:rPr>
                        <m:t>)</m:t>
                      </m:r>
                    </m:oMath>
                  </m:oMathPara>
                </a14:m>
                <a:endParaRPr lang="en-US" dirty="0"/>
              </a:p>
              <a:p>
                <a:pPr marL="457200" lvl="1" indent="0">
                  <a:buNone/>
                </a:pPr>
                <a:endParaRPr lang="en-US" dirty="0" smtClean="0"/>
              </a:p>
              <a:p>
                <a:r>
                  <a:rPr lang="en-US" dirty="0" err="1" smtClean="0"/>
                  <a:t>Nhận</a:t>
                </a:r>
                <a:r>
                  <a:rPr lang="en-US" dirty="0" smtClean="0"/>
                  <a:t> </a:t>
                </a:r>
                <a:r>
                  <a:rPr lang="en-US" dirty="0" err="1" smtClean="0"/>
                  <a:t>xét</a:t>
                </a:r>
                <a:r>
                  <a:rPr lang="en-US" dirty="0" smtClean="0"/>
                  <a:t>: </a:t>
                </a:r>
                <a:r>
                  <a:rPr lang="en-US" i="1" dirty="0" err="1" smtClean="0">
                    <a:effectLst/>
                  </a:rPr>
                  <a:t>Tín</a:t>
                </a:r>
                <a:r>
                  <a:rPr lang="en-US" i="1" dirty="0" smtClean="0">
                    <a:effectLst/>
                  </a:rPr>
                  <a:t> </a:t>
                </a:r>
                <a:r>
                  <a:rPr lang="en-US" i="1" dirty="0" err="1">
                    <a:effectLst/>
                  </a:rPr>
                  <a:t>hiệu</a:t>
                </a:r>
                <a:r>
                  <a:rPr lang="en-US" i="1" dirty="0">
                    <a:effectLst/>
                  </a:rPr>
                  <a:t> </a:t>
                </a:r>
                <a:r>
                  <a:rPr lang="en-US" i="1" dirty="0" err="1">
                    <a:effectLst/>
                  </a:rPr>
                  <a:t>rời</a:t>
                </a:r>
                <a:r>
                  <a:rPr lang="en-US" i="1" dirty="0">
                    <a:effectLst/>
                  </a:rPr>
                  <a:t> </a:t>
                </a:r>
                <a:r>
                  <a:rPr lang="en-US" i="1" dirty="0" err="1">
                    <a:effectLst/>
                  </a:rPr>
                  <a:t>rạc</a:t>
                </a:r>
                <a:r>
                  <a:rPr lang="en-US" i="1" dirty="0">
                    <a:effectLst/>
                  </a:rPr>
                  <a:t> </a:t>
                </a:r>
                <a14:m>
                  <m:oMath xmlns:m="http://schemas.openxmlformats.org/officeDocument/2006/math">
                    <m:r>
                      <a:rPr lang="en-US" i="1">
                        <a:effectLst/>
                        <a:latin typeface="Cambria Math"/>
                      </a:rPr>
                      <m:t>𝑥</m:t>
                    </m:r>
                    <m:r>
                      <a:rPr lang="en-US" i="1">
                        <a:effectLst/>
                        <a:latin typeface="Cambria Math"/>
                      </a:rPr>
                      <m:t>(</m:t>
                    </m:r>
                    <m:r>
                      <a:rPr lang="en-US" i="1">
                        <a:effectLst/>
                        <a:latin typeface="Cambria Math"/>
                      </a:rPr>
                      <m:t>𝑛</m:t>
                    </m:r>
                    <m:r>
                      <a:rPr lang="en-US" i="1">
                        <a:effectLst/>
                        <a:latin typeface="Cambria Math"/>
                      </a:rPr>
                      <m:t>)</m:t>
                    </m:r>
                  </m:oMath>
                </a14:m>
                <a:r>
                  <a:rPr lang="en-US" i="1" dirty="0">
                    <a:effectLst/>
                  </a:rPr>
                  <a:t> </a:t>
                </a:r>
                <a:r>
                  <a:rPr lang="en-US" i="1" dirty="0" err="1">
                    <a:effectLst/>
                  </a:rPr>
                  <a:t>được</a:t>
                </a:r>
                <a:r>
                  <a:rPr lang="en-US" i="1" dirty="0">
                    <a:effectLst/>
                  </a:rPr>
                  <a:t> </a:t>
                </a:r>
                <a:r>
                  <a:rPr lang="en-US" i="1" dirty="0" err="1">
                    <a:effectLst/>
                  </a:rPr>
                  <a:t>xác</a:t>
                </a:r>
                <a:r>
                  <a:rPr lang="en-US" i="1" dirty="0">
                    <a:effectLst/>
                  </a:rPr>
                  <a:t> </a:t>
                </a:r>
                <a:r>
                  <a:rPr lang="en-US" i="1" dirty="0" err="1">
                    <a:effectLst/>
                  </a:rPr>
                  <a:t>định</a:t>
                </a:r>
                <a:r>
                  <a:rPr lang="en-US" i="1" dirty="0">
                    <a:effectLst/>
                  </a:rPr>
                  <a:t> </a:t>
                </a:r>
                <a:r>
                  <a:rPr lang="en-US" i="1" dirty="0" err="1">
                    <a:effectLst/>
                  </a:rPr>
                  <a:t>duy</a:t>
                </a:r>
                <a:r>
                  <a:rPr lang="en-US" i="1" dirty="0">
                    <a:effectLst/>
                  </a:rPr>
                  <a:t> </a:t>
                </a:r>
                <a:r>
                  <a:rPr lang="en-US" i="1" dirty="0" err="1">
                    <a:effectLst/>
                  </a:rPr>
                  <a:t>nhất</a:t>
                </a:r>
                <a:r>
                  <a:rPr lang="en-US" i="1" dirty="0">
                    <a:effectLst/>
                  </a:rPr>
                  <a:t> </a:t>
                </a:r>
                <a:r>
                  <a:rPr lang="en-US" i="1" dirty="0" err="1">
                    <a:effectLst/>
                  </a:rPr>
                  <a:t>bởi</a:t>
                </a:r>
                <a:r>
                  <a:rPr lang="en-US" i="1" dirty="0">
                    <a:effectLst/>
                  </a:rPr>
                  <a:t> </a:t>
                </a:r>
                <a:r>
                  <a:rPr lang="en-US" i="1" dirty="0" err="1">
                    <a:effectLst/>
                  </a:rPr>
                  <a:t>biến</a:t>
                </a:r>
                <a:r>
                  <a:rPr lang="en-US" i="1" dirty="0">
                    <a:effectLst/>
                  </a:rPr>
                  <a:t> </a:t>
                </a:r>
                <a:r>
                  <a:rPr lang="en-US" i="1" dirty="0" err="1">
                    <a:effectLst/>
                  </a:rPr>
                  <a:t>đổi</a:t>
                </a:r>
                <a:r>
                  <a:rPr lang="en-US" i="1" dirty="0">
                    <a:effectLst/>
                  </a:rPr>
                  <a:t> z, </a:t>
                </a:r>
                <a14:m>
                  <m:oMath xmlns:m="http://schemas.openxmlformats.org/officeDocument/2006/math">
                    <m:r>
                      <a:rPr lang="en-US" i="1">
                        <a:effectLst/>
                        <a:latin typeface="Cambria Math"/>
                      </a:rPr>
                      <m:t>𝑋</m:t>
                    </m:r>
                    <m:r>
                      <a:rPr lang="en-US" i="1">
                        <a:effectLst/>
                        <a:latin typeface="Cambria Math"/>
                      </a:rPr>
                      <m:t>(</m:t>
                    </m:r>
                    <m:r>
                      <a:rPr lang="en-US" i="1">
                        <a:effectLst/>
                        <a:latin typeface="Cambria Math"/>
                      </a:rPr>
                      <m:t>𝑧</m:t>
                    </m:r>
                    <m:r>
                      <a:rPr lang="en-US" i="1">
                        <a:effectLst/>
                        <a:latin typeface="Cambria Math"/>
                      </a:rPr>
                      <m:t>)</m:t>
                    </m:r>
                  </m:oMath>
                </a14:m>
                <a:r>
                  <a:rPr lang="en-US" i="1" dirty="0">
                    <a:effectLst/>
                  </a:rPr>
                  <a:t> </a:t>
                </a:r>
                <a:r>
                  <a:rPr lang="en-US" i="1" dirty="0" err="1">
                    <a:effectLst/>
                  </a:rPr>
                  <a:t>và</a:t>
                </a:r>
                <a:r>
                  <a:rPr lang="en-US" i="1" dirty="0">
                    <a:effectLst/>
                  </a:rPr>
                  <a:t> </a:t>
                </a:r>
                <a:r>
                  <a:rPr lang="en-US" i="1" dirty="0" err="1">
                    <a:effectLst/>
                  </a:rPr>
                  <a:t>miền</a:t>
                </a:r>
                <a:r>
                  <a:rPr lang="en-US" i="1" dirty="0">
                    <a:effectLst/>
                  </a:rPr>
                  <a:t> </a:t>
                </a:r>
                <a:r>
                  <a:rPr lang="en-US" i="1" dirty="0" err="1">
                    <a:effectLst/>
                  </a:rPr>
                  <a:t>hội</a:t>
                </a:r>
                <a:r>
                  <a:rPr lang="en-US" i="1" dirty="0">
                    <a:effectLst/>
                  </a:rPr>
                  <a:t> </a:t>
                </a:r>
                <a:r>
                  <a:rPr lang="en-US" i="1" dirty="0" err="1">
                    <a:effectLst/>
                  </a:rPr>
                  <a:t>tụ</a:t>
                </a:r>
                <a:r>
                  <a:rPr lang="en-US" i="1" dirty="0">
                    <a:effectLst/>
                  </a:rPr>
                  <a:t> </a:t>
                </a:r>
                <a:r>
                  <a:rPr lang="en-US" i="1" dirty="0" err="1">
                    <a:effectLst/>
                  </a:rPr>
                  <a:t>của</a:t>
                </a:r>
                <a:r>
                  <a:rPr lang="en-US" i="1" dirty="0">
                    <a:effectLst/>
                  </a:rPr>
                  <a:t> </a:t>
                </a:r>
                <a:r>
                  <a:rPr lang="en-US" i="1" dirty="0" err="1">
                    <a:effectLst/>
                  </a:rPr>
                  <a:t>nó</a:t>
                </a:r>
                <a:r>
                  <a:rPr lang="en-US" i="1" dirty="0">
                    <a:effectLst/>
                  </a:rPr>
                  <a:t> </a:t>
                </a:r>
                <a14:m>
                  <m:oMath xmlns:m="http://schemas.openxmlformats.org/officeDocument/2006/math">
                    <m:r>
                      <a:rPr lang="en-US" i="1">
                        <a:effectLst/>
                        <a:latin typeface="Cambria Math"/>
                      </a:rPr>
                      <m:t>𝑋</m:t>
                    </m:r>
                    <m:r>
                      <a:rPr lang="en-US" i="1">
                        <a:effectLst/>
                        <a:latin typeface="Cambria Math"/>
                      </a:rPr>
                      <m:t>(</m:t>
                    </m:r>
                    <m:r>
                      <a:rPr lang="en-US" i="1">
                        <a:effectLst/>
                        <a:latin typeface="Cambria Math"/>
                      </a:rPr>
                      <m:t>𝑧</m:t>
                    </m:r>
                    <m:r>
                      <a:rPr lang="en-US" i="1">
                        <a:effectLst/>
                        <a:latin typeface="Cambria Math"/>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85" t="-2022"/>
                </a:stretch>
              </a:blipFill>
            </p:spPr>
            <p:txBody>
              <a:bodyPr/>
              <a:lstStyle/>
              <a:p>
                <a:r>
                  <a:rPr lang="en-GB">
                    <a:noFill/>
                  </a:rPr>
                  <a:t> </a:t>
                </a:r>
              </a:p>
            </p:txBody>
          </p:sp>
        </mc:Fallback>
      </mc:AlternateContent>
    </p:spTree>
    <p:extLst>
      <p:ext uri="{BB962C8B-B14F-4D97-AF65-F5344CB8AC3E}">
        <p14:creationId xmlns:p14="http://schemas.microsoft.com/office/powerpoint/2010/main" val="512409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err="1">
                    <a:effectLst/>
                  </a:rPr>
                  <a:t>Xác</a:t>
                </a:r>
                <a:r>
                  <a:rPr lang="en-US" dirty="0">
                    <a:effectLst/>
                  </a:rPr>
                  <a:t> </a:t>
                </a:r>
                <a:r>
                  <a:rPr lang="en-US" dirty="0" err="1">
                    <a:effectLst/>
                  </a:rPr>
                  <a:t>định</a:t>
                </a:r>
                <a:r>
                  <a:rPr lang="en-US" dirty="0">
                    <a:effectLst/>
                  </a:rPr>
                  <a:t> </a:t>
                </a:r>
                <a:r>
                  <a:rPr lang="en-US" dirty="0" err="1">
                    <a:effectLst/>
                  </a:rPr>
                  <a:t>biến</a:t>
                </a:r>
                <a:r>
                  <a:rPr lang="en-US" dirty="0">
                    <a:effectLst/>
                  </a:rPr>
                  <a:t> </a:t>
                </a:r>
                <a:r>
                  <a:rPr lang="en-US" dirty="0" err="1">
                    <a:effectLst/>
                  </a:rPr>
                  <a:t>đổi</a:t>
                </a:r>
                <a:r>
                  <a:rPr lang="en-US" dirty="0">
                    <a:effectLst/>
                  </a:rPr>
                  <a:t> z </a:t>
                </a:r>
                <a:r>
                  <a:rPr lang="en-US" dirty="0" err="1">
                    <a:effectLst/>
                  </a:rPr>
                  <a:t>của</a:t>
                </a:r>
                <a:r>
                  <a:rPr lang="en-US" dirty="0">
                    <a:effectLst/>
                  </a:rPr>
                  <a:t> </a:t>
                </a:r>
                <a:r>
                  <a:rPr lang="en-US" dirty="0" err="1">
                    <a:effectLst/>
                  </a:rPr>
                  <a:t>tín</a:t>
                </a:r>
                <a:r>
                  <a:rPr lang="en-US" dirty="0">
                    <a:effectLst/>
                  </a:rPr>
                  <a:t> </a:t>
                </a:r>
                <a:r>
                  <a:rPr lang="en-US" dirty="0" err="1">
                    <a:effectLst/>
                  </a:rPr>
                  <a:t>hiệu</a:t>
                </a:r>
                <a:endParaRPr lang="en-US" dirty="0">
                  <a:effectLst/>
                </a:endParaRPr>
              </a:p>
              <a:p>
                <a:pPr marL="0" indent="0">
                  <a:buNone/>
                </a:pPr>
                <a14:m>
                  <m:oMathPara xmlns:m="http://schemas.openxmlformats.org/officeDocument/2006/math">
                    <m:oMathParaPr>
                      <m:jc m:val="centerGroup"/>
                    </m:oMathParaPr>
                    <m:oMath xmlns:m="http://schemas.openxmlformats.org/officeDocument/2006/math">
                      <m:r>
                        <a:rPr lang="en-US" i="1">
                          <a:effectLst/>
                          <a:latin typeface="Cambria Math"/>
                        </a:rPr>
                        <m:t>𝑥</m:t>
                      </m:r>
                      <m:r>
                        <a:rPr lang="en-US" i="1">
                          <a:effectLst/>
                          <a:latin typeface="Cambria Math"/>
                        </a:rPr>
                        <m:t>(</m:t>
                      </m:r>
                      <m:r>
                        <a:rPr lang="en-US" i="1">
                          <a:effectLst/>
                          <a:latin typeface="Cambria Math"/>
                        </a:rPr>
                        <m:t>𝑛</m:t>
                      </m:r>
                      <m:r>
                        <a:rPr lang="en-US" i="1">
                          <a:effectLst/>
                          <a:latin typeface="Cambria Math"/>
                        </a:rPr>
                        <m:t>)=</m:t>
                      </m:r>
                      <m:sSup>
                        <m:sSupPr>
                          <m:ctrlPr>
                            <a:rPr lang="en-US" i="1">
                              <a:effectLst/>
                              <a:latin typeface="Cambria Math" panose="02040503050406030204" pitchFamily="18" charset="0"/>
                            </a:rPr>
                          </m:ctrlPr>
                        </m:sSupPr>
                        <m:e>
                          <m:r>
                            <a:rPr lang="en-US" i="1">
                              <a:effectLst/>
                              <a:latin typeface="Cambria Math"/>
                            </a:rPr>
                            <m:t>𝑎</m:t>
                          </m:r>
                        </m:e>
                        <m:sup>
                          <m:r>
                            <a:rPr lang="en-US" i="1">
                              <a:effectLst/>
                              <a:latin typeface="Cambria Math"/>
                            </a:rPr>
                            <m:t>𝑛</m:t>
                          </m:r>
                        </m:sup>
                      </m:sSup>
                      <m:r>
                        <a:rPr lang="en-US" i="1">
                          <a:effectLst/>
                          <a:latin typeface="Cambria Math"/>
                        </a:rPr>
                        <m:t>𝑢</m:t>
                      </m:r>
                      <m:r>
                        <a:rPr lang="en-US" i="1">
                          <a:effectLst/>
                          <a:latin typeface="Cambria Math"/>
                        </a:rPr>
                        <m:t>(</m:t>
                      </m:r>
                      <m:r>
                        <a:rPr lang="en-US" i="1">
                          <a:effectLst/>
                          <a:latin typeface="Cambria Math"/>
                        </a:rPr>
                        <m:t>𝑛</m:t>
                      </m:r>
                      <m:r>
                        <a:rPr lang="en-US" i="1">
                          <a:effectLst/>
                          <a:latin typeface="Cambria Math"/>
                        </a:rPr>
                        <m:t>)+</m:t>
                      </m:r>
                      <m:sSup>
                        <m:sSupPr>
                          <m:ctrlPr>
                            <a:rPr lang="en-US" i="1">
                              <a:effectLst/>
                              <a:latin typeface="Cambria Math" panose="02040503050406030204" pitchFamily="18" charset="0"/>
                            </a:rPr>
                          </m:ctrlPr>
                        </m:sSupPr>
                        <m:e>
                          <m:r>
                            <a:rPr lang="en-US" i="1">
                              <a:effectLst/>
                              <a:latin typeface="Cambria Math"/>
                            </a:rPr>
                            <m:t>𝑏</m:t>
                          </m:r>
                        </m:e>
                        <m:sup>
                          <m:r>
                            <a:rPr lang="en-US" i="1">
                              <a:effectLst/>
                              <a:latin typeface="Cambria Math"/>
                            </a:rPr>
                            <m:t>𝑛</m:t>
                          </m:r>
                        </m:sup>
                      </m:sSup>
                      <m:r>
                        <a:rPr lang="en-US" i="1">
                          <a:effectLst/>
                          <a:latin typeface="Cambria Math"/>
                        </a:rPr>
                        <m:t>𝑢</m:t>
                      </m:r>
                      <m:r>
                        <a:rPr lang="en-US" i="1">
                          <a:effectLst/>
                          <a:latin typeface="Cambria Math"/>
                        </a:rPr>
                        <m:t>(−</m:t>
                      </m:r>
                      <m:r>
                        <a:rPr lang="en-US" i="1">
                          <a:effectLst/>
                          <a:latin typeface="Cambria Math"/>
                        </a:rPr>
                        <m:t>𝑛</m:t>
                      </m:r>
                      <m:r>
                        <a:rPr lang="en-US" i="1">
                          <a:effectLst/>
                          <a:latin typeface="Cambria Math"/>
                        </a:rPr>
                        <m:t>−1)</m:t>
                      </m:r>
                    </m:oMath>
                  </m:oMathPara>
                </a14:m>
                <a:endParaRPr lang="en-US" dirty="0">
                  <a:effectLst/>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37" t="-1752"/>
                </a:stretch>
              </a:blipFill>
            </p:spPr>
            <p:txBody>
              <a:bodyPr/>
              <a:lstStyle/>
              <a:p>
                <a:r>
                  <a:rPr lang="en-US">
                    <a:noFill/>
                  </a:rPr>
                  <a:t> </a:t>
                </a:r>
              </a:p>
            </p:txBody>
          </p:sp>
        </mc:Fallback>
      </mc:AlternateContent>
    </p:spTree>
    <p:extLst>
      <p:ext uri="{BB962C8B-B14F-4D97-AF65-F5344CB8AC3E}">
        <p14:creationId xmlns:p14="http://schemas.microsoft.com/office/powerpoint/2010/main" val="13630566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defRPr/>
            </a:pPr>
            <a:r>
              <a:rPr lang="en-US" sz="3600" dirty="0" smtClean="0"/>
              <a:t>3.1.2 </a:t>
            </a:r>
            <a:r>
              <a:rPr lang="en-US" sz="3600" dirty="0" err="1" smtClean="0"/>
              <a:t>Biến</a:t>
            </a:r>
            <a:r>
              <a:rPr lang="en-US" sz="3600" dirty="0" smtClean="0"/>
              <a:t> </a:t>
            </a:r>
            <a:r>
              <a:rPr lang="en-US" sz="3600" dirty="0" err="1" smtClean="0"/>
              <a:t>đổi</a:t>
            </a:r>
            <a:r>
              <a:rPr lang="en-US" sz="3600" dirty="0" smtClean="0"/>
              <a:t> Z </a:t>
            </a:r>
            <a:r>
              <a:rPr lang="en-US" sz="3600" dirty="0" err="1" smtClean="0"/>
              <a:t>ngược</a:t>
            </a:r>
            <a:endParaRPr lang="en-US" sz="3600" dirty="0" smtClean="0"/>
          </a:p>
        </p:txBody>
      </p:sp>
      <p:sp>
        <p:nvSpPr>
          <p:cNvPr id="76803" name="Rectangle 3"/>
          <p:cNvSpPr>
            <a:spLocks noGrp="1" noChangeArrowheads="1"/>
          </p:cNvSpPr>
          <p:nvPr>
            <p:ph type="body" idx="1"/>
          </p:nvPr>
        </p:nvSpPr>
        <p:spPr>
          <a:xfrm>
            <a:off x="457200" y="1600200"/>
            <a:ext cx="8382000" cy="5257800"/>
          </a:xfrm>
        </p:spPr>
        <p:txBody>
          <a:bodyPr/>
          <a:lstStyle/>
          <a:p>
            <a:pPr eaLnBrk="1" hangingPunct="1">
              <a:defRPr/>
            </a:pPr>
            <a:r>
              <a:rPr lang="en-US" sz="2800" dirty="0" err="1" smtClean="0"/>
              <a:t>Biến</a:t>
            </a:r>
            <a:r>
              <a:rPr lang="en-US" sz="2800" dirty="0" smtClean="0"/>
              <a:t> </a:t>
            </a:r>
            <a:r>
              <a:rPr lang="en-US" sz="2800" dirty="0" err="1" smtClean="0"/>
              <a:t>đổi</a:t>
            </a:r>
            <a:r>
              <a:rPr lang="en-US" sz="2800" dirty="0" smtClean="0"/>
              <a:t> Z </a:t>
            </a:r>
            <a:r>
              <a:rPr lang="en-US" sz="2800" dirty="0" err="1" smtClean="0"/>
              <a:t>ngược</a:t>
            </a:r>
            <a:r>
              <a:rPr lang="en-US" sz="2800" dirty="0" smtClean="0"/>
              <a:t> </a:t>
            </a:r>
            <a:r>
              <a:rPr lang="en-US" sz="2800" dirty="0" err="1" smtClean="0"/>
              <a:t>được</a:t>
            </a:r>
            <a:r>
              <a:rPr lang="en-US" sz="2800" dirty="0" smtClean="0"/>
              <a:t> </a:t>
            </a:r>
            <a:r>
              <a:rPr lang="en-US" sz="2800" dirty="0" err="1" smtClean="0"/>
              <a:t>định</a:t>
            </a:r>
            <a:r>
              <a:rPr lang="en-US" sz="2800" dirty="0" smtClean="0"/>
              <a:t> </a:t>
            </a:r>
            <a:r>
              <a:rPr lang="en-US" sz="2800" dirty="0" err="1" smtClean="0"/>
              <a:t>nghĩa</a:t>
            </a:r>
            <a:r>
              <a:rPr lang="en-US" sz="2800" dirty="0" smtClean="0"/>
              <a:t> </a:t>
            </a:r>
            <a:r>
              <a:rPr lang="en-US" sz="2800" dirty="0" err="1" smtClean="0"/>
              <a:t>như</a:t>
            </a:r>
            <a:r>
              <a:rPr lang="en-US" sz="2800" dirty="0" smtClean="0"/>
              <a:t> </a:t>
            </a:r>
            <a:r>
              <a:rPr lang="en-US" sz="2800" dirty="0" err="1" smtClean="0"/>
              <a:t>sau</a:t>
            </a:r>
            <a:r>
              <a:rPr lang="en-US" sz="2800" dirty="0" smtClean="0"/>
              <a:t>:</a:t>
            </a:r>
          </a:p>
          <a:p>
            <a:pPr eaLnBrk="1" hangingPunct="1">
              <a:defRPr/>
            </a:pPr>
            <a:endParaRPr lang="en-US" sz="2800" dirty="0" smtClean="0"/>
          </a:p>
          <a:p>
            <a:pPr eaLnBrk="1" hangingPunct="1">
              <a:defRPr/>
            </a:pPr>
            <a:endParaRPr lang="en-US" sz="2800" dirty="0" smtClean="0"/>
          </a:p>
          <a:p>
            <a:pPr lvl="1" eaLnBrk="1" hangingPunct="1">
              <a:defRPr/>
            </a:pPr>
            <a:endParaRPr lang="en-US" sz="2400" dirty="0" smtClean="0"/>
          </a:p>
          <a:p>
            <a:pPr lvl="1" eaLnBrk="1" hangingPunct="1">
              <a:defRPr/>
            </a:pPr>
            <a:r>
              <a:rPr lang="en-US" sz="2400" dirty="0" err="1" smtClean="0"/>
              <a:t>Với</a:t>
            </a:r>
            <a:r>
              <a:rPr lang="en-US" sz="2400" dirty="0" smtClean="0"/>
              <a:t> C </a:t>
            </a:r>
            <a:r>
              <a:rPr lang="en-US" sz="2400" dirty="0" err="1" smtClean="0"/>
              <a:t>là</a:t>
            </a:r>
            <a:r>
              <a:rPr lang="en-US" sz="2400" dirty="0" smtClean="0"/>
              <a:t> </a:t>
            </a:r>
            <a:r>
              <a:rPr lang="en-US" sz="2400" dirty="0" err="1" smtClean="0"/>
              <a:t>đường</a:t>
            </a:r>
            <a:r>
              <a:rPr lang="en-US" sz="2400" dirty="0" smtClean="0"/>
              <a:t> </a:t>
            </a:r>
            <a:r>
              <a:rPr lang="en-US" sz="2400" dirty="0" err="1" smtClean="0"/>
              <a:t>cong</a:t>
            </a:r>
            <a:r>
              <a:rPr lang="en-US" sz="2400" dirty="0" smtClean="0"/>
              <a:t> </a:t>
            </a:r>
            <a:r>
              <a:rPr lang="en-US" sz="2400" dirty="0" err="1" smtClean="0"/>
              <a:t>kín</a:t>
            </a:r>
            <a:r>
              <a:rPr lang="en-US" sz="2400" dirty="0" smtClean="0"/>
              <a:t> </a:t>
            </a:r>
            <a:r>
              <a:rPr lang="en-US" sz="2400" dirty="0" err="1" smtClean="0"/>
              <a:t>bao</a:t>
            </a:r>
            <a:r>
              <a:rPr lang="en-US" sz="2400" dirty="0" smtClean="0"/>
              <a:t> </a:t>
            </a:r>
          </a:p>
          <a:p>
            <a:pPr lvl="1" eaLnBrk="1" hangingPunct="1">
              <a:buFont typeface="Wingdings" pitchFamily="2" charset="2"/>
              <a:buNone/>
              <a:defRPr/>
            </a:pPr>
            <a:r>
              <a:rPr lang="en-US" sz="2400" dirty="0" smtClean="0"/>
              <a:t>	</a:t>
            </a:r>
            <a:r>
              <a:rPr lang="en-US" sz="2400" dirty="0" err="1" smtClean="0"/>
              <a:t>quanh</a:t>
            </a:r>
            <a:r>
              <a:rPr lang="en-US" sz="2400" dirty="0" smtClean="0"/>
              <a:t> </a:t>
            </a:r>
            <a:r>
              <a:rPr lang="en-US" sz="2400" dirty="0" err="1" smtClean="0"/>
              <a:t>gốc</a:t>
            </a:r>
            <a:r>
              <a:rPr lang="en-US" sz="2400" dirty="0" smtClean="0"/>
              <a:t> </a:t>
            </a:r>
            <a:r>
              <a:rPr lang="en-US" sz="2400" dirty="0" err="1" smtClean="0"/>
              <a:t>tọa</a:t>
            </a:r>
            <a:r>
              <a:rPr lang="en-US" sz="2400" dirty="0" smtClean="0"/>
              <a:t> </a:t>
            </a:r>
            <a:r>
              <a:rPr lang="en-US" sz="2400" dirty="0" err="1" smtClean="0"/>
              <a:t>độ</a:t>
            </a:r>
            <a:r>
              <a:rPr lang="en-US" sz="2400" dirty="0" smtClean="0"/>
              <a:t> </a:t>
            </a:r>
            <a:r>
              <a:rPr lang="en-US" sz="2400" dirty="0" err="1" smtClean="0"/>
              <a:t>và</a:t>
            </a:r>
            <a:r>
              <a:rPr lang="en-US" sz="2400" dirty="0" smtClean="0"/>
              <a:t> </a:t>
            </a:r>
            <a:r>
              <a:rPr lang="en-US" sz="2400" dirty="0" err="1" smtClean="0"/>
              <a:t>phải</a:t>
            </a:r>
            <a:endParaRPr lang="en-US" sz="2400" dirty="0" smtClean="0"/>
          </a:p>
          <a:p>
            <a:pPr lvl="1" eaLnBrk="1" hangingPunct="1">
              <a:buFont typeface="Wingdings" pitchFamily="2" charset="2"/>
              <a:buNone/>
              <a:defRPr/>
            </a:pPr>
            <a:r>
              <a:rPr lang="en-US" sz="2400" dirty="0" smtClean="0"/>
              <a:t>	</a:t>
            </a:r>
            <a:r>
              <a:rPr lang="en-US" sz="2400" dirty="0" err="1" smtClean="0"/>
              <a:t>nằm</a:t>
            </a:r>
            <a:r>
              <a:rPr lang="en-US" sz="2400" dirty="0" smtClean="0"/>
              <a:t> </a:t>
            </a:r>
            <a:r>
              <a:rPr lang="en-US" sz="2400" dirty="0" err="1" smtClean="0"/>
              <a:t>trong</a:t>
            </a:r>
            <a:r>
              <a:rPr lang="en-US" sz="2400" dirty="0" smtClean="0"/>
              <a:t> </a:t>
            </a:r>
            <a:r>
              <a:rPr lang="en-US" sz="2400" dirty="0" err="1" smtClean="0"/>
              <a:t>miền</a:t>
            </a:r>
            <a:r>
              <a:rPr lang="en-US" sz="2400" dirty="0" smtClean="0"/>
              <a:t> </a:t>
            </a:r>
            <a:r>
              <a:rPr lang="en-US" sz="2400" dirty="0" err="1" smtClean="0"/>
              <a:t>hội</a:t>
            </a:r>
            <a:r>
              <a:rPr lang="en-US" sz="2400" dirty="0" smtClean="0"/>
              <a:t> </a:t>
            </a:r>
            <a:r>
              <a:rPr lang="en-US" sz="2400" dirty="0" err="1" smtClean="0"/>
              <a:t>tụ</a:t>
            </a:r>
            <a:r>
              <a:rPr lang="en-US" sz="2400" dirty="0" smtClean="0"/>
              <a:t> </a:t>
            </a:r>
            <a:r>
              <a:rPr lang="en-US" sz="2400" dirty="0" err="1" smtClean="0"/>
              <a:t>của</a:t>
            </a:r>
            <a:r>
              <a:rPr lang="en-US" sz="2400" dirty="0" smtClean="0"/>
              <a:t> </a:t>
            </a:r>
          </a:p>
          <a:p>
            <a:pPr lvl="1" eaLnBrk="1" hangingPunct="1">
              <a:buFont typeface="Wingdings" pitchFamily="2" charset="2"/>
              <a:buNone/>
              <a:defRPr/>
            </a:pPr>
            <a:r>
              <a:rPr lang="en-US" sz="2400" dirty="0" smtClean="0"/>
              <a:t>	</a:t>
            </a:r>
            <a:r>
              <a:rPr lang="en-US" sz="2400" dirty="0" err="1" smtClean="0"/>
              <a:t>biến</a:t>
            </a:r>
            <a:r>
              <a:rPr lang="en-US" sz="2400" dirty="0" smtClean="0"/>
              <a:t> </a:t>
            </a:r>
            <a:r>
              <a:rPr lang="en-US" sz="2400" dirty="0" err="1" smtClean="0"/>
              <a:t>đổi</a:t>
            </a:r>
            <a:r>
              <a:rPr lang="en-US" sz="2400" dirty="0" smtClean="0"/>
              <a:t> Z</a:t>
            </a:r>
          </a:p>
          <a:p>
            <a:pPr lvl="1" eaLnBrk="1" hangingPunct="1">
              <a:defRPr/>
            </a:pPr>
            <a:r>
              <a:rPr lang="en-US" sz="2400" dirty="0" err="1" smtClean="0"/>
              <a:t>Chúng</a:t>
            </a:r>
            <a:r>
              <a:rPr lang="en-US" sz="2400" dirty="0" smtClean="0"/>
              <a:t> ta </a:t>
            </a:r>
            <a:r>
              <a:rPr lang="en-US" sz="2400" dirty="0" err="1" smtClean="0"/>
              <a:t>thường</a:t>
            </a:r>
            <a:r>
              <a:rPr lang="en-US" sz="2400" dirty="0" smtClean="0"/>
              <a:t> </a:t>
            </a:r>
            <a:r>
              <a:rPr lang="en-US" sz="2400" dirty="0" err="1" smtClean="0"/>
              <a:t>không</a:t>
            </a:r>
            <a:r>
              <a:rPr lang="en-US" sz="2400" dirty="0" smtClean="0"/>
              <a:t> </a:t>
            </a:r>
            <a:r>
              <a:rPr lang="en-US" sz="2400" dirty="0" err="1" smtClean="0"/>
              <a:t>dùng</a:t>
            </a:r>
            <a:r>
              <a:rPr lang="en-US" sz="2400" dirty="0" smtClean="0"/>
              <a:t> </a:t>
            </a:r>
          </a:p>
          <a:p>
            <a:pPr lvl="1" eaLnBrk="1" hangingPunct="1">
              <a:buFont typeface="Wingdings" pitchFamily="2" charset="2"/>
              <a:buNone/>
              <a:defRPr/>
            </a:pPr>
            <a:r>
              <a:rPr lang="en-US" sz="2400" dirty="0" smtClean="0"/>
              <a:t>	</a:t>
            </a:r>
            <a:r>
              <a:rPr lang="en-US" sz="2400" dirty="0" err="1" smtClean="0"/>
              <a:t>trực</a:t>
            </a:r>
            <a:r>
              <a:rPr lang="en-US" sz="2400" dirty="0" smtClean="0"/>
              <a:t> </a:t>
            </a:r>
            <a:r>
              <a:rPr lang="en-US" sz="2400" dirty="0" err="1" smtClean="0"/>
              <a:t>tiếp</a:t>
            </a:r>
            <a:r>
              <a:rPr lang="en-US" sz="2400" dirty="0" smtClean="0"/>
              <a:t> </a:t>
            </a:r>
            <a:r>
              <a:rPr lang="en-US" sz="2400" dirty="0" err="1" smtClean="0"/>
              <a:t>công</a:t>
            </a:r>
            <a:r>
              <a:rPr lang="en-US" sz="2400" dirty="0" smtClean="0"/>
              <a:t> </a:t>
            </a:r>
            <a:r>
              <a:rPr lang="en-US" sz="2400" dirty="0" err="1" smtClean="0"/>
              <a:t>thức</a:t>
            </a:r>
            <a:r>
              <a:rPr lang="en-US" sz="2400" dirty="0" smtClean="0"/>
              <a:t> </a:t>
            </a:r>
            <a:r>
              <a:rPr lang="en-US" sz="2400" dirty="0" err="1" smtClean="0"/>
              <a:t>định</a:t>
            </a:r>
            <a:r>
              <a:rPr lang="en-US" sz="2400" dirty="0" smtClean="0"/>
              <a:t> </a:t>
            </a:r>
            <a:r>
              <a:rPr lang="en-US" sz="2400" dirty="0" err="1" smtClean="0"/>
              <a:t>nghĩa</a:t>
            </a:r>
            <a:r>
              <a:rPr lang="en-US" sz="2400" dirty="0" smtClean="0"/>
              <a:t> </a:t>
            </a:r>
          </a:p>
          <a:p>
            <a:pPr lvl="1" eaLnBrk="1" hangingPunct="1">
              <a:buFont typeface="Wingdings" pitchFamily="2" charset="2"/>
              <a:buNone/>
              <a:defRPr/>
            </a:pPr>
            <a:r>
              <a:rPr lang="en-US" sz="2400" dirty="0" smtClean="0"/>
              <a:t>	</a:t>
            </a:r>
            <a:r>
              <a:rPr lang="en-US" sz="2400" dirty="0" err="1" smtClean="0"/>
              <a:t>để</a:t>
            </a:r>
            <a:r>
              <a:rPr lang="en-US" sz="2400" dirty="0" smtClean="0"/>
              <a:t> </a:t>
            </a:r>
            <a:r>
              <a:rPr lang="en-US" sz="2400" dirty="0" err="1" smtClean="0"/>
              <a:t>tính</a:t>
            </a:r>
            <a:r>
              <a:rPr lang="en-US" sz="2400" dirty="0" smtClean="0"/>
              <a:t> </a:t>
            </a:r>
            <a:r>
              <a:rPr lang="en-US" sz="2400" dirty="0" err="1" smtClean="0"/>
              <a:t>biến</a:t>
            </a:r>
            <a:r>
              <a:rPr lang="en-US" sz="2400" dirty="0" smtClean="0"/>
              <a:t> </a:t>
            </a:r>
            <a:r>
              <a:rPr lang="en-US" sz="2400" dirty="0" err="1" smtClean="0"/>
              <a:t>đổi</a:t>
            </a:r>
            <a:r>
              <a:rPr lang="en-US" sz="2400" dirty="0" smtClean="0"/>
              <a:t> Z </a:t>
            </a:r>
            <a:r>
              <a:rPr lang="en-US" sz="2400" dirty="0" err="1" smtClean="0"/>
              <a:t>ngược</a:t>
            </a:r>
            <a:r>
              <a:rPr lang="en-US" sz="2400" dirty="0" smtClean="0"/>
              <a:t> </a:t>
            </a:r>
          </a:p>
        </p:txBody>
      </p:sp>
      <p:sp>
        <p:nvSpPr>
          <p:cNvPr id="14340" name="Rectangle 7"/>
          <p:cNvSpPr>
            <a:spLocks noChangeArrowheads="1"/>
          </p:cNvSpPr>
          <p:nvPr/>
        </p:nvSpPr>
        <p:spPr bwMode="auto">
          <a:xfrm>
            <a:off x="1143000" y="2438400"/>
            <a:ext cx="7239000" cy="914400"/>
          </a:xfrm>
          <a:prstGeom prst="rect">
            <a:avLst/>
          </a:prstGeom>
          <a:solidFill>
            <a:schemeClr val="tx1"/>
          </a:solidFill>
          <a:ln w="9525">
            <a:solidFill>
              <a:schemeClr val="tx1"/>
            </a:solidFill>
            <a:miter lim="800000"/>
            <a:headEnd/>
            <a:tailEnd/>
          </a:ln>
        </p:spPr>
        <p:txBody>
          <a:bodyPr wrap="none" anchor="ctr"/>
          <a:lstStyle/>
          <a:p>
            <a:endParaRPr lang="en-US"/>
          </a:p>
        </p:txBody>
      </p:sp>
      <p:graphicFrame>
        <p:nvGraphicFramePr>
          <p:cNvPr id="14341" name="Object 10">
            <a:hlinkClick r:id="" action="ppaction://ole?verb=0"/>
          </p:cNvPr>
          <p:cNvGraphicFramePr>
            <a:graphicFrameLocks/>
          </p:cNvGraphicFramePr>
          <p:nvPr/>
        </p:nvGraphicFramePr>
        <p:xfrm>
          <a:off x="2514600" y="2514600"/>
          <a:ext cx="3733800" cy="854075"/>
        </p:xfrm>
        <a:graphic>
          <a:graphicData uri="http://schemas.openxmlformats.org/presentationml/2006/ole">
            <mc:AlternateContent xmlns:mc="http://schemas.openxmlformats.org/markup-compatibility/2006">
              <mc:Choice xmlns:v="urn:schemas-microsoft-com:vml" Requires="v">
                <p:oleObj spid="_x0000_s14375" name="Equation" r:id="rId3" imgW="1600200" imgH="457200" progId="Equation.3">
                  <p:embed/>
                </p:oleObj>
              </mc:Choice>
              <mc:Fallback>
                <p:oleObj name="Equation" r:id="rId3" imgW="1600200" imgH="457200" progId="Equation.3">
                  <p:embed/>
                  <p:pic>
                    <p:nvPicPr>
                      <p:cNvPr id="0" name="Object 1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514600"/>
                        <a:ext cx="3733800" cy="854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4342"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3810000"/>
            <a:ext cx="30099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marL="762000" indent="-762000" eaLnBrk="1" hangingPunct="1">
              <a:defRPr/>
            </a:pPr>
            <a:r>
              <a:rPr lang="en-US" sz="4000" smtClean="0"/>
              <a:t>3.2 Tính chất của biến đổi Z</a:t>
            </a:r>
            <a:br>
              <a:rPr lang="en-US" sz="4000" smtClean="0"/>
            </a:br>
            <a:r>
              <a:rPr lang="en-US" sz="4000" smtClean="0"/>
              <a:t>a. </a:t>
            </a:r>
            <a:r>
              <a:rPr lang="en-US" sz="3200" smtClean="0"/>
              <a:t>Tính tuyến tính</a:t>
            </a:r>
          </a:p>
        </p:txBody>
      </p:sp>
      <mc:AlternateContent xmlns:mc="http://schemas.openxmlformats.org/markup-compatibility/2006" xmlns:a14="http://schemas.microsoft.com/office/drawing/2010/main">
        <mc:Choice Requires="a14">
          <p:sp>
            <p:nvSpPr>
              <p:cNvPr id="80899" name="Rectangle 3"/>
              <p:cNvSpPr>
                <a:spLocks noGrp="1" noChangeArrowheads="1"/>
              </p:cNvSpPr>
              <p:nvPr>
                <p:ph type="body" idx="1"/>
              </p:nvPr>
            </p:nvSpPr>
            <p:spPr>
              <a:xfrm>
                <a:off x="457200" y="1600200"/>
                <a:ext cx="8382000" cy="5257800"/>
              </a:xfrm>
            </p:spPr>
            <p:txBody>
              <a:bodyPr/>
              <a:lstStyle/>
              <a:p>
                <a:pPr marL="609600" indent="-609600" eaLnBrk="1" hangingPunct="1">
                  <a:buFont typeface="Wingdings" pitchFamily="2" charset="2"/>
                  <a:buAutoNum type="alphaLcPeriod"/>
                  <a:defRPr/>
                </a:pPr>
                <a:r>
                  <a:rPr lang="en-US" sz="2400" dirty="0" err="1" smtClean="0"/>
                  <a:t>Tính</a:t>
                </a:r>
                <a:r>
                  <a:rPr lang="en-US" sz="2400" dirty="0" smtClean="0"/>
                  <a:t> </a:t>
                </a:r>
                <a:r>
                  <a:rPr lang="en-US" sz="2400" dirty="0" err="1" smtClean="0"/>
                  <a:t>tuyến</a:t>
                </a:r>
                <a:r>
                  <a:rPr lang="en-US" sz="2400" dirty="0" smtClean="0"/>
                  <a:t> </a:t>
                </a:r>
                <a:r>
                  <a:rPr lang="en-US" sz="2400" dirty="0" err="1" smtClean="0"/>
                  <a:t>tính</a:t>
                </a:r>
                <a:endParaRPr lang="en-US" sz="2400" dirty="0" smtClean="0"/>
              </a:p>
              <a:p>
                <a:pPr marL="609600" indent="-609600" eaLnBrk="1" hangingPunct="1">
                  <a:buFont typeface="Wingdings" pitchFamily="2" charset="2"/>
                  <a:buAutoNum type="alphaLcPeriod"/>
                  <a:defRPr/>
                </a:pPr>
                <a:endParaRPr lang="en-US" sz="2400" dirty="0" smtClean="0"/>
              </a:p>
              <a:p>
                <a:pPr marL="609600" indent="-609600" eaLnBrk="1" hangingPunct="1">
                  <a:buFont typeface="Wingdings" pitchFamily="2" charset="2"/>
                  <a:buAutoNum type="alphaLcPeriod"/>
                  <a:defRPr/>
                </a:pPr>
                <a:endParaRPr lang="en-US" sz="2400" dirty="0" smtClean="0"/>
              </a:p>
              <a:p>
                <a:pPr marL="609600" indent="-609600" eaLnBrk="1" hangingPunct="1">
                  <a:buFont typeface="Wingdings" pitchFamily="2" charset="2"/>
                  <a:buAutoNum type="alphaLcPeriod"/>
                  <a:defRPr/>
                </a:pPr>
                <a:endParaRPr lang="en-US" sz="2400" dirty="0" smtClean="0"/>
              </a:p>
              <a:p>
                <a:pPr marL="609600" indent="-609600" eaLnBrk="1" hangingPunct="1">
                  <a:buFont typeface="Wingdings" pitchFamily="2" charset="2"/>
                  <a:buAutoNum type="alphaLcPeriod"/>
                  <a:defRPr/>
                </a:pPr>
                <a:endParaRPr lang="en-US" sz="2400" dirty="0" smtClean="0"/>
              </a:p>
              <a:p>
                <a:pPr marL="609600" indent="-609600" eaLnBrk="1" hangingPunct="1">
                  <a:buFont typeface="Wingdings" pitchFamily="2" charset="2"/>
                  <a:buAutoNum type="alphaLcPeriod"/>
                  <a:defRPr/>
                </a:pPr>
                <a:endParaRPr lang="en-US" sz="2400" dirty="0" smtClean="0"/>
              </a:p>
              <a:p>
                <a:pPr marL="609600" indent="-609600" eaLnBrk="1" hangingPunct="1">
                  <a:buFont typeface="Wingdings" pitchFamily="2" charset="2"/>
                  <a:buChar char="à"/>
                  <a:defRPr/>
                </a:pPr>
                <a:endParaRPr lang="en-US" sz="2400" dirty="0" smtClean="0">
                  <a:sym typeface="Wingdings" pitchFamily="2" charset="2"/>
                </a:endParaRPr>
              </a:p>
              <a:p>
                <a:pPr marL="609600" indent="-609600" eaLnBrk="1" hangingPunct="1">
                  <a:buFont typeface="Wingdings" pitchFamily="2" charset="2"/>
                  <a:buChar char="à"/>
                  <a:defRPr/>
                </a:pPr>
                <a:r>
                  <a:rPr lang="en-US" sz="2400" dirty="0" err="1" smtClean="0">
                    <a:sym typeface="Wingdings" pitchFamily="2" charset="2"/>
                  </a:rPr>
                  <a:t>Khi</a:t>
                </a:r>
                <a:r>
                  <a:rPr lang="en-US" sz="2400" dirty="0" smtClean="0">
                    <a:sym typeface="Wingdings" pitchFamily="2" charset="2"/>
                  </a:rPr>
                  <a:t> </a:t>
                </a:r>
                <a:r>
                  <a:rPr lang="en-US" sz="2400" dirty="0" err="1" smtClean="0">
                    <a:sym typeface="Wingdings" pitchFamily="2" charset="2"/>
                  </a:rPr>
                  <a:t>tính</a:t>
                </a:r>
                <a:r>
                  <a:rPr lang="en-US" sz="2400" dirty="0" smtClean="0">
                    <a:sym typeface="Wingdings" pitchFamily="2" charset="2"/>
                  </a:rPr>
                  <a:t> </a:t>
                </a:r>
                <a:r>
                  <a:rPr lang="en-US" sz="2400" dirty="0" err="1" smtClean="0">
                    <a:sym typeface="Wingdings" pitchFamily="2" charset="2"/>
                  </a:rPr>
                  <a:t>toán</a:t>
                </a:r>
                <a:r>
                  <a:rPr lang="en-US" sz="2400" dirty="0" smtClean="0">
                    <a:sym typeface="Wingdings" pitchFamily="2" charset="2"/>
                  </a:rPr>
                  <a:t> </a:t>
                </a:r>
                <a:r>
                  <a:rPr lang="en-US" sz="2400" dirty="0" err="1" smtClean="0">
                    <a:sym typeface="Wingdings" pitchFamily="2" charset="2"/>
                  </a:rPr>
                  <a:t>biến</a:t>
                </a:r>
                <a:r>
                  <a:rPr lang="en-US" sz="2400" dirty="0" smtClean="0">
                    <a:sym typeface="Wingdings" pitchFamily="2" charset="2"/>
                  </a:rPr>
                  <a:t> </a:t>
                </a:r>
                <a:r>
                  <a:rPr lang="en-US" sz="2400" dirty="0" err="1" smtClean="0">
                    <a:sym typeface="Wingdings" pitchFamily="2" charset="2"/>
                  </a:rPr>
                  <a:t>đổi</a:t>
                </a:r>
                <a:r>
                  <a:rPr lang="en-US" sz="2400" dirty="0" smtClean="0">
                    <a:sym typeface="Wingdings" pitchFamily="2" charset="2"/>
                  </a:rPr>
                  <a:t> Z </a:t>
                </a:r>
                <a:r>
                  <a:rPr lang="en-US" sz="2400" dirty="0" err="1" smtClean="0">
                    <a:sym typeface="Wingdings" pitchFamily="2" charset="2"/>
                  </a:rPr>
                  <a:t>của</a:t>
                </a:r>
                <a:r>
                  <a:rPr lang="en-US" sz="2400" dirty="0" smtClean="0">
                    <a:sym typeface="Wingdings" pitchFamily="2" charset="2"/>
                  </a:rPr>
                  <a:t> </a:t>
                </a:r>
                <a:r>
                  <a:rPr lang="en-US" sz="2400" dirty="0" err="1" smtClean="0">
                    <a:sym typeface="Wingdings" pitchFamily="2" charset="2"/>
                  </a:rPr>
                  <a:t>nhiều</a:t>
                </a:r>
                <a:r>
                  <a:rPr lang="en-US" sz="2400" dirty="0" smtClean="0">
                    <a:sym typeface="Wingdings" pitchFamily="2" charset="2"/>
                  </a:rPr>
                  <a:t> </a:t>
                </a:r>
                <a:r>
                  <a:rPr lang="en-US" sz="2400" dirty="0" err="1" smtClean="0">
                    <a:sym typeface="Wingdings" pitchFamily="2" charset="2"/>
                  </a:rPr>
                  <a:t>tín</a:t>
                </a:r>
                <a:r>
                  <a:rPr lang="en-US" sz="2400" dirty="0" smtClean="0">
                    <a:sym typeface="Wingdings" pitchFamily="2" charset="2"/>
                  </a:rPr>
                  <a:t> </a:t>
                </a:r>
                <a:r>
                  <a:rPr lang="en-US" sz="2400" dirty="0" err="1" smtClean="0">
                    <a:sym typeface="Wingdings" pitchFamily="2" charset="2"/>
                  </a:rPr>
                  <a:t>hiệu</a:t>
                </a:r>
                <a:r>
                  <a:rPr lang="en-US" sz="2400" dirty="0" smtClean="0">
                    <a:sym typeface="Wingdings" pitchFamily="2" charset="2"/>
                  </a:rPr>
                  <a:t> </a:t>
                </a:r>
                <a:r>
                  <a:rPr lang="en-US" sz="2400" dirty="0" err="1" smtClean="0">
                    <a:sym typeface="Wingdings" pitchFamily="2" charset="2"/>
                  </a:rPr>
                  <a:t>ta</a:t>
                </a:r>
                <a:r>
                  <a:rPr lang="en-US" sz="2400" dirty="0" smtClean="0">
                    <a:sym typeface="Wingdings" pitchFamily="2" charset="2"/>
                  </a:rPr>
                  <a:t> </a:t>
                </a:r>
                <a:r>
                  <a:rPr lang="en-US" sz="2400" dirty="0" err="1" smtClean="0">
                    <a:sym typeface="Wingdings" pitchFamily="2" charset="2"/>
                  </a:rPr>
                  <a:t>có</a:t>
                </a:r>
                <a:r>
                  <a:rPr lang="en-US" sz="2400" dirty="0" smtClean="0">
                    <a:sym typeface="Wingdings" pitchFamily="2" charset="2"/>
                  </a:rPr>
                  <a:t> </a:t>
                </a:r>
                <a:r>
                  <a:rPr lang="en-US" sz="2400" dirty="0" err="1" smtClean="0">
                    <a:sym typeface="Wingdings" pitchFamily="2" charset="2"/>
                  </a:rPr>
                  <a:t>thể</a:t>
                </a:r>
                <a:r>
                  <a:rPr lang="en-US" sz="2400" dirty="0" smtClean="0">
                    <a:sym typeface="Wingdings" pitchFamily="2" charset="2"/>
                  </a:rPr>
                  <a:t> </a:t>
                </a:r>
                <a:r>
                  <a:rPr lang="en-US" sz="2400" dirty="0" err="1" smtClean="0">
                    <a:sym typeface="Wingdings" pitchFamily="2" charset="2"/>
                  </a:rPr>
                  <a:t>tính</a:t>
                </a:r>
                <a:r>
                  <a:rPr lang="en-US" sz="2400" dirty="0" smtClean="0">
                    <a:sym typeface="Wingdings" pitchFamily="2" charset="2"/>
                  </a:rPr>
                  <a:t> </a:t>
                </a:r>
                <a:r>
                  <a:rPr lang="en-US" sz="2400" dirty="0" err="1" smtClean="0">
                    <a:sym typeface="Wingdings" pitchFamily="2" charset="2"/>
                  </a:rPr>
                  <a:t>bd</a:t>
                </a:r>
                <a:r>
                  <a:rPr lang="en-US" sz="2400" dirty="0" smtClean="0">
                    <a:sym typeface="Wingdings" pitchFamily="2" charset="2"/>
                  </a:rPr>
                  <a:t> Z </a:t>
                </a:r>
                <a:r>
                  <a:rPr lang="en-US" sz="2400" dirty="0" err="1" smtClean="0">
                    <a:sym typeface="Wingdings" pitchFamily="2" charset="2"/>
                  </a:rPr>
                  <a:t>của</a:t>
                </a:r>
                <a:r>
                  <a:rPr lang="en-US" sz="2400" dirty="0" smtClean="0">
                    <a:sym typeface="Wingdings" pitchFamily="2" charset="2"/>
                  </a:rPr>
                  <a:t> </a:t>
                </a:r>
                <a:r>
                  <a:rPr lang="en-US" sz="2400" dirty="0" err="1" smtClean="0">
                    <a:sym typeface="Wingdings" pitchFamily="2" charset="2"/>
                  </a:rPr>
                  <a:t>từng</a:t>
                </a:r>
                <a:r>
                  <a:rPr lang="en-US" sz="2400" dirty="0" smtClean="0">
                    <a:sym typeface="Wingdings" pitchFamily="2" charset="2"/>
                  </a:rPr>
                  <a:t> </a:t>
                </a:r>
                <a:r>
                  <a:rPr lang="en-US" sz="2400" dirty="0" err="1" smtClean="0">
                    <a:sym typeface="Wingdings" pitchFamily="2" charset="2"/>
                  </a:rPr>
                  <a:t>tín</a:t>
                </a:r>
                <a:r>
                  <a:rPr lang="en-US" sz="2400" dirty="0" smtClean="0">
                    <a:sym typeface="Wingdings" pitchFamily="2" charset="2"/>
                  </a:rPr>
                  <a:t> </a:t>
                </a:r>
                <a:r>
                  <a:rPr lang="en-US" sz="2400" dirty="0" err="1" smtClean="0">
                    <a:sym typeface="Wingdings" pitchFamily="2" charset="2"/>
                  </a:rPr>
                  <a:t>hiệu</a:t>
                </a:r>
                <a:r>
                  <a:rPr lang="en-US" sz="2400" dirty="0" smtClean="0">
                    <a:sym typeface="Wingdings" pitchFamily="2" charset="2"/>
                  </a:rPr>
                  <a:t> </a:t>
                </a:r>
                <a:r>
                  <a:rPr lang="en-US" sz="2400" dirty="0" err="1" smtClean="0">
                    <a:sym typeface="Wingdings" pitchFamily="2" charset="2"/>
                  </a:rPr>
                  <a:t>thành</a:t>
                </a:r>
                <a:r>
                  <a:rPr lang="en-US" sz="2400" dirty="0" smtClean="0">
                    <a:sym typeface="Wingdings" pitchFamily="2" charset="2"/>
                  </a:rPr>
                  <a:t> </a:t>
                </a:r>
                <a:r>
                  <a:rPr lang="en-US" sz="2400" dirty="0" err="1" smtClean="0">
                    <a:sym typeface="Wingdings" pitchFamily="2" charset="2"/>
                  </a:rPr>
                  <a:t>phần</a:t>
                </a:r>
                <a:r>
                  <a:rPr lang="en-US" sz="2400" dirty="0" smtClean="0">
                    <a:sym typeface="Wingdings" pitchFamily="2" charset="2"/>
                  </a:rPr>
                  <a:t>, </a:t>
                </a:r>
                <a:r>
                  <a:rPr lang="en-US" sz="2400" dirty="0" err="1" smtClean="0">
                    <a:sym typeface="Wingdings" pitchFamily="2" charset="2"/>
                  </a:rPr>
                  <a:t>sau</a:t>
                </a:r>
                <a:r>
                  <a:rPr lang="en-US" sz="2400" dirty="0" smtClean="0">
                    <a:sym typeface="Wingdings" pitchFamily="2" charset="2"/>
                  </a:rPr>
                  <a:t> </a:t>
                </a:r>
                <a:r>
                  <a:rPr lang="en-US" sz="2400" dirty="0" err="1" smtClean="0">
                    <a:sym typeface="Wingdings" pitchFamily="2" charset="2"/>
                  </a:rPr>
                  <a:t>đó</a:t>
                </a:r>
                <a:r>
                  <a:rPr lang="en-US" sz="2400" dirty="0" smtClean="0">
                    <a:sym typeface="Wingdings" pitchFamily="2" charset="2"/>
                  </a:rPr>
                  <a:t> </a:t>
                </a:r>
                <a:r>
                  <a:rPr lang="en-US" sz="2400" dirty="0" err="1" smtClean="0">
                    <a:sym typeface="Wingdings" pitchFamily="2" charset="2"/>
                  </a:rPr>
                  <a:t>cộng</a:t>
                </a:r>
                <a:r>
                  <a:rPr lang="en-US" sz="2400" dirty="0" smtClean="0">
                    <a:sym typeface="Wingdings" pitchFamily="2" charset="2"/>
                  </a:rPr>
                  <a:t> </a:t>
                </a:r>
                <a:r>
                  <a:rPr lang="en-US" sz="2400" dirty="0" err="1" smtClean="0">
                    <a:sym typeface="Wingdings" pitchFamily="2" charset="2"/>
                  </a:rPr>
                  <a:t>các</a:t>
                </a:r>
                <a:r>
                  <a:rPr lang="en-US" sz="2400" dirty="0" smtClean="0">
                    <a:sym typeface="Wingdings" pitchFamily="2" charset="2"/>
                  </a:rPr>
                  <a:t> </a:t>
                </a:r>
                <a:r>
                  <a:rPr lang="en-US" sz="2400" dirty="0" err="1" smtClean="0">
                    <a:sym typeface="Wingdings" pitchFamily="2" charset="2"/>
                  </a:rPr>
                  <a:t>kết</a:t>
                </a:r>
                <a:r>
                  <a:rPr lang="en-US" sz="2400" dirty="0" smtClean="0">
                    <a:sym typeface="Wingdings" pitchFamily="2" charset="2"/>
                  </a:rPr>
                  <a:t> </a:t>
                </a:r>
                <a:r>
                  <a:rPr lang="en-US" sz="2400" dirty="0" err="1" smtClean="0">
                    <a:sym typeface="Wingdings" pitchFamily="2" charset="2"/>
                  </a:rPr>
                  <a:t>quả</a:t>
                </a:r>
                <a:r>
                  <a:rPr lang="en-US" sz="2400" dirty="0" smtClean="0">
                    <a:sym typeface="Wingdings" pitchFamily="2" charset="2"/>
                  </a:rPr>
                  <a:t> </a:t>
                </a:r>
                <a:r>
                  <a:rPr lang="en-US" sz="2400" dirty="0" err="1" smtClean="0">
                    <a:sym typeface="Wingdings" pitchFamily="2" charset="2"/>
                  </a:rPr>
                  <a:t>lại</a:t>
                </a:r>
                <a:endParaRPr lang="en-US" sz="2400" dirty="0" smtClean="0">
                  <a:sym typeface="Wingdings" pitchFamily="2" charset="2"/>
                </a:endParaRPr>
              </a:p>
              <a:p>
                <a:pPr marL="609600" indent="-609600" eaLnBrk="1" hangingPunct="1">
                  <a:buFont typeface="Wingdings" pitchFamily="2" charset="2"/>
                  <a:buChar char="à"/>
                  <a:defRPr/>
                </a:pPr>
                <a:r>
                  <a:rPr lang="en-US" sz="2400" dirty="0" err="1" smtClean="0"/>
                  <a:t>Chú</a:t>
                </a:r>
                <a:r>
                  <a:rPr lang="en-US" sz="2400" dirty="0" smtClean="0"/>
                  <a:t> ý: </a:t>
                </a:r>
                <a:r>
                  <a:rPr lang="en-US" sz="2400" dirty="0" err="1" smtClean="0"/>
                  <a:t>miền</a:t>
                </a:r>
                <a:r>
                  <a:rPr lang="en-US" sz="2400" dirty="0" smtClean="0"/>
                  <a:t> HT </a:t>
                </a:r>
              </a:p>
              <a:p>
                <a:pPr marL="609600" indent="-609600" eaLnBrk="1" hangingPunct="1">
                  <a:buFont typeface="Wingdings" pitchFamily="2" charset="2"/>
                  <a:buChar char="à"/>
                  <a:defRPr/>
                </a:pPr>
                <a:r>
                  <a:rPr lang="en-US" sz="2400" dirty="0" err="1" smtClean="0"/>
                  <a:t>Ví</a:t>
                </a:r>
                <a:r>
                  <a:rPr lang="en-US" sz="2400" dirty="0" smtClean="0"/>
                  <a:t> </a:t>
                </a:r>
                <a:r>
                  <a:rPr lang="en-US" sz="2400" dirty="0" err="1" smtClean="0"/>
                  <a:t>dụ</a:t>
                </a:r>
                <a:r>
                  <a:rPr lang="en-US" sz="2400" dirty="0" smtClean="0"/>
                  <a:t>: </a:t>
                </a:r>
                <a:r>
                  <a:rPr lang="en-US" sz="2400" dirty="0" err="1" smtClean="0"/>
                  <a:t>tìm</a:t>
                </a:r>
                <a:r>
                  <a:rPr lang="en-US" sz="2400" dirty="0" smtClean="0"/>
                  <a:t> </a:t>
                </a:r>
                <a:r>
                  <a:rPr lang="en-US" sz="2400" dirty="0" err="1" smtClean="0"/>
                  <a:t>bd</a:t>
                </a:r>
                <a:r>
                  <a:rPr lang="en-US" sz="2400" dirty="0" smtClean="0"/>
                  <a:t> Z </a:t>
                </a:r>
                <a:r>
                  <a:rPr lang="en-US" sz="2400" dirty="0" err="1" smtClean="0"/>
                  <a:t>của</a:t>
                </a:r>
                <a:r>
                  <a:rPr lang="en-US" sz="2400" dirty="0" smtClean="0"/>
                  <a:t> t/h </a:t>
                </a:r>
                <a:r>
                  <a:rPr lang="en-US" sz="2400" dirty="0" err="1" smtClean="0"/>
                  <a:t>sau</a:t>
                </a:r>
                <a:r>
                  <a:rPr lang="en-US" sz="2400" dirty="0" smtClean="0"/>
                  <a:t>: </a:t>
                </a:r>
                <a14:m>
                  <m:oMath xmlns:m="http://schemas.openxmlformats.org/officeDocument/2006/math">
                    <m:r>
                      <a:rPr lang="en-US" sz="2400" i="1">
                        <a:effectLst/>
                        <a:latin typeface="Cambria Math"/>
                      </a:rPr>
                      <m:t>𝑥</m:t>
                    </m:r>
                    <m:r>
                      <a:rPr lang="en-US" sz="2400" i="1">
                        <a:effectLst/>
                        <a:latin typeface="Cambria Math"/>
                      </a:rPr>
                      <m:t>(</m:t>
                    </m:r>
                    <m:r>
                      <a:rPr lang="en-US" sz="2400" i="1">
                        <a:effectLst/>
                        <a:latin typeface="Cambria Math"/>
                      </a:rPr>
                      <m:t>𝑛</m:t>
                    </m:r>
                    <m:r>
                      <a:rPr lang="en-US" sz="2400" i="1">
                        <a:effectLst/>
                        <a:latin typeface="Cambria Math"/>
                      </a:rPr>
                      <m:t>)=[3(</m:t>
                    </m:r>
                    <m:sSup>
                      <m:sSupPr>
                        <m:ctrlPr>
                          <a:rPr lang="en-US" sz="2400" i="1">
                            <a:effectLst/>
                            <a:latin typeface="Cambria Math" panose="02040503050406030204" pitchFamily="18" charset="0"/>
                          </a:rPr>
                        </m:ctrlPr>
                      </m:sSupPr>
                      <m:e>
                        <m:r>
                          <a:rPr lang="en-US" sz="2400" i="1">
                            <a:effectLst/>
                            <a:latin typeface="Cambria Math"/>
                          </a:rPr>
                          <m:t>2</m:t>
                        </m:r>
                      </m:e>
                      <m:sup>
                        <m:r>
                          <a:rPr lang="en-US" sz="2400" i="1">
                            <a:effectLst/>
                            <a:latin typeface="Cambria Math"/>
                          </a:rPr>
                          <m:t>𝑛</m:t>
                        </m:r>
                      </m:sup>
                    </m:sSup>
                    <m:r>
                      <a:rPr lang="en-US" sz="2400" i="1">
                        <a:effectLst/>
                        <a:latin typeface="Cambria Math"/>
                      </a:rPr>
                      <m:t>)−4(</m:t>
                    </m:r>
                    <m:sSup>
                      <m:sSupPr>
                        <m:ctrlPr>
                          <a:rPr lang="en-US" sz="2400" i="1">
                            <a:effectLst/>
                            <a:latin typeface="Cambria Math" panose="02040503050406030204" pitchFamily="18" charset="0"/>
                          </a:rPr>
                        </m:ctrlPr>
                      </m:sSupPr>
                      <m:e>
                        <m:r>
                          <a:rPr lang="en-US" sz="2400" i="1">
                            <a:effectLst/>
                            <a:latin typeface="Cambria Math"/>
                          </a:rPr>
                          <m:t>3</m:t>
                        </m:r>
                      </m:e>
                      <m:sup>
                        <m:r>
                          <a:rPr lang="en-US" sz="2400" i="1">
                            <a:effectLst/>
                            <a:latin typeface="Cambria Math"/>
                          </a:rPr>
                          <m:t>𝑛</m:t>
                        </m:r>
                      </m:sup>
                    </m:sSup>
                    <m:r>
                      <a:rPr lang="en-US" sz="2400" i="1">
                        <a:effectLst/>
                        <a:latin typeface="Cambria Math"/>
                      </a:rPr>
                      <m:t>)]</m:t>
                    </m:r>
                    <m:r>
                      <a:rPr lang="en-US" sz="2400" i="1">
                        <a:effectLst/>
                        <a:latin typeface="Cambria Math"/>
                      </a:rPr>
                      <m:t>𝑢</m:t>
                    </m:r>
                    <m:r>
                      <a:rPr lang="en-US" sz="2400" i="1">
                        <a:effectLst/>
                        <a:latin typeface="Cambria Math"/>
                      </a:rPr>
                      <m:t>(</m:t>
                    </m:r>
                    <m:r>
                      <a:rPr lang="en-US" sz="2400" i="1">
                        <a:effectLst/>
                        <a:latin typeface="Cambria Math"/>
                      </a:rPr>
                      <m:t>𝑛</m:t>
                    </m:r>
                    <m:r>
                      <a:rPr lang="en-US" sz="2400" i="1">
                        <a:effectLst/>
                        <a:latin typeface="Cambria Math"/>
                      </a:rPr>
                      <m:t>)</m:t>
                    </m:r>
                  </m:oMath>
                </a14:m>
                <a:endParaRPr lang="en-US" sz="2800" dirty="0" smtClean="0"/>
              </a:p>
            </p:txBody>
          </p:sp>
        </mc:Choice>
        <mc:Fallback xmlns="">
          <p:sp>
            <p:nvSpPr>
              <p:cNvPr id="80899" name="Rectangle 3"/>
              <p:cNvSpPr>
                <a:spLocks noGrp="1" noRot="1" noChangeAspect="1" noMove="1" noResize="1" noEditPoints="1" noAdjustHandles="1" noChangeArrowheads="1" noChangeShapeType="1" noTextEdit="1"/>
              </p:cNvSpPr>
              <p:nvPr>
                <p:ph type="body" idx="1"/>
              </p:nvPr>
            </p:nvSpPr>
            <p:spPr>
              <a:xfrm>
                <a:off x="457200" y="1600200"/>
                <a:ext cx="8382000" cy="5257800"/>
              </a:xfrm>
              <a:blipFill rotWithShape="1">
                <a:blip r:embed="rId2"/>
                <a:stretch>
                  <a:fillRect l="-582" t="-928" r="-145" b="-1160"/>
                </a:stretch>
              </a:blipFill>
            </p:spPr>
            <p:txBody>
              <a:bodyPr/>
              <a:lstStyle/>
              <a:p>
                <a:r>
                  <a:rPr lang="en-US">
                    <a:noFill/>
                  </a:rPr>
                  <a:t> </a:t>
                </a:r>
              </a:p>
            </p:txBody>
          </p:sp>
        </mc:Fallback>
      </mc:AlternateContent>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057400"/>
            <a:ext cx="2743200"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971800"/>
            <a:ext cx="2743200"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3962400"/>
            <a:ext cx="85344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5943600"/>
            <a:ext cx="30575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7400" y="2286000"/>
            <a:ext cx="8382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7400" y="3276600"/>
            <a:ext cx="8096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lang="en-US" smtClean="0"/>
              <a:t>Ví dụ</a:t>
            </a:r>
          </a:p>
        </p:txBody>
      </p:sp>
      <p:sp>
        <p:nvSpPr>
          <p:cNvPr id="82947" name="Rectangle 3"/>
          <p:cNvSpPr>
            <a:spLocks noGrp="1" noChangeArrowheads="1"/>
          </p:cNvSpPr>
          <p:nvPr>
            <p:ph type="body" idx="1"/>
          </p:nvPr>
        </p:nvSpPr>
        <p:spPr/>
        <p:txBody>
          <a:bodyPr/>
          <a:lstStyle/>
          <a:p>
            <a:pPr eaLnBrk="1" hangingPunct="1">
              <a:defRPr/>
            </a:pPr>
            <a:r>
              <a:rPr lang="en-US" dirty="0" err="1" smtClean="0"/>
              <a:t>Tìm</a:t>
            </a:r>
            <a:r>
              <a:rPr lang="en-US" dirty="0" smtClean="0"/>
              <a:t> </a:t>
            </a:r>
            <a:r>
              <a:rPr lang="en-US" dirty="0" err="1" smtClean="0"/>
              <a:t>biến</a:t>
            </a:r>
            <a:r>
              <a:rPr lang="en-US" dirty="0" smtClean="0"/>
              <a:t> </a:t>
            </a:r>
            <a:r>
              <a:rPr lang="en-US" dirty="0" err="1" smtClean="0"/>
              <a:t>đổi</a:t>
            </a:r>
            <a:r>
              <a:rPr lang="en-US" dirty="0" smtClean="0"/>
              <a:t> Z </a:t>
            </a:r>
            <a:r>
              <a:rPr lang="en-US" dirty="0" err="1" smtClean="0"/>
              <a:t>của</a:t>
            </a:r>
            <a:r>
              <a:rPr lang="en-US" dirty="0" smtClean="0"/>
              <a:t> </a:t>
            </a:r>
            <a:r>
              <a:rPr lang="en-US" dirty="0" err="1" smtClean="0"/>
              <a:t>tín</a:t>
            </a:r>
            <a:r>
              <a:rPr lang="en-US" dirty="0" smtClean="0"/>
              <a:t> </a:t>
            </a:r>
            <a:r>
              <a:rPr lang="en-US" dirty="0" err="1" smtClean="0"/>
              <a:t>hiệu</a:t>
            </a:r>
            <a:r>
              <a:rPr lang="en-US" dirty="0" smtClean="0"/>
              <a:t> </a:t>
            </a:r>
            <a:r>
              <a:rPr lang="en-US" dirty="0" err="1" smtClean="0"/>
              <a:t>sau</a:t>
            </a:r>
            <a:r>
              <a:rPr lang="en-US" dirty="0" smtClean="0"/>
              <a:t>:</a:t>
            </a:r>
          </a:p>
          <a:p>
            <a:pPr eaLnBrk="1" hangingPunct="1">
              <a:buFont typeface="Wingdings" pitchFamily="2" charset="2"/>
              <a:buNone/>
              <a:defRPr/>
            </a:pPr>
            <a:endParaRPr lang="en-US" dirty="0" smtClean="0"/>
          </a:p>
        </p:txBody>
      </p:sp>
      <p:pic>
        <p:nvPicPr>
          <p:cNvPr id="1946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286000"/>
            <a:ext cx="4191000"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defRPr/>
            </a:pPr>
            <a:r>
              <a:rPr lang="en-US" sz="3600" smtClean="0"/>
              <a:t>b. Tính chất trễ trong miền thời gian</a:t>
            </a:r>
          </a:p>
        </p:txBody>
      </p:sp>
      <p:sp>
        <p:nvSpPr>
          <p:cNvPr id="81923" name="AutoShape 3"/>
          <p:cNvSpPr>
            <a:spLocks noGrp="1" noChangeAspect="1" noChangeArrowheads="1"/>
          </p:cNvSpPr>
          <p:nvPr>
            <p:ph type="body" idx="1"/>
          </p:nvPr>
        </p:nvSpPr>
        <p:spPr>
          <a:xfrm>
            <a:off x="457200" y="1600200"/>
            <a:ext cx="8229600" cy="4953000"/>
          </a:xfrm>
        </p:spPr>
        <p:txBody>
          <a:bodyPr/>
          <a:lstStyle/>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r>
              <a:rPr lang="en-US" dirty="0" err="1" smtClean="0"/>
              <a:t>Miền</a:t>
            </a:r>
            <a:r>
              <a:rPr lang="en-US" dirty="0" smtClean="0"/>
              <a:t> </a:t>
            </a:r>
            <a:r>
              <a:rPr lang="en-US" dirty="0" err="1" smtClean="0"/>
              <a:t>hội</a:t>
            </a:r>
            <a:r>
              <a:rPr lang="en-US" dirty="0" smtClean="0"/>
              <a:t> </a:t>
            </a:r>
            <a:r>
              <a:rPr lang="en-US" dirty="0" err="1" smtClean="0"/>
              <a:t>tụ</a:t>
            </a:r>
            <a:r>
              <a:rPr lang="en-US" dirty="0" smtClean="0"/>
              <a:t> </a:t>
            </a:r>
            <a:r>
              <a:rPr lang="en-US" dirty="0" err="1" smtClean="0"/>
              <a:t>của</a:t>
            </a:r>
            <a:r>
              <a:rPr lang="en-US" dirty="0" smtClean="0"/>
              <a:t> Z[x(n-k)] </a:t>
            </a:r>
            <a:r>
              <a:rPr lang="en-US" dirty="0" err="1" smtClean="0"/>
              <a:t>giống</a:t>
            </a:r>
            <a:r>
              <a:rPr lang="en-US" dirty="0" smtClean="0"/>
              <a:t> </a:t>
            </a:r>
            <a:r>
              <a:rPr lang="en-US" dirty="0" err="1" smtClean="0"/>
              <a:t>miền</a:t>
            </a:r>
            <a:r>
              <a:rPr lang="en-US" dirty="0" smtClean="0"/>
              <a:t> HT </a:t>
            </a:r>
            <a:r>
              <a:rPr lang="en-US" dirty="0" err="1" smtClean="0"/>
              <a:t>của</a:t>
            </a:r>
            <a:r>
              <a:rPr lang="en-US" dirty="0" smtClean="0"/>
              <a:t> Z[x(n)], </a:t>
            </a:r>
            <a:r>
              <a:rPr lang="en-US" dirty="0" err="1" smtClean="0"/>
              <a:t>ngoài</a:t>
            </a:r>
            <a:r>
              <a:rPr lang="en-US" dirty="0" smtClean="0"/>
              <a:t> </a:t>
            </a:r>
            <a:r>
              <a:rPr lang="en-US" dirty="0" err="1" smtClean="0"/>
              <a:t>ra</a:t>
            </a:r>
            <a:r>
              <a:rPr lang="en-US" dirty="0" smtClean="0"/>
              <a:t>:</a:t>
            </a:r>
          </a:p>
          <a:p>
            <a:pPr lvl="1" eaLnBrk="1" hangingPunct="1">
              <a:defRPr/>
            </a:pPr>
            <a:r>
              <a:rPr lang="en-US" dirty="0" err="1" smtClean="0"/>
              <a:t>Với</a:t>
            </a:r>
            <a:r>
              <a:rPr lang="en-US" dirty="0" smtClean="0"/>
              <a:t> k &gt; 0, z </a:t>
            </a:r>
            <a:r>
              <a:rPr lang="en-US" dirty="0" smtClean="0">
                <a:ea typeface="Arial Unicode MS" pitchFamily="34" charset="-128"/>
                <a:cs typeface="Arial" pitchFamily="34" charset="0"/>
              </a:rPr>
              <a:t>≠ 0</a:t>
            </a:r>
          </a:p>
          <a:p>
            <a:pPr lvl="1" eaLnBrk="1" hangingPunct="1">
              <a:defRPr/>
            </a:pPr>
            <a:r>
              <a:rPr lang="en-US" dirty="0" err="1" smtClean="0">
                <a:ea typeface="Arial Unicode MS" pitchFamily="34" charset="-128"/>
                <a:cs typeface="Arial" pitchFamily="34" charset="0"/>
              </a:rPr>
              <a:t>Với</a:t>
            </a:r>
            <a:r>
              <a:rPr lang="en-US" dirty="0" smtClean="0">
                <a:ea typeface="Arial Unicode MS" pitchFamily="34" charset="-128"/>
                <a:cs typeface="Arial" pitchFamily="34" charset="0"/>
              </a:rPr>
              <a:t> k &lt; 0, z ≠ ∞</a:t>
            </a:r>
          </a:p>
          <a:p>
            <a:pPr eaLnBrk="1" hangingPunct="1">
              <a:defRPr/>
            </a:pPr>
            <a:r>
              <a:rPr lang="en-US" dirty="0" smtClean="0">
                <a:ea typeface="Arial Unicode MS" pitchFamily="34" charset="-128"/>
                <a:cs typeface="Arial" pitchFamily="34" charset="0"/>
              </a:rPr>
              <a:t>VD: </a:t>
            </a:r>
            <a:r>
              <a:rPr lang="en-US" dirty="0" err="1" smtClean="0">
                <a:ea typeface="Arial Unicode MS" pitchFamily="34" charset="-128"/>
                <a:cs typeface="Arial" pitchFamily="34" charset="0"/>
              </a:rPr>
              <a:t>có</a:t>
            </a:r>
            <a:r>
              <a:rPr lang="en-US" dirty="0" smtClean="0">
                <a:ea typeface="Arial Unicode MS" pitchFamily="34" charset="-128"/>
                <a:cs typeface="Arial" pitchFamily="34" charset="0"/>
              </a:rPr>
              <a:t> x(n)=(1,</a:t>
            </a:r>
            <a:r>
              <a:rPr lang="en-US" u="sng" dirty="0" smtClean="0">
                <a:ea typeface="Arial Unicode MS" pitchFamily="34" charset="-128"/>
                <a:cs typeface="Arial" pitchFamily="34" charset="0"/>
              </a:rPr>
              <a:t>2</a:t>
            </a:r>
            <a:r>
              <a:rPr lang="en-US" dirty="0" smtClean="0">
                <a:ea typeface="Arial Unicode MS" pitchFamily="34" charset="-128"/>
                <a:cs typeface="Arial" pitchFamily="34" charset="0"/>
              </a:rPr>
              <a:t>,3,2,1)</a:t>
            </a:r>
          </a:p>
          <a:p>
            <a:pPr lvl="1" eaLnBrk="1" hangingPunct="1">
              <a:buFont typeface="Wingdings" pitchFamily="2" charset="2"/>
              <a:buNone/>
              <a:defRPr/>
            </a:pPr>
            <a:r>
              <a:rPr lang="en-US" dirty="0" smtClean="0">
                <a:ea typeface="Arial Unicode MS" pitchFamily="34" charset="-128"/>
                <a:cs typeface="Arial" pitchFamily="34" charset="0"/>
              </a:rPr>
              <a:t>		Tính BĐ z </a:t>
            </a:r>
            <a:r>
              <a:rPr lang="en-US" dirty="0" err="1" smtClean="0">
                <a:ea typeface="Arial Unicode MS" pitchFamily="34" charset="-128"/>
                <a:cs typeface="Arial" pitchFamily="34" charset="0"/>
              </a:rPr>
              <a:t>của</a:t>
            </a:r>
            <a:r>
              <a:rPr lang="en-US" dirty="0" smtClean="0">
                <a:ea typeface="Arial Unicode MS" pitchFamily="34" charset="-128"/>
                <a:cs typeface="Arial" pitchFamily="34" charset="0"/>
              </a:rPr>
              <a:t> </a:t>
            </a:r>
            <a:r>
              <a:rPr lang="en-US" dirty="0" err="1" smtClean="0">
                <a:ea typeface="Arial Unicode MS" pitchFamily="34" charset="-128"/>
                <a:cs typeface="Arial" pitchFamily="34" charset="0"/>
              </a:rPr>
              <a:t>tín</a:t>
            </a:r>
            <a:r>
              <a:rPr lang="en-US" dirty="0" smtClean="0">
                <a:ea typeface="Arial Unicode MS" pitchFamily="34" charset="-128"/>
                <a:cs typeface="Arial" pitchFamily="34" charset="0"/>
              </a:rPr>
              <a:t> </a:t>
            </a:r>
            <a:r>
              <a:rPr lang="en-US" dirty="0" err="1" smtClean="0">
                <a:ea typeface="Arial Unicode MS" pitchFamily="34" charset="-128"/>
                <a:cs typeface="Arial" pitchFamily="34" charset="0"/>
              </a:rPr>
              <a:t>hiệu</a:t>
            </a:r>
            <a:r>
              <a:rPr lang="en-US" dirty="0" smtClean="0">
                <a:ea typeface="Arial Unicode MS" pitchFamily="34" charset="-128"/>
                <a:cs typeface="Arial" pitchFamily="34" charset="0"/>
              </a:rPr>
              <a:t> x</a:t>
            </a:r>
            <a:r>
              <a:rPr lang="en-US" baseline="-25000" dirty="0" smtClean="0">
                <a:ea typeface="Arial Unicode MS" pitchFamily="34" charset="-128"/>
                <a:cs typeface="Arial" pitchFamily="34" charset="0"/>
              </a:rPr>
              <a:t>1</a:t>
            </a:r>
            <a:r>
              <a:rPr lang="en-US" dirty="0" smtClean="0">
                <a:ea typeface="Arial Unicode MS" pitchFamily="34" charset="-128"/>
                <a:cs typeface="Arial" pitchFamily="34" charset="0"/>
              </a:rPr>
              <a:t>(n)=x(n-2)</a:t>
            </a:r>
          </a:p>
        </p:txBody>
      </p:sp>
      <p:pic>
        <p:nvPicPr>
          <p:cNvPr id="2048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676400"/>
            <a:ext cx="190500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514600"/>
            <a:ext cx="34290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defRPr/>
            </a:pPr>
            <a:r>
              <a:rPr lang="en-US" sz="4000" smtClean="0"/>
              <a:t>c. Nhân tín hiệu với dãy lũy thừa a</a:t>
            </a:r>
            <a:r>
              <a:rPr lang="en-US" sz="4000" baseline="30000" smtClean="0"/>
              <a:t>n</a:t>
            </a:r>
            <a:endParaRPr lang="en-US" sz="4000" smtClean="0"/>
          </a:p>
        </p:txBody>
      </p:sp>
      <p:sp>
        <p:nvSpPr>
          <p:cNvPr id="84995" name="Rectangle 3"/>
          <p:cNvSpPr>
            <a:spLocks noGrp="1" noChangeArrowheads="1"/>
          </p:cNvSpPr>
          <p:nvPr>
            <p:ph type="body" idx="1"/>
          </p:nvPr>
        </p:nvSpPr>
        <p:spPr/>
        <p:txBody>
          <a:bodyPr/>
          <a:lstStyle/>
          <a:p>
            <a:pPr eaLnBrk="1" hangingPunct="1">
              <a:defRPr/>
            </a:pPr>
            <a:r>
              <a:rPr lang="en-US" dirty="0" err="1" smtClean="0"/>
              <a:t>Có</a:t>
            </a:r>
            <a:r>
              <a:rPr lang="en-US" dirty="0" smtClean="0"/>
              <a:t> x</a:t>
            </a:r>
            <a:r>
              <a:rPr lang="en-US" baseline="-25000" dirty="0" smtClean="0"/>
              <a:t>1</a:t>
            </a:r>
            <a:r>
              <a:rPr lang="en-US" dirty="0" smtClean="0"/>
              <a:t>(n)=</a:t>
            </a:r>
            <a:r>
              <a:rPr lang="en-US" dirty="0" err="1" smtClean="0"/>
              <a:t>a</a:t>
            </a:r>
            <a:r>
              <a:rPr lang="en-US" baseline="30000" dirty="0" err="1" smtClean="0"/>
              <a:t>n</a:t>
            </a:r>
            <a:r>
              <a:rPr lang="en-US" dirty="0" err="1" smtClean="0"/>
              <a:t>x</a:t>
            </a:r>
            <a:r>
              <a:rPr lang="en-US" dirty="0" smtClean="0"/>
              <a:t>(n) </a:t>
            </a:r>
            <a:r>
              <a:rPr lang="en-US" dirty="0" err="1" smtClean="0"/>
              <a:t>và</a:t>
            </a:r>
            <a:r>
              <a:rPr lang="en-US" dirty="0" smtClean="0"/>
              <a:t> </a:t>
            </a:r>
            <a:r>
              <a:rPr lang="en-US" dirty="0" err="1" smtClean="0"/>
              <a:t>miền</a:t>
            </a:r>
            <a:r>
              <a:rPr lang="en-US" dirty="0" smtClean="0"/>
              <a:t> HT: r</a:t>
            </a:r>
            <a:r>
              <a:rPr lang="en-US" baseline="-25000" dirty="0" smtClean="0"/>
              <a:t>1</a:t>
            </a:r>
            <a:r>
              <a:rPr lang="en-US" dirty="0" smtClean="0"/>
              <a:t>&lt;</a:t>
            </a:r>
            <a:r>
              <a:rPr lang="en-US" dirty="0" smtClean="0">
                <a:latin typeface="Verdana" pitchFamily="34" charset="0"/>
              </a:rPr>
              <a:t>|z|&lt;r</a:t>
            </a:r>
            <a:r>
              <a:rPr lang="en-US" baseline="-25000" dirty="0" smtClean="0">
                <a:latin typeface="Verdana" pitchFamily="34" charset="0"/>
              </a:rPr>
              <a:t>2</a:t>
            </a:r>
            <a:endParaRPr lang="en-US" baseline="-25000" dirty="0" smtClean="0">
              <a:latin typeface="Verdana" pitchFamily="34" charset="0"/>
              <a:sym typeface="Wingdings" pitchFamily="2" charset="2"/>
            </a:endParaRPr>
          </a:p>
          <a:p>
            <a:pPr eaLnBrk="1" hangingPunct="1">
              <a:defRPr/>
            </a:pPr>
            <a:endParaRPr lang="en-US" dirty="0" smtClean="0">
              <a:sym typeface="Wingdings" pitchFamily="2" charset="2"/>
            </a:endParaRPr>
          </a:p>
          <a:p>
            <a:pPr eaLnBrk="1" hangingPunct="1">
              <a:buFont typeface="Wingdings" pitchFamily="2" charset="2"/>
              <a:buNone/>
              <a:defRPr/>
            </a:pPr>
            <a:endParaRPr lang="en-US" dirty="0" smtClean="0"/>
          </a:p>
          <a:p>
            <a:pPr eaLnBrk="1" hangingPunct="1">
              <a:buFont typeface="Wingdings" pitchFamily="2" charset="2"/>
              <a:buNone/>
              <a:defRPr/>
            </a:pPr>
            <a:r>
              <a:rPr lang="en-US" dirty="0" smtClean="0">
                <a:sym typeface="Wingdings" pitchFamily="2" charset="2"/>
              </a:rPr>
              <a:t> </a:t>
            </a:r>
            <a:r>
              <a:rPr lang="en-US" dirty="0" err="1" smtClean="0">
                <a:sym typeface="Wingdings" pitchFamily="2" charset="2"/>
              </a:rPr>
              <a:t>Miền</a:t>
            </a:r>
            <a:r>
              <a:rPr lang="en-US" dirty="0" smtClean="0">
                <a:sym typeface="Wingdings" pitchFamily="2" charset="2"/>
              </a:rPr>
              <a:t> HT </a:t>
            </a:r>
            <a:r>
              <a:rPr lang="en-US" dirty="0" err="1" smtClean="0">
                <a:sym typeface="Wingdings" pitchFamily="2" charset="2"/>
              </a:rPr>
              <a:t>của</a:t>
            </a:r>
            <a:r>
              <a:rPr lang="en-US" dirty="0" smtClean="0">
                <a:sym typeface="Wingdings" pitchFamily="2" charset="2"/>
              </a:rPr>
              <a:t> X</a:t>
            </a:r>
            <a:r>
              <a:rPr lang="en-US" baseline="-25000" dirty="0" smtClean="0">
                <a:sym typeface="Wingdings" pitchFamily="2" charset="2"/>
              </a:rPr>
              <a:t>1</a:t>
            </a:r>
            <a:r>
              <a:rPr lang="en-US" dirty="0" smtClean="0">
                <a:sym typeface="Wingdings" pitchFamily="2" charset="2"/>
              </a:rPr>
              <a:t>(z): r</a:t>
            </a:r>
            <a:r>
              <a:rPr lang="en-US" baseline="-25000" dirty="0" smtClean="0">
                <a:sym typeface="Wingdings" pitchFamily="2" charset="2"/>
              </a:rPr>
              <a:t>1</a:t>
            </a:r>
            <a:r>
              <a:rPr lang="en-US" dirty="0" smtClean="0">
                <a:latin typeface="Verdana" pitchFamily="34" charset="0"/>
              </a:rPr>
              <a:t>|a|</a:t>
            </a:r>
            <a:r>
              <a:rPr lang="en-US" dirty="0" smtClean="0">
                <a:sym typeface="Wingdings" pitchFamily="2" charset="2"/>
              </a:rPr>
              <a:t> </a:t>
            </a:r>
            <a:r>
              <a:rPr lang="en-US" dirty="0" smtClean="0"/>
              <a:t>&lt;</a:t>
            </a:r>
            <a:r>
              <a:rPr lang="en-US" dirty="0" smtClean="0">
                <a:latin typeface="Verdana" pitchFamily="34" charset="0"/>
              </a:rPr>
              <a:t>|z|&lt;</a:t>
            </a:r>
            <a:r>
              <a:rPr lang="en-US" dirty="0" smtClean="0">
                <a:sym typeface="Wingdings" pitchFamily="2" charset="2"/>
              </a:rPr>
              <a:t> r</a:t>
            </a:r>
            <a:r>
              <a:rPr lang="en-US" baseline="-25000" dirty="0" smtClean="0">
                <a:sym typeface="Wingdings" pitchFamily="2" charset="2"/>
              </a:rPr>
              <a:t>2</a:t>
            </a:r>
            <a:r>
              <a:rPr lang="en-US" dirty="0" smtClean="0">
                <a:latin typeface="Verdana" pitchFamily="34" charset="0"/>
              </a:rPr>
              <a:t>|a|</a:t>
            </a:r>
            <a:endParaRPr lang="en-US" dirty="0" smtClean="0"/>
          </a:p>
        </p:txBody>
      </p:sp>
      <p:sp>
        <p:nvSpPr>
          <p:cNvPr id="21508" name="Rectangle 4"/>
          <p:cNvSpPr>
            <a:spLocks noChangeArrowheads="1"/>
          </p:cNvSpPr>
          <p:nvPr/>
        </p:nvSpPr>
        <p:spPr bwMode="auto">
          <a:xfrm>
            <a:off x="685800" y="2209800"/>
            <a:ext cx="8153400" cy="1066800"/>
          </a:xfrm>
          <a:prstGeom prst="rect">
            <a:avLst/>
          </a:prstGeom>
          <a:solidFill>
            <a:schemeClr val="tx1"/>
          </a:solidFill>
          <a:ln w="9525">
            <a:solidFill>
              <a:schemeClr val="tx1"/>
            </a:solidFill>
            <a:miter lim="800000"/>
            <a:headEnd/>
            <a:tailEnd/>
          </a:ln>
        </p:spPr>
        <p:txBody>
          <a:bodyPr wrap="none" anchor="ctr"/>
          <a:lstStyle/>
          <a:p>
            <a:endParaRPr lang="en-US"/>
          </a:p>
        </p:txBody>
      </p:sp>
      <p:graphicFrame>
        <p:nvGraphicFramePr>
          <p:cNvPr id="21509" name="Object 5"/>
          <p:cNvGraphicFramePr>
            <a:graphicFrameLocks noChangeAspect="1"/>
          </p:cNvGraphicFramePr>
          <p:nvPr/>
        </p:nvGraphicFramePr>
        <p:xfrm>
          <a:off x="803275" y="2208213"/>
          <a:ext cx="7799388" cy="1019175"/>
        </p:xfrm>
        <a:graphic>
          <a:graphicData uri="http://schemas.openxmlformats.org/presentationml/2006/ole">
            <mc:AlternateContent xmlns:mc="http://schemas.openxmlformats.org/markup-compatibility/2006">
              <mc:Choice xmlns:v="urn:schemas-microsoft-com:vml" Requires="v">
                <p:oleObj spid="_x0000_s21541" name="Equation" r:id="rId3" imgW="3568700" imgH="431800" progId="Equation.3">
                  <p:embed/>
                </p:oleObj>
              </mc:Choice>
              <mc:Fallback>
                <p:oleObj name="Equation" r:id="rId3" imgW="3568700" imgH="431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275" y="2208213"/>
                        <a:ext cx="7799388" cy="101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defRPr/>
            </a:pPr>
            <a:r>
              <a:rPr lang="en-US" smtClean="0"/>
              <a:t>Ví dụ</a:t>
            </a:r>
          </a:p>
        </p:txBody>
      </p:sp>
      <p:sp>
        <p:nvSpPr>
          <p:cNvPr id="86019" name="Rectangle 3"/>
          <p:cNvSpPr>
            <a:spLocks noGrp="1" noChangeArrowheads="1"/>
          </p:cNvSpPr>
          <p:nvPr>
            <p:ph type="body" idx="1"/>
          </p:nvPr>
        </p:nvSpPr>
        <p:spPr/>
        <p:txBody>
          <a:bodyPr/>
          <a:lstStyle/>
          <a:p>
            <a:pPr eaLnBrk="1" hangingPunct="1">
              <a:defRPr/>
            </a:pPr>
            <a:r>
              <a:rPr lang="en-US" dirty="0" err="1" smtClean="0"/>
              <a:t>Tìm</a:t>
            </a:r>
            <a:r>
              <a:rPr lang="en-US" dirty="0" smtClean="0"/>
              <a:t> </a:t>
            </a:r>
            <a:r>
              <a:rPr lang="en-US" dirty="0" err="1" smtClean="0"/>
              <a:t>biến</a:t>
            </a:r>
            <a:r>
              <a:rPr lang="en-US" dirty="0" smtClean="0"/>
              <a:t> </a:t>
            </a:r>
            <a:r>
              <a:rPr lang="en-US" dirty="0" err="1" smtClean="0"/>
              <a:t>đổi</a:t>
            </a:r>
            <a:r>
              <a:rPr lang="en-US" dirty="0" smtClean="0"/>
              <a:t> Z, </a:t>
            </a:r>
            <a:r>
              <a:rPr lang="en-US" dirty="0" err="1" smtClean="0"/>
              <a:t>miền</a:t>
            </a:r>
            <a:r>
              <a:rPr lang="en-US" dirty="0" smtClean="0"/>
              <a:t> </a:t>
            </a:r>
            <a:r>
              <a:rPr lang="en-US" dirty="0" err="1" smtClean="0"/>
              <a:t>hội</a:t>
            </a:r>
            <a:r>
              <a:rPr lang="en-US" dirty="0" smtClean="0"/>
              <a:t> </a:t>
            </a:r>
            <a:r>
              <a:rPr lang="en-US" dirty="0" err="1" smtClean="0"/>
              <a:t>tụ</a:t>
            </a:r>
            <a:r>
              <a:rPr lang="en-US" dirty="0" smtClean="0"/>
              <a:t>:</a:t>
            </a:r>
          </a:p>
          <a:p>
            <a:pPr lvl="1" eaLnBrk="1" hangingPunct="1">
              <a:defRPr/>
            </a:pPr>
            <a:r>
              <a:rPr lang="en-US" dirty="0" smtClean="0"/>
              <a:t>x</a:t>
            </a:r>
            <a:r>
              <a:rPr lang="en-US" baseline="-25000" dirty="0" smtClean="0"/>
              <a:t>1</a:t>
            </a:r>
            <a:r>
              <a:rPr lang="en-US" dirty="0" smtClean="0"/>
              <a:t>(n)=u(n)</a:t>
            </a:r>
          </a:p>
          <a:p>
            <a:pPr lvl="1" eaLnBrk="1" hangingPunct="1">
              <a:defRPr/>
            </a:pPr>
            <a:r>
              <a:rPr lang="en-US" dirty="0" smtClean="0"/>
              <a:t>x</a:t>
            </a:r>
            <a:r>
              <a:rPr lang="en-US" baseline="-25000" dirty="0" smtClean="0"/>
              <a:t>2</a:t>
            </a:r>
            <a:r>
              <a:rPr lang="en-US" dirty="0" smtClean="0"/>
              <a:t>(n)=3</a:t>
            </a:r>
            <a:r>
              <a:rPr lang="en-US" baseline="30000" dirty="0" smtClean="0"/>
              <a:t>n</a:t>
            </a:r>
            <a:r>
              <a:rPr lang="en-US" dirty="0" smtClean="0"/>
              <a:t>.2</a:t>
            </a:r>
            <a:r>
              <a:rPr lang="en-US" baseline="30000" dirty="0" smtClean="0"/>
              <a:t>n</a:t>
            </a:r>
            <a:r>
              <a:rPr lang="en-US" dirty="0" smtClean="0"/>
              <a:t>u(n)</a:t>
            </a:r>
          </a:p>
          <a:p>
            <a:pPr lvl="1" eaLnBrk="1" hangingPunct="1">
              <a:defRPr/>
            </a:pPr>
            <a:r>
              <a:rPr lang="en-US" dirty="0" smtClean="0"/>
              <a:t>x</a:t>
            </a:r>
            <a:r>
              <a:rPr lang="en-US" baseline="-25000" dirty="0" smtClean="0"/>
              <a:t>3</a:t>
            </a:r>
            <a:r>
              <a:rPr lang="en-US" dirty="0" smtClean="0"/>
              <a:t>(n)=(1/3)</a:t>
            </a:r>
            <a:r>
              <a:rPr lang="en-US" baseline="30000" dirty="0" smtClean="0"/>
              <a:t>n</a:t>
            </a:r>
            <a:r>
              <a:rPr lang="en-US" dirty="0" smtClean="0"/>
              <a:t>u(n)</a:t>
            </a:r>
          </a:p>
          <a:p>
            <a:pPr lvl="1" eaLnBrk="1" hangingPunct="1">
              <a:defRPr/>
            </a:pPr>
            <a:r>
              <a:rPr lang="en-US" dirty="0" smtClean="0"/>
              <a:t>x</a:t>
            </a:r>
            <a:r>
              <a:rPr lang="en-US" baseline="-25000" dirty="0" smtClean="0"/>
              <a:t>4</a:t>
            </a:r>
            <a:r>
              <a:rPr lang="en-US" dirty="0" smtClean="0"/>
              <a:t>(n)=</a:t>
            </a:r>
            <a:r>
              <a:rPr lang="en-US" dirty="0" err="1" smtClean="0"/>
              <a:t>e</a:t>
            </a:r>
            <a:r>
              <a:rPr lang="en-US" baseline="30000" dirty="0" err="1" smtClean="0"/>
              <a:t>j</a:t>
            </a:r>
            <a:r>
              <a:rPr lang="en-US" baseline="30000" dirty="0" smtClean="0"/>
              <a:t>(</a:t>
            </a:r>
            <a:r>
              <a:rPr lang="el-GR" baseline="30000" dirty="0" smtClean="0">
                <a:cs typeface="Arial" pitchFamily="34" charset="0"/>
              </a:rPr>
              <a:t>π</a:t>
            </a:r>
            <a:r>
              <a:rPr lang="en-US" baseline="30000" dirty="0" smtClean="0">
                <a:cs typeface="Arial" pitchFamily="34" charset="0"/>
              </a:rPr>
              <a:t>/2)n</a:t>
            </a:r>
            <a:r>
              <a:rPr lang="en-US" dirty="0" smtClean="0"/>
              <a:t>u(n)</a:t>
            </a:r>
          </a:p>
          <a:p>
            <a:pPr lvl="1" eaLnBrk="1" hangingPunct="1">
              <a:defRPr/>
            </a:pPr>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defRPr/>
            </a:pPr>
            <a:r>
              <a:rPr lang="en-US" smtClean="0"/>
              <a:t>d. Tích chập</a:t>
            </a:r>
          </a:p>
        </p:txBody>
      </p:sp>
      <p:sp>
        <p:nvSpPr>
          <p:cNvPr id="87043" name="Rectangle 3"/>
          <p:cNvSpPr>
            <a:spLocks noGrp="1" noChangeArrowheads="1"/>
          </p:cNvSpPr>
          <p:nvPr>
            <p:ph type="body" idx="1"/>
          </p:nvPr>
        </p:nvSpPr>
        <p:spPr/>
        <p:txBody>
          <a:bodyPr/>
          <a:lstStyle/>
          <a:p>
            <a:pPr eaLnBrk="1" hangingPunct="1">
              <a:defRPr/>
            </a:pPr>
            <a:r>
              <a:rPr lang="en-US" dirty="0" smtClean="0"/>
              <a:t>Ta </a:t>
            </a:r>
            <a:r>
              <a:rPr lang="en-US" dirty="0" err="1" smtClean="0"/>
              <a:t>có</a:t>
            </a:r>
            <a:r>
              <a:rPr lang="en-US" dirty="0" smtClean="0"/>
              <a:t>:</a:t>
            </a:r>
          </a:p>
          <a:p>
            <a:pPr algn="ctr" eaLnBrk="1" hangingPunct="1">
              <a:buFont typeface="Wingdings" pitchFamily="2" charset="2"/>
              <a:buNone/>
              <a:defRPr/>
            </a:pPr>
            <a:r>
              <a:rPr lang="en-US" dirty="0" smtClean="0"/>
              <a:t>Z[x(n)*h(n)]=Z[x(n)].Z[h(n)]=X(z).H(z)</a:t>
            </a:r>
          </a:p>
          <a:p>
            <a:pPr eaLnBrk="1" hangingPunct="1">
              <a:defRPr/>
            </a:pPr>
            <a:r>
              <a:rPr lang="en-US" dirty="0" err="1" smtClean="0"/>
              <a:t>Phép</a:t>
            </a:r>
            <a:r>
              <a:rPr lang="en-US" dirty="0" smtClean="0"/>
              <a:t> </a:t>
            </a:r>
            <a:r>
              <a:rPr lang="en-US" dirty="0" err="1" smtClean="0"/>
              <a:t>tính</a:t>
            </a:r>
            <a:r>
              <a:rPr lang="en-US" dirty="0" smtClean="0"/>
              <a:t> </a:t>
            </a:r>
            <a:r>
              <a:rPr lang="en-US" dirty="0" err="1" smtClean="0"/>
              <a:t>tích</a:t>
            </a:r>
            <a:r>
              <a:rPr lang="en-US" dirty="0" smtClean="0"/>
              <a:t> </a:t>
            </a:r>
            <a:r>
              <a:rPr lang="en-US" dirty="0" err="1" smtClean="0"/>
              <a:t>chập</a:t>
            </a:r>
            <a:r>
              <a:rPr lang="en-US" dirty="0" smtClean="0"/>
              <a:t> </a:t>
            </a:r>
            <a:r>
              <a:rPr lang="en-US" dirty="0" err="1" smtClean="0"/>
              <a:t>có</a:t>
            </a:r>
            <a:r>
              <a:rPr lang="en-US" dirty="0" smtClean="0"/>
              <a:t> ý </a:t>
            </a:r>
            <a:r>
              <a:rPr lang="en-US" dirty="0" err="1" smtClean="0"/>
              <a:t>nghĩa</a:t>
            </a:r>
            <a:r>
              <a:rPr lang="en-US" dirty="0" smtClean="0"/>
              <a:t> </a:t>
            </a:r>
            <a:r>
              <a:rPr lang="en-US" dirty="0" err="1" smtClean="0"/>
              <a:t>hết</a:t>
            </a:r>
            <a:r>
              <a:rPr lang="en-US" dirty="0" smtClean="0"/>
              <a:t> </a:t>
            </a:r>
            <a:r>
              <a:rPr lang="en-US" dirty="0" err="1" smtClean="0"/>
              <a:t>sức</a:t>
            </a:r>
            <a:r>
              <a:rPr lang="en-US" dirty="0" smtClean="0"/>
              <a:t> </a:t>
            </a:r>
            <a:r>
              <a:rPr lang="en-US" dirty="0" err="1" smtClean="0"/>
              <a:t>quan</a:t>
            </a:r>
            <a:r>
              <a:rPr lang="en-US" dirty="0" smtClean="0"/>
              <a:t> </a:t>
            </a:r>
            <a:r>
              <a:rPr lang="en-US" dirty="0" err="1" smtClean="0"/>
              <a:t>trọng</a:t>
            </a:r>
            <a:r>
              <a:rPr lang="en-US" dirty="0" smtClean="0"/>
              <a:t> </a:t>
            </a:r>
            <a:r>
              <a:rPr lang="en-US" dirty="0" err="1" smtClean="0"/>
              <a:t>khi</a:t>
            </a:r>
            <a:r>
              <a:rPr lang="en-US" dirty="0" smtClean="0"/>
              <a:t> </a:t>
            </a:r>
            <a:r>
              <a:rPr lang="en-US" dirty="0" err="1" smtClean="0"/>
              <a:t>xét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tuyến</a:t>
            </a:r>
            <a:r>
              <a:rPr lang="en-US" dirty="0" smtClean="0"/>
              <a:t> </a:t>
            </a:r>
            <a:r>
              <a:rPr lang="en-US" dirty="0" err="1" smtClean="0"/>
              <a:t>tính</a:t>
            </a:r>
            <a:r>
              <a:rPr lang="en-US" dirty="0" smtClean="0"/>
              <a:t> </a:t>
            </a:r>
            <a:r>
              <a:rPr lang="en-US" dirty="0" err="1" smtClean="0"/>
              <a:t>bất</a:t>
            </a:r>
            <a:r>
              <a:rPr lang="en-US" dirty="0" smtClean="0"/>
              <a:t> </a:t>
            </a:r>
            <a:r>
              <a:rPr lang="en-US" dirty="0" err="1" smtClean="0"/>
              <a:t>biến</a:t>
            </a:r>
            <a:endParaRPr lang="en-US" dirty="0" smtClean="0"/>
          </a:p>
        </p:txBody>
      </p:sp>
      <p:grpSp>
        <p:nvGrpSpPr>
          <p:cNvPr id="2" name="Group 28"/>
          <p:cNvGrpSpPr>
            <a:grpSpLocks/>
          </p:cNvGrpSpPr>
          <p:nvPr/>
        </p:nvGrpSpPr>
        <p:grpSpPr bwMode="auto">
          <a:xfrm>
            <a:off x="2133600" y="4343400"/>
            <a:ext cx="7010400" cy="990600"/>
            <a:chOff x="1344" y="2256"/>
            <a:chExt cx="4416" cy="624"/>
          </a:xfrm>
        </p:grpSpPr>
        <p:sp>
          <p:nvSpPr>
            <p:cNvPr id="23565" name="Rectangle 13"/>
            <p:cNvSpPr>
              <a:spLocks noChangeArrowheads="1"/>
            </p:cNvSpPr>
            <p:nvPr/>
          </p:nvSpPr>
          <p:spPr bwMode="auto">
            <a:xfrm>
              <a:off x="2112" y="2256"/>
              <a:ext cx="1488" cy="528"/>
            </a:xfrm>
            <a:prstGeom prst="rect">
              <a:avLst/>
            </a:prstGeom>
            <a:solidFill>
              <a:schemeClr val="accent1"/>
            </a:solidFill>
            <a:ln w="9525">
              <a:solidFill>
                <a:schemeClr val="tx1"/>
              </a:solidFill>
              <a:miter lim="800000"/>
              <a:headEnd/>
              <a:tailEnd/>
            </a:ln>
          </p:spPr>
          <p:txBody>
            <a:bodyPr wrap="none" anchor="ctr"/>
            <a:lstStyle/>
            <a:p>
              <a:pPr algn="ctr"/>
              <a:r>
                <a:rPr lang="en-US" sz="2800"/>
                <a:t>h(n)</a:t>
              </a:r>
            </a:p>
          </p:txBody>
        </p:sp>
        <p:sp>
          <p:nvSpPr>
            <p:cNvPr id="23566" name="Line 14"/>
            <p:cNvSpPr>
              <a:spLocks noChangeShapeType="1"/>
            </p:cNvSpPr>
            <p:nvPr/>
          </p:nvSpPr>
          <p:spPr bwMode="auto">
            <a:xfrm>
              <a:off x="1392" y="2544"/>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3567" name="Line 15"/>
            <p:cNvSpPr>
              <a:spLocks noChangeShapeType="1"/>
            </p:cNvSpPr>
            <p:nvPr/>
          </p:nvSpPr>
          <p:spPr bwMode="auto">
            <a:xfrm>
              <a:off x="3600" y="2544"/>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3568" name="Text Box 16"/>
            <p:cNvSpPr txBox="1">
              <a:spLocks noChangeArrowheads="1"/>
            </p:cNvSpPr>
            <p:nvPr/>
          </p:nvSpPr>
          <p:spPr bwMode="auto">
            <a:xfrm>
              <a:off x="1344" y="2592"/>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ngsana New" pitchFamily="18" charset="-34"/>
                </a:defRPr>
              </a:lvl1pPr>
              <a:lvl2pPr marL="742950" indent="-285750">
                <a:defRPr>
                  <a:solidFill>
                    <a:schemeClr val="tx1"/>
                  </a:solidFill>
                  <a:latin typeface="Arial" charset="0"/>
                  <a:cs typeface="Angsana New" pitchFamily="18" charset="-34"/>
                </a:defRPr>
              </a:lvl2pPr>
              <a:lvl3pPr marL="1143000" indent="-228600">
                <a:defRPr>
                  <a:solidFill>
                    <a:schemeClr val="tx1"/>
                  </a:solidFill>
                  <a:latin typeface="Arial" charset="0"/>
                  <a:cs typeface="Angsana New" pitchFamily="18" charset="-34"/>
                </a:defRPr>
              </a:lvl3pPr>
              <a:lvl4pPr marL="1600200" indent="-228600">
                <a:defRPr>
                  <a:solidFill>
                    <a:schemeClr val="tx1"/>
                  </a:solidFill>
                  <a:latin typeface="Arial" charset="0"/>
                  <a:cs typeface="Angsana New" pitchFamily="18" charset="-34"/>
                </a:defRPr>
              </a:lvl4pPr>
              <a:lvl5pPr marL="2057400" indent="-228600">
                <a:defRPr>
                  <a:solidFill>
                    <a:schemeClr val="tx1"/>
                  </a:solidFill>
                  <a:latin typeface="Arial" charset="0"/>
                  <a:cs typeface="Angsana New" pitchFamily="18" charset="-34"/>
                </a:defRPr>
              </a:lvl5pPr>
              <a:lvl6pPr marL="2514600" indent="-228600" eaLnBrk="0" fontAlgn="base" hangingPunct="0">
                <a:spcBef>
                  <a:spcPct val="0"/>
                </a:spcBef>
                <a:spcAft>
                  <a:spcPct val="0"/>
                </a:spcAft>
                <a:defRPr>
                  <a:solidFill>
                    <a:schemeClr val="tx1"/>
                  </a:solidFill>
                  <a:latin typeface="Arial" charset="0"/>
                  <a:cs typeface="Angsana New" pitchFamily="18" charset="-34"/>
                </a:defRPr>
              </a:lvl6pPr>
              <a:lvl7pPr marL="2971800" indent="-228600" eaLnBrk="0" fontAlgn="base" hangingPunct="0">
                <a:spcBef>
                  <a:spcPct val="0"/>
                </a:spcBef>
                <a:spcAft>
                  <a:spcPct val="0"/>
                </a:spcAft>
                <a:defRPr>
                  <a:solidFill>
                    <a:schemeClr val="tx1"/>
                  </a:solidFill>
                  <a:latin typeface="Arial" charset="0"/>
                  <a:cs typeface="Angsana New" pitchFamily="18" charset="-34"/>
                </a:defRPr>
              </a:lvl7pPr>
              <a:lvl8pPr marL="3429000" indent="-228600" eaLnBrk="0" fontAlgn="base" hangingPunct="0">
                <a:spcBef>
                  <a:spcPct val="0"/>
                </a:spcBef>
                <a:spcAft>
                  <a:spcPct val="0"/>
                </a:spcAft>
                <a:defRPr>
                  <a:solidFill>
                    <a:schemeClr val="tx1"/>
                  </a:solidFill>
                  <a:latin typeface="Arial" charset="0"/>
                  <a:cs typeface="Angsana New" pitchFamily="18" charset="-34"/>
                </a:defRPr>
              </a:lvl8pPr>
              <a:lvl9pPr marL="3886200" indent="-228600" eaLnBrk="0" fontAlgn="base" hangingPunct="0">
                <a:spcBef>
                  <a:spcPct val="0"/>
                </a:spcBef>
                <a:spcAft>
                  <a:spcPct val="0"/>
                </a:spcAft>
                <a:defRPr>
                  <a:solidFill>
                    <a:schemeClr val="tx1"/>
                  </a:solidFill>
                  <a:latin typeface="Arial" charset="0"/>
                  <a:cs typeface="Angsana New" pitchFamily="18" charset="-34"/>
                </a:defRPr>
              </a:lvl9pPr>
            </a:lstStyle>
            <a:p>
              <a:pPr>
                <a:spcBef>
                  <a:spcPct val="50000"/>
                </a:spcBef>
              </a:pPr>
              <a:r>
                <a:rPr lang="en-US" sz="2400"/>
                <a:t>x(n)</a:t>
              </a:r>
            </a:p>
          </p:txBody>
        </p:sp>
        <p:sp>
          <p:nvSpPr>
            <p:cNvPr id="23569" name="Text Box 17"/>
            <p:cNvSpPr txBox="1">
              <a:spLocks noChangeArrowheads="1"/>
            </p:cNvSpPr>
            <p:nvPr/>
          </p:nvSpPr>
          <p:spPr bwMode="auto">
            <a:xfrm>
              <a:off x="3792" y="2544"/>
              <a:ext cx="19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ngsana New" pitchFamily="18" charset="-34"/>
                </a:defRPr>
              </a:lvl1pPr>
              <a:lvl2pPr marL="742950" indent="-285750">
                <a:defRPr>
                  <a:solidFill>
                    <a:schemeClr val="tx1"/>
                  </a:solidFill>
                  <a:latin typeface="Arial" charset="0"/>
                  <a:cs typeface="Angsana New" pitchFamily="18" charset="-34"/>
                </a:defRPr>
              </a:lvl2pPr>
              <a:lvl3pPr marL="1143000" indent="-228600">
                <a:defRPr>
                  <a:solidFill>
                    <a:schemeClr val="tx1"/>
                  </a:solidFill>
                  <a:latin typeface="Arial" charset="0"/>
                  <a:cs typeface="Angsana New" pitchFamily="18" charset="-34"/>
                </a:defRPr>
              </a:lvl3pPr>
              <a:lvl4pPr marL="1600200" indent="-228600">
                <a:defRPr>
                  <a:solidFill>
                    <a:schemeClr val="tx1"/>
                  </a:solidFill>
                  <a:latin typeface="Arial" charset="0"/>
                  <a:cs typeface="Angsana New" pitchFamily="18" charset="-34"/>
                </a:defRPr>
              </a:lvl4pPr>
              <a:lvl5pPr marL="2057400" indent="-228600">
                <a:defRPr>
                  <a:solidFill>
                    <a:schemeClr val="tx1"/>
                  </a:solidFill>
                  <a:latin typeface="Arial" charset="0"/>
                  <a:cs typeface="Angsana New" pitchFamily="18" charset="-34"/>
                </a:defRPr>
              </a:lvl5pPr>
              <a:lvl6pPr marL="2514600" indent="-228600" eaLnBrk="0" fontAlgn="base" hangingPunct="0">
                <a:spcBef>
                  <a:spcPct val="0"/>
                </a:spcBef>
                <a:spcAft>
                  <a:spcPct val="0"/>
                </a:spcAft>
                <a:defRPr>
                  <a:solidFill>
                    <a:schemeClr val="tx1"/>
                  </a:solidFill>
                  <a:latin typeface="Arial" charset="0"/>
                  <a:cs typeface="Angsana New" pitchFamily="18" charset="-34"/>
                </a:defRPr>
              </a:lvl6pPr>
              <a:lvl7pPr marL="2971800" indent="-228600" eaLnBrk="0" fontAlgn="base" hangingPunct="0">
                <a:spcBef>
                  <a:spcPct val="0"/>
                </a:spcBef>
                <a:spcAft>
                  <a:spcPct val="0"/>
                </a:spcAft>
                <a:defRPr>
                  <a:solidFill>
                    <a:schemeClr val="tx1"/>
                  </a:solidFill>
                  <a:latin typeface="Arial" charset="0"/>
                  <a:cs typeface="Angsana New" pitchFamily="18" charset="-34"/>
                </a:defRPr>
              </a:lvl7pPr>
              <a:lvl8pPr marL="3429000" indent="-228600" eaLnBrk="0" fontAlgn="base" hangingPunct="0">
                <a:spcBef>
                  <a:spcPct val="0"/>
                </a:spcBef>
                <a:spcAft>
                  <a:spcPct val="0"/>
                </a:spcAft>
                <a:defRPr>
                  <a:solidFill>
                    <a:schemeClr val="tx1"/>
                  </a:solidFill>
                  <a:latin typeface="Arial" charset="0"/>
                  <a:cs typeface="Angsana New" pitchFamily="18" charset="-34"/>
                </a:defRPr>
              </a:lvl8pPr>
              <a:lvl9pPr marL="3886200" indent="-228600" eaLnBrk="0" fontAlgn="base" hangingPunct="0">
                <a:spcBef>
                  <a:spcPct val="0"/>
                </a:spcBef>
                <a:spcAft>
                  <a:spcPct val="0"/>
                </a:spcAft>
                <a:defRPr>
                  <a:solidFill>
                    <a:schemeClr val="tx1"/>
                  </a:solidFill>
                  <a:latin typeface="Arial" charset="0"/>
                  <a:cs typeface="Angsana New" pitchFamily="18" charset="-34"/>
                </a:defRPr>
              </a:lvl9pPr>
            </a:lstStyle>
            <a:p>
              <a:pPr>
                <a:spcBef>
                  <a:spcPct val="50000"/>
                </a:spcBef>
              </a:pPr>
              <a:r>
                <a:rPr lang="en-US" sz="2400"/>
                <a:t>y(n)=x(n)*h(n)</a:t>
              </a:r>
            </a:p>
          </p:txBody>
        </p:sp>
      </p:grpSp>
      <p:sp>
        <p:nvSpPr>
          <p:cNvPr id="87058" name="AutoShape 18"/>
          <p:cNvSpPr>
            <a:spLocks noChangeArrowheads="1"/>
          </p:cNvSpPr>
          <p:nvPr/>
        </p:nvSpPr>
        <p:spPr bwMode="auto">
          <a:xfrm>
            <a:off x="1447800" y="4800600"/>
            <a:ext cx="457200" cy="1752600"/>
          </a:xfrm>
          <a:prstGeom prst="curvedRightArrow">
            <a:avLst>
              <a:gd name="adj1" fmla="val 76667"/>
              <a:gd name="adj2" fmla="val 153333"/>
              <a:gd name="adj3" fmla="val 33333"/>
            </a:avLst>
          </a:prstGeom>
          <a:solidFill>
            <a:schemeClr val="tx1"/>
          </a:solidFill>
          <a:ln w="9525">
            <a:solidFill>
              <a:schemeClr val="tx1"/>
            </a:solidFill>
            <a:miter lim="800000"/>
            <a:headEnd/>
            <a:tailEnd/>
          </a:ln>
        </p:spPr>
        <p:txBody>
          <a:bodyPr wrap="none" anchor="ctr"/>
          <a:lstStyle/>
          <a:p>
            <a:endParaRPr lang="en-US"/>
          </a:p>
        </p:txBody>
      </p:sp>
      <p:sp>
        <p:nvSpPr>
          <p:cNvPr id="87059" name="Text Box 19"/>
          <p:cNvSpPr txBox="1">
            <a:spLocks noChangeArrowheads="1"/>
          </p:cNvSpPr>
          <p:nvPr/>
        </p:nvSpPr>
        <p:spPr bwMode="auto">
          <a:xfrm>
            <a:off x="914400" y="5181600"/>
            <a:ext cx="914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ngsana New" pitchFamily="18" charset="-34"/>
              </a:defRPr>
            </a:lvl1pPr>
            <a:lvl2pPr marL="742950" indent="-285750">
              <a:defRPr>
                <a:solidFill>
                  <a:schemeClr val="tx1"/>
                </a:solidFill>
                <a:latin typeface="Arial" charset="0"/>
                <a:cs typeface="Angsana New" pitchFamily="18" charset="-34"/>
              </a:defRPr>
            </a:lvl2pPr>
            <a:lvl3pPr marL="1143000" indent="-228600">
              <a:defRPr>
                <a:solidFill>
                  <a:schemeClr val="tx1"/>
                </a:solidFill>
                <a:latin typeface="Arial" charset="0"/>
                <a:cs typeface="Angsana New" pitchFamily="18" charset="-34"/>
              </a:defRPr>
            </a:lvl3pPr>
            <a:lvl4pPr marL="1600200" indent="-228600">
              <a:defRPr>
                <a:solidFill>
                  <a:schemeClr val="tx1"/>
                </a:solidFill>
                <a:latin typeface="Arial" charset="0"/>
                <a:cs typeface="Angsana New" pitchFamily="18" charset="-34"/>
              </a:defRPr>
            </a:lvl4pPr>
            <a:lvl5pPr marL="2057400" indent="-228600">
              <a:defRPr>
                <a:solidFill>
                  <a:schemeClr val="tx1"/>
                </a:solidFill>
                <a:latin typeface="Arial" charset="0"/>
                <a:cs typeface="Angsana New" pitchFamily="18" charset="-34"/>
              </a:defRPr>
            </a:lvl5pPr>
            <a:lvl6pPr marL="2514600" indent="-228600" eaLnBrk="0" fontAlgn="base" hangingPunct="0">
              <a:spcBef>
                <a:spcPct val="0"/>
              </a:spcBef>
              <a:spcAft>
                <a:spcPct val="0"/>
              </a:spcAft>
              <a:defRPr>
                <a:solidFill>
                  <a:schemeClr val="tx1"/>
                </a:solidFill>
                <a:latin typeface="Arial" charset="0"/>
                <a:cs typeface="Angsana New" pitchFamily="18" charset="-34"/>
              </a:defRPr>
            </a:lvl6pPr>
            <a:lvl7pPr marL="2971800" indent="-228600" eaLnBrk="0" fontAlgn="base" hangingPunct="0">
              <a:spcBef>
                <a:spcPct val="0"/>
              </a:spcBef>
              <a:spcAft>
                <a:spcPct val="0"/>
              </a:spcAft>
              <a:defRPr>
                <a:solidFill>
                  <a:schemeClr val="tx1"/>
                </a:solidFill>
                <a:latin typeface="Arial" charset="0"/>
                <a:cs typeface="Angsana New" pitchFamily="18" charset="-34"/>
              </a:defRPr>
            </a:lvl7pPr>
            <a:lvl8pPr marL="3429000" indent="-228600" eaLnBrk="0" fontAlgn="base" hangingPunct="0">
              <a:spcBef>
                <a:spcPct val="0"/>
              </a:spcBef>
              <a:spcAft>
                <a:spcPct val="0"/>
              </a:spcAft>
              <a:defRPr>
                <a:solidFill>
                  <a:schemeClr val="tx1"/>
                </a:solidFill>
                <a:latin typeface="Arial" charset="0"/>
                <a:cs typeface="Angsana New" pitchFamily="18" charset="-34"/>
              </a:defRPr>
            </a:lvl8pPr>
            <a:lvl9pPr marL="3886200" indent="-228600" eaLnBrk="0" fontAlgn="base" hangingPunct="0">
              <a:spcBef>
                <a:spcPct val="0"/>
              </a:spcBef>
              <a:spcAft>
                <a:spcPct val="0"/>
              </a:spcAft>
              <a:defRPr>
                <a:solidFill>
                  <a:schemeClr val="tx1"/>
                </a:solidFill>
                <a:latin typeface="Arial" charset="0"/>
                <a:cs typeface="Angsana New" pitchFamily="18" charset="-34"/>
              </a:defRPr>
            </a:lvl9pPr>
          </a:lstStyle>
          <a:p>
            <a:pPr>
              <a:spcBef>
                <a:spcPct val="50000"/>
              </a:spcBef>
            </a:pPr>
            <a:r>
              <a:rPr lang="en-US" sz="3600"/>
              <a:t>Z</a:t>
            </a:r>
          </a:p>
        </p:txBody>
      </p:sp>
      <p:grpSp>
        <p:nvGrpSpPr>
          <p:cNvPr id="3" name="Group 29"/>
          <p:cNvGrpSpPr>
            <a:grpSpLocks/>
          </p:cNvGrpSpPr>
          <p:nvPr/>
        </p:nvGrpSpPr>
        <p:grpSpPr bwMode="auto">
          <a:xfrm>
            <a:off x="2133600" y="5638800"/>
            <a:ext cx="7010400" cy="990600"/>
            <a:chOff x="1344" y="3072"/>
            <a:chExt cx="4416" cy="624"/>
          </a:xfrm>
        </p:grpSpPr>
        <p:sp>
          <p:nvSpPr>
            <p:cNvPr id="23560" name="Rectangle 20"/>
            <p:cNvSpPr>
              <a:spLocks noChangeArrowheads="1"/>
            </p:cNvSpPr>
            <p:nvPr/>
          </p:nvSpPr>
          <p:spPr bwMode="auto">
            <a:xfrm>
              <a:off x="2112" y="3072"/>
              <a:ext cx="1488" cy="528"/>
            </a:xfrm>
            <a:prstGeom prst="rect">
              <a:avLst/>
            </a:prstGeom>
            <a:solidFill>
              <a:schemeClr val="accent1"/>
            </a:solidFill>
            <a:ln w="9525">
              <a:solidFill>
                <a:schemeClr val="tx1"/>
              </a:solidFill>
              <a:miter lim="800000"/>
              <a:headEnd/>
              <a:tailEnd/>
            </a:ln>
          </p:spPr>
          <p:txBody>
            <a:bodyPr wrap="none" anchor="ctr"/>
            <a:lstStyle/>
            <a:p>
              <a:pPr algn="ctr"/>
              <a:r>
                <a:rPr lang="en-US" sz="2800"/>
                <a:t>H(z)</a:t>
              </a:r>
            </a:p>
          </p:txBody>
        </p:sp>
        <p:sp>
          <p:nvSpPr>
            <p:cNvPr id="23561" name="Line 21"/>
            <p:cNvSpPr>
              <a:spLocks noChangeShapeType="1"/>
            </p:cNvSpPr>
            <p:nvPr/>
          </p:nvSpPr>
          <p:spPr bwMode="auto">
            <a:xfrm>
              <a:off x="1392" y="3360"/>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3562" name="Line 22"/>
            <p:cNvSpPr>
              <a:spLocks noChangeShapeType="1"/>
            </p:cNvSpPr>
            <p:nvPr/>
          </p:nvSpPr>
          <p:spPr bwMode="auto">
            <a:xfrm>
              <a:off x="3600" y="3360"/>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3563" name="Text Box 23"/>
            <p:cNvSpPr txBox="1">
              <a:spLocks noChangeArrowheads="1"/>
            </p:cNvSpPr>
            <p:nvPr/>
          </p:nvSpPr>
          <p:spPr bwMode="auto">
            <a:xfrm>
              <a:off x="1344" y="3408"/>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ngsana New" pitchFamily="18" charset="-34"/>
                </a:defRPr>
              </a:lvl1pPr>
              <a:lvl2pPr marL="742950" indent="-285750">
                <a:defRPr>
                  <a:solidFill>
                    <a:schemeClr val="tx1"/>
                  </a:solidFill>
                  <a:latin typeface="Arial" charset="0"/>
                  <a:cs typeface="Angsana New" pitchFamily="18" charset="-34"/>
                </a:defRPr>
              </a:lvl2pPr>
              <a:lvl3pPr marL="1143000" indent="-228600">
                <a:defRPr>
                  <a:solidFill>
                    <a:schemeClr val="tx1"/>
                  </a:solidFill>
                  <a:latin typeface="Arial" charset="0"/>
                  <a:cs typeface="Angsana New" pitchFamily="18" charset="-34"/>
                </a:defRPr>
              </a:lvl3pPr>
              <a:lvl4pPr marL="1600200" indent="-228600">
                <a:defRPr>
                  <a:solidFill>
                    <a:schemeClr val="tx1"/>
                  </a:solidFill>
                  <a:latin typeface="Arial" charset="0"/>
                  <a:cs typeface="Angsana New" pitchFamily="18" charset="-34"/>
                </a:defRPr>
              </a:lvl4pPr>
              <a:lvl5pPr marL="2057400" indent="-228600">
                <a:defRPr>
                  <a:solidFill>
                    <a:schemeClr val="tx1"/>
                  </a:solidFill>
                  <a:latin typeface="Arial" charset="0"/>
                  <a:cs typeface="Angsana New" pitchFamily="18" charset="-34"/>
                </a:defRPr>
              </a:lvl5pPr>
              <a:lvl6pPr marL="2514600" indent="-228600" eaLnBrk="0" fontAlgn="base" hangingPunct="0">
                <a:spcBef>
                  <a:spcPct val="0"/>
                </a:spcBef>
                <a:spcAft>
                  <a:spcPct val="0"/>
                </a:spcAft>
                <a:defRPr>
                  <a:solidFill>
                    <a:schemeClr val="tx1"/>
                  </a:solidFill>
                  <a:latin typeface="Arial" charset="0"/>
                  <a:cs typeface="Angsana New" pitchFamily="18" charset="-34"/>
                </a:defRPr>
              </a:lvl6pPr>
              <a:lvl7pPr marL="2971800" indent="-228600" eaLnBrk="0" fontAlgn="base" hangingPunct="0">
                <a:spcBef>
                  <a:spcPct val="0"/>
                </a:spcBef>
                <a:spcAft>
                  <a:spcPct val="0"/>
                </a:spcAft>
                <a:defRPr>
                  <a:solidFill>
                    <a:schemeClr val="tx1"/>
                  </a:solidFill>
                  <a:latin typeface="Arial" charset="0"/>
                  <a:cs typeface="Angsana New" pitchFamily="18" charset="-34"/>
                </a:defRPr>
              </a:lvl7pPr>
              <a:lvl8pPr marL="3429000" indent="-228600" eaLnBrk="0" fontAlgn="base" hangingPunct="0">
                <a:spcBef>
                  <a:spcPct val="0"/>
                </a:spcBef>
                <a:spcAft>
                  <a:spcPct val="0"/>
                </a:spcAft>
                <a:defRPr>
                  <a:solidFill>
                    <a:schemeClr val="tx1"/>
                  </a:solidFill>
                  <a:latin typeface="Arial" charset="0"/>
                  <a:cs typeface="Angsana New" pitchFamily="18" charset="-34"/>
                </a:defRPr>
              </a:lvl8pPr>
              <a:lvl9pPr marL="3886200" indent="-228600" eaLnBrk="0" fontAlgn="base" hangingPunct="0">
                <a:spcBef>
                  <a:spcPct val="0"/>
                </a:spcBef>
                <a:spcAft>
                  <a:spcPct val="0"/>
                </a:spcAft>
                <a:defRPr>
                  <a:solidFill>
                    <a:schemeClr val="tx1"/>
                  </a:solidFill>
                  <a:latin typeface="Arial" charset="0"/>
                  <a:cs typeface="Angsana New" pitchFamily="18" charset="-34"/>
                </a:defRPr>
              </a:lvl9pPr>
            </a:lstStyle>
            <a:p>
              <a:pPr>
                <a:spcBef>
                  <a:spcPct val="50000"/>
                </a:spcBef>
              </a:pPr>
              <a:r>
                <a:rPr lang="en-US" sz="2400"/>
                <a:t>X(z)</a:t>
              </a:r>
            </a:p>
          </p:txBody>
        </p:sp>
        <p:sp>
          <p:nvSpPr>
            <p:cNvPr id="23564" name="Text Box 24"/>
            <p:cNvSpPr txBox="1">
              <a:spLocks noChangeArrowheads="1"/>
            </p:cNvSpPr>
            <p:nvPr/>
          </p:nvSpPr>
          <p:spPr bwMode="auto">
            <a:xfrm>
              <a:off x="3792" y="3360"/>
              <a:ext cx="19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ngsana New" pitchFamily="18" charset="-34"/>
                </a:defRPr>
              </a:lvl1pPr>
              <a:lvl2pPr marL="742950" indent="-285750">
                <a:defRPr>
                  <a:solidFill>
                    <a:schemeClr val="tx1"/>
                  </a:solidFill>
                  <a:latin typeface="Arial" charset="0"/>
                  <a:cs typeface="Angsana New" pitchFamily="18" charset="-34"/>
                </a:defRPr>
              </a:lvl2pPr>
              <a:lvl3pPr marL="1143000" indent="-228600">
                <a:defRPr>
                  <a:solidFill>
                    <a:schemeClr val="tx1"/>
                  </a:solidFill>
                  <a:latin typeface="Arial" charset="0"/>
                  <a:cs typeface="Angsana New" pitchFamily="18" charset="-34"/>
                </a:defRPr>
              </a:lvl3pPr>
              <a:lvl4pPr marL="1600200" indent="-228600">
                <a:defRPr>
                  <a:solidFill>
                    <a:schemeClr val="tx1"/>
                  </a:solidFill>
                  <a:latin typeface="Arial" charset="0"/>
                  <a:cs typeface="Angsana New" pitchFamily="18" charset="-34"/>
                </a:defRPr>
              </a:lvl4pPr>
              <a:lvl5pPr marL="2057400" indent="-228600">
                <a:defRPr>
                  <a:solidFill>
                    <a:schemeClr val="tx1"/>
                  </a:solidFill>
                  <a:latin typeface="Arial" charset="0"/>
                  <a:cs typeface="Angsana New" pitchFamily="18" charset="-34"/>
                </a:defRPr>
              </a:lvl5pPr>
              <a:lvl6pPr marL="2514600" indent="-228600" eaLnBrk="0" fontAlgn="base" hangingPunct="0">
                <a:spcBef>
                  <a:spcPct val="0"/>
                </a:spcBef>
                <a:spcAft>
                  <a:spcPct val="0"/>
                </a:spcAft>
                <a:defRPr>
                  <a:solidFill>
                    <a:schemeClr val="tx1"/>
                  </a:solidFill>
                  <a:latin typeface="Arial" charset="0"/>
                  <a:cs typeface="Angsana New" pitchFamily="18" charset="-34"/>
                </a:defRPr>
              </a:lvl6pPr>
              <a:lvl7pPr marL="2971800" indent="-228600" eaLnBrk="0" fontAlgn="base" hangingPunct="0">
                <a:spcBef>
                  <a:spcPct val="0"/>
                </a:spcBef>
                <a:spcAft>
                  <a:spcPct val="0"/>
                </a:spcAft>
                <a:defRPr>
                  <a:solidFill>
                    <a:schemeClr val="tx1"/>
                  </a:solidFill>
                  <a:latin typeface="Arial" charset="0"/>
                  <a:cs typeface="Angsana New" pitchFamily="18" charset="-34"/>
                </a:defRPr>
              </a:lvl7pPr>
              <a:lvl8pPr marL="3429000" indent="-228600" eaLnBrk="0" fontAlgn="base" hangingPunct="0">
                <a:spcBef>
                  <a:spcPct val="0"/>
                </a:spcBef>
                <a:spcAft>
                  <a:spcPct val="0"/>
                </a:spcAft>
                <a:defRPr>
                  <a:solidFill>
                    <a:schemeClr val="tx1"/>
                  </a:solidFill>
                  <a:latin typeface="Arial" charset="0"/>
                  <a:cs typeface="Angsana New" pitchFamily="18" charset="-34"/>
                </a:defRPr>
              </a:lvl8pPr>
              <a:lvl9pPr marL="3886200" indent="-228600" eaLnBrk="0" fontAlgn="base" hangingPunct="0">
                <a:spcBef>
                  <a:spcPct val="0"/>
                </a:spcBef>
                <a:spcAft>
                  <a:spcPct val="0"/>
                </a:spcAft>
                <a:defRPr>
                  <a:solidFill>
                    <a:schemeClr val="tx1"/>
                  </a:solidFill>
                  <a:latin typeface="Arial" charset="0"/>
                  <a:cs typeface="Angsana New" pitchFamily="18" charset="-34"/>
                </a:defRPr>
              </a:lvl9pPr>
            </a:lstStyle>
            <a:p>
              <a:pPr>
                <a:spcBef>
                  <a:spcPct val="50000"/>
                </a:spcBef>
              </a:pPr>
              <a:r>
                <a:rPr lang="en-US" sz="2400"/>
                <a:t>Y(z)=X(z).H(z)</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7058"/>
                                        </p:tgtEl>
                                        <p:attrNameLst>
                                          <p:attrName>style.visibility</p:attrName>
                                        </p:attrNameLst>
                                      </p:cBhvr>
                                      <p:to>
                                        <p:strVal val="visible"/>
                                      </p:to>
                                    </p:set>
                                    <p:animEffect transition="in" filter="blinds(horizontal)">
                                      <p:cBhvr>
                                        <p:cTn id="12" dur="500"/>
                                        <p:tgtEl>
                                          <p:spTgt spid="8705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7059"/>
                                        </p:tgtEl>
                                        <p:attrNameLst>
                                          <p:attrName>style.visibility</p:attrName>
                                        </p:attrNameLst>
                                      </p:cBhvr>
                                      <p:to>
                                        <p:strVal val="visible"/>
                                      </p:to>
                                    </p:set>
                                    <p:animEffect transition="in" filter="blinds(horizontal)">
                                      <p:cBhvr>
                                        <p:cTn id="15" dur="500"/>
                                        <p:tgtEl>
                                          <p:spTgt spid="87059"/>
                                        </p:tgtEl>
                                      </p:cBhvr>
                                    </p:animEffect>
                                  </p:childTnLst>
                                </p:cTn>
                              </p:par>
                            </p:childTnLst>
                          </p:cTn>
                        </p:par>
                        <p:par>
                          <p:cTn id="16" fill="hold" nodeType="afterGroup">
                            <p:stCondLst>
                              <p:cond delay="500"/>
                            </p:stCondLst>
                            <p:childTnLst>
                              <p:par>
                                <p:cTn id="17" presetID="4" presetClass="entr" presetSubtype="16"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ox(in)">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58" grpId="0" animBg="1"/>
      <p:bldP spid="8705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defRPr/>
            </a:pPr>
            <a:r>
              <a:rPr lang="en-US" smtClean="0"/>
              <a:t>Ví dụ</a:t>
            </a:r>
          </a:p>
        </p:txBody>
      </p:sp>
      <p:sp>
        <p:nvSpPr>
          <p:cNvPr id="88067" name="Rectangle 3"/>
          <p:cNvSpPr>
            <a:spLocks noGrp="1" noChangeArrowheads="1"/>
          </p:cNvSpPr>
          <p:nvPr>
            <p:ph type="body" idx="1"/>
          </p:nvPr>
        </p:nvSpPr>
        <p:spPr/>
        <p:txBody>
          <a:bodyPr/>
          <a:lstStyle/>
          <a:p>
            <a:pPr eaLnBrk="1" hangingPunct="1">
              <a:defRPr/>
            </a:pPr>
            <a:r>
              <a:rPr lang="en-US" dirty="0" err="1" smtClean="0"/>
              <a:t>Tìm</a:t>
            </a:r>
            <a:r>
              <a:rPr lang="en-US" dirty="0" smtClean="0"/>
              <a:t> </a:t>
            </a:r>
            <a:r>
              <a:rPr lang="en-US" dirty="0" err="1" smtClean="0"/>
              <a:t>biến</a:t>
            </a:r>
            <a:r>
              <a:rPr lang="en-US" dirty="0" smtClean="0"/>
              <a:t> </a:t>
            </a:r>
            <a:r>
              <a:rPr lang="en-US" dirty="0" err="1" smtClean="0"/>
              <a:t>đổi</a:t>
            </a:r>
            <a:r>
              <a:rPr lang="en-US" dirty="0" smtClean="0"/>
              <a:t> Z: x</a:t>
            </a:r>
            <a:r>
              <a:rPr lang="en-US" baseline="-25000" dirty="0" smtClean="0"/>
              <a:t>1</a:t>
            </a:r>
            <a:r>
              <a:rPr lang="en-US" dirty="0" smtClean="0"/>
              <a:t>(n)* x</a:t>
            </a:r>
            <a:r>
              <a:rPr lang="en-US" baseline="-25000" dirty="0" smtClean="0"/>
              <a:t>2</a:t>
            </a:r>
            <a:r>
              <a:rPr lang="en-US" dirty="0" smtClean="0"/>
              <a:t>(n)</a:t>
            </a:r>
          </a:p>
          <a:p>
            <a:pPr lvl="1" eaLnBrk="1" hangingPunct="1">
              <a:defRPr/>
            </a:pPr>
            <a:r>
              <a:rPr lang="en-US" dirty="0" smtClean="0"/>
              <a:t>x</a:t>
            </a:r>
            <a:r>
              <a:rPr lang="en-US" baseline="-25000" dirty="0" smtClean="0"/>
              <a:t>1</a:t>
            </a:r>
            <a:r>
              <a:rPr lang="en-US" dirty="0" smtClean="0"/>
              <a:t>(n)=2</a:t>
            </a:r>
            <a:r>
              <a:rPr lang="en-US" baseline="30000" dirty="0" smtClean="0"/>
              <a:t>n</a:t>
            </a:r>
            <a:r>
              <a:rPr lang="en-US" dirty="0" smtClean="0"/>
              <a:t>u(n)</a:t>
            </a:r>
          </a:p>
          <a:p>
            <a:pPr lvl="1" eaLnBrk="1" hangingPunct="1">
              <a:defRPr/>
            </a:pPr>
            <a:r>
              <a:rPr lang="en-US" dirty="0" smtClean="0"/>
              <a:t>x</a:t>
            </a:r>
            <a:r>
              <a:rPr lang="en-US" baseline="-25000" dirty="0" smtClean="0"/>
              <a:t>2</a:t>
            </a:r>
            <a:r>
              <a:rPr lang="en-US" dirty="0" smtClean="0"/>
              <a:t>(n)=u(n)</a:t>
            </a:r>
          </a:p>
          <a:p>
            <a:pPr eaLnBrk="1" hangingPunct="1">
              <a:defRPr/>
            </a:pPr>
            <a:r>
              <a:rPr lang="en-US" dirty="0" smtClean="0"/>
              <a:t>Cho t/h </a:t>
            </a:r>
            <a:r>
              <a:rPr lang="en-US" dirty="0"/>
              <a:t>x(n)=(</a:t>
            </a:r>
            <a:r>
              <a:rPr lang="en-US" u="sng" dirty="0"/>
              <a:t>1</a:t>
            </a:r>
            <a:r>
              <a:rPr lang="en-US" dirty="0"/>
              <a:t>,4,3,5) qua </a:t>
            </a:r>
            <a:r>
              <a:rPr lang="en-US" dirty="0" err="1" smtClean="0"/>
              <a:t>hệ</a:t>
            </a:r>
            <a:r>
              <a:rPr lang="en-US" dirty="0" smtClean="0"/>
              <a:t> </a:t>
            </a:r>
            <a:r>
              <a:rPr lang="en-US" dirty="0" err="1" smtClean="0"/>
              <a:t>thống</a:t>
            </a:r>
            <a:r>
              <a:rPr lang="en-US" dirty="0" smtClean="0"/>
              <a:t>, </a:t>
            </a:r>
            <a:r>
              <a:rPr lang="en-US" dirty="0" err="1" smtClean="0"/>
              <a:t>thu</a:t>
            </a:r>
            <a:r>
              <a:rPr lang="en-US" dirty="0" smtClean="0"/>
              <a:t> </a:t>
            </a:r>
            <a:r>
              <a:rPr lang="en-US" dirty="0" err="1" smtClean="0"/>
              <a:t>được</a:t>
            </a:r>
            <a:r>
              <a:rPr lang="en-US" dirty="0" smtClean="0"/>
              <a:t> t/h </a:t>
            </a:r>
            <a:r>
              <a:rPr lang="en-US" dirty="0" err="1" smtClean="0"/>
              <a:t>ra</a:t>
            </a:r>
            <a:r>
              <a:rPr lang="en-US" dirty="0" smtClean="0"/>
              <a:t> y(n)=rect</a:t>
            </a:r>
            <a:r>
              <a:rPr lang="en-US" baseline="-25000" dirty="0" smtClean="0"/>
              <a:t>4</a:t>
            </a:r>
            <a:r>
              <a:rPr lang="en-US" dirty="0" smtClean="0"/>
              <a:t>(n). Tính </a:t>
            </a:r>
            <a:r>
              <a:rPr lang="en-US" smtClean="0"/>
              <a:t>H(z)</a:t>
            </a:r>
            <a:endParaRPr lang="en-US" dirty="0" smtClean="0"/>
          </a:p>
          <a:p>
            <a:pPr lvl="1" eaLnBrk="1" hangingPunct="1">
              <a:defRPr/>
            </a:pP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en-US" smtClean="0"/>
              <a:t>Giới thiệu</a:t>
            </a:r>
          </a:p>
        </p:txBody>
      </p:sp>
      <p:sp>
        <p:nvSpPr>
          <p:cNvPr id="59395" name="Rectangle 3"/>
          <p:cNvSpPr>
            <a:spLocks noGrp="1" noChangeArrowheads="1"/>
          </p:cNvSpPr>
          <p:nvPr>
            <p:ph type="body" idx="1"/>
          </p:nvPr>
        </p:nvSpPr>
        <p:spPr/>
        <p:txBody>
          <a:bodyPr/>
          <a:lstStyle/>
          <a:p>
            <a:pPr eaLnBrk="1" hangingPunct="1">
              <a:defRPr/>
            </a:pPr>
            <a:r>
              <a:rPr lang="en-US" smtClean="0"/>
              <a:t>Kỹ thuật biến đổi là một công cụ rất quan trong phân tích tín hiệu và hệ thống tuyến tính bất biến.</a:t>
            </a:r>
          </a:p>
          <a:p>
            <a:pPr eaLnBrk="1" hangingPunct="1">
              <a:defRPr/>
            </a:pPr>
            <a:r>
              <a:rPr lang="en-US" smtClean="0"/>
              <a:t>Biến đổi Z nhằm đưa tín hiệu và hệ thống từ miền thời gian sang miền </a:t>
            </a:r>
            <a:r>
              <a:rPr lang="en-US" b="1" smtClean="0"/>
              <a:t>số phức Z</a:t>
            </a:r>
          </a:p>
          <a:p>
            <a:pPr eaLnBrk="1" hangingPunct="1">
              <a:defRPr/>
            </a:pPr>
            <a:r>
              <a:rPr lang="en-US" smtClean="0"/>
              <a:t>Biến đổi Z giúp chúng ta dễ dàng hơn khi phân tích đáp ứng của một hệ thống khi có nhiều tín hiệu vào khác nhau.</a:t>
            </a:r>
          </a:p>
          <a:p>
            <a:pPr eaLnBrk="1" hangingPunct="1">
              <a:defRPr/>
            </a:pPr>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defRPr/>
            </a:pPr>
            <a:r>
              <a:rPr lang="en-US" smtClean="0"/>
              <a:t>e. Đạo hàm của biến đổi Z</a:t>
            </a:r>
          </a:p>
        </p:txBody>
      </p:sp>
      <p:sp>
        <p:nvSpPr>
          <p:cNvPr id="89091" name="Rectangle 3"/>
          <p:cNvSpPr>
            <a:spLocks noGrp="1" noChangeArrowheads="1"/>
          </p:cNvSpPr>
          <p:nvPr>
            <p:ph type="body" idx="1"/>
          </p:nvPr>
        </p:nvSpPr>
        <p:spPr>
          <a:xfrm>
            <a:off x="457200" y="1219200"/>
            <a:ext cx="8229600" cy="4906963"/>
          </a:xfrm>
        </p:spPr>
        <p:txBody>
          <a:bodyPr/>
          <a:lstStyle/>
          <a:p>
            <a:pPr eaLnBrk="1" hangingPunct="1">
              <a:defRPr/>
            </a:pPr>
            <a:r>
              <a:rPr lang="en-US" smtClean="0"/>
              <a:t>Đạo hàm của biến đổi Z:</a:t>
            </a:r>
          </a:p>
        </p:txBody>
      </p:sp>
      <p:sp>
        <p:nvSpPr>
          <p:cNvPr id="25604" name="Rectangle 4"/>
          <p:cNvSpPr>
            <a:spLocks noChangeArrowheads="1"/>
          </p:cNvSpPr>
          <p:nvPr/>
        </p:nvSpPr>
        <p:spPr bwMode="auto">
          <a:xfrm>
            <a:off x="914400" y="1828800"/>
            <a:ext cx="7391400" cy="1600200"/>
          </a:xfrm>
          <a:prstGeom prst="rect">
            <a:avLst/>
          </a:prstGeom>
          <a:solidFill>
            <a:schemeClr val="tx1"/>
          </a:solidFill>
          <a:ln w="9525">
            <a:solidFill>
              <a:schemeClr val="tx1"/>
            </a:solidFill>
            <a:miter lim="800000"/>
            <a:headEnd/>
            <a:tailEnd/>
          </a:ln>
        </p:spPr>
        <p:txBody>
          <a:bodyPr wrap="none" anchor="ctr"/>
          <a:lstStyle/>
          <a:p>
            <a:endParaRPr lang="en-US"/>
          </a:p>
        </p:txBody>
      </p:sp>
      <p:graphicFrame>
        <p:nvGraphicFramePr>
          <p:cNvPr id="25605" name="Object 5"/>
          <p:cNvGraphicFramePr>
            <a:graphicFrameLocks noChangeAspect="1"/>
          </p:cNvGraphicFramePr>
          <p:nvPr/>
        </p:nvGraphicFramePr>
        <p:xfrm>
          <a:off x="1600200" y="1828800"/>
          <a:ext cx="5994400" cy="1558925"/>
        </p:xfrm>
        <a:graphic>
          <a:graphicData uri="http://schemas.openxmlformats.org/presentationml/2006/ole">
            <mc:AlternateContent xmlns:mc="http://schemas.openxmlformats.org/markup-compatibility/2006">
              <mc:Choice xmlns:v="urn:schemas-microsoft-com:vml" Requires="v">
                <p:oleObj spid="_x0000_s25704" name="Equation" r:id="rId3" imgW="2743200" imgH="660400" progId="Equation.3">
                  <p:embed/>
                </p:oleObj>
              </mc:Choice>
              <mc:Fallback>
                <p:oleObj name="Equation" r:id="rId3" imgW="2743200" imgH="660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828800"/>
                        <a:ext cx="5994400" cy="155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6" name="Rectangle 8"/>
          <p:cNvSpPr>
            <a:spLocks noChangeArrowheads="1"/>
          </p:cNvSpPr>
          <p:nvPr/>
        </p:nvSpPr>
        <p:spPr bwMode="auto">
          <a:xfrm>
            <a:off x="914400" y="3581400"/>
            <a:ext cx="7391400" cy="1143000"/>
          </a:xfrm>
          <a:prstGeom prst="rect">
            <a:avLst/>
          </a:prstGeom>
          <a:solidFill>
            <a:schemeClr val="tx1"/>
          </a:solidFill>
          <a:ln w="9525">
            <a:solidFill>
              <a:schemeClr val="tx1"/>
            </a:solidFill>
            <a:miter lim="800000"/>
            <a:headEnd/>
            <a:tailEnd/>
          </a:ln>
        </p:spPr>
        <p:txBody>
          <a:bodyPr wrap="none" anchor="ctr"/>
          <a:lstStyle/>
          <a:p>
            <a:endParaRPr lang="en-US"/>
          </a:p>
        </p:txBody>
      </p:sp>
      <p:graphicFrame>
        <p:nvGraphicFramePr>
          <p:cNvPr id="25607" name="Object 9"/>
          <p:cNvGraphicFramePr>
            <a:graphicFrameLocks noChangeAspect="1"/>
          </p:cNvGraphicFramePr>
          <p:nvPr/>
        </p:nvGraphicFramePr>
        <p:xfrm>
          <a:off x="1585913" y="3687763"/>
          <a:ext cx="5992812" cy="1019175"/>
        </p:xfrm>
        <a:graphic>
          <a:graphicData uri="http://schemas.openxmlformats.org/presentationml/2006/ole">
            <mc:AlternateContent xmlns:mc="http://schemas.openxmlformats.org/markup-compatibility/2006">
              <mc:Choice xmlns:v="urn:schemas-microsoft-com:vml" Requires="v">
                <p:oleObj spid="_x0000_s25705" name="Equation" r:id="rId5" imgW="2743200" imgH="431800" progId="Equation.3">
                  <p:embed/>
                </p:oleObj>
              </mc:Choice>
              <mc:Fallback>
                <p:oleObj name="Equation" r:id="rId5" imgW="2743200" imgH="4318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5913" y="3687763"/>
                        <a:ext cx="5992812" cy="101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8" name="Rectangle 10"/>
          <p:cNvSpPr>
            <a:spLocks noChangeArrowheads="1"/>
          </p:cNvSpPr>
          <p:nvPr/>
        </p:nvSpPr>
        <p:spPr bwMode="auto">
          <a:xfrm>
            <a:off x="928688" y="4922838"/>
            <a:ext cx="7391400" cy="1143000"/>
          </a:xfrm>
          <a:prstGeom prst="rect">
            <a:avLst/>
          </a:prstGeom>
          <a:solidFill>
            <a:schemeClr val="tx1"/>
          </a:solidFill>
          <a:ln w="9525">
            <a:solidFill>
              <a:schemeClr val="tx1"/>
            </a:solidFill>
            <a:miter lim="800000"/>
            <a:headEnd/>
            <a:tailEnd/>
          </a:ln>
        </p:spPr>
        <p:txBody>
          <a:bodyPr wrap="none" anchor="ctr"/>
          <a:lstStyle/>
          <a:p>
            <a:endParaRPr lang="en-US"/>
          </a:p>
        </p:txBody>
      </p:sp>
      <p:graphicFrame>
        <p:nvGraphicFramePr>
          <p:cNvPr id="25609" name="Object 11"/>
          <p:cNvGraphicFramePr>
            <a:graphicFrameLocks noChangeAspect="1"/>
          </p:cNvGraphicFramePr>
          <p:nvPr/>
        </p:nvGraphicFramePr>
        <p:xfrm>
          <a:off x="2195513" y="5029200"/>
          <a:ext cx="4800600" cy="1019175"/>
        </p:xfrm>
        <a:graphic>
          <a:graphicData uri="http://schemas.openxmlformats.org/presentationml/2006/ole">
            <mc:AlternateContent xmlns:mc="http://schemas.openxmlformats.org/markup-compatibility/2006">
              <mc:Choice xmlns:v="urn:schemas-microsoft-com:vml" Requires="v">
                <p:oleObj spid="_x0000_s25706" name="Equation" r:id="rId7" imgW="2197100" imgH="431800" progId="Equation.3">
                  <p:embed/>
                </p:oleObj>
              </mc:Choice>
              <mc:Fallback>
                <p:oleObj name="Equation" r:id="rId7" imgW="2197100" imgH="4318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513" y="5029200"/>
                        <a:ext cx="4800600" cy="101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0" name="Text Box 12"/>
          <p:cNvSpPr txBox="1">
            <a:spLocks noChangeArrowheads="1"/>
          </p:cNvSpPr>
          <p:nvPr/>
        </p:nvSpPr>
        <p:spPr bwMode="auto">
          <a:xfrm>
            <a:off x="685800" y="6096000"/>
            <a:ext cx="807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ngsana New" pitchFamily="18" charset="-34"/>
              </a:defRPr>
            </a:lvl1pPr>
            <a:lvl2pPr marL="742950" indent="-285750">
              <a:defRPr>
                <a:solidFill>
                  <a:schemeClr val="tx1"/>
                </a:solidFill>
                <a:latin typeface="Arial" charset="0"/>
                <a:cs typeface="Angsana New" pitchFamily="18" charset="-34"/>
              </a:defRPr>
            </a:lvl2pPr>
            <a:lvl3pPr marL="1143000" indent="-228600">
              <a:defRPr>
                <a:solidFill>
                  <a:schemeClr val="tx1"/>
                </a:solidFill>
                <a:latin typeface="Arial" charset="0"/>
                <a:cs typeface="Angsana New" pitchFamily="18" charset="-34"/>
              </a:defRPr>
            </a:lvl3pPr>
            <a:lvl4pPr marL="1600200" indent="-228600">
              <a:defRPr>
                <a:solidFill>
                  <a:schemeClr val="tx1"/>
                </a:solidFill>
                <a:latin typeface="Arial" charset="0"/>
                <a:cs typeface="Angsana New" pitchFamily="18" charset="-34"/>
              </a:defRPr>
            </a:lvl4pPr>
            <a:lvl5pPr marL="2057400" indent="-228600">
              <a:defRPr>
                <a:solidFill>
                  <a:schemeClr val="tx1"/>
                </a:solidFill>
                <a:latin typeface="Arial" charset="0"/>
                <a:cs typeface="Angsana New" pitchFamily="18" charset="-34"/>
              </a:defRPr>
            </a:lvl5pPr>
            <a:lvl6pPr marL="2514600" indent="-228600" eaLnBrk="0" fontAlgn="base" hangingPunct="0">
              <a:spcBef>
                <a:spcPct val="0"/>
              </a:spcBef>
              <a:spcAft>
                <a:spcPct val="0"/>
              </a:spcAft>
              <a:defRPr>
                <a:solidFill>
                  <a:schemeClr val="tx1"/>
                </a:solidFill>
                <a:latin typeface="Arial" charset="0"/>
                <a:cs typeface="Angsana New" pitchFamily="18" charset="-34"/>
              </a:defRPr>
            </a:lvl6pPr>
            <a:lvl7pPr marL="2971800" indent="-228600" eaLnBrk="0" fontAlgn="base" hangingPunct="0">
              <a:spcBef>
                <a:spcPct val="0"/>
              </a:spcBef>
              <a:spcAft>
                <a:spcPct val="0"/>
              </a:spcAft>
              <a:defRPr>
                <a:solidFill>
                  <a:schemeClr val="tx1"/>
                </a:solidFill>
                <a:latin typeface="Arial" charset="0"/>
                <a:cs typeface="Angsana New" pitchFamily="18" charset="-34"/>
              </a:defRPr>
            </a:lvl7pPr>
            <a:lvl8pPr marL="3429000" indent="-228600" eaLnBrk="0" fontAlgn="base" hangingPunct="0">
              <a:spcBef>
                <a:spcPct val="0"/>
              </a:spcBef>
              <a:spcAft>
                <a:spcPct val="0"/>
              </a:spcAft>
              <a:defRPr>
                <a:solidFill>
                  <a:schemeClr val="tx1"/>
                </a:solidFill>
                <a:latin typeface="Arial" charset="0"/>
                <a:cs typeface="Angsana New" pitchFamily="18" charset="-34"/>
              </a:defRPr>
            </a:lvl8pPr>
            <a:lvl9pPr marL="3886200" indent="-228600" eaLnBrk="0" fontAlgn="base" hangingPunct="0">
              <a:spcBef>
                <a:spcPct val="0"/>
              </a:spcBef>
              <a:spcAft>
                <a:spcPct val="0"/>
              </a:spcAft>
              <a:defRPr>
                <a:solidFill>
                  <a:schemeClr val="tx1"/>
                </a:solidFill>
                <a:latin typeface="Arial" charset="0"/>
                <a:cs typeface="Angsana New" pitchFamily="18" charset="-34"/>
              </a:defRPr>
            </a:lvl9pPr>
          </a:lstStyle>
          <a:p>
            <a:pPr>
              <a:spcBef>
                <a:spcPct val="50000"/>
              </a:spcBef>
            </a:pPr>
            <a:r>
              <a:rPr lang="en-US" sz="3200"/>
              <a:t>Ví dụ: Tính Z[x(n)] với x(n)=n.(1/2)</a:t>
            </a:r>
            <a:r>
              <a:rPr lang="en-US" sz="3200" baseline="30000"/>
              <a:t>n</a:t>
            </a:r>
            <a:r>
              <a:rPr lang="en-US" sz="3200"/>
              <a:t>u(n)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Miền</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ngược</a:t>
            </a:r>
            <a:endParaRPr lang="en-US" dirty="0"/>
          </a:p>
        </p:txBody>
      </p:sp>
      <p:sp>
        <p:nvSpPr>
          <p:cNvPr id="3" name="Content Placeholder 2"/>
          <p:cNvSpPr>
            <a:spLocks noGrp="1"/>
          </p:cNvSpPr>
          <p:nvPr>
            <p:ph idx="1"/>
          </p:nvPr>
        </p:nvSpPr>
        <p:spPr/>
        <p:txBody>
          <a:bodyPr/>
          <a:lstStyle/>
          <a:p>
            <a:pPr>
              <a:defRPr/>
            </a:pPr>
            <a:r>
              <a:rPr lang="en-US" dirty="0" smtClean="0"/>
              <a:t>Ta </a:t>
            </a:r>
            <a:r>
              <a:rPr lang="en-US" dirty="0" err="1" smtClean="0"/>
              <a:t>có</a:t>
            </a:r>
            <a:r>
              <a:rPr lang="en-US" dirty="0" smtClean="0"/>
              <a:t>:</a:t>
            </a:r>
          </a:p>
          <a:p>
            <a:pPr>
              <a:defRPr/>
            </a:pPr>
            <a:endParaRPr lang="en-US" dirty="0" smtClean="0"/>
          </a:p>
          <a:p>
            <a:pPr>
              <a:defRPr/>
            </a:pPr>
            <a:r>
              <a:rPr lang="en-US" dirty="0" err="1" smtClean="0"/>
              <a:t>Vậy</a:t>
            </a:r>
            <a:r>
              <a:rPr lang="en-US" dirty="0" smtClean="0"/>
              <a:t>:</a:t>
            </a:r>
          </a:p>
          <a:p>
            <a:pPr>
              <a:defRPr/>
            </a:pPr>
            <a:endParaRPr lang="en-US" dirty="0"/>
          </a:p>
        </p:txBody>
      </p:sp>
      <p:pic>
        <p:nvPicPr>
          <p:cNvPr id="266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67579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550" y="3043238"/>
            <a:ext cx="6038850" cy="94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533400" y="304800"/>
            <a:ext cx="8229600" cy="636588"/>
          </a:xfrm>
        </p:spPr>
        <p:txBody>
          <a:bodyPr/>
          <a:lstStyle/>
          <a:p>
            <a:pPr eaLnBrk="1" hangingPunct="1">
              <a:defRPr/>
            </a:pPr>
            <a:r>
              <a:rPr lang="en-US" sz="4000" smtClean="0"/>
              <a:t>Tổng hợp tính chất của BD Z</a:t>
            </a:r>
            <a:endParaRPr lang="en-US" sz="1800" baseline="-25000" smtClean="0"/>
          </a:p>
        </p:txBody>
      </p:sp>
      <p:sp>
        <p:nvSpPr>
          <p:cNvPr id="92164" name="Rectangle 4"/>
          <p:cNvSpPr>
            <a:spLocks noGrp="1" noChangeArrowheads="1"/>
          </p:cNvSpPr>
          <p:nvPr>
            <p:ph type="body" sz="half" idx="1"/>
          </p:nvPr>
        </p:nvSpPr>
        <p:spPr>
          <a:xfrm>
            <a:off x="66675" y="1447800"/>
            <a:ext cx="4048125" cy="5181600"/>
          </a:xfrm>
          <a:ln>
            <a:solidFill>
              <a:schemeClr val="tx1"/>
            </a:solidFill>
          </a:ln>
        </p:spPr>
        <p:txBody>
          <a:bodyPr/>
          <a:lstStyle/>
          <a:p>
            <a:pPr eaLnBrk="1" hangingPunct="1">
              <a:defRPr/>
            </a:pPr>
            <a:r>
              <a:rPr lang="en-US" dirty="0" err="1" smtClean="0"/>
              <a:t>Tính</a:t>
            </a:r>
            <a:r>
              <a:rPr lang="en-US" dirty="0" smtClean="0"/>
              <a:t> </a:t>
            </a:r>
            <a:r>
              <a:rPr lang="en-US" dirty="0" err="1" smtClean="0"/>
              <a:t>chất</a:t>
            </a:r>
            <a:r>
              <a:rPr lang="en-US" dirty="0" smtClean="0"/>
              <a:t> </a:t>
            </a:r>
            <a:r>
              <a:rPr lang="en-US" dirty="0" err="1" smtClean="0"/>
              <a:t>tuyến</a:t>
            </a:r>
            <a:r>
              <a:rPr lang="en-US" dirty="0" smtClean="0"/>
              <a:t> </a:t>
            </a:r>
            <a:r>
              <a:rPr lang="en-US" dirty="0" err="1" smtClean="0"/>
              <a:t>tính</a:t>
            </a:r>
            <a:endParaRPr lang="en-US" dirty="0" smtClean="0"/>
          </a:p>
          <a:p>
            <a:pPr eaLnBrk="1" hangingPunct="1">
              <a:buFont typeface="Wingdings" pitchFamily="2" charset="2"/>
              <a:buNone/>
              <a:defRPr/>
            </a:pPr>
            <a:endParaRPr lang="en-US" dirty="0" smtClean="0"/>
          </a:p>
          <a:p>
            <a:pPr eaLnBrk="1" hangingPunct="1">
              <a:defRPr/>
            </a:pPr>
            <a:r>
              <a:rPr lang="en-US" dirty="0" err="1" smtClean="0"/>
              <a:t>Dịch</a:t>
            </a:r>
            <a:r>
              <a:rPr lang="en-US" dirty="0" smtClean="0"/>
              <a:t> </a:t>
            </a:r>
            <a:r>
              <a:rPr lang="en-US" dirty="0" err="1" smtClean="0"/>
              <a:t>chuyển</a:t>
            </a:r>
            <a:r>
              <a:rPr lang="en-US" dirty="0" smtClean="0"/>
              <a:t> </a:t>
            </a:r>
            <a:r>
              <a:rPr lang="en-US" dirty="0" err="1" smtClean="0"/>
              <a:t>trong</a:t>
            </a:r>
            <a:r>
              <a:rPr lang="en-US" dirty="0" smtClean="0"/>
              <a:t> </a:t>
            </a:r>
            <a:r>
              <a:rPr lang="en-US" dirty="0" err="1" smtClean="0"/>
              <a:t>miền</a:t>
            </a:r>
            <a:r>
              <a:rPr lang="en-US" dirty="0" smtClean="0"/>
              <a:t> </a:t>
            </a:r>
            <a:r>
              <a:rPr lang="en-US" dirty="0" err="1" smtClean="0"/>
              <a:t>tg</a:t>
            </a:r>
            <a:endParaRPr lang="en-US" dirty="0" smtClean="0"/>
          </a:p>
          <a:p>
            <a:pPr eaLnBrk="1" hangingPunct="1">
              <a:defRPr/>
            </a:pPr>
            <a:r>
              <a:rPr lang="en-US" dirty="0" err="1" smtClean="0"/>
              <a:t>Nhân</a:t>
            </a:r>
            <a:r>
              <a:rPr lang="en-US" dirty="0" smtClean="0"/>
              <a:t> </a:t>
            </a:r>
            <a:r>
              <a:rPr lang="en-US" dirty="0" err="1" smtClean="0"/>
              <a:t>tín</a:t>
            </a:r>
            <a:r>
              <a:rPr lang="en-US" dirty="0" smtClean="0"/>
              <a:t> </a:t>
            </a:r>
            <a:r>
              <a:rPr lang="en-US" dirty="0" err="1" smtClean="0"/>
              <a:t>hiệu</a:t>
            </a:r>
            <a:r>
              <a:rPr lang="en-US" dirty="0" smtClean="0"/>
              <a:t> </a:t>
            </a:r>
            <a:r>
              <a:rPr lang="en-US" dirty="0" err="1" smtClean="0"/>
              <a:t>với</a:t>
            </a:r>
            <a:r>
              <a:rPr lang="en-US" dirty="0" smtClean="0"/>
              <a:t> a</a:t>
            </a:r>
            <a:r>
              <a:rPr lang="en-US" baseline="30000" dirty="0" smtClean="0"/>
              <a:t>n</a:t>
            </a:r>
          </a:p>
          <a:p>
            <a:pPr eaLnBrk="1" hangingPunct="1">
              <a:defRPr/>
            </a:pPr>
            <a:endParaRPr lang="en-US" dirty="0" smtClean="0"/>
          </a:p>
          <a:p>
            <a:pPr eaLnBrk="1" hangingPunct="1">
              <a:defRPr/>
            </a:pPr>
            <a:r>
              <a:rPr lang="en-US" dirty="0" err="1" smtClean="0"/>
              <a:t>Tích</a:t>
            </a:r>
            <a:r>
              <a:rPr lang="en-US" dirty="0" smtClean="0"/>
              <a:t> </a:t>
            </a:r>
            <a:r>
              <a:rPr lang="en-US" dirty="0" err="1" smtClean="0"/>
              <a:t>chập</a:t>
            </a:r>
            <a:endParaRPr lang="en-US" dirty="0" smtClean="0"/>
          </a:p>
          <a:p>
            <a:pPr eaLnBrk="1" hangingPunct="1">
              <a:defRPr/>
            </a:pPr>
            <a:r>
              <a:rPr lang="en-US" dirty="0" err="1" smtClean="0"/>
              <a:t>Đạo</a:t>
            </a:r>
            <a:r>
              <a:rPr lang="en-US" dirty="0" smtClean="0"/>
              <a:t> </a:t>
            </a:r>
            <a:r>
              <a:rPr lang="en-US" dirty="0" err="1" smtClean="0"/>
              <a:t>hàm</a:t>
            </a:r>
            <a:endParaRPr lang="en-US" dirty="0" smtClean="0"/>
          </a:p>
          <a:p>
            <a:pPr eaLnBrk="1" hangingPunct="1">
              <a:defRPr/>
            </a:pPr>
            <a:endParaRPr lang="en-US" dirty="0" smtClean="0"/>
          </a:p>
          <a:p>
            <a:pPr eaLnBrk="1" hangingPunct="1">
              <a:defRPr/>
            </a:pPr>
            <a:r>
              <a:rPr lang="en-US" dirty="0" err="1" smtClean="0"/>
              <a:t>Miền</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ngược</a:t>
            </a:r>
            <a:endParaRPr lang="en-US" dirty="0" smtClean="0"/>
          </a:p>
        </p:txBody>
      </p:sp>
      <p:sp>
        <p:nvSpPr>
          <p:cNvPr id="92165" name="Rectangle 5"/>
          <p:cNvSpPr>
            <a:spLocks noGrp="1" noChangeArrowheads="1"/>
          </p:cNvSpPr>
          <p:nvPr>
            <p:ph type="body" sz="half" idx="2"/>
          </p:nvPr>
        </p:nvSpPr>
        <p:spPr>
          <a:xfrm>
            <a:off x="4114800" y="1447800"/>
            <a:ext cx="4943475" cy="5181600"/>
          </a:xfrm>
          <a:ln>
            <a:solidFill>
              <a:schemeClr val="tx1"/>
            </a:solidFill>
          </a:ln>
        </p:spPr>
        <p:txBody>
          <a:bodyPr/>
          <a:lstStyle/>
          <a:p>
            <a:pPr eaLnBrk="1" hangingPunct="1">
              <a:buFont typeface="Wingdings" pitchFamily="2" charset="2"/>
              <a:buNone/>
              <a:defRPr/>
            </a:pPr>
            <a:r>
              <a:rPr lang="en-US" dirty="0" smtClean="0"/>
              <a:t>ax</a:t>
            </a:r>
            <a:r>
              <a:rPr lang="en-US" baseline="-25000" dirty="0" smtClean="0"/>
              <a:t>1</a:t>
            </a:r>
            <a:r>
              <a:rPr lang="en-US" dirty="0" smtClean="0"/>
              <a:t>(n)+bx</a:t>
            </a:r>
            <a:r>
              <a:rPr lang="en-US" baseline="-25000" dirty="0" smtClean="0"/>
              <a:t>2</a:t>
            </a:r>
            <a:r>
              <a:rPr lang="en-US" dirty="0" smtClean="0"/>
              <a:t>(n)</a:t>
            </a:r>
            <a:r>
              <a:rPr lang="en-US" dirty="0" smtClean="0">
                <a:sym typeface="Wingdings" pitchFamily="2" charset="2"/>
              </a:rPr>
              <a:t>aX</a:t>
            </a:r>
            <a:r>
              <a:rPr lang="en-US" baseline="-25000" dirty="0" smtClean="0">
                <a:sym typeface="Wingdings" pitchFamily="2" charset="2"/>
              </a:rPr>
              <a:t>1</a:t>
            </a:r>
            <a:r>
              <a:rPr lang="en-US" dirty="0" smtClean="0">
                <a:sym typeface="Wingdings" pitchFamily="2" charset="2"/>
              </a:rPr>
              <a:t>(z)+bX</a:t>
            </a:r>
            <a:r>
              <a:rPr lang="en-US" baseline="-25000" dirty="0" smtClean="0">
                <a:sym typeface="Wingdings" pitchFamily="2" charset="2"/>
              </a:rPr>
              <a:t>2</a:t>
            </a:r>
            <a:r>
              <a:rPr lang="en-US" dirty="0" smtClean="0">
                <a:sym typeface="Wingdings" pitchFamily="2" charset="2"/>
              </a:rPr>
              <a:t>(z)</a:t>
            </a:r>
          </a:p>
          <a:p>
            <a:pPr eaLnBrk="1" hangingPunct="1">
              <a:buFont typeface="Wingdings" pitchFamily="2" charset="2"/>
              <a:buNone/>
              <a:defRPr/>
            </a:pPr>
            <a:endParaRPr lang="en-US" dirty="0" smtClean="0">
              <a:sym typeface="Wingdings" pitchFamily="2" charset="2"/>
            </a:endParaRPr>
          </a:p>
          <a:p>
            <a:pPr eaLnBrk="1" hangingPunct="1">
              <a:buFont typeface="Wingdings" pitchFamily="2" charset="2"/>
              <a:buNone/>
              <a:defRPr/>
            </a:pPr>
            <a:r>
              <a:rPr lang="en-US" dirty="0" smtClean="0">
                <a:sym typeface="Wingdings" pitchFamily="2" charset="2"/>
              </a:rPr>
              <a:t>x(n-k)z</a:t>
            </a:r>
            <a:r>
              <a:rPr lang="en-US" baseline="30000" dirty="0" smtClean="0">
                <a:sym typeface="Wingdings" pitchFamily="2" charset="2"/>
              </a:rPr>
              <a:t>-</a:t>
            </a:r>
            <a:r>
              <a:rPr lang="en-US" baseline="30000" dirty="0" err="1" smtClean="0">
                <a:sym typeface="Wingdings" pitchFamily="2" charset="2"/>
              </a:rPr>
              <a:t>k</a:t>
            </a:r>
            <a:r>
              <a:rPr lang="en-US" dirty="0" err="1" smtClean="0">
                <a:sym typeface="Wingdings" pitchFamily="2" charset="2"/>
              </a:rPr>
              <a:t>X</a:t>
            </a:r>
            <a:r>
              <a:rPr lang="en-US" dirty="0" smtClean="0">
                <a:sym typeface="Wingdings" pitchFamily="2" charset="2"/>
              </a:rPr>
              <a:t>(z)</a:t>
            </a:r>
          </a:p>
          <a:p>
            <a:pPr eaLnBrk="1" hangingPunct="1">
              <a:defRPr/>
            </a:pPr>
            <a:endParaRPr lang="en-US" b="1" dirty="0" smtClean="0">
              <a:sym typeface="Wingdings" pitchFamily="2" charset="2"/>
            </a:endParaRPr>
          </a:p>
          <a:p>
            <a:pPr eaLnBrk="1" hangingPunct="1">
              <a:defRPr/>
            </a:pPr>
            <a:r>
              <a:rPr lang="en-US" dirty="0" smtClean="0">
                <a:sym typeface="Wingdings" pitchFamily="2" charset="2"/>
              </a:rPr>
              <a:t>                 </a:t>
            </a:r>
          </a:p>
          <a:p>
            <a:pPr eaLnBrk="1" hangingPunct="1">
              <a:buFont typeface="Wingdings" pitchFamily="2" charset="2"/>
              <a:buNone/>
              <a:defRPr/>
            </a:pPr>
            <a:r>
              <a:rPr lang="en-US" dirty="0" smtClean="0">
                <a:sym typeface="Wingdings" pitchFamily="2" charset="2"/>
              </a:rPr>
              <a:t>ROC: r</a:t>
            </a:r>
            <a:r>
              <a:rPr lang="en-US" baseline="-25000" dirty="0" smtClean="0">
                <a:sym typeface="Wingdings" pitchFamily="2" charset="2"/>
              </a:rPr>
              <a:t>1</a:t>
            </a:r>
            <a:r>
              <a:rPr lang="en-US" dirty="0" smtClean="0">
                <a:latin typeface="Verdana" pitchFamily="34" charset="0"/>
              </a:rPr>
              <a:t>|a|</a:t>
            </a:r>
            <a:r>
              <a:rPr lang="en-US" dirty="0" smtClean="0">
                <a:sym typeface="Wingdings" pitchFamily="2" charset="2"/>
              </a:rPr>
              <a:t> </a:t>
            </a:r>
            <a:r>
              <a:rPr lang="en-US" dirty="0" smtClean="0"/>
              <a:t>&lt;</a:t>
            </a:r>
            <a:r>
              <a:rPr lang="en-US" dirty="0" smtClean="0">
                <a:latin typeface="Verdana" pitchFamily="34" charset="0"/>
              </a:rPr>
              <a:t>|z|&lt;</a:t>
            </a:r>
            <a:r>
              <a:rPr lang="en-US" dirty="0" smtClean="0">
                <a:sym typeface="Wingdings" pitchFamily="2" charset="2"/>
              </a:rPr>
              <a:t> r</a:t>
            </a:r>
            <a:r>
              <a:rPr lang="en-US" baseline="-25000" dirty="0" smtClean="0">
                <a:sym typeface="Wingdings" pitchFamily="2" charset="2"/>
              </a:rPr>
              <a:t>2</a:t>
            </a:r>
            <a:r>
              <a:rPr lang="en-US" dirty="0" smtClean="0">
                <a:latin typeface="Verdana" pitchFamily="34" charset="0"/>
              </a:rPr>
              <a:t>|a|</a:t>
            </a:r>
            <a:endParaRPr lang="en-US" dirty="0" smtClean="0">
              <a:sym typeface="Wingdings" pitchFamily="2" charset="2"/>
            </a:endParaRPr>
          </a:p>
          <a:p>
            <a:pPr eaLnBrk="1" hangingPunct="1">
              <a:buFont typeface="Wingdings" pitchFamily="2" charset="2"/>
              <a:buNone/>
              <a:defRPr/>
            </a:pPr>
            <a:r>
              <a:rPr lang="en-US" dirty="0" smtClean="0">
                <a:sym typeface="Wingdings" pitchFamily="2" charset="2"/>
              </a:rPr>
              <a:t>x(n)*h(n)X(z)H(z)</a:t>
            </a:r>
          </a:p>
          <a:p>
            <a:pPr eaLnBrk="1" hangingPunct="1">
              <a:defRPr/>
            </a:pPr>
            <a:endParaRPr lang="en-US" dirty="0" smtClean="0">
              <a:sym typeface="Wingdings" pitchFamily="2" charset="2"/>
            </a:endParaRPr>
          </a:p>
          <a:p>
            <a:pPr eaLnBrk="1" hangingPunct="1">
              <a:defRPr/>
            </a:pPr>
            <a:endParaRPr lang="en-US" dirty="0" smtClean="0">
              <a:sym typeface="Wingdings" pitchFamily="2" charset="2"/>
            </a:endParaRPr>
          </a:p>
          <a:p>
            <a:pPr eaLnBrk="1" hangingPunct="1">
              <a:buFont typeface="Wingdings" pitchFamily="2" charset="2"/>
              <a:buNone/>
              <a:defRPr/>
            </a:pPr>
            <a:r>
              <a:rPr lang="en-US" dirty="0" smtClean="0">
                <a:sym typeface="Wingdings" pitchFamily="2" charset="2"/>
              </a:rPr>
              <a:t>x(-n)X(1/z)</a:t>
            </a:r>
          </a:p>
          <a:p>
            <a:pPr eaLnBrk="1" hangingPunct="1">
              <a:buFont typeface="Wingdings" pitchFamily="2" charset="2"/>
              <a:buNone/>
              <a:defRPr/>
            </a:pPr>
            <a:endParaRPr lang="en-US" dirty="0" smtClean="0"/>
          </a:p>
        </p:txBody>
      </p:sp>
      <p:graphicFrame>
        <p:nvGraphicFramePr>
          <p:cNvPr id="27653" name="Object 7"/>
          <p:cNvGraphicFramePr>
            <a:graphicFrameLocks noChangeAspect="1"/>
          </p:cNvGraphicFramePr>
          <p:nvPr/>
        </p:nvGraphicFramePr>
        <p:xfrm>
          <a:off x="4191000" y="5105400"/>
          <a:ext cx="2697163" cy="877888"/>
        </p:xfrm>
        <a:graphic>
          <a:graphicData uri="http://schemas.openxmlformats.org/presentationml/2006/ole">
            <mc:AlternateContent xmlns:mc="http://schemas.openxmlformats.org/markup-compatibility/2006">
              <mc:Choice xmlns:v="urn:schemas-microsoft-com:vml" Requires="v">
                <p:oleObj spid="_x0000_s27718" name="Equation" r:id="rId3" imgW="1307532" imgH="393529" progId="Equation.3">
                  <p:embed/>
                </p:oleObj>
              </mc:Choice>
              <mc:Fallback>
                <p:oleObj name="Equation" r:id="rId3" imgW="1307532" imgH="393529"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5105400"/>
                        <a:ext cx="2697163" cy="877888"/>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4" name="Object 5"/>
          <p:cNvGraphicFramePr>
            <a:graphicFrameLocks noChangeAspect="1"/>
          </p:cNvGraphicFramePr>
          <p:nvPr/>
        </p:nvGraphicFramePr>
        <p:xfrm>
          <a:off x="4191000" y="3048000"/>
          <a:ext cx="1943100" cy="930275"/>
        </p:xfrm>
        <a:graphic>
          <a:graphicData uri="http://schemas.openxmlformats.org/presentationml/2006/ole">
            <mc:AlternateContent xmlns:mc="http://schemas.openxmlformats.org/markup-compatibility/2006">
              <mc:Choice xmlns:v="urn:schemas-microsoft-com:vml" Requires="v">
                <p:oleObj spid="_x0000_s27719" name="Equation" r:id="rId5" imgW="888614" imgH="393529" progId="Equation.3">
                  <p:embed/>
                </p:oleObj>
              </mc:Choice>
              <mc:Fallback>
                <p:oleObj name="Equation" r:id="rId5" imgW="888614" imgH="393529"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3048000"/>
                        <a:ext cx="1943100" cy="930275"/>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7655"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1981200"/>
            <a:ext cx="30575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Clipping"/>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5800" y="152400"/>
            <a:ext cx="8077200" cy="6598920"/>
          </a:xfrm>
        </p:spPr>
      </p:pic>
    </p:spTree>
    <p:extLst>
      <p:ext uri="{BB962C8B-B14F-4D97-AF65-F5344CB8AC3E}">
        <p14:creationId xmlns:p14="http://schemas.microsoft.com/office/powerpoint/2010/main" val="28707683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defRPr/>
            </a:pPr>
            <a:r>
              <a:rPr lang="en-US" smtClean="0"/>
              <a:t>Nội dung</a:t>
            </a:r>
          </a:p>
        </p:txBody>
      </p:sp>
      <p:sp>
        <p:nvSpPr>
          <p:cNvPr id="119811" name="Rectangle 3"/>
          <p:cNvSpPr>
            <a:spLocks noGrp="1" noChangeArrowheads="1"/>
          </p:cNvSpPr>
          <p:nvPr>
            <p:ph type="body" idx="1"/>
          </p:nvPr>
        </p:nvSpPr>
        <p:spPr/>
        <p:txBody>
          <a:bodyPr/>
          <a:lstStyle/>
          <a:p>
            <a:pPr marL="609600" indent="-609600" eaLnBrk="1" hangingPunct="1">
              <a:buFont typeface="Wingdings" pitchFamily="2" charset="2"/>
              <a:buAutoNum type="arabicPeriod"/>
              <a:defRPr/>
            </a:pPr>
            <a:r>
              <a:rPr lang="en-US" dirty="0" err="1" smtClean="0"/>
              <a:t>Biến</a:t>
            </a:r>
            <a:r>
              <a:rPr lang="en-US" dirty="0" smtClean="0"/>
              <a:t> </a:t>
            </a:r>
            <a:r>
              <a:rPr lang="en-US" dirty="0" err="1" smtClean="0"/>
              <a:t>đổi</a:t>
            </a:r>
            <a:r>
              <a:rPr lang="en-US" dirty="0" smtClean="0"/>
              <a:t> Z</a:t>
            </a:r>
          </a:p>
          <a:p>
            <a:pPr marL="609600" indent="-609600" eaLnBrk="1" hangingPunct="1">
              <a:buFont typeface="Wingdings" pitchFamily="2" charset="2"/>
              <a:buAutoNum type="arabicPeriod"/>
              <a:defRPr/>
            </a:pPr>
            <a:r>
              <a:rPr lang="en-US" dirty="0" err="1" smtClean="0"/>
              <a:t>Tính</a:t>
            </a:r>
            <a:r>
              <a:rPr lang="en-US" dirty="0" smtClean="0"/>
              <a:t> </a:t>
            </a:r>
            <a:r>
              <a:rPr lang="en-US" dirty="0" err="1" smtClean="0"/>
              <a:t>chất</a:t>
            </a:r>
            <a:r>
              <a:rPr lang="en-US" dirty="0" smtClean="0"/>
              <a:t> </a:t>
            </a:r>
            <a:r>
              <a:rPr lang="en-US" dirty="0" err="1" smtClean="0"/>
              <a:t>của</a:t>
            </a:r>
            <a:r>
              <a:rPr lang="en-US" dirty="0" smtClean="0"/>
              <a:t> </a:t>
            </a:r>
            <a:r>
              <a:rPr lang="en-US" dirty="0" err="1" smtClean="0"/>
              <a:t>biến</a:t>
            </a:r>
            <a:r>
              <a:rPr lang="en-US" dirty="0" smtClean="0"/>
              <a:t> </a:t>
            </a:r>
            <a:r>
              <a:rPr lang="en-US" dirty="0" err="1" smtClean="0"/>
              <a:t>đổi</a:t>
            </a:r>
            <a:r>
              <a:rPr lang="en-US" dirty="0" smtClean="0"/>
              <a:t> Z</a:t>
            </a:r>
          </a:p>
          <a:p>
            <a:pPr marL="609600" indent="-609600" eaLnBrk="1" hangingPunct="1">
              <a:buFont typeface="Wingdings" pitchFamily="2" charset="2"/>
              <a:buAutoNum type="arabicPeriod"/>
              <a:defRPr/>
            </a:pPr>
            <a:r>
              <a:rPr lang="en-US" b="1" dirty="0" err="1" smtClean="0"/>
              <a:t>Biểu</a:t>
            </a:r>
            <a:r>
              <a:rPr lang="en-US" b="1" dirty="0" smtClean="0"/>
              <a:t> </a:t>
            </a:r>
            <a:r>
              <a:rPr lang="en-US" b="1" dirty="0" err="1" smtClean="0"/>
              <a:t>diễn</a:t>
            </a:r>
            <a:r>
              <a:rPr lang="en-US" b="1" dirty="0" smtClean="0"/>
              <a:t> </a:t>
            </a:r>
            <a:r>
              <a:rPr lang="en-US" b="1" dirty="0" err="1" smtClean="0"/>
              <a:t>dạng</a:t>
            </a:r>
            <a:r>
              <a:rPr lang="en-US" b="1" dirty="0" smtClean="0"/>
              <a:t> </a:t>
            </a:r>
            <a:r>
              <a:rPr lang="en-US" b="1" dirty="0" err="1" smtClean="0"/>
              <a:t>hữu</a:t>
            </a:r>
            <a:r>
              <a:rPr lang="en-US" b="1" dirty="0" smtClean="0"/>
              <a:t> </a:t>
            </a:r>
            <a:r>
              <a:rPr lang="en-US" b="1" dirty="0" err="1" smtClean="0"/>
              <a:t>tỉ</a:t>
            </a:r>
            <a:r>
              <a:rPr lang="en-US" b="1" dirty="0" smtClean="0"/>
              <a:t> </a:t>
            </a:r>
            <a:r>
              <a:rPr lang="en-US" b="1" dirty="0" err="1" smtClean="0"/>
              <a:t>của</a:t>
            </a:r>
            <a:r>
              <a:rPr lang="en-US" b="1" dirty="0" smtClean="0"/>
              <a:t> </a:t>
            </a:r>
            <a:r>
              <a:rPr lang="en-US" b="1" dirty="0" err="1" smtClean="0"/>
              <a:t>biến</a:t>
            </a:r>
            <a:r>
              <a:rPr lang="en-US" b="1" dirty="0" smtClean="0"/>
              <a:t> </a:t>
            </a:r>
            <a:r>
              <a:rPr lang="en-US" b="1" dirty="0" err="1" smtClean="0"/>
              <a:t>đổi</a:t>
            </a:r>
            <a:r>
              <a:rPr lang="en-US" b="1" dirty="0" smtClean="0"/>
              <a:t> Z</a:t>
            </a:r>
          </a:p>
          <a:p>
            <a:pPr marL="609600" indent="-609600" eaLnBrk="1" hangingPunct="1">
              <a:buFont typeface="Wingdings" pitchFamily="2" charset="2"/>
              <a:buAutoNum type="arabicPeriod"/>
              <a:defRPr/>
            </a:pPr>
            <a:r>
              <a:rPr lang="en-US" dirty="0" err="1" smtClean="0"/>
              <a:t>Biến</a:t>
            </a:r>
            <a:r>
              <a:rPr lang="en-US" dirty="0" smtClean="0"/>
              <a:t> </a:t>
            </a:r>
            <a:r>
              <a:rPr lang="en-US" dirty="0" err="1" smtClean="0"/>
              <a:t>đổi</a:t>
            </a:r>
            <a:r>
              <a:rPr lang="en-US" dirty="0" smtClean="0"/>
              <a:t> Z </a:t>
            </a:r>
            <a:r>
              <a:rPr lang="en-US" dirty="0" err="1" smtClean="0"/>
              <a:t>ngược</a:t>
            </a:r>
            <a:endParaRPr lang="en-US" dirty="0" smtClean="0"/>
          </a:p>
          <a:p>
            <a:pPr marL="609600" indent="-609600" eaLnBrk="1" hangingPunct="1">
              <a:buFont typeface="Wingdings" pitchFamily="2" charset="2"/>
              <a:buAutoNum type="arabicPeriod"/>
              <a:defRPr/>
            </a:pPr>
            <a:r>
              <a:rPr lang="en-US" dirty="0" err="1" smtClean="0"/>
              <a:t>Phân</a:t>
            </a:r>
            <a:r>
              <a:rPr lang="en-US" dirty="0" smtClean="0"/>
              <a:t> </a:t>
            </a:r>
            <a:r>
              <a:rPr lang="en-US" dirty="0" err="1" smtClean="0"/>
              <a:t>tích</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tuyến</a:t>
            </a:r>
            <a:r>
              <a:rPr lang="en-US" dirty="0" smtClean="0"/>
              <a:t> </a:t>
            </a:r>
            <a:r>
              <a:rPr lang="en-US" dirty="0" err="1" smtClean="0"/>
              <a:t>tính</a:t>
            </a:r>
            <a:r>
              <a:rPr lang="en-US" dirty="0" smtClean="0"/>
              <a:t> </a:t>
            </a:r>
            <a:r>
              <a:rPr lang="en-US" dirty="0" err="1" smtClean="0"/>
              <a:t>bất</a:t>
            </a:r>
            <a:r>
              <a:rPr lang="en-US" dirty="0" smtClean="0"/>
              <a:t> </a:t>
            </a:r>
            <a:r>
              <a:rPr lang="en-US" dirty="0" err="1" smtClean="0"/>
              <a:t>biến</a:t>
            </a:r>
            <a:r>
              <a:rPr lang="en-US" dirty="0" smtClean="0"/>
              <a:t> </a:t>
            </a:r>
            <a:r>
              <a:rPr lang="en-US" dirty="0" err="1" smtClean="0"/>
              <a:t>trong</a:t>
            </a:r>
            <a:r>
              <a:rPr lang="en-US" dirty="0" smtClean="0"/>
              <a:t> </a:t>
            </a:r>
            <a:r>
              <a:rPr lang="en-US" dirty="0" err="1" smtClean="0"/>
              <a:t>miền</a:t>
            </a:r>
            <a:r>
              <a:rPr lang="en-US" dirty="0" smtClean="0"/>
              <a:t> Z</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0" y="277813"/>
            <a:ext cx="9144000" cy="1139825"/>
          </a:xfrm>
        </p:spPr>
        <p:txBody>
          <a:bodyPr/>
          <a:lstStyle/>
          <a:p>
            <a:pPr eaLnBrk="1" hangingPunct="1">
              <a:defRPr/>
            </a:pPr>
            <a:r>
              <a:rPr lang="en-US" sz="3600" smtClean="0"/>
              <a:t>3.3 Biểu diễn dạng hữu tỉ của biến đổi Z</a:t>
            </a:r>
          </a:p>
        </p:txBody>
      </p:sp>
      <p:sp>
        <p:nvSpPr>
          <p:cNvPr id="101379" name="Rectangle 3"/>
          <p:cNvSpPr>
            <a:spLocks noGrp="1" noChangeArrowheads="1"/>
          </p:cNvSpPr>
          <p:nvPr>
            <p:ph type="body" idx="1"/>
          </p:nvPr>
        </p:nvSpPr>
        <p:spPr/>
        <p:txBody>
          <a:bodyPr/>
          <a:lstStyle/>
          <a:p>
            <a:pPr eaLnBrk="1" hangingPunct="1">
              <a:defRPr/>
            </a:pPr>
            <a:r>
              <a:rPr lang="en-US" dirty="0" smtClean="0"/>
              <a:t>Ta </a:t>
            </a:r>
            <a:r>
              <a:rPr lang="en-US" dirty="0" err="1" smtClean="0"/>
              <a:t>có</a:t>
            </a:r>
            <a:r>
              <a:rPr lang="en-US" dirty="0" smtClean="0"/>
              <a:t> </a:t>
            </a:r>
            <a:r>
              <a:rPr lang="en-US" dirty="0" err="1" smtClean="0"/>
              <a:t>thể</a:t>
            </a:r>
            <a:r>
              <a:rPr lang="en-US" dirty="0" smtClean="0"/>
              <a:t> </a:t>
            </a:r>
            <a:r>
              <a:rPr lang="en-US" dirty="0" err="1" smtClean="0"/>
              <a:t>biểu</a:t>
            </a:r>
            <a:r>
              <a:rPr lang="en-US" dirty="0" smtClean="0"/>
              <a:t> </a:t>
            </a:r>
            <a:r>
              <a:rPr lang="en-US" dirty="0" err="1" smtClean="0"/>
              <a:t>diễn</a:t>
            </a:r>
            <a:r>
              <a:rPr lang="en-US" dirty="0" smtClean="0"/>
              <a:t> X(z) </a:t>
            </a:r>
            <a:r>
              <a:rPr lang="en-US" dirty="0" err="1" smtClean="0"/>
              <a:t>dưới</a:t>
            </a:r>
            <a:r>
              <a:rPr lang="en-US" dirty="0" smtClean="0"/>
              <a:t> </a:t>
            </a:r>
            <a:r>
              <a:rPr lang="en-US" dirty="0" err="1" smtClean="0"/>
              <a:t>dạng</a:t>
            </a:r>
            <a:r>
              <a:rPr lang="en-US" dirty="0" smtClean="0"/>
              <a:t> </a:t>
            </a:r>
            <a:r>
              <a:rPr lang="en-US" dirty="0" err="1" smtClean="0"/>
              <a:t>thương</a:t>
            </a:r>
            <a:r>
              <a:rPr lang="en-US" dirty="0" smtClean="0"/>
              <a:t> </a:t>
            </a:r>
            <a:r>
              <a:rPr lang="en-US" dirty="0" err="1" smtClean="0"/>
              <a:t>của</a:t>
            </a:r>
            <a:r>
              <a:rPr lang="en-US" dirty="0" smtClean="0"/>
              <a:t> </a:t>
            </a:r>
            <a:r>
              <a:rPr lang="en-US" smtClean="0"/>
              <a:t>2 đa thức như </a:t>
            </a:r>
            <a:r>
              <a:rPr lang="en-US" dirty="0" err="1" smtClean="0"/>
              <a:t>sau</a:t>
            </a:r>
            <a:r>
              <a:rPr lang="en-US" dirty="0" smtClean="0"/>
              <a:t>:</a:t>
            </a:r>
          </a:p>
          <a:p>
            <a:pPr eaLnBrk="1" hangingPunct="1">
              <a:defRPr/>
            </a:pPr>
            <a:endParaRPr lang="en-US" dirty="0" smtClean="0"/>
          </a:p>
          <a:p>
            <a:pPr eaLnBrk="1" hangingPunct="1">
              <a:defRPr/>
            </a:pPr>
            <a:endParaRPr lang="en-US" dirty="0" smtClean="0"/>
          </a:p>
          <a:p>
            <a:pPr eaLnBrk="1" hangingPunct="1">
              <a:defRPr/>
            </a:pPr>
            <a:endParaRPr lang="en-US" dirty="0" smtClean="0"/>
          </a:p>
        </p:txBody>
      </p:sp>
      <p:sp>
        <p:nvSpPr>
          <p:cNvPr id="29700" name="Rectangle 4"/>
          <p:cNvSpPr>
            <a:spLocks noChangeArrowheads="1"/>
          </p:cNvSpPr>
          <p:nvPr/>
        </p:nvSpPr>
        <p:spPr bwMode="auto">
          <a:xfrm>
            <a:off x="1447800" y="3048000"/>
            <a:ext cx="2316163" cy="946150"/>
          </a:xfrm>
          <a:prstGeom prst="rect">
            <a:avLst/>
          </a:prstGeom>
          <a:solidFill>
            <a:schemeClr val="tx1"/>
          </a:solidFill>
          <a:ln w="9525">
            <a:solidFill>
              <a:schemeClr val="tx1"/>
            </a:solidFill>
            <a:miter lim="800000"/>
            <a:headEnd/>
            <a:tailEnd/>
          </a:ln>
        </p:spPr>
        <p:txBody>
          <a:bodyPr wrap="none" anchor="ctr"/>
          <a:lstStyle/>
          <a:p>
            <a:endParaRPr lang="en-US"/>
          </a:p>
        </p:txBody>
      </p:sp>
      <p:graphicFrame>
        <p:nvGraphicFramePr>
          <p:cNvPr id="29701" name="Object 5"/>
          <p:cNvGraphicFramePr>
            <a:graphicFrameLocks noChangeAspect="1"/>
          </p:cNvGraphicFramePr>
          <p:nvPr>
            <p:extLst>
              <p:ext uri="{D42A27DB-BD31-4B8C-83A1-F6EECF244321}">
                <p14:modId xmlns:p14="http://schemas.microsoft.com/office/powerpoint/2010/main" val="89527079"/>
              </p:ext>
            </p:extLst>
          </p:nvPr>
        </p:nvGraphicFramePr>
        <p:xfrm>
          <a:off x="1765300" y="3089275"/>
          <a:ext cx="1651000" cy="906463"/>
        </p:xfrm>
        <a:graphic>
          <a:graphicData uri="http://schemas.openxmlformats.org/presentationml/2006/ole">
            <mc:AlternateContent xmlns:mc="http://schemas.openxmlformats.org/markup-compatibility/2006">
              <mc:Choice xmlns:v="urn:schemas-microsoft-com:vml" Requires="v">
                <p:oleObj spid="_x0000_s29766" name="Equation" r:id="rId3" imgW="825480" imgH="419040" progId="Equation.3">
                  <p:embed/>
                </p:oleObj>
              </mc:Choice>
              <mc:Fallback>
                <p:oleObj name="Equation" r:id="rId3" imgW="825480" imgH="419040" progId="Equation.3">
                  <p:embed/>
                  <p:pic>
                    <p:nvPicPr>
                      <p:cNvPr id="0" name="Object 5"/>
                      <p:cNvPicPr>
                        <a:picLocks noChangeAspect="1" noChangeArrowheads="1"/>
                      </p:cNvPicPr>
                      <p:nvPr/>
                    </p:nvPicPr>
                    <p:blipFill>
                      <a:blip r:embed="rId4"/>
                      <a:srcRect/>
                      <a:stretch>
                        <a:fillRect/>
                      </a:stretch>
                    </p:blipFill>
                    <p:spPr bwMode="auto">
                      <a:xfrm>
                        <a:off x="1765300" y="3089275"/>
                        <a:ext cx="1651000" cy="906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2" name="Rectangle 6"/>
          <p:cNvSpPr>
            <a:spLocks noChangeArrowheads="1"/>
          </p:cNvSpPr>
          <p:nvPr/>
        </p:nvSpPr>
        <p:spPr bwMode="auto">
          <a:xfrm>
            <a:off x="4800600" y="3048000"/>
            <a:ext cx="2316163" cy="946150"/>
          </a:xfrm>
          <a:prstGeom prst="rect">
            <a:avLst/>
          </a:prstGeom>
          <a:solidFill>
            <a:schemeClr val="tx1"/>
          </a:solidFill>
          <a:ln w="9525">
            <a:solidFill>
              <a:schemeClr val="tx1"/>
            </a:solidFill>
            <a:miter lim="800000"/>
            <a:headEnd/>
            <a:tailEnd/>
          </a:ln>
        </p:spPr>
        <p:txBody>
          <a:bodyPr wrap="none" anchor="ctr"/>
          <a:lstStyle/>
          <a:p>
            <a:endParaRPr lang="en-US"/>
          </a:p>
        </p:txBody>
      </p:sp>
      <p:graphicFrame>
        <p:nvGraphicFramePr>
          <p:cNvPr id="29703" name="Object 7"/>
          <p:cNvGraphicFramePr>
            <a:graphicFrameLocks noChangeAspect="1"/>
          </p:cNvGraphicFramePr>
          <p:nvPr>
            <p:extLst>
              <p:ext uri="{D42A27DB-BD31-4B8C-83A1-F6EECF244321}">
                <p14:modId xmlns:p14="http://schemas.microsoft.com/office/powerpoint/2010/main" val="1555055958"/>
              </p:ext>
            </p:extLst>
          </p:nvPr>
        </p:nvGraphicFramePr>
        <p:xfrm>
          <a:off x="5016500" y="3062288"/>
          <a:ext cx="1854200" cy="960437"/>
        </p:xfrm>
        <a:graphic>
          <a:graphicData uri="http://schemas.openxmlformats.org/presentationml/2006/ole">
            <mc:AlternateContent xmlns:mc="http://schemas.openxmlformats.org/markup-compatibility/2006">
              <mc:Choice xmlns:v="urn:schemas-microsoft-com:vml" Requires="v">
                <p:oleObj spid="_x0000_s29767" name="Equation" r:id="rId5" imgW="927000" imgH="444240" progId="Equation.3">
                  <p:embed/>
                </p:oleObj>
              </mc:Choice>
              <mc:Fallback>
                <p:oleObj name="Equation" r:id="rId5" imgW="927000" imgH="444240" progId="Equation.3">
                  <p:embed/>
                  <p:pic>
                    <p:nvPicPr>
                      <p:cNvPr id="0" name="Object 7"/>
                      <p:cNvPicPr>
                        <a:picLocks noChangeAspect="1" noChangeArrowheads="1"/>
                      </p:cNvPicPr>
                      <p:nvPr/>
                    </p:nvPicPr>
                    <p:blipFill>
                      <a:blip r:embed="rId6"/>
                      <a:srcRect/>
                      <a:stretch>
                        <a:fillRect/>
                      </a:stretch>
                    </p:blipFill>
                    <p:spPr bwMode="auto">
                      <a:xfrm>
                        <a:off x="5016500" y="3062288"/>
                        <a:ext cx="1854200" cy="960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defRPr/>
            </a:pPr>
            <a:r>
              <a:rPr lang="en-US" sz="4000" smtClean="0"/>
              <a:t>3.3.1 Các điểm cực và điểm không</a:t>
            </a:r>
          </a:p>
        </p:txBody>
      </p:sp>
      <mc:AlternateContent xmlns:mc="http://schemas.openxmlformats.org/markup-compatibility/2006" xmlns:a14="http://schemas.microsoft.com/office/drawing/2010/main">
        <mc:Choice Requires="a14">
          <p:sp>
            <p:nvSpPr>
              <p:cNvPr id="105475" name="Rectangle 3"/>
              <p:cNvSpPr>
                <a:spLocks noGrp="1" noChangeArrowheads="1"/>
              </p:cNvSpPr>
              <p:nvPr>
                <p:ph type="body" idx="1"/>
              </p:nvPr>
            </p:nvSpPr>
            <p:spPr>
              <a:xfrm>
                <a:off x="228600" y="1219200"/>
                <a:ext cx="8991600" cy="5791200"/>
              </a:xfrm>
            </p:spPr>
            <p:txBody>
              <a:bodyPr/>
              <a:lstStyle/>
              <a:p>
                <a:pPr marL="0" indent="0" eaLnBrk="1" hangingPunct="1">
                  <a:buNone/>
                  <a:defRPr/>
                </a:pPr>
                <a:r>
                  <a:rPr lang="en-US" sz="2600" dirty="0" smtClean="0">
                    <a:effectLst/>
                  </a:rPr>
                  <a:t>Ta </a:t>
                </a:r>
                <a:r>
                  <a:rPr lang="en-US" sz="2600" dirty="0" err="1" smtClean="0">
                    <a:effectLst/>
                  </a:rPr>
                  <a:t>có</a:t>
                </a:r>
                <a:r>
                  <a:rPr lang="en-US" sz="2600" dirty="0" smtClean="0">
                    <a:effectLst/>
                  </a:rPr>
                  <a:t> </a:t>
                </a:r>
                <a14:m>
                  <m:oMath xmlns:m="http://schemas.openxmlformats.org/officeDocument/2006/math">
                    <m:r>
                      <a:rPr lang="en-US" sz="2600" i="1" dirty="0" smtClean="0">
                        <a:effectLst/>
                        <a:latin typeface="Cambria Math"/>
                      </a:rPr>
                      <m:t>𝑋</m:t>
                    </m:r>
                    <m:r>
                      <a:rPr lang="en-US" sz="2600" i="1" dirty="0" smtClean="0">
                        <a:effectLst/>
                        <a:latin typeface="Cambria Math"/>
                      </a:rPr>
                      <m:t>(</m:t>
                    </m:r>
                    <m:r>
                      <a:rPr lang="en-US" sz="2600" i="1" dirty="0" smtClean="0">
                        <a:effectLst/>
                        <a:latin typeface="Cambria Math"/>
                      </a:rPr>
                      <m:t>𝑧</m:t>
                    </m:r>
                    <m:r>
                      <a:rPr lang="en-US" sz="2600" i="1" dirty="0" smtClean="0">
                        <a:effectLst/>
                        <a:latin typeface="Cambria Math"/>
                      </a:rPr>
                      <m:t>)</m:t>
                    </m:r>
                  </m:oMath>
                </a14:m>
                <a:r>
                  <a:rPr lang="en-US" sz="2600" dirty="0" smtClean="0">
                    <a:effectLst/>
                  </a:rPr>
                  <a:t> </a:t>
                </a:r>
                <a:r>
                  <a:rPr lang="en-US" sz="2600" dirty="0" err="1" smtClean="0">
                    <a:effectLst/>
                  </a:rPr>
                  <a:t>như</a:t>
                </a:r>
                <a:r>
                  <a:rPr lang="en-US" sz="2600" dirty="0" smtClean="0">
                    <a:effectLst/>
                  </a:rPr>
                  <a:t> </a:t>
                </a:r>
                <a:r>
                  <a:rPr lang="en-US" sz="2600" dirty="0" err="1" smtClean="0">
                    <a:effectLst/>
                  </a:rPr>
                  <a:t>sau</a:t>
                </a:r>
                <a:endParaRPr lang="en-US" sz="2600" dirty="0" smtClean="0">
                  <a:effectLst/>
                </a:endParaRPr>
              </a:p>
              <a:p>
                <a:pPr marL="0" indent="0" eaLnBrk="1" hangingPunct="1">
                  <a:buNone/>
                  <a:defRPr/>
                </a:pPr>
                <a14:m>
                  <m:oMathPara xmlns:m="http://schemas.openxmlformats.org/officeDocument/2006/math">
                    <m:oMathParaPr>
                      <m:jc m:val="centerGroup"/>
                    </m:oMathParaPr>
                    <m:oMath xmlns:m="http://schemas.openxmlformats.org/officeDocument/2006/math">
                      <m:r>
                        <a:rPr lang="en-US" sz="2600" i="1">
                          <a:effectLst/>
                          <a:latin typeface="Cambria Math"/>
                        </a:rPr>
                        <m:t>𝑋</m:t>
                      </m:r>
                      <m:d>
                        <m:dPr>
                          <m:ctrlPr>
                            <a:rPr lang="en-US" sz="2600" i="1">
                              <a:effectLst/>
                              <a:latin typeface="Cambria Math" panose="02040503050406030204" pitchFamily="18" charset="0"/>
                            </a:rPr>
                          </m:ctrlPr>
                        </m:dPr>
                        <m:e>
                          <m:r>
                            <a:rPr lang="en-US" sz="2600" i="1">
                              <a:effectLst/>
                              <a:latin typeface="Cambria Math"/>
                            </a:rPr>
                            <m:t>𝑧</m:t>
                          </m:r>
                        </m:e>
                      </m:d>
                      <m:r>
                        <a:rPr lang="en-US" sz="2600" i="1">
                          <a:effectLst/>
                          <a:latin typeface="Cambria Math"/>
                        </a:rPr>
                        <m:t>=</m:t>
                      </m:r>
                      <m:f>
                        <m:fPr>
                          <m:ctrlPr>
                            <a:rPr lang="en-US" sz="2600" i="1">
                              <a:effectLst/>
                              <a:latin typeface="Cambria Math" panose="02040503050406030204" pitchFamily="18" charset="0"/>
                            </a:rPr>
                          </m:ctrlPr>
                        </m:fPr>
                        <m:num>
                          <m:r>
                            <a:rPr lang="en-US" sz="2600" i="1">
                              <a:effectLst/>
                              <a:latin typeface="Cambria Math"/>
                            </a:rPr>
                            <m:t>𝐵</m:t>
                          </m:r>
                          <m:r>
                            <a:rPr lang="en-US" sz="2600" i="1">
                              <a:effectLst/>
                              <a:latin typeface="Cambria Math"/>
                            </a:rPr>
                            <m:t>(</m:t>
                          </m:r>
                          <m:r>
                            <a:rPr lang="en-US" sz="2600" i="1">
                              <a:effectLst/>
                              <a:latin typeface="Cambria Math"/>
                            </a:rPr>
                            <m:t>𝑧</m:t>
                          </m:r>
                          <m:r>
                            <a:rPr lang="en-US" sz="2600" i="1">
                              <a:effectLst/>
                              <a:latin typeface="Cambria Math"/>
                            </a:rPr>
                            <m:t>)</m:t>
                          </m:r>
                        </m:num>
                        <m:den>
                          <m:r>
                            <a:rPr lang="en-US" sz="2600" i="1">
                              <a:effectLst/>
                              <a:latin typeface="Cambria Math"/>
                            </a:rPr>
                            <m:t>𝐴</m:t>
                          </m:r>
                          <m:r>
                            <a:rPr lang="en-US" sz="2600" i="1">
                              <a:effectLst/>
                              <a:latin typeface="Cambria Math"/>
                            </a:rPr>
                            <m:t>(</m:t>
                          </m:r>
                          <m:r>
                            <a:rPr lang="en-US" sz="2600" i="1">
                              <a:effectLst/>
                              <a:latin typeface="Cambria Math"/>
                            </a:rPr>
                            <m:t>𝑧</m:t>
                          </m:r>
                          <m:r>
                            <a:rPr lang="en-US" sz="2600" i="1">
                              <a:effectLst/>
                              <a:latin typeface="Cambria Math"/>
                            </a:rPr>
                            <m:t>)</m:t>
                          </m:r>
                        </m:den>
                      </m:f>
                      <m:r>
                        <a:rPr lang="en-US" sz="2600" i="1">
                          <a:effectLst/>
                          <a:latin typeface="Cambria Math"/>
                        </a:rPr>
                        <m:t>=</m:t>
                      </m:r>
                      <m:f>
                        <m:fPr>
                          <m:ctrlPr>
                            <a:rPr lang="en-US" sz="2600" i="1">
                              <a:effectLst/>
                              <a:latin typeface="Cambria Math" panose="02040503050406030204" pitchFamily="18" charset="0"/>
                            </a:rPr>
                          </m:ctrlPr>
                        </m:fPr>
                        <m:num>
                          <m:sSub>
                            <m:sSubPr>
                              <m:ctrlPr>
                                <a:rPr lang="en-US" sz="2600" i="1">
                                  <a:effectLst/>
                                  <a:latin typeface="Cambria Math" panose="02040503050406030204" pitchFamily="18" charset="0"/>
                                </a:rPr>
                              </m:ctrlPr>
                            </m:sSubPr>
                            <m:e>
                              <m:r>
                                <a:rPr lang="en-US" sz="2600" i="1">
                                  <a:effectLst/>
                                  <a:latin typeface="Cambria Math"/>
                                </a:rPr>
                                <m:t>𝑏</m:t>
                              </m:r>
                            </m:e>
                            <m:sub>
                              <m:r>
                                <a:rPr lang="en-US" sz="2600" i="1">
                                  <a:effectLst/>
                                  <a:latin typeface="Cambria Math"/>
                                </a:rPr>
                                <m:t>0</m:t>
                              </m:r>
                            </m:sub>
                          </m:sSub>
                          <m:r>
                            <a:rPr lang="en-US" sz="2600" i="1">
                              <a:effectLst/>
                              <a:latin typeface="Cambria Math"/>
                            </a:rPr>
                            <m:t>+</m:t>
                          </m:r>
                          <m:sSub>
                            <m:sSubPr>
                              <m:ctrlPr>
                                <a:rPr lang="en-US" sz="2600" i="1">
                                  <a:effectLst/>
                                  <a:latin typeface="Cambria Math" panose="02040503050406030204" pitchFamily="18" charset="0"/>
                                </a:rPr>
                              </m:ctrlPr>
                            </m:sSubPr>
                            <m:e>
                              <m:r>
                                <a:rPr lang="en-US" sz="2600" i="1">
                                  <a:effectLst/>
                                  <a:latin typeface="Cambria Math"/>
                                </a:rPr>
                                <m:t>𝑏</m:t>
                              </m:r>
                            </m:e>
                            <m:sub>
                              <m:r>
                                <a:rPr lang="en-US" sz="2600" i="1">
                                  <a:effectLst/>
                                  <a:latin typeface="Cambria Math"/>
                                </a:rPr>
                                <m:t>1</m:t>
                              </m:r>
                            </m:sub>
                          </m:sSub>
                          <m:r>
                            <a:rPr lang="en-US" sz="2600" i="1">
                              <a:effectLst/>
                              <a:latin typeface="Cambria Math"/>
                            </a:rPr>
                            <m:t>+…+</m:t>
                          </m:r>
                          <m:sSub>
                            <m:sSubPr>
                              <m:ctrlPr>
                                <a:rPr lang="en-US" sz="2600" i="1">
                                  <a:effectLst/>
                                  <a:latin typeface="Cambria Math" panose="02040503050406030204" pitchFamily="18" charset="0"/>
                                </a:rPr>
                              </m:ctrlPr>
                            </m:sSubPr>
                            <m:e>
                              <m:r>
                                <a:rPr lang="en-US" sz="2600" i="1">
                                  <a:effectLst/>
                                  <a:latin typeface="Cambria Math"/>
                                </a:rPr>
                                <m:t>𝑏</m:t>
                              </m:r>
                            </m:e>
                            <m:sub>
                              <m:r>
                                <a:rPr lang="en-US" sz="2600" i="1">
                                  <a:effectLst/>
                                  <a:latin typeface="Cambria Math"/>
                                </a:rPr>
                                <m:t>𝑀</m:t>
                              </m:r>
                            </m:sub>
                          </m:sSub>
                          <m:sSup>
                            <m:sSupPr>
                              <m:ctrlPr>
                                <a:rPr lang="en-US" sz="2600" i="1">
                                  <a:effectLst/>
                                  <a:latin typeface="Cambria Math" panose="02040503050406030204" pitchFamily="18" charset="0"/>
                                </a:rPr>
                              </m:ctrlPr>
                            </m:sSupPr>
                            <m:e>
                              <m:r>
                                <a:rPr lang="en-US" sz="2600" i="1">
                                  <a:effectLst/>
                                  <a:latin typeface="Cambria Math"/>
                                </a:rPr>
                                <m:t>𝑧</m:t>
                              </m:r>
                            </m:e>
                            <m:sup>
                              <m:r>
                                <a:rPr lang="en-US" sz="2600" i="1">
                                  <a:effectLst/>
                                  <a:latin typeface="Cambria Math"/>
                                </a:rPr>
                                <m:t>−</m:t>
                              </m:r>
                              <m:r>
                                <a:rPr lang="en-US" sz="2600" i="1">
                                  <a:effectLst/>
                                  <a:latin typeface="Cambria Math"/>
                                </a:rPr>
                                <m:t>𝑀</m:t>
                              </m:r>
                            </m:sup>
                          </m:sSup>
                        </m:num>
                        <m:den>
                          <m:sSub>
                            <m:sSubPr>
                              <m:ctrlPr>
                                <a:rPr lang="en-US" sz="2600" i="1">
                                  <a:effectLst/>
                                  <a:latin typeface="Cambria Math" panose="02040503050406030204" pitchFamily="18" charset="0"/>
                                </a:rPr>
                              </m:ctrlPr>
                            </m:sSubPr>
                            <m:e>
                              <m:r>
                                <a:rPr lang="en-US" sz="2600" i="1">
                                  <a:effectLst/>
                                  <a:latin typeface="Cambria Math"/>
                                </a:rPr>
                                <m:t>𝑎</m:t>
                              </m:r>
                            </m:e>
                            <m:sub>
                              <m:r>
                                <a:rPr lang="en-US" sz="2600" i="1">
                                  <a:effectLst/>
                                  <a:latin typeface="Cambria Math"/>
                                </a:rPr>
                                <m:t>0</m:t>
                              </m:r>
                            </m:sub>
                          </m:sSub>
                          <m:r>
                            <a:rPr lang="en-US" sz="2600" i="1">
                              <a:effectLst/>
                              <a:latin typeface="Cambria Math"/>
                            </a:rPr>
                            <m:t>+</m:t>
                          </m:r>
                          <m:sSub>
                            <m:sSubPr>
                              <m:ctrlPr>
                                <a:rPr lang="en-US" sz="2600" i="1">
                                  <a:effectLst/>
                                  <a:latin typeface="Cambria Math" panose="02040503050406030204" pitchFamily="18" charset="0"/>
                                </a:rPr>
                              </m:ctrlPr>
                            </m:sSubPr>
                            <m:e>
                              <m:r>
                                <a:rPr lang="en-US" sz="2600" i="1">
                                  <a:effectLst/>
                                  <a:latin typeface="Cambria Math"/>
                                </a:rPr>
                                <m:t>𝑎</m:t>
                              </m:r>
                            </m:e>
                            <m:sub>
                              <m:r>
                                <a:rPr lang="en-US" sz="2600" i="1">
                                  <a:effectLst/>
                                  <a:latin typeface="Cambria Math"/>
                                </a:rPr>
                                <m:t>1</m:t>
                              </m:r>
                            </m:sub>
                          </m:sSub>
                          <m:r>
                            <a:rPr lang="en-US" sz="2600" i="1">
                              <a:effectLst/>
                              <a:latin typeface="Cambria Math"/>
                            </a:rPr>
                            <m:t>+…+</m:t>
                          </m:r>
                          <m:sSub>
                            <m:sSubPr>
                              <m:ctrlPr>
                                <a:rPr lang="en-US" sz="2600" i="1">
                                  <a:effectLst/>
                                  <a:latin typeface="Cambria Math" panose="02040503050406030204" pitchFamily="18" charset="0"/>
                                </a:rPr>
                              </m:ctrlPr>
                            </m:sSubPr>
                            <m:e>
                              <m:r>
                                <a:rPr lang="en-US" sz="2600" i="1">
                                  <a:effectLst/>
                                  <a:latin typeface="Cambria Math"/>
                                </a:rPr>
                                <m:t>𝑎</m:t>
                              </m:r>
                            </m:e>
                            <m:sub>
                              <m:r>
                                <a:rPr lang="en-US" sz="2600" i="1">
                                  <a:effectLst/>
                                  <a:latin typeface="Cambria Math"/>
                                </a:rPr>
                                <m:t>𝑁</m:t>
                              </m:r>
                            </m:sub>
                          </m:sSub>
                          <m:sSup>
                            <m:sSupPr>
                              <m:ctrlPr>
                                <a:rPr lang="en-US" sz="2600" i="1">
                                  <a:effectLst/>
                                  <a:latin typeface="Cambria Math" panose="02040503050406030204" pitchFamily="18" charset="0"/>
                                </a:rPr>
                              </m:ctrlPr>
                            </m:sSupPr>
                            <m:e>
                              <m:r>
                                <a:rPr lang="en-US" sz="2600" i="1">
                                  <a:effectLst/>
                                  <a:latin typeface="Cambria Math"/>
                                </a:rPr>
                                <m:t>𝑧</m:t>
                              </m:r>
                            </m:e>
                            <m:sup>
                              <m:r>
                                <a:rPr lang="en-US" sz="2600" i="1">
                                  <a:effectLst/>
                                  <a:latin typeface="Cambria Math"/>
                                </a:rPr>
                                <m:t>−</m:t>
                              </m:r>
                              <m:r>
                                <a:rPr lang="en-US" sz="2600" i="1">
                                  <a:effectLst/>
                                  <a:latin typeface="Cambria Math"/>
                                </a:rPr>
                                <m:t>𝑁</m:t>
                              </m:r>
                            </m:sup>
                          </m:sSup>
                        </m:den>
                      </m:f>
                      <m:r>
                        <a:rPr lang="en-US" sz="2600" i="1">
                          <a:effectLst/>
                          <a:latin typeface="Cambria Math"/>
                        </a:rPr>
                        <m:t>=</m:t>
                      </m:r>
                      <m:f>
                        <m:fPr>
                          <m:ctrlPr>
                            <a:rPr lang="en-US" sz="2600" i="1">
                              <a:effectLst/>
                              <a:latin typeface="Cambria Math" panose="02040503050406030204" pitchFamily="18" charset="0"/>
                            </a:rPr>
                          </m:ctrlPr>
                        </m:fPr>
                        <m:num>
                          <m:nary>
                            <m:naryPr>
                              <m:chr m:val="∑"/>
                              <m:limLoc m:val="subSup"/>
                              <m:ctrlPr>
                                <a:rPr lang="en-US" sz="2600" i="1">
                                  <a:effectLst/>
                                  <a:latin typeface="Cambria Math" panose="02040503050406030204" pitchFamily="18" charset="0"/>
                                </a:rPr>
                              </m:ctrlPr>
                            </m:naryPr>
                            <m:sub>
                              <m:r>
                                <a:rPr lang="en-US" sz="2600" i="1">
                                  <a:effectLst/>
                                  <a:latin typeface="Cambria Math"/>
                                </a:rPr>
                                <m:t>𝑘</m:t>
                              </m:r>
                              <m:r>
                                <a:rPr lang="en-US" sz="2600" i="1">
                                  <a:effectLst/>
                                  <a:latin typeface="Cambria Math"/>
                                </a:rPr>
                                <m:t>=0</m:t>
                              </m:r>
                            </m:sub>
                            <m:sup>
                              <m:r>
                                <a:rPr lang="en-US" sz="2600" i="1">
                                  <a:effectLst/>
                                  <a:latin typeface="Cambria Math"/>
                                </a:rPr>
                                <m:t>𝑀</m:t>
                              </m:r>
                            </m:sup>
                            <m:e>
                              <m:sSub>
                                <m:sSubPr>
                                  <m:ctrlPr>
                                    <a:rPr lang="en-US" sz="2600" i="1">
                                      <a:effectLst/>
                                      <a:latin typeface="Cambria Math" panose="02040503050406030204" pitchFamily="18" charset="0"/>
                                    </a:rPr>
                                  </m:ctrlPr>
                                </m:sSubPr>
                                <m:e>
                                  <m:r>
                                    <a:rPr lang="en-US" sz="2600" i="1">
                                      <a:effectLst/>
                                      <a:latin typeface="Cambria Math"/>
                                    </a:rPr>
                                    <m:t>𝑏</m:t>
                                  </m:r>
                                </m:e>
                                <m:sub>
                                  <m:r>
                                    <a:rPr lang="en-US" sz="2600" i="1">
                                      <a:effectLst/>
                                      <a:latin typeface="Cambria Math"/>
                                    </a:rPr>
                                    <m:t>𝑘</m:t>
                                  </m:r>
                                </m:sub>
                              </m:sSub>
                              <m:sSup>
                                <m:sSupPr>
                                  <m:ctrlPr>
                                    <a:rPr lang="en-US" sz="2600" i="1">
                                      <a:effectLst/>
                                      <a:latin typeface="Cambria Math" panose="02040503050406030204" pitchFamily="18" charset="0"/>
                                    </a:rPr>
                                  </m:ctrlPr>
                                </m:sSupPr>
                                <m:e>
                                  <m:r>
                                    <a:rPr lang="en-US" sz="2600" i="1">
                                      <a:effectLst/>
                                      <a:latin typeface="Cambria Math"/>
                                    </a:rPr>
                                    <m:t>𝑧</m:t>
                                  </m:r>
                                </m:e>
                                <m:sup>
                                  <m:r>
                                    <a:rPr lang="en-US" sz="2600" i="1">
                                      <a:effectLst/>
                                      <a:latin typeface="Cambria Math"/>
                                    </a:rPr>
                                    <m:t>−</m:t>
                                  </m:r>
                                  <m:r>
                                    <a:rPr lang="en-US" sz="2600" i="1">
                                      <a:effectLst/>
                                      <a:latin typeface="Cambria Math"/>
                                    </a:rPr>
                                    <m:t>𝑘</m:t>
                                  </m:r>
                                </m:sup>
                              </m:sSup>
                            </m:e>
                          </m:nary>
                        </m:num>
                        <m:den>
                          <m:nary>
                            <m:naryPr>
                              <m:chr m:val="∑"/>
                              <m:limLoc m:val="subSup"/>
                              <m:ctrlPr>
                                <a:rPr lang="en-US" sz="2600" i="1">
                                  <a:effectLst/>
                                  <a:latin typeface="Cambria Math" panose="02040503050406030204" pitchFamily="18" charset="0"/>
                                </a:rPr>
                              </m:ctrlPr>
                            </m:naryPr>
                            <m:sub>
                              <m:r>
                                <a:rPr lang="en-US" sz="2600" i="1">
                                  <a:effectLst/>
                                  <a:latin typeface="Cambria Math"/>
                                </a:rPr>
                                <m:t>𝑘</m:t>
                              </m:r>
                              <m:r>
                                <a:rPr lang="en-US" sz="2600" i="1">
                                  <a:effectLst/>
                                  <a:latin typeface="Cambria Math"/>
                                </a:rPr>
                                <m:t>=0</m:t>
                              </m:r>
                            </m:sub>
                            <m:sup>
                              <m:r>
                                <a:rPr lang="en-US" sz="2600" i="1">
                                  <a:effectLst/>
                                  <a:latin typeface="Cambria Math"/>
                                </a:rPr>
                                <m:t>𝑁</m:t>
                              </m:r>
                            </m:sup>
                            <m:e>
                              <m:sSub>
                                <m:sSubPr>
                                  <m:ctrlPr>
                                    <a:rPr lang="en-US" sz="2600" i="1">
                                      <a:effectLst/>
                                      <a:latin typeface="Cambria Math" panose="02040503050406030204" pitchFamily="18" charset="0"/>
                                    </a:rPr>
                                  </m:ctrlPr>
                                </m:sSubPr>
                                <m:e>
                                  <m:r>
                                    <a:rPr lang="en-US" sz="2600" i="1">
                                      <a:effectLst/>
                                      <a:latin typeface="Cambria Math"/>
                                    </a:rPr>
                                    <m:t>𝑎</m:t>
                                  </m:r>
                                </m:e>
                                <m:sub>
                                  <m:r>
                                    <a:rPr lang="en-US" sz="2600" i="1">
                                      <a:effectLst/>
                                      <a:latin typeface="Cambria Math"/>
                                    </a:rPr>
                                    <m:t>𝑘</m:t>
                                  </m:r>
                                </m:sub>
                              </m:sSub>
                              <m:sSup>
                                <m:sSupPr>
                                  <m:ctrlPr>
                                    <a:rPr lang="en-US" sz="2600" i="1">
                                      <a:effectLst/>
                                      <a:latin typeface="Cambria Math" panose="02040503050406030204" pitchFamily="18" charset="0"/>
                                    </a:rPr>
                                  </m:ctrlPr>
                                </m:sSupPr>
                                <m:e>
                                  <m:r>
                                    <a:rPr lang="en-US" sz="2600" i="1">
                                      <a:effectLst/>
                                      <a:latin typeface="Cambria Math"/>
                                    </a:rPr>
                                    <m:t>𝑧</m:t>
                                  </m:r>
                                </m:e>
                                <m:sup>
                                  <m:r>
                                    <a:rPr lang="en-US" sz="2600" i="1">
                                      <a:effectLst/>
                                      <a:latin typeface="Cambria Math"/>
                                    </a:rPr>
                                    <m:t>−</m:t>
                                  </m:r>
                                  <m:r>
                                    <a:rPr lang="en-US" sz="2600" i="1">
                                      <a:effectLst/>
                                      <a:latin typeface="Cambria Math"/>
                                    </a:rPr>
                                    <m:t>𝑘</m:t>
                                  </m:r>
                                </m:sup>
                              </m:sSup>
                            </m:e>
                          </m:nary>
                        </m:den>
                      </m:f>
                    </m:oMath>
                  </m:oMathPara>
                </a14:m>
                <a:endParaRPr lang="en-US" sz="2600" dirty="0" smtClean="0"/>
              </a:p>
              <a:p>
                <a:pPr marL="0" indent="0" eaLnBrk="1" hangingPunct="1">
                  <a:buNone/>
                  <a:defRPr/>
                </a:pPr>
                <a:r>
                  <a:rPr lang="en-US" sz="2600" dirty="0" err="1">
                    <a:effectLst/>
                  </a:rPr>
                  <a:t>Nếu</a:t>
                </a:r>
                <a:r>
                  <a:rPr lang="en-US" sz="2600" dirty="0">
                    <a:effectLst/>
                  </a:rPr>
                  <a:t> </a:t>
                </a:r>
                <a14:m>
                  <m:oMath xmlns:m="http://schemas.openxmlformats.org/officeDocument/2006/math">
                    <m:sSub>
                      <m:sSubPr>
                        <m:ctrlPr>
                          <a:rPr lang="en-US" sz="2600" i="1">
                            <a:effectLst/>
                            <a:latin typeface="Cambria Math" panose="02040503050406030204" pitchFamily="18" charset="0"/>
                          </a:rPr>
                        </m:ctrlPr>
                      </m:sSubPr>
                      <m:e>
                        <m:r>
                          <a:rPr lang="en-US" sz="2600" i="1">
                            <a:effectLst/>
                            <a:latin typeface="Cambria Math"/>
                          </a:rPr>
                          <m:t>𝑎</m:t>
                        </m:r>
                      </m:e>
                      <m:sub>
                        <m:r>
                          <a:rPr lang="en-US" sz="2600" i="1" baseline="-25000">
                            <a:effectLst/>
                            <a:latin typeface="Cambria Math"/>
                          </a:rPr>
                          <m:t>0</m:t>
                        </m:r>
                      </m:sub>
                    </m:sSub>
                    <m:r>
                      <a:rPr lang="en-US" sz="2600" i="1">
                        <a:effectLst/>
                        <a:latin typeface="Cambria Math"/>
                      </a:rPr>
                      <m:t>≠0</m:t>
                    </m:r>
                  </m:oMath>
                </a14:m>
                <a:r>
                  <a:rPr lang="en-US" sz="2600" dirty="0">
                    <a:effectLst/>
                  </a:rPr>
                  <a:t> </a:t>
                </a:r>
                <a:r>
                  <a:rPr lang="en-US" sz="2600" dirty="0" err="1">
                    <a:effectLst/>
                  </a:rPr>
                  <a:t>và</a:t>
                </a:r>
                <a:r>
                  <a:rPr lang="en-US" sz="2600" dirty="0">
                    <a:effectLst/>
                  </a:rPr>
                  <a:t> </a:t>
                </a:r>
                <a14:m>
                  <m:oMath xmlns:m="http://schemas.openxmlformats.org/officeDocument/2006/math">
                    <m:sSub>
                      <m:sSubPr>
                        <m:ctrlPr>
                          <a:rPr lang="en-US" sz="2600" i="1">
                            <a:effectLst/>
                            <a:latin typeface="Cambria Math" panose="02040503050406030204" pitchFamily="18" charset="0"/>
                          </a:rPr>
                        </m:ctrlPr>
                      </m:sSubPr>
                      <m:e>
                        <m:r>
                          <a:rPr lang="en-US" sz="2600" i="1">
                            <a:effectLst/>
                            <a:latin typeface="Cambria Math"/>
                          </a:rPr>
                          <m:t>𝑏</m:t>
                        </m:r>
                      </m:e>
                      <m:sub>
                        <m:r>
                          <a:rPr lang="en-US" sz="2600" i="1" baseline="-25000">
                            <a:effectLst/>
                            <a:latin typeface="Cambria Math"/>
                          </a:rPr>
                          <m:t>0</m:t>
                        </m:r>
                      </m:sub>
                    </m:sSub>
                    <m:r>
                      <a:rPr lang="en-US" sz="2600" i="1">
                        <a:effectLst/>
                        <a:latin typeface="Cambria Math"/>
                      </a:rPr>
                      <m:t>≠0</m:t>
                    </m:r>
                  </m:oMath>
                </a14:m>
                <a:r>
                  <a:rPr lang="en-US" sz="2600" dirty="0">
                    <a:effectLst/>
                  </a:rPr>
                  <a:t>, </a:t>
                </a:r>
                <a:r>
                  <a:rPr lang="en-US" sz="2600" dirty="0" smtClean="0">
                    <a:effectLst/>
                  </a:rPr>
                  <a:t>ta </a:t>
                </a:r>
                <a:r>
                  <a:rPr lang="en-US" sz="2600" dirty="0" err="1">
                    <a:effectLst/>
                  </a:rPr>
                  <a:t>loại</a:t>
                </a:r>
                <a:r>
                  <a:rPr lang="en-US" sz="2600" dirty="0">
                    <a:effectLst/>
                  </a:rPr>
                  <a:t> </a:t>
                </a:r>
                <a:r>
                  <a:rPr lang="en-US" sz="2600" dirty="0" err="1">
                    <a:effectLst/>
                  </a:rPr>
                  <a:t>trừ</a:t>
                </a:r>
                <a:r>
                  <a:rPr lang="en-US" sz="2600" dirty="0">
                    <a:effectLst/>
                  </a:rPr>
                  <a:t> </a:t>
                </a:r>
                <a:r>
                  <a:rPr lang="en-US" sz="2600" dirty="0" err="1">
                    <a:effectLst/>
                  </a:rPr>
                  <a:t>số</a:t>
                </a:r>
                <a:r>
                  <a:rPr lang="en-US" sz="2600" dirty="0">
                    <a:effectLst/>
                  </a:rPr>
                  <a:t> </a:t>
                </a:r>
                <a:r>
                  <a:rPr lang="en-US" sz="2600" dirty="0" err="1">
                    <a:effectLst/>
                  </a:rPr>
                  <a:t>mũ</a:t>
                </a:r>
                <a:r>
                  <a:rPr lang="en-US" sz="2600" dirty="0">
                    <a:effectLst/>
                  </a:rPr>
                  <a:t> </a:t>
                </a:r>
                <a:r>
                  <a:rPr lang="en-US" sz="2600" dirty="0" err="1">
                    <a:effectLst/>
                  </a:rPr>
                  <a:t>âm</a:t>
                </a:r>
                <a:r>
                  <a:rPr lang="en-US" sz="2600" dirty="0">
                    <a:effectLst/>
                  </a:rPr>
                  <a:t> </a:t>
                </a:r>
                <a:r>
                  <a:rPr lang="en-US" sz="2600" dirty="0" err="1">
                    <a:effectLst/>
                  </a:rPr>
                  <a:t>của</a:t>
                </a:r>
                <a:r>
                  <a:rPr lang="en-US" sz="2600" dirty="0">
                    <a:effectLst/>
                  </a:rPr>
                  <a:t> </a:t>
                </a:r>
                <a:r>
                  <a:rPr lang="en-US" sz="2600" i="1" dirty="0">
                    <a:effectLst/>
                  </a:rPr>
                  <a:t>z</a:t>
                </a:r>
                <a:r>
                  <a:rPr lang="en-US" sz="2600" dirty="0">
                    <a:effectLst/>
                  </a:rPr>
                  <a:t> </a:t>
                </a:r>
                <a:r>
                  <a:rPr lang="en-US" sz="2600" dirty="0" err="1">
                    <a:effectLst/>
                  </a:rPr>
                  <a:t>bằng</a:t>
                </a:r>
                <a:r>
                  <a:rPr lang="en-US" sz="2600" dirty="0">
                    <a:effectLst/>
                  </a:rPr>
                  <a:t> </a:t>
                </a:r>
                <a:r>
                  <a:rPr lang="en-US" sz="2600" dirty="0" err="1">
                    <a:effectLst/>
                  </a:rPr>
                  <a:t>cách</a:t>
                </a:r>
                <a:r>
                  <a:rPr lang="en-US" sz="2600" dirty="0">
                    <a:effectLst/>
                  </a:rPr>
                  <a:t> </a:t>
                </a:r>
                <a:r>
                  <a:rPr lang="en-US" sz="2600" dirty="0" err="1">
                    <a:effectLst/>
                  </a:rPr>
                  <a:t>rút</a:t>
                </a:r>
                <a:r>
                  <a:rPr lang="en-US" sz="2600" dirty="0">
                    <a:effectLst/>
                  </a:rPr>
                  <a:t> </a:t>
                </a:r>
                <a:r>
                  <a:rPr lang="en-US" sz="2600" dirty="0" err="1">
                    <a:effectLst/>
                  </a:rPr>
                  <a:t>các</a:t>
                </a:r>
                <a:r>
                  <a:rPr lang="en-US" sz="2600" dirty="0">
                    <a:effectLst/>
                  </a:rPr>
                  <a:t> </a:t>
                </a:r>
                <a:r>
                  <a:rPr lang="en-US" sz="2600" dirty="0" err="1">
                    <a:effectLst/>
                  </a:rPr>
                  <a:t>số</a:t>
                </a:r>
                <a:r>
                  <a:rPr lang="en-US" sz="2600" dirty="0">
                    <a:effectLst/>
                  </a:rPr>
                  <a:t> </a:t>
                </a:r>
                <a:r>
                  <a:rPr lang="en-US" sz="2600" dirty="0" err="1">
                    <a:effectLst/>
                  </a:rPr>
                  <a:t>hạng</a:t>
                </a:r>
                <a:r>
                  <a:rPr lang="en-US" sz="2600" dirty="0">
                    <a:effectLst/>
                  </a:rPr>
                  <a:t> </a:t>
                </a:r>
                <a14:m>
                  <m:oMath xmlns:m="http://schemas.openxmlformats.org/officeDocument/2006/math">
                    <m:sSub>
                      <m:sSubPr>
                        <m:ctrlPr>
                          <a:rPr lang="en-US" sz="2600" i="1">
                            <a:effectLst/>
                            <a:latin typeface="Cambria Math" panose="02040503050406030204" pitchFamily="18" charset="0"/>
                          </a:rPr>
                        </m:ctrlPr>
                      </m:sSubPr>
                      <m:e>
                        <m:r>
                          <a:rPr lang="en-US" sz="2600" i="1">
                            <a:effectLst/>
                            <a:latin typeface="Cambria Math"/>
                          </a:rPr>
                          <m:t>𝑏</m:t>
                        </m:r>
                      </m:e>
                      <m:sub>
                        <m:r>
                          <a:rPr lang="en-US" sz="2600" i="1" baseline="-25000">
                            <a:effectLst/>
                            <a:latin typeface="Cambria Math"/>
                          </a:rPr>
                          <m:t>0</m:t>
                        </m:r>
                      </m:sub>
                    </m:sSub>
                    <m:sSup>
                      <m:sSupPr>
                        <m:ctrlPr>
                          <a:rPr lang="en-US" sz="2600" i="1">
                            <a:effectLst/>
                            <a:latin typeface="Cambria Math" panose="02040503050406030204" pitchFamily="18" charset="0"/>
                          </a:rPr>
                        </m:ctrlPr>
                      </m:sSupPr>
                      <m:e>
                        <m:r>
                          <a:rPr lang="en-US" sz="2600" i="1">
                            <a:effectLst/>
                            <a:latin typeface="Cambria Math"/>
                          </a:rPr>
                          <m:t>𝑧</m:t>
                        </m:r>
                      </m:e>
                      <m:sup>
                        <m:r>
                          <a:rPr lang="en-US" sz="2600" b="0" i="1" smtClean="0">
                            <a:effectLst/>
                            <a:latin typeface="Cambria Math"/>
                          </a:rPr>
                          <m:t>−</m:t>
                        </m:r>
                        <m:r>
                          <a:rPr lang="en-US" sz="2600" b="0" i="1" smtClean="0">
                            <a:effectLst/>
                            <a:latin typeface="Cambria Math"/>
                          </a:rPr>
                          <m:t>𝑀</m:t>
                        </m:r>
                      </m:sup>
                    </m:sSup>
                  </m:oMath>
                </a14:m>
                <a:r>
                  <a:rPr lang="en-US" sz="2600" dirty="0">
                    <a:effectLst/>
                  </a:rPr>
                  <a:t> </a:t>
                </a:r>
                <a:r>
                  <a:rPr lang="en-US" sz="2600" dirty="0" err="1">
                    <a:effectLst/>
                  </a:rPr>
                  <a:t>và</a:t>
                </a:r>
                <a:r>
                  <a:rPr lang="en-US" sz="2600" dirty="0">
                    <a:effectLst/>
                  </a:rPr>
                  <a:t> </a:t>
                </a:r>
                <a14:m>
                  <m:oMath xmlns:m="http://schemas.openxmlformats.org/officeDocument/2006/math">
                    <m:sSub>
                      <m:sSubPr>
                        <m:ctrlPr>
                          <a:rPr lang="en-US" sz="2800" i="1">
                            <a:effectLst/>
                            <a:latin typeface="Cambria Math" panose="02040503050406030204" pitchFamily="18" charset="0"/>
                          </a:rPr>
                        </m:ctrlPr>
                      </m:sSubPr>
                      <m:e>
                        <m:r>
                          <a:rPr lang="en-US" sz="2800" i="1">
                            <a:effectLst/>
                            <a:latin typeface="Cambria Math"/>
                          </a:rPr>
                          <m:t>𝑎</m:t>
                        </m:r>
                      </m:e>
                      <m:sub>
                        <m:r>
                          <a:rPr lang="en-US" sz="2800" i="1" baseline="-25000">
                            <a:effectLst/>
                            <a:latin typeface="Cambria Math"/>
                          </a:rPr>
                          <m:t>0</m:t>
                        </m:r>
                      </m:sub>
                    </m:sSub>
                    <m:sSup>
                      <m:sSupPr>
                        <m:ctrlPr>
                          <a:rPr lang="en-US" sz="2800" i="1">
                            <a:effectLst/>
                            <a:latin typeface="Cambria Math" panose="02040503050406030204" pitchFamily="18" charset="0"/>
                          </a:rPr>
                        </m:ctrlPr>
                      </m:sSupPr>
                      <m:e>
                        <m:r>
                          <a:rPr lang="en-US" sz="2800" i="1">
                            <a:effectLst/>
                            <a:latin typeface="Cambria Math"/>
                          </a:rPr>
                          <m:t>𝑧</m:t>
                        </m:r>
                      </m:e>
                      <m:sup>
                        <m:r>
                          <a:rPr lang="en-US" sz="2800" b="0" i="1" smtClean="0">
                            <a:effectLst/>
                            <a:latin typeface="Cambria Math"/>
                          </a:rPr>
                          <m:t>−</m:t>
                        </m:r>
                        <m:r>
                          <a:rPr lang="en-US" sz="2800" b="0" i="1" smtClean="0">
                            <a:effectLst/>
                            <a:latin typeface="Cambria Math"/>
                          </a:rPr>
                          <m:t>𝑁</m:t>
                        </m:r>
                      </m:sup>
                    </m:sSup>
                  </m:oMath>
                </a14:m>
                <a:r>
                  <a:rPr lang="en-US" sz="2600" dirty="0" smtClean="0">
                    <a:effectLst/>
                  </a:rPr>
                  <a:t> </a:t>
                </a:r>
                <a:r>
                  <a:rPr lang="en-US" sz="2600" smtClean="0">
                    <a:effectLst/>
                  </a:rPr>
                  <a:t>như sau</a:t>
                </a:r>
                <a:endParaRPr lang="en-US" sz="2600" dirty="0">
                  <a:effectLst/>
                </a:endParaRPr>
              </a:p>
              <a:p>
                <a:pPr marL="0" indent="0" eaLnBrk="1" hangingPunct="1">
                  <a:buNone/>
                  <a:defRPr/>
                </a:pPr>
                <a14:m>
                  <m:oMathPara xmlns:m="http://schemas.openxmlformats.org/officeDocument/2006/math">
                    <m:oMathParaPr>
                      <m:jc m:val="centerGroup"/>
                    </m:oMathParaPr>
                    <m:oMath xmlns:m="http://schemas.openxmlformats.org/officeDocument/2006/math">
                      <m:r>
                        <a:rPr lang="en-US" sz="2800" i="1">
                          <a:effectLst/>
                          <a:latin typeface="Cambria Math"/>
                        </a:rPr>
                        <m:t>𝑋</m:t>
                      </m:r>
                      <m:d>
                        <m:dPr>
                          <m:ctrlPr>
                            <a:rPr lang="en-US" sz="2800" i="1">
                              <a:effectLst/>
                              <a:latin typeface="Cambria Math" panose="02040503050406030204" pitchFamily="18" charset="0"/>
                            </a:rPr>
                          </m:ctrlPr>
                        </m:dPr>
                        <m:e>
                          <m:r>
                            <a:rPr lang="en-US" sz="2800" i="1">
                              <a:effectLst/>
                              <a:latin typeface="Cambria Math"/>
                            </a:rPr>
                            <m:t>𝑧</m:t>
                          </m:r>
                        </m:e>
                      </m:d>
                      <m:r>
                        <a:rPr lang="en-US" sz="2800" i="1">
                          <a:effectLst/>
                          <a:latin typeface="Cambria Math"/>
                        </a:rPr>
                        <m:t>= </m:t>
                      </m:r>
                      <m:f>
                        <m:fPr>
                          <m:ctrlPr>
                            <a:rPr lang="en-US" sz="2800" i="1">
                              <a:effectLst/>
                              <a:latin typeface="Cambria Math" panose="02040503050406030204" pitchFamily="18" charset="0"/>
                            </a:rPr>
                          </m:ctrlPr>
                        </m:fPr>
                        <m:num>
                          <m:r>
                            <a:rPr lang="en-US" sz="2800" i="1">
                              <a:effectLst/>
                              <a:latin typeface="Cambria Math"/>
                            </a:rPr>
                            <m:t>𝐵</m:t>
                          </m:r>
                          <m:d>
                            <m:dPr>
                              <m:ctrlPr>
                                <a:rPr lang="en-US" sz="2800" i="1">
                                  <a:effectLst/>
                                  <a:latin typeface="Cambria Math" panose="02040503050406030204" pitchFamily="18" charset="0"/>
                                </a:rPr>
                              </m:ctrlPr>
                            </m:dPr>
                            <m:e>
                              <m:r>
                                <a:rPr lang="en-US" sz="2800" i="1">
                                  <a:effectLst/>
                                  <a:latin typeface="Cambria Math"/>
                                </a:rPr>
                                <m:t>𝑧</m:t>
                              </m:r>
                            </m:e>
                          </m:d>
                        </m:num>
                        <m:den>
                          <m:r>
                            <a:rPr lang="en-US" sz="2800" i="1">
                              <a:effectLst/>
                              <a:latin typeface="Cambria Math"/>
                            </a:rPr>
                            <m:t>𝐴</m:t>
                          </m:r>
                          <m:d>
                            <m:dPr>
                              <m:ctrlPr>
                                <a:rPr lang="en-US" sz="2800" i="1">
                                  <a:effectLst/>
                                  <a:latin typeface="Cambria Math" panose="02040503050406030204" pitchFamily="18" charset="0"/>
                                </a:rPr>
                              </m:ctrlPr>
                            </m:dPr>
                            <m:e>
                              <m:r>
                                <a:rPr lang="en-US" sz="2800" i="1">
                                  <a:effectLst/>
                                  <a:latin typeface="Cambria Math"/>
                                </a:rPr>
                                <m:t>𝑧</m:t>
                              </m:r>
                            </m:e>
                          </m:d>
                        </m:den>
                      </m:f>
                      <m:r>
                        <a:rPr lang="en-US" sz="2800" i="1">
                          <a:effectLst/>
                          <a:latin typeface="Cambria Math"/>
                        </a:rPr>
                        <m:t>=</m:t>
                      </m:r>
                      <m:f>
                        <m:fPr>
                          <m:ctrlPr>
                            <a:rPr lang="en-US" sz="2800" i="1">
                              <a:effectLst/>
                              <a:latin typeface="Cambria Math" panose="02040503050406030204" pitchFamily="18" charset="0"/>
                            </a:rPr>
                          </m:ctrlPr>
                        </m:fPr>
                        <m:num>
                          <m:sSub>
                            <m:sSubPr>
                              <m:ctrlPr>
                                <a:rPr lang="en-US" sz="2800" i="1">
                                  <a:effectLst/>
                                  <a:latin typeface="Cambria Math" panose="02040503050406030204" pitchFamily="18" charset="0"/>
                                </a:rPr>
                              </m:ctrlPr>
                            </m:sSubPr>
                            <m:e>
                              <m:r>
                                <a:rPr lang="en-US" sz="2800" i="1">
                                  <a:effectLst/>
                                  <a:latin typeface="Cambria Math"/>
                                </a:rPr>
                                <m:t>𝑏</m:t>
                              </m:r>
                            </m:e>
                            <m:sub>
                              <m:r>
                                <a:rPr lang="en-US" sz="2800" i="1">
                                  <a:effectLst/>
                                  <a:latin typeface="Cambria Math"/>
                                </a:rPr>
                                <m:t>0</m:t>
                              </m:r>
                            </m:sub>
                          </m:sSub>
                          <m:sSup>
                            <m:sSupPr>
                              <m:ctrlPr>
                                <a:rPr lang="en-US" sz="2800" i="1">
                                  <a:effectLst/>
                                  <a:latin typeface="Cambria Math" panose="02040503050406030204" pitchFamily="18" charset="0"/>
                                </a:rPr>
                              </m:ctrlPr>
                            </m:sSupPr>
                            <m:e>
                              <m:r>
                                <a:rPr lang="en-US" sz="2800" i="1">
                                  <a:effectLst/>
                                  <a:latin typeface="Cambria Math"/>
                                </a:rPr>
                                <m:t>𝑧</m:t>
                              </m:r>
                            </m:e>
                            <m:sup>
                              <m:r>
                                <a:rPr lang="en-US" sz="2800" i="1">
                                  <a:effectLst/>
                                  <a:latin typeface="Cambria Math"/>
                                </a:rPr>
                                <m:t>−</m:t>
                              </m:r>
                              <m:r>
                                <a:rPr lang="en-US" sz="2800" i="1">
                                  <a:effectLst/>
                                  <a:latin typeface="Cambria Math"/>
                                </a:rPr>
                                <m:t>𝑀</m:t>
                              </m:r>
                            </m:sup>
                          </m:sSup>
                        </m:num>
                        <m:den>
                          <m:sSub>
                            <m:sSubPr>
                              <m:ctrlPr>
                                <a:rPr lang="en-US" sz="2800" i="1">
                                  <a:effectLst/>
                                  <a:latin typeface="Cambria Math" panose="02040503050406030204" pitchFamily="18" charset="0"/>
                                </a:rPr>
                              </m:ctrlPr>
                            </m:sSubPr>
                            <m:e>
                              <m:r>
                                <a:rPr lang="en-US" sz="2800" i="1">
                                  <a:effectLst/>
                                  <a:latin typeface="Cambria Math"/>
                                </a:rPr>
                                <m:t>𝑎</m:t>
                              </m:r>
                            </m:e>
                            <m:sub>
                              <m:r>
                                <a:rPr lang="en-US" sz="2800" i="1">
                                  <a:effectLst/>
                                  <a:latin typeface="Cambria Math"/>
                                </a:rPr>
                                <m:t>0</m:t>
                              </m:r>
                            </m:sub>
                          </m:sSub>
                          <m:sSup>
                            <m:sSupPr>
                              <m:ctrlPr>
                                <a:rPr lang="en-US" sz="2800" i="1">
                                  <a:effectLst/>
                                  <a:latin typeface="Cambria Math" panose="02040503050406030204" pitchFamily="18" charset="0"/>
                                </a:rPr>
                              </m:ctrlPr>
                            </m:sSupPr>
                            <m:e>
                              <m:r>
                                <a:rPr lang="en-US" sz="2800" i="1">
                                  <a:effectLst/>
                                  <a:latin typeface="Cambria Math"/>
                                </a:rPr>
                                <m:t>𝑧</m:t>
                              </m:r>
                            </m:e>
                            <m:sup>
                              <m:r>
                                <a:rPr lang="en-US" sz="2800" i="1">
                                  <a:effectLst/>
                                  <a:latin typeface="Cambria Math"/>
                                </a:rPr>
                                <m:t>−</m:t>
                              </m:r>
                              <m:r>
                                <a:rPr lang="en-US" sz="2800" i="1">
                                  <a:effectLst/>
                                  <a:latin typeface="Cambria Math"/>
                                </a:rPr>
                                <m:t>𝑁</m:t>
                              </m:r>
                            </m:sup>
                          </m:sSup>
                        </m:den>
                      </m:f>
                      <m:f>
                        <m:fPr>
                          <m:ctrlPr>
                            <a:rPr lang="en-US" sz="2800" i="1">
                              <a:effectLst/>
                              <a:latin typeface="Cambria Math" panose="02040503050406030204" pitchFamily="18" charset="0"/>
                            </a:rPr>
                          </m:ctrlPr>
                        </m:fPr>
                        <m:num>
                          <m:sSup>
                            <m:sSupPr>
                              <m:ctrlPr>
                                <a:rPr lang="en-US" sz="2800" i="1">
                                  <a:effectLst/>
                                  <a:latin typeface="Cambria Math" panose="02040503050406030204" pitchFamily="18" charset="0"/>
                                </a:rPr>
                              </m:ctrlPr>
                            </m:sSupPr>
                            <m:e>
                              <m:r>
                                <a:rPr lang="en-US" sz="2800" i="1">
                                  <a:effectLst/>
                                  <a:latin typeface="Cambria Math"/>
                                </a:rPr>
                                <m:t>𝑧</m:t>
                              </m:r>
                            </m:e>
                            <m:sup>
                              <m:r>
                                <a:rPr lang="en-US" sz="2800" i="1">
                                  <a:effectLst/>
                                  <a:latin typeface="Cambria Math"/>
                                </a:rPr>
                                <m:t>𝑀</m:t>
                              </m:r>
                            </m:sup>
                          </m:sSup>
                          <m:r>
                            <a:rPr lang="en-US" sz="2800" i="1">
                              <a:effectLst/>
                              <a:latin typeface="Cambria Math"/>
                            </a:rPr>
                            <m:t>+</m:t>
                          </m:r>
                          <m:f>
                            <m:fPr>
                              <m:type m:val="lin"/>
                              <m:ctrlPr>
                                <a:rPr lang="en-US" sz="2800" i="1">
                                  <a:effectLst/>
                                  <a:latin typeface="Cambria Math" panose="02040503050406030204" pitchFamily="18" charset="0"/>
                                </a:rPr>
                              </m:ctrlPr>
                            </m:fPr>
                            <m:num>
                              <m:sSub>
                                <m:sSubPr>
                                  <m:ctrlPr>
                                    <a:rPr lang="en-US" sz="2800" i="1">
                                      <a:effectLst/>
                                      <a:latin typeface="Cambria Math" panose="02040503050406030204" pitchFamily="18" charset="0"/>
                                    </a:rPr>
                                  </m:ctrlPr>
                                </m:sSubPr>
                                <m:e>
                                  <m:r>
                                    <a:rPr lang="en-US" sz="2800" i="1">
                                      <a:effectLst/>
                                      <a:latin typeface="Cambria Math"/>
                                    </a:rPr>
                                    <m:t>𝑏</m:t>
                                  </m:r>
                                </m:e>
                                <m:sub>
                                  <m:r>
                                    <a:rPr lang="en-US" sz="2800" i="1">
                                      <a:effectLst/>
                                      <a:latin typeface="Cambria Math"/>
                                    </a:rPr>
                                    <m:t>1</m:t>
                                  </m:r>
                                </m:sub>
                              </m:sSub>
                            </m:num>
                            <m:den>
                              <m:sSub>
                                <m:sSubPr>
                                  <m:ctrlPr>
                                    <a:rPr lang="en-US" sz="2800" i="1">
                                      <a:effectLst/>
                                      <a:latin typeface="Cambria Math" panose="02040503050406030204" pitchFamily="18" charset="0"/>
                                    </a:rPr>
                                  </m:ctrlPr>
                                </m:sSubPr>
                                <m:e>
                                  <m:r>
                                    <a:rPr lang="en-US" sz="2800" i="1">
                                      <a:effectLst/>
                                      <a:latin typeface="Cambria Math"/>
                                    </a:rPr>
                                    <m:t>𝑏</m:t>
                                  </m:r>
                                </m:e>
                                <m:sub>
                                  <m:r>
                                    <a:rPr lang="en-US" sz="2800" i="1">
                                      <a:effectLst/>
                                      <a:latin typeface="Cambria Math"/>
                                    </a:rPr>
                                    <m:t>0</m:t>
                                  </m:r>
                                </m:sub>
                              </m:sSub>
                            </m:den>
                          </m:f>
                          <m:sSup>
                            <m:sSupPr>
                              <m:ctrlPr>
                                <a:rPr lang="en-US" sz="2800" i="1">
                                  <a:effectLst/>
                                  <a:latin typeface="Cambria Math" panose="02040503050406030204" pitchFamily="18" charset="0"/>
                                </a:rPr>
                              </m:ctrlPr>
                            </m:sSupPr>
                            <m:e>
                              <m:r>
                                <a:rPr lang="en-US" sz="2800" i="1">
                                  <a:effectLst/>
                                  <a:latin typeface="Cambria Math"/>
                                </a:rPr>
                                <m:t>𝑧</m:t>
                              </m:r>
                            </m:e>
                            <m:sup>
                              <m:r>
                                <a:rPr lang="en-US" sz="2800" i="1">
                                  <a:effectLst/>
                                  <a:latin typeface="Cambria Math"/>
                                </a:rPr>
                                <m:t>𝑀</m:t>
                              </m:r>
                              <m:r>
                                <a:rPr lang="en-US" sz="2800" i="1">
                                  <a:effectLst/>
                                  <a:latin typeface="Cambria Math"/>
                                </a:rPr>
                                <m:t>−1</m:t>
                              </m:r>
                            </m:sup>
                          </m:sSup>
                          <m:r>
                            <a:rPr lang="en-US" sz="2800" i="1">
                              <a:effectLst/>
                              <a:latin typeface="Cambria Math"/>
                            </a:rPr>
                            <m:t>+…+</m:t>
                          </m:r>
                          <m:f>
                            <m:fPr>
                              <m:type m:val="lin"/>
                              <m:ctrlPr>
                                <a:rPr lang="en-US" sz="2800" i="1">
                                  <a:effectLst/>
                                  <a:latin typeface="Cambria Math" panose="02040503050406030204" pitchFamily="18" charset="0"/>
                                </a:rPr>
                              </m:ctrlPr>
                            </m:fPr>
                            <m:num>
                              <m:sSub>
                                <m:sSubPr>
                                  <m:ctrlPr>
                                    <a:rPr lang="en-US" sz="2800" i="1">
                                      <a:effectLst/>
                                      <a:latin typeface="Cambria Math" panose="02040503050406030204" pitchFamily="18" charset="0"/>
                                    </a:rPr>
                                  </m:ctrlPr>
                                </m:sSubPr>
                                <m:e>
                                  <m:r>
                                    <a:rPr lang="en-US" sz="2800" i="1">
                                      <a:effectLst/>
                                      <a:latin typeface="Cambria Math"/>
                                    </a:rPr>
                                    <m:t>𝑏</m:t>
                                  </m:r>
                                </m:e>
                                <m:sub>
                                  <m:r>
                                    <a:rPr lang="en-US" sz="2800" i="1">
                                      <a:effectLst/>
                                      <a:latin typeface="Cambria Math"/>
                                    </a:rPr>
                                    <m:t>𝑀</m:t>
                                  </m:r>
                                </m:sub>
                              </m:sSub>
                            </m:num>
                            <m:den>
                              <m:sSub>
                                <m:sSubPr>
                                  <m:ctrlPr>
                                    <a:rPr lang="en-US" sz="2800" i="1">
                                      <a:effectLst/>
                                      <a:latin typeface="Cambria Math" panose="02040503050406030204" pitchFamily="18" charset="0"/>
                                    </a:rPr>
                                  </m:ctrlPr>
                                </m:sSubPr>
                                <m:e>
                                  <m:r>
                                    <a:rPr lang="en-US" sz="2800" i="1">
                                      <a:effectLst/>
                                      <a:latin typeface="Cambria Math"/>
                                    </a:rPr>
                                    <m:t>𝑏</m:t>
                                  </m:r>
                                </m:e>
                                <m:sub>
                                  <m:r>
                                    <a:rPr lang="en-US" sz="2800" i="1">
                                      <a:effectLst/>
                                      <a:latin typeface="Cambria Math"/>
                                    </a:rPr>
                                    <m:t>0</m:t>
                                  </m:r>
                                </m:sub>
                              </m:sSub>
                            </m:den>
                          </m:f>
                        </m:num>
                        <m:den>
                          <m:sSup>
                            <m:sSupPr>
                              <m:ctrlPr>
                                <a:rPr lang="en-US" sz="2800" i="1">
                                  <a:effectLst/>
                                  <a:latin typeface="Cambria Math" panose="02040503050406030204" pitchFamily="18" charset="0"/>
                                </a:rPr>
                              </m:ctrlPr>
                            </m:sSupPr>
                            <m:e>
                              <m:r>
                                <a:rPr lang="en-US" sz="2800" i="1">
                                  <a:effectLst/>
                                  <a:latin typeface="Cambria Math"/>
                                </a:rPr>
                                <m:t>𝑧</m:t>
                              </m:r>
                            </m:e>
                            <m:sup>
                              <m:r>
                                <a:rPr lang="en-US" sz="2800" i="1">
                                  <a:effectLst/>
                                  <a:latin typeface="Cambria Math"/>
                                </a:rPr>
                                <m:t>𝑁</m:t>
                              </m:r>
                            </m:sup>
                          </m:sSup>
                          <m:r>
                            <a:rPr lang="en-US" sz="2800" i="1">
                              <a:effectLst/>
                              <a:latin typeface="Cambria Math"/>
                            </a:rPr>
                            <m:t>+</m:t>
                          </m:r>
                          <m:f>
                            <m:fPr>
                              <m:type m:val="lin"/>
                              <m:ctrlPr>
                                <a:rPr lang="en-US" sz="2800" i="1">
                                  <a:effectLst/>
                                  <a:latin typeface="Cambria Math" panose="02040503050406030204" pitchFamily="18" charset="0"/>
                                </a:rPr>
                              </m:ctrlPr>
                            </m:fPr>
                            <m:num>
                              <m:sSub>
                                <m:sSubPr>
                                  <m:ctrlPr>
                                    <a:rPr lang="en-US" sz="2800" i="1">
                                      <a:effectLst/>
                                      <a:latin typeface="Cambria Math" panose="02040503050406030204" pitchFamily="18" charset="0"/>
                                    </a:rPr>
                                  </m:ctrlPr>
                                </m:sSubPr>
                                <m:e>
                                  <m:r>
                                    <a:rPr lang="en-US" sz="2800" i="1">
                                      <a:effectLst/>
                                      <a:latin typeface="Cambria Math"/>
                                    </a:rPr>
                                    <m:t>𝑎</m:t>
                                  </m:r>
                                </m:e>
                                <m:sub>
                                  <m:r>
                                    <a:rPr lang="en-US" sz="2800" i="1">
                                      <a:effectLst/>
                                      <a:latin typeface="Cambria Math"/>
                                    </a:rPr>
                                    <m:t>1</m:t>
                                  </m:r>
                                </m:sub>
                              </m:sSub>
                            </m:num>
                            <m:den>
                              <m:sSub>
                                <m:sSubPr>
                                  <m:ctrlPr>
                                    <a:rPr lang="en-US" sz="2800" i="1">
                                      <a:effectLst/>
                                      <a:latin typeface="Cambria Math" panose="02040503050406030204" pitchFamily="18" charset="0"/>
                                    </a:rPr>
                                  </m:ctrlPr>
                                </m:sSubPr>
                                <m:e>
                                  <m:r>
                                    <a:rPr lang="en-US" sz="2800" i="1">
                                      <a:effectLst/>
                                      <a:latin typeface="Cambria Math"/>
                                    </a:rPr>
                                    <m:t>𝑎</m:t>
                                  </m:r>
                                </m:e>
                                <m:sub>
                                  <m:r>
                                    <a:rPr lang="en-US" sz="2800" i="1">
                                      <a:effectLst/>
                                      <a:latin typeface="Cambria Math"/>
                                    </a:rPr>
                                    <m:t>0</m:t>
                                  </m:r>
                                </m:sub>
                              </m:sSub>
                            </m:den>
                          </m:f>
                          <m:sSup>
                            <m:sSupPr>
                              <m:ctrlPr>
                                <a:rPr lang="en-US" sz="2800" i="1">
                                  <a:effectLst/>
                                  <a:latin typeface="Cambria Math" panose="02040503050406030204" pitchFamily="18" charset="0"/>
                                </a:rPr>
                              </m:ctrlPr>
                            </m:sSupPr>
                            <m:e>
                              <m:r>
                                <a:rPr lang="en-US" sz="2800" i="1">
                                  <a:effectLst/>
                                  <a:latin typeface="Cambria Math"/>
                                </a:rPr>
                                <m:t>𝑧</m:t>
                              </m:r>
                            </m:e>
                            <m:sup>
                              <m:r>
                                <a:rPr lang="en-US" sz="2800" i="1">
                                  <a:effectLst/>
                                  <a:latin typeface="Cambria Math"/>
                                </a:rPr>
                                <m:t>𝑁</m:t>
                              </m:r>
                              <m:r>
                                <a:rPr lang="en-US" sz="2800" i="1">
                                  <a:effectLst/>
                                  <a:latin typeface="Cambria Math"/>
                                </a:rPr>
                                <m:t>−1</m:t>
                              </m:r>
                            </m:sup>
                          </m:sSup>
                          <m:r>
                            <a:rPr lang="en-US" sz="2800" i="1">
                              <a:effectLst/>
                              <a:latin typeface="Cambria Math"/>
                            </a:rPr>
                            <m:t>+…+</m:t>
                          </m:r>
                          <m:f>
                            <m:fPr>
                              <m:type m:val="lin"/>
                              <m:ctrlPr>
                                <a:rPr lang="en-US" sz="2800" i="1">
                                  <a:effectLst/>
                                  <a:latin typeface="Cambria Math" panose="02040503050406030204" pitchFamily="18" charset="0"/>
                                </a:rPr>
                              </m:ctrlPr>
                            </m:fPr>
                            <m:num>
                              <m:sSub>
                                <m:sSubPr>
                                  <m:ctrlPr>
                                    <a:rPr lang="en-US" sz="2800" i="1">
                                      <a:effectLst/>
                                      <a:latin typeface="Cambria Math" panose="02040503050406030204" pitchFamily="18" charset="0"/>
                                    </a:rPr>
                                  </m:ctrlPr>
                                </m:sSubPr>
                                <m:e>
                                  <m:r>
                                    <a:rPr lang="en-US" sz="2800" i="1">
                                      <a:effectLst/>
                                      <a:latin typeface="Cambria Math"/>
                                    </a:rPr>
                                    <m:t>𝑎</m:t>
                                  </m:r>
                                </m:e>
                                <m:sub>
                                  <m:r>
                                    <a:rPr lang="en-US" sz="2800" i="1">
                                      <a:effectLst/>
                                      <a:latin typeface="Cambria Math"/>
                                    </a:rPr>
                                    <m:t>𝑁</m:t>
                                  </m:r>
                                </m:sub>
                              </m:sSub>
                            </m:num>
                            <m:den>
                              <m:sSub>
                                <m:sSubPr>
                                  <m:ctrlPr>
                                    <a:rPr lang="en-US" sz="2800" i="1">
                                      <a:effectLst/>
                                      <a:latin typeface="Cambria Math" panose="02040503050406030204" pitchFamily="18" charset="0"/>
                                    </a:rPr>
                                  </m:ctrlPr>
                                </m:sSubPr>
                                <m:e>
                                  <m:r>
                                    <a:rPr lang="en-US" sz="2800" i="1">
                                      <a:effectLst/>
                                      <a:latin typeface="Cambria Math"/>
                                    </a:rPr>
                                    <m:t>𝑎</m:t>
                                  </m:r>
                                </m:e>
                                <m:sub>
                                  <m:r>
                                    <a:rPr lang="en-US" sz="2800" i="1">
                                      <a:effectLst/>
                                      <a:latin typeface="Cambria Math"/>
                                    </a:rPr>
                                    <m:t>0</m:t>
                                  </m:r>
                                </m:sub>
                              </m:sSub>
                            </m:den>
                          </m:f>
                        </m:den>
                      </m:f>
                    </m:oMath>
                  </m:oMathPara>
                </a14:m>
                <a:endParaRPr lang="en-US" sz="2600" dirty="0" smtClean="0"/>
              </a:p>
              <a:p>
                <a:pPr marL="0" indent="0" eaLnBrk="1" hangingPunct="1">
                  <a:buNone/>
                  <a:defRPr/>
                </a:pPr>
                <a:r>
                  <a:rPr lang="en-US" sz="2600" dirty="0" err="1" smtClean="0">
                    <a:effectLst/>
                  </a:rPr>
                  <a:t>Vậy</a:t>
                </a:r>
                <a:r>
                  <a:rPr lang="en-US" sz="2600" dirty="0" smtClean="0">
                    <a:effectLst/>
                  </a:rPr>
                  <a:t>, ta </a:t>
                </a:r>
                <a:r>
                  <a:rPr lang="en-US" sz="2600" dirty="0" err="1" smtClean="0">
                    <a:effectLst/>
                  </a:rPr>
                  <a:t>có</a:t>
                </a:r>
                <a:endParaRPr lang="en-US" sz="2600" dirty="0" smtClean="0">
                  <a:effectLst/>
                </a:endParaRPr>
              </a:p>
              <a:p>
                <a:pPr marL="0" indent="0">
                  <a:buNone/>
                </a:pPr>
                <a14:m>
                  <m:oMathPara xmlns:m="http://schemas.openxmlformats.org/officeDocument/2006/math">
                    <m:oMathParaPr>
                      <m:jc m:val="centerGroup"/>
                    </m:oMathParaPr>
                    <m:oMath xmlns:m="http://schemas.openxmlformats.org/officeDocument/2006/math">
                      <m:r>
                        <a:rPr lang="en-US" sz="2600" i="1">
                          <a:effectLst/>
                          <a:latin typeface="Cambria Math"/>
                        </a:rPr>
                        <m:t>𝑋</m:t>
                      </m:r>
                      <m:d>
                        <m:dPr>
                          <m:ctrlPr>
                            <a:rPr lang="en-US" sz="2600" i="1">
                              <a:effectLst/>
                              <a:latin typeface="Cambria Math" panose="02040503050406030204" pitchFamily="18" charset="0"/>
                            </a:rPr>
                          </m:ctrlPr>
                        </m:dPr>
                        <m:e>
                          <m:r>
                            <a:rPr lang="en-US" sz="2600" i="1">
                              <a:effectLst/>
                              <a:latin typeface="Cambria Math"/>
                            </a:rPr>
                            <m:t>𝑧</m:t>
                          </m:r>
                        </m:e>
                      </m:d>
                      <m:r>
                        <a:rPr lang="en-US" sz="2600" i="1">
                          <a:effectLst/>
                          <a:latin typeface="Cambria Math"/>
                        </a:rPr>
                        <m:t>= </m:t>
                      </m:r>
                      <m:f>
                        <m:fPr>
                          <m:ctrlPr>
                            <a:rPr lang="en-US" sz="2600" i="1">
                              <a:effectLst/>
                              <a:latin typeface="Cambria Math" panose="02040503050406030204" pitchFamily="18" charset="0"/>
                            </a:rPr>
                          </m:ctrlPr>
                        </m:fPr>
                        <m:num>
                          <m:r>
                            <a:rPr lang="en-US" sz="2600" i="1">
                              <a:effectLst/>
                              <a:latin typeface="Cambria Math"/>
                            </a:rPr>
                            <m:t>𝐵</m:t>
                          </m:r>
                          <m:d>
                            <m:dPr>
                              <m:ctrlPr>
                                <a:rPr lang="en-US" sz="2600" i="1">
                                  <a:effectLst/>
                                  <a:latin typeface="Cambria Math" panose="02040503050406030204" pitchFamily="18" charset="0"/>
                                </a:rPr>
                              </m:ctrlPr>
                            </m:dPr>
                            <m:e>
                              <m:r>
                                <a:rPr lang="en-US" sz="2600" i="1">
                                  <a:effectLst/>
                                  <a:latin typeface="Cambria Math"/>
                                </a:rPr>
                                <m:t>𝑧</m:t>
                              </m:r>
                            </m:e>
                          </m:d>
                        </m:num>
                        <m:den>
                          <m:r>
                            <a:rPr lang="en-US" sz="2600" i="1">
                              <a:effectLst/>
                              <a:latin typeface="Cambria Math"/>
                            </a:rPr>
                            <m:t>𝐴</m:t>
                          </m:r>
                          <m:d>
                            <m:dPr>
                              <m:ctrlPr>
                                <a:rPr lang="en-US" sz="2600" i="1">
                                  <a:effectLst/>
                                  <a:latin typeface="Cambria Math" panose="02040503050406030204" pitchFamily="18" charset="0"/>
                                </a:rPr>
                              </m:ctrlPr>
                            </m:dPr>
                            <m:e>
                              <m:r>
                                <a:rPr lang="en-US" sz="2600" i="1">
                                  <a:effectLst/>
                                  <a:latin typeface="Cambria Math"/>
                                </a:rPr>
                                <m:t>𝑧</m:t>
                              </m:r>
                            </m:e>
                          </m:d>
                        </m:den>
                      </m:f>
                      <m:r>
                        <a:rPr lang="en-US" sz="2600" i="1">
                          <a:effectLst/>
                          <a:latin typeface="Cambria Math"/>
                        </a:rPr>
                        <m:t>=</m:t>
                      </m:r>
                      <m:f>
                        <m:fPr>
                          <m:ctrlPr>
                            <a:rPr lang="en-US" sz="2600" i="1">
                              <a:effectLst/>
                              <a:latin typeface="Cambria Math" panose="02040503050406030204" pitchFamily="18" charset="0"/>
                            </a:rPr>
                          </m:ctrlPr>
                        </m:fPr>
                        <m:num>
                          <m:sSub>
                            <m:sSubPr>
                              <m:ctrlPr>
                                <a:rPr lang="en-US" sz="2600" i="1">
                                  <a:effectLst/>
                                  <a:latin typeface="Cambria Math" panose="02040503050406030204" pitchFamily="18" charset="0"/>
                                </a:rPr>
                              </m:ctrlPr>
                            </m:sSubPr>
                            <m:e>
                              <m:r>
                                <a:rPr lang="en-US" sz="2600" i="1">
                                  <a:effectLst/>
                                  <a:latin typeface="Cambria Math"/>
                                </a:rPr>
                                <m:t>𝑏</m:t>
                              </m:r>
                            </m:e>
                            <m:sub>
                              <m:r>
                                <a:rPr lang="en-US" sz="2600" i="1">
                                  <a:effectLst/>
                                  <a:latin typeface="Cambria Math"/>
                                </a:rPr>
                                <m:t>0</m:t>
                              </m:r>
                            </m:sub>
                          </m:sSub>
                        </m:num>
                        <m:den>
                          <m:sSub>
                            <m:sSubPr>
                              <m:ctrlPr>
                                <a:rPr lang="en-US" sz="2600" i="1">
                                  <a:effectLst/>
                                  <a:latin typeface="Cambria Math" panose="02040503050406030204" pitchFamily="18" charset="0"/>
                                </a:rPr>
                              </m:ctrlPr>
                            </m:sSubPr>
                            <m:e>
                              <m:r>
                                <a:rPr lang="en-US" sz="2600" i="1">
                                  <a:effectLst/>
                                  <a:latin typeface="Cambria Math"/>
                                </a:rPr>
                                <m:t>𝑎</m:t>
                              </m:r>
                            </m:e>
                            <m:sub>
                              <m:r>
                                <a:rPr lang="en-US" sz="2600" i="1">
                                  <a:effectLst/>
                                  <a:latin typeface="Cambria Math"/>
                                </a:rPr>
                                <m:t>0</m:t>
                              </m:r>
                            </m:sub>
                          </m:sSub>
                        </m:den>
                      </m:f>
                      <m:sSup>
                        <m:sSupPr>
                          <m:ctrlPr>
                            <a:rPr lang="en-US" sz="2600" i="1">
                              <a:effectLst/>
                              <a:latin typeface="Cambria Math" panose="02040503050406030204" pitchFamily="18" charset="0"/>
                            </a:rPr>
                          </m:ctrlPr>
                        </m:sSupPr>
                        <m:e>
                          <m:r>
                            <a:rPr lang="en-US" sz="2600" i="1">
                              <a:effectLst/>
                              <a:latin typeface="Cambria Math"/>
                            </a:rPr>
                            <m:t>𝑧</m:t>
                          </m:r>
                        </m:e>
                        <m:sup>
                          <m:r>
                            <a:rPr lang="en-US" sz="2600" i="1">
                              <a:effectLst/>
                              <a:latin typeface="Cambria Math"/>
                            </a:rPr>
                            <m:t>−</m:t>
                          </m:r>
                          <m:r>
                            <a:rPr lang="en-US" sz="2600" i="1">
                              <a:effectLst/>
                              <a:latin typeface="Cambria Math"/>
                            </a:rPr>
                            <m:t>𝑀</m:t>
                          </m:r>
                          <m:r>
                            <a:rPr lang="en-US" sz="2600" i="1">
                              <a:effectLst/>
                              <a:latin typeface="Cambria Math"/>
                            </a:rPr>
                            <m:t>+</m:t>
                          </m:r>
                          <m:r>
                            <a:rPr lang="en-US" sz="2600" i="1">
                              <a:effectLst/>
                              <a:latin typeface="Cambria Math"/>
                            </a:rPr>
                            <m:t>𝑁</m:t>
                          </m:r>
                        </m:sup>
                      </m:sSup>
                      <m:f>
                        <m:fPr>
                          <m:ctrlPr>
                            <a:rPr lang="en-US" sz="2600" i="1">
                              <a:effectLst/>
                              <a:latin typeface="Cambria Math" panose="02040503050406030204" pitchFamily="18" charset="0"/>
                            </a:rPr>
                          </m:ctrlPr>
                        </m:fPr>
                        <m:num>
                          <m:d>
                            <m:dPr>
                              <m:ctrlPr>
                                <a:rPr lang="en-US" sz="2600" i="1">
                                  <a:effectLst/>
                                  <a:latin typeface="Cambria Math" panose="02040503050406030204" pitchFamily="18" charset="0"/>
                                </a:rPr>
                              </m:ctrlPr>
                            </m:dPr>
                            <m:e>
                              <m:r>
                                <a:rPr lang="en-US" sz="2600" i="1">
                                  <a:effectLst/>
                                  <a:latin typeface="Cambria Math"/>
                                </a:rPr>
                                <m:t>𝑧</m:t>
                              </m:r>
                              <m:r>
                                <a:rPr lang="en-US" sz="2600" i="1">
                                  <a:effectLst/>
                                  <a:latin typeface="Cambria Math"/>
                                </a:rPr>
                                <m:t>−</m:t>
                              </m:r>
                              <m:sSub>
                                <m:sSubPr>
                                  <m:ctrlPr>
                                    <a:rPr lang="en-US" sz="2600" i="1">
                                      <a:effectLst/>
                                      <a:latin typeface="Cambria Math" panose="02040503050406030204" pitchFamily="18" charset="0"/>
                                    </a:rPr>
                                  </m:ctrlPr>
                                </m:sSubPr>
                                <m:e>
                                  <m:r>
                                    <a:rPr lang="en-US" sz="2600" i="1">
                                      <a:effectLst/>
                                      <a:latin typeface="Cambria Math"/>
                                    </a:rPr>
                                    <m:t>𝑧</m:t>
                                  </m:r>
                                </m:e>
                                <m:sub>
                                  <m:r>
                                    <a:rPr lang="en-US" sz="2600" i="1">
                                      <a:effectLst/>
                                      <a:latin typeface="Cambria Math"/>
                                    </a:rPr>
                                    <m:t>1</m:t>
                                  </m:r>
                                </m:sub>
                              </m:sSub>
                            </m:e>
                          </m:d>
                          <m:d>
                            <m:dPr>
                              <m:ctrlPr>
                                <a:rPr lang="en-US" sz="2600" i="1">
                                  <a:effectLst/>
                                  <a:latin typeface="Cambria Math" panose="02040503050406030204" pitchFamily="18" charset="0"/>
                                </a:rPr>
                              </m:ctrlPr>
                            </m:dPr>
                            <m:e>
                              <m:r>
                                <a:rPr lang="en-US" sz="2600" i="1">
                                  <a:effectLst/>
                                  <a:latin typeface="Cambria Math"/>
                                </a:rPr>
                                <m:t>𝑧</m:t>
                              </m:r>
                              <m:r>
                                <a:rPr lang="en-US" sz="2600" i="1">
                                  <a:effectLst/>
                                  <a:latin typeface="Cambria Math"/>
                                </a:rPr>
                                <m:t>−</m:t>
                              </m:r>
                              <m:sSub>
                                <m:sSubPr>
                                  <m:ctrlPr>
                                    <a:rPr lang="en-US" sz="2600" i="1">
                                      <a:effectLst/>
                                      <a:latin typeface="Cambria Math" panose="02040503050406030204" pitchFamily="18" charset="0"/>
                                    </a:rPr>
                                  </m:ctrlPr>
                                </m:sSubPr>
                                <m:e>
                                  <m:r>
                                    <a:rPr lang="en-US" sz="2600" i="1">
                                      <a:effectLst/>
                                      <a:latin typeface="Cambria Math"/>
                                    </a:rPr>
                                    <m:t>𝑧</m:t>
                                  </m:r>
                                </m:e>
                                <m:sub>
                                  <m:r>
                                    <a:rPr lang="en-US" sz="2600" i="1">
                                      <a:effectLst/>
                                      <a:latin typeface="Cambria Math"/>
                                    </a:rPr>
                                    <m:t>2</m:t>
                                  </m:r>
                                </m:sub>
                              </m:sSub>
                            </m:e>
                          </m:d>
                          <m:r>
                            <a:rPr lang="en-US" sz="2600" i="1">
                              <a:effectLst/>
                              <a:latin typeface="Cambria Math"/>
                            </a:rPr>
                            <m:t>…(</m:t>
                          </m:r>
                          <m:r>
                            <a:rPr lang="en-US" sz="2600" i="1">
                              <a:effectLst/>
                              <a:latin typeface="Cambria Math"/>
                            </a:rPr>
                            <m:t>𝑧</m:t>
                          </m:r>
                          <m:r>
                            <a:rPr lang="en-US" sz="2600" i="1">
                              <a:effectLst/>
                              <a:latin typeface="Cambria Math"/>
                            </a:rPr>
                            <m:t>−</m:t>
                          </m:r>
                          <m:sSub>
                            <m:sSubPr>
                              <m:ctrlPr>
                                <a:rPr lang="en-US" sz="2600" i="1">
                                  <a:effectLst/>
                                  <a:latin typeface="Cambria Math" panose="02040503050406030204" pitchFamily="18" charset="0"/>
                                </a:rPr>
                              </m:ctrlPr>
                            </m:sSubPr>
                            <m:e>
                              <m:r>
                                <a:rPr lang="en-US" sz="2600" i="1">
                                  <a:effectLst/>
                                  <a:latin typeface="Cambria Math"/>
                                </a:rPr>
                                <m:t>𝑧</m:t>
                              </m:r>
                            </m:e>
                            <m:sub>
                              <m:r>
                                <a:rPr lang="en-US" sz="2600" i="1">
                                  <a:effectLst/>
                                  <a:latin typeface="Cambria Math"/>
                                </a:rPr>
                                <m:t>𝑀</m:t>
                              </m:r>
                            </m:sub>
                          </m:sSub>
                          <m:r>
                            <a:rPr lang="en-US" sz="2600" i="1">
                              <a:effectLst/>
                              <a:latin typeface="Cambria Math"/>
                            </a:rPr>
                            <m:t>)</m:t>
                          </m:r>
                        </m:num>
                        <m:den>
                          <m:d>
                            <m:dPr>
                              <m:ctrlPr>
                                <a:rPr lang="en-US" sz="2600" i="1">
                                  <a:effectLst/>
                                  <a:latin typeface="Cambria Math" panose="02040503050406030204" pitchFamily="18" charset="0"/>
                                </a:rPr>
                              </m:ctrlPr>
                            </m:dPr>
                            <m:e>
                              <m:r>
                                <a:rPr lang="en-US" sz="2600" i="1">
                                  <a:effectLst/>
                                  <a:latin typeface="Cambria Math"/>
                                </a:rPr>
                                <m:t>𝑧</m:t>
                              </m:r>
                              <m:r>
                                <a:rPr lang="en-US" sz="2600" i="1">
                                  <a:effectLst/>
                                  <a:latin typeface="Cambria Math"/>
                                </a:rPr>
                                <m:t>−</m:t>
                              </m:r>
                              <m:sSub>
                                <m:sSubPr>
                                  <m:ctrlPr>
                                    <a:rPr lang="en-US" sz="2600" i="1">
                                      <a:effectLst/>
                                      <a:latin typeface="Cambria Math" panose="02040503050406030204" pitchFamily="18" charset="0"/>
                                    </a:rPr>
                                  </m:ctrlPr>
                                </m:sSubPr>
                                <m:e>
                                  <m:r>
                                    <a:rPr lang="en-US" sz="2600" i="1">
                                      <a:effectLst/>
                                      <a:latin typeface="Cambria Math"/>
                                    </a:rPr>
                                    <m:t>𝑝</m:t>
                                  </m:r>
                                </m:e>
                                <m:sub>
                                  <m:r>
                                    <a:rPr lang="en-US" sz="2600" i="1">
                                      <a:effectLst/>
                                      <a:latin typeface="Cambria Math"/>
                                    </a:rPr>
                                    <m:t>1</m:t>
                                  </m:r>
                                </m:sub>
                              </m:sSub>
                            </m:e>
                          </m:d>
                          <m:d>
                            <m:dPr>
                              <m:ctrlPr>
                                <a:rPr lang="en-US" sz="2600" i="1">
                                  <a:effectLst/>
                                  <a:latin typeface="Cambria Math" panose="02040503050406030204" pitchFamily="18" charset="0"/>
                                </a:rPr>
                              </m:ctrlPr>
                            </m:dPr>
                            <m:e>
                              <m:r>
                                <a:rPr lang="en-US" sz="2600" i="1">
                                  <a:effectLst/>
                                  <a:latin typeface="Cambria Math"/>
                                </a:rPr>
                                <m:t>𝑧</m:t>
                              </m:r>
                              <m:r>
                                <a:rPr lang="en-US" sz="2600" i="1">
                                  <a:effectLst/>
                                  <a:latin typeface="Cambria Math"/>
                                </a:rPr>
                                <m:t>−</m:t>
                              </m:r>
                              <m:sSub>
                                <m:sSubPr>
                                  <m:ctrlPr>
                                    <a:rPr lang="en-US" sz="2600" i="1">
                                      <a:effectLst/>
                                      <a:latin typeface="Cambria Math" panose="02040503050406030204" pitchFamily="18" charset="0"/>
                                    </a:rPr>
                                  </m:ctrlPr>
                                </m:sSubPr>
                                <m:e>
                                  <m:r>
                                    <a:rPr lang="en-US" sz="2600" i="1">
                                      <a:effectLst/>
                                      <a:latin typeface="Cambria Math"/>
                                    </a:rPr>
                                    <m:t>𝑝</m:t>
                                  </m:r>
                                </m:e>
                                <m:sub>
                                  <m:r>
                                    <a:rPr lang="en-US" sz="2600" i="1">
                                      <a:effectLst/>
                                      <a:latin typeface="Cambria Math"/>
                                    </a:rPr>
                                    <m:t>2</m:t>
                                  </m:r>
                                </m:sub>
                              </m:sSub>
                            </m:e>
                          </m:d>
                          <m:r>
                            <a:rPr lang="en-US" sz="2600" i="1">
                              <a:effectLst/>
                              <a:latin typeface="Cambria Math"/>
                            </a:rPr>
                            <m:t>…(</m:t>
                          </m:r>
                          <m:r>
                            <a:rPr lang="en-US" sz="2600" i="1">
                              <a:effectLst/>
                              <a:latin typeface="Cambria Math"/>
                            </a:rPr>
                            <m:t>𝑧</m:t>
                          </m:r>
                          <m:r>
                            <a:rPr lang="en-US" sz="2600" i="1">
                              <a:effectLst/>
                              <a:latin typeface="Cambria Math"/>
                            </a:rPr>
                            <m:t>−</m:t>
                          </m:r>
                          <m:sSub>
                            <m:sSubPr>
                              <m:ctrlPr>
                                <a:rPr lang="en-US" sz="2600" i="1">
                                  <a:effectLst/>
                                  <a:latin typeface="Cambria Math" panose="02040503050406030204" pitchFamily="18" charset="0"/>
                                </a:rPr>
                              </m:ctrlPr>
                            </m:sSubPr>
                            <m:e>
                              <m:r>
                                <a:rPr lang="en-US" sz="2600" i="1">
                                  <a:effectLst/>
                                  <a:latin typeface="Cambria Math"/>
                                </a:rPr>
                                <m:t>𝑝</m:t>
                              </m:r>
                            </m:e>
                            <m:sub>
                              <m:r>
                                <a:rPr lang="en-US" sz="2600" i="1">
                                  <a:effectLst/>
                                  <a:latin typeface="Cambria Math"/>
                                </a:rPr>
                                <m:t>𝑁</m:t>
                              </m:r>
                            </m:sub>
                          </m:sSub>
                          <m:r>
                            <a:rPr lang="en-US" sz="2600" i="1">
                              <a:effectLst/>
                              <a:latin typeface="Cambria Math"/>
                            </a:rPr>
                            <m:t>)</m:t>
                          </m:r>
                        </m:den>
                      </m:f>
                    </m:oMath>
                  </m:oMathPara>
                </a14:m>
                <a:endParaRPr lang="en-US" sz="2600" dirty="0">
                  <a:effectLst/>
                </a:endParaRPr>
              </a:p>
              <a:p>
                <a:pPr marL="0" indent="0">
                  <a:buNone/>
                </a:pPr>
                <a14:m>
                  <m:oMathPara xmlns:m="http://schemas.openxmlformats.org/officeDocument/2006/math">
                    <m:oMathParaPr>
                      <m:jc m:val="centerGroup"/>
                    </m:oMathParaPr>
                    <m:oMath xmlns:m="http://schemas.openxmlformats.org/officeDocument/2006/math">
                      <m:r>
                        <a:rPr lang="en-US" sz="2600" i="1">
                          <a:effectLst/>
                          <a:latin typeface="Cambria Math"/>
                        </a:rPr>
                        <m:t>𝑋</m:t>
                      </m:r>
                      <m:d>
                        <m:dPr>
                          <m:ctrlPr>
                            <a:rPr lang="en-US" sz="2600" i="1">
                              <a:effectLst/>
                              <a:latin typeface="Cambria Math" panose="02040503050406030204" pitchFamily="18" charset="0"/>
                            </a:rPr>
                          </m:ctrlPr>
                        </m:dPr>
                        <m:e>
                          <m:r>
                            <a:rPr lang="en-US" sz="2600" i="1">
                              <a:effectLst/>
                              <a:latin typeface="Cambria Math"/>
                            </a:rPr>
                            <m:t>𝑧</m:t>
                          </m:r>
                        </m:e>
                      </m:d>
                      <m:r>
                        <a:rPr lang="en-US" sz="2600" i="1">
                          <a:effectLst/>
                          <a:latin typeface="Cambria Math"/>
                        </a:rPr>
                        <m:t>=</m:t>
                      </m:r>
                      <m:r>
                        <a:rPr lang="en-US" sz="2600" i="1">
                          <a:effectLst/>
                          <a:latin typeface="Cambria Math"/>
                        </a:rPr>
                        <m:t>𝐺</m:t>
                      </m:r>
                      <m:sSup>
                        <m:sSupPr>
                          <m:ctrlPr>
                            <a:rPr lang="en-US" sz="2600" i="1">
                              <a:effectLst/>
                              <a:latin typeface="Cambria Math" panose="02040503050406030204" pitchFamily="18" charset="0"/>
                            </a:rPr>
                          </m:ctrlPr>
                        </m:sSupPr>
                        <m:e>
                          <m:r>
                            <a:rPr lang="en-US" sz="2600" i="1">
                              <a:effectLst/>
                              <a:latin typeface="Cambria Math"/>
                            </a:rPr>
                            <m:t>𝑧</m:t>
                          </m:r>
                        </m:e>
                        <m:sup>
                          <m:r>
                            <a:rPr lang="en-US" sz="2600" i="1">
                              <a:effectLst/>
                              <a:latin typeface="Cambria Math"/>
                            </a:rPr>
                            <m:t>𝑁</m:t>
                          </m:r>
                          <m:r>
                            <a:rPr lang="en-US" sz="2600" i="1">
                              <a:effectLst/>
                              <a:latin typeface="Cambria Math"/>
                            </a:rPr>
                            <m:t>−</m:t>
                          </m:r>
                          <m:r>
                            <a:rPr lang="en-US" sz="2600" i="1">
                              <a:effectLst/>
                              <a:latin typeface="Cambria Math"/>
                            </a:rPr>
                            <m:t>𝑀</m:t>
                          </m:r>
                        </m:sup>
                      </m:sSup>
                      <m:f>
                        <m:fPr>
                          <m:ctrlPr>
                            <a:rPr lang="en-US" sz="2600" i="1">
                              <a:effectLst/>
                              <a:latin typeface="Cambria Math" panose="02040503050406030204" pitchFamily="18" charset="0"/>
                            </a:rPr>
                          </m:ctrlPr>
                        </m:fPr>
                        <m:num>
                          <m:nary>
                            <m:naryPr>
                              <m:chr m:val="∏"/>
                              <m:limLoc m:val="undOvr"/>
                              <m:ctrlPr>
                                <a:rPr lang="en-US" sz="2600" i="1">
                                  <a:effectLst/>
                                  <a:latin typeface="Cambria Math" panose="02040503050406030204" pitchFamily="18" charset="0"/>
                                </a:rPr>
                              </m:ctrlPr>
                            </m:naryPr>
                            <m:sub>
                              <m:r>
                                <a:rPr lang="en-US" sz="2600" i="1">
                                  <a:effectLst/>
                                  <a:latin typeface="Cambria Math"/>
                                </a:rPr>
                                <m:t>𝑘</m:t>
                              </m:r>
                              <m:r>
                                <a:rPr lang="en-US" sz="2600" i="1">
                                  <a:effectLst/>
                                  <a:latin typeface="Cambria Math"/>
                                </a:rPr>
                                <m:t>=1</m:t>
                              </m:r>
                            </m:sub>
                            <m:sup>
                              <m:r>
                                <a:rPr lang="en-US" sz="2600" i="1">
                                  <a:effectLst/>
                                  <a:latin typeface="Cambria Math"/>
                                </a:rPr>
                                <m:t>𝑀</m:t>
                              </m:r>
                            </m:sup>
                            <m:e>
                              <m:d>
                                <m:dPr>
                                  <m:ctrlPr>
                                    <a:rPr lang="en-US" sz="2600" i="1">
                                      <a:effectLst/>
                                      <a:latin typeface="Cambria Math" panose="02040503050406030204" pitchFamily="18" charset="0"/>
                                    </a:rPr>
                                  </m:ctrlPr>
                                </m:dPr>
                                <m:e>
                                  <m:r>
                                    <a:rPr lang="en-US" sz="2600" i="1">
                                      <a:effectLst/>
                                      <a:latin typeface="Cambria Math"/>
                                    </a:rPr>
                                    <m:t>𝑧</m:t>
                                  </m:r>
                                  <m:r>
                                    <a:rPr lang="en-US" sz="2600" i="1">
                                      <a:effectLst/>
                                      <a:latin typeface="Cambria Math"/>
                                    </a:rPr>
                                    <m:t>−</m:t>
                                  </m:r>
                                  <m:sSub>
                                    <m:sSubPr>
                                      <m:ctrlPr>
                                        <a:rPr lang="en-US" sz="2600" i="1">
                                          <a:effectLst/>
                                          <a:latin typeface="Cambria Math" panose="02040503050406030204" pitchFamily="18" charset="0"/>
                                        </a:rPr>
                                      </m:ctrlPr>
                                    </m:sSubPr>
                                    <m:e>
                                      <m:r>
                                        <a:rPr lang="en-US" sz="2600" i="1">
                                          <a:effectLst/>
                                          <a:latin typeface="Cambria Math"/>
                                        </a:rPr>
                                        <m:t>𝑧</m:t>
                                      </m:r>
                                    </m:e>
                                    <m:sub>
                                      <m:r>
                                        <a:rPr lang="en-US" sz="2600" i="1">
                                          <a:effectLst/>
                                          <a:latin typeface="Cambria Math"/>
                                        </a:rPr>
                                        <m:t>𝑘</m:t>
                                      </m:r>
                                    </m:sub>
                                  </m:sSub>
                                </m:e>
                              </m:d>
                            </m:e>
                          </m:nary>
                        </m:num>
                        <m:den>
                          <m:nary>
                            <m:naryPr>
                              <m:chr m:val="∏"/>
                              <m:limLoc m:val="undOvr"/>
                              <m:ctrlPr>
                                <a:rPr lang="en-US" sz="2600" i="1">
                                  <a:effectLst/>
                                  <a:latin typeface="Cambria Math" panose="02040503050406030204" pitchFamily="18" charset="0"/>
                                </a:rPr>
                              </m:ctrlPr>
                            </m:naryPr>
                            <m:sub>
                              <m:r>
                                <a:rPr lang="en-US" sz="2600" i="1">
                                  <a:effectLst/>
                                  <a:latin typeface="Cambria Math"/>
                                </a:rPr>
                                <m:t>𝑘</m:t>
                              </m:r>
                              <m:r>
                                <a:rPr lang="en-US" sz="2600" i="1">
                                  <a:effectLst/>
                                  <a:latin typeface="Cambria Math"/>
                                </a:rPr>
                                <m:t>=1</m:t>
                              </m:r>
                            </m:sub>
                            <m:sup>
                              <m:r>
                                <a:rPr lang="en-US" sz="2600" i="1">
                                  <a:effectLst/>
                                  <a:latin typeface="Cambria Math"/>
                                </a:rPr>
                                <m:t>𝑁</m:t>
                              </m:r>
                            </m:sup>
                            <m:e>
                              <m:d>
                                <m:dPr>
                                  <m:ctrlPr>
                                    <a:rPr lang="en-US" sz="2600" i="1">
                                      <a:effectLst/>
                                      <a:latin typeface="Cambria Math" panose="02040503050406030204" pitchFamily="18" charset="0"/>
                                    </a:rPr>
                                  </m:ctrlPr>
                                </m:dPr>
                                <m:e>
                                  <m:r>
                                    <a:rPr lang="en-US" sz="2600" i="1">
                                      <a:effectLst/>
                                      <a:latin typeface="Cambria Math"/>
                                    </a:rPr>
                                    <m:t>𝑧</m:t>
                                  </m:r>
                                  <m:r>
                                    <a:rPr lang="en-US" sz="2600" i="1">
                                      <a:effectLst/>
                                      <a:latin typeface="Cambria Math"/>
                                    </a:rPr>
                                    <m:t>−</m:t>
                                  </m:r>
                                  <m:sSub>
                                    <m:sSubPr>
                                      <m:ctrlPr>
                                        <a:rPr lang="en-US" sz="2600" i="1">
                                          <a:effectLst/>
                                          <a:latin typeface="Cambria Math" panose="02040503050406030204" pitchFamily="18" charset="0"/>
                                        </a:rPr>
                                      </m:ctrlPr>
                                    </m:sSubPr>
                                    <m:e>
                                      <m:r>
                                        <a:rPr lang="en-US" sz="2600" i="1">
                                          <a:effectLst/>
                                          <a:latin typeface="Cambria Math"/>
                                        </a:rPr>
                                        <m:t>𝑝</m:t>
                                      </m:r>
                                    </m:e>
                                    <m:sub>
                                      <m:r>
                                        <a:rPr lang="en-US" sz="2600" i="1">
                                          <a:effectLst/>
                                          <a:latin typeface="Cambria Math"/>
                                        </a:rPr>
                                        <m:t>𝑘</m:t>
                                      </m:r>
                                    </m:sub>
                                  </m:sSub>
                                </m:e>
                              </m:d>
                            </m:e>
                          </m:nary>
                        </m:den>
                      </m:f>
                    </m:oMath>
                  </m:oMathPara>
                </a14:m>
                <a:endParaRPr lang="en-US" sz="2600" dirty="0" smtClean="0"/>
              </a:p>
            </p:txBody>
          </p:sp>
        </mc:Choice>
        <mc:Fallback xmlns="">
          <p:sp>
            <p:nvSpPr>
              <p:cNvPr id="105475" name="Rectangle 3"/>
              <p:cNvSpPr>
                <a:spLocks noGrp="1" noRot="1" noChangeAspect="1" noMove="1" noResize="1" noEditPoints="1" noAdjustHandles="1" noChangeArrowheads="1" noChangeShapeType="1" noTextEdit="1"/>
              </p:cNvSpPr>
              <p:nvPr>
                <p:ph type="body" idx="1"/>
              </p:nvPr>
            </p:nvSpPr>
            <p:spPr>
              <a:xfrm>
                <a:off x="228600" y="1219200"/>
                <a:ext cx="8991600" cy="5791200"/>
              </a:xfrm>
              <a:blipFill rotWithShape="1">
                <a:blip r:embed="rId2"/>
                <a:stretch>
                  <a:fillRect l="-1220" t="-947"/>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a:t>
            </a:r>
            <a:r>
              <a:rPr lang="en-US" dirty="0" err="1" smtClean="0"/>
              <a:t>iểm</a:t>
            </a:r>
            <a:r>
              <a:rPr lang="en-US" dirty="0" smtClean="0"/>
              <a:t> </a:t>
            </a:r>
            <a:r>
              <a:rPr lang="en-US" dirty="0" err="1" smtClean="0"/>
              <a:t>cực</a:t>
            </a:r>
            <a:r>
              <a:rPr lang="en-US" dirty="0" smtClean="0"/>
              <a:t> </a:t>
            </a:r>
            <a:r>
              <a:rPr lang="en-US" dirty="0" err="1" smtClean="0"/>
              <a:t>và</a:t>
            </a:r>
            <a:r>
              <a:rPr lang="en-US" dirty="0" smtClean="0"/>
              <a:t> </a:t>
            </a:r>
            <a:r>
              <a:rPr lang="en-US" dirty="0" err="1" smtClean="0"/>
              <a:t>điểm</a:t>
            </a:r>
            <a:r>
              <a:rPr lang="en-US" dirty="0" smtClean="0"/>
              <a:t> </a:t>
            </a:r>
            <a:r>
              <a:rPr lang="en-US" dirty="0" err="1" smtClean="0"/>
              <a:t>không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 xmlns:m="http://schemas.openxmlformats.org/officeDocument/2006/math">
                    <m:r>
                      <a:rPr lang="en-US" i="1">
                        <a:effectLst/>
                        <a:latin typeface="Cambria Math"/>
                      </a:rPr>
                      <m:t>𝑋</m:t>
                    </m:r>
                    <m:r>
                      <a:rPr lang="en-US" i="1">
                        <a:effectLst/>
                        <a:latin typeface="Cambria Math"/>
                      </a:rPr>
                      <m:t>(</m:t>
                    </m:r>
                    <m:r>
                      <a:rPr lang="en-US" i="1">
                        <a:effectLst/>
                        <a:latin typeface="Cambria Math"/>
                      </a:rPr>
                      <m:t>𝑧</m:t>
                    </m:r>
                    <m:r>
                      <a:rPr lang="en-US" i="1">
                        <a:effectLst/>
                        <a:latin typeface="Cambria Math"/>
                      </a:rPr>
                      <m:t>)</m:t>
                    </m:r>
                  </m:oMath>
                </a14:m>
                <a:r>
                  <a:rPr lang="en-US" dirty="0">
                    <a:effectLst/>
                  </a:rPr>
                  <a:t> </a:t>
                </a:r>
                <a:r>
                  <a:rPr lang="en-US" dirty="0" err="1" smtClean="0">
                    <a:effectLst/>
                  </a:rPr>
                  <a:t>có</a:t>
                </a:r>
                <a:r>
                  <a:rPr lang="en-US" dirty="0" smtClean="0">
                    <a:effectLst/>
                  </a:rPr>
                  <a:t>:</a:t>
                </a:r>
              </a:p>
              <a:p>
                <a:pPr lvl="1"/>
                <a14:m>
                  <m:oMath xmlns:m="http://schemas.openxmlformats.org/officeDocument/2006/math">
                    <m:r>
                      <a:rPr lang="en-US" i="1">
                        <a:effectLst/>
                        <a:latin typeface="Cambria Math"/>
                      </a:rPr>
                      <m:t>𝑀</m:t>
                    </m:r>
                  </m:oMath>
                </a14:m>
                <a:r>
                  <a:rPr lang="en-US" dirty="0">
                    <a:effectLst/>
                  </a:rPr>
                  <a:t> </a:t>
                </a:r>
                <a:r>
                  <a:rPr lang="en-US" dirty="0" err="1">
                    <a:effectLst/>
                  </a:rPr>
                  <a:t>điểm</a:t>
                </a:r>
                <a:r>
                  <a:rPr lang="en-US" dirty="0">
                    <a:effectLst/>
                  </a:rPr>
                  <a:t> </a:t>
                </a:r>
                <a:r>
                  <a:rPr lang="en-US" dirty="0" err="1">
                    <a:effectLst/>
                  </a:rPr>
                  <a:t>không</a:t>
                </a:r>
                <a:r>
                  <a:rPr lang="en-US" dirty="0">
                    <a:effectLst/>
                  </a:rPr>
                  <a:t> </a:t>
                </a:r>
                <a:r>
                  <a:rPr lang="en-US" dirty="0" err="1">
                    <a:effectLst/>
                  </a:rPr>
                  <a:t>tại</a:t>
                </a:r>
                <a:r>
                  <a:rPr lang="en-US" dirty="0">
                    <a:effectLst/>
                  </a:rPr>
                  <a:t> </a:t>
                </a:r>
                <a14:m>
                  <m:oMath xmlns:m="http://schemas.openxmlformats.org/officeDocument/2006/math">
                    <m:r>
                      <a:rPr lang="en-US" i="1">
                        <a:effectLst/>
                        <a:latin typeface="Cambria Math"/>
                      </a:rPr>
                      <m:t>𝑧</m:t>
                    </m:r>
                    <m:r>
                      <a:rPr lang="en-US" i="1">
                        <a:effectLst/>
                        <a:latin typeface="Cambria Math"/>
                      </a:rPr>
                      <m:t>=</m:t>
                    </m:r>
                    <m:sSub>
                      <m:sSubPr>
                        <m:ctrlPr>
                          <a:rPr lang="en-US" i="1">
                            <a:effectLst/>
                            <a:latin typeface="Cambria Math" panose="02040503050406030204" pitchFamily="18" charset="0"/>
                          </a:rPr>
                        </m:ctrlPr>
                      </m:sSubPr>
                      <m:e>
                        <m:r>
                          <a:rPr lang="en-US" i="1">
                            <a:effectLst/>
                            <a:latin typeface="Cambria Math"/>
                          </a:rPr>
                          <m:t>𝑧</m:t>
                        </m:r>
                      </m:e>
                      <m:sub>
                        <m:r>
                          <a:rPr lang="en-US" i="1">
                            <a:effectLst/>
                            <a:latin typeface="Cambria Math"/>
                          </a:rPr>
                          <m:t>1</m:t>
                        </m:r>
                      </m:sub>
                    </m:sSub>
                    <m:r>
                      <a:rPr lang="en-US" i="1">
                        <a:effectLst/>
                        <a:latin typeface="Cambria Math"/>
                      </a:rPr>
                      <m:t>,</m:t>
                    </m:r>
                    <m:sSub>
                      <m:sSubPr>
                        <m:ctrlPr>
                          <a:rPr lang="en-US" i="1">
                            <a:effectLst/>
                            <a:latin typeface="Cambria Math" panose="02040503050406030204" pitchFamily="18" charset="0"/>
                          </a:rPr>
                        </m:ctrlPr>
                      </m:sSubPr>
                      <m:e>
                        <m:r>
                          <a:rPr lang="en-US" i="1">
                            <a:effectLst/>
                            <a:latin typeface="Cambria Math"/>
                          </a:rPr>
                          <m:t>𝑧</m:t>
                        </m:r>
                      </m:e>
                      <m:sub>
                        <m:r>
                          <a:rPr lang="en-US" i="1">
                            <a:effectLst/>
                            <a:latin typeface="Cambria Math"/>
                          </a:rPr>
                          <m:t>2</m:t>
                        </m:r>
                      </m:sub>
                    </m:sSub>
                    <m:r>
                      <a:rPr lang="en-US" i="1">
                        <a:effectLst/>
                        <a:latin typeface="Cambria Math"/>
                      </a:rPr>
                      <m:t>,…,</m:t>
                    </m:r>
                    <m:sSub>
                      <m:sSubPr>
                        <m:ctrlPr>
                          <a:rPr lang="en-US" i="1">
                            <a:effectLst/>
                            <a:latin typeface="Cambria Math" panose="02040503050406030204" pitchFamily="18" charset="0"/>
                          </a:rPr>
                        </m:ctrlPr>
                      </m:sSubPr>
                      <m:e>
                        <m:r>
                          <a:rPr lang="en-US" i="1">
                            <a:effectLst/>
                            <a:latin typeface="Cambria Math"/>
                          </a:rPr>
                          <m:t>𝑧</m:t>
                        </m:r>
                      </m:e>
                      <m:sub>
                        <m:r>
                          <a:rPr lang="en-US" i="1">
                            <a:effectLst/>
                            <a:latin typeface="Cambria Math"/>
                          </a:rPr>
                          <m:t>𝑀</m:t>
                        </m:r>
                      </m:sub>
                    </m:sSub>
                  </m:oMath>
                </a14:m>
                <a:r>
                  <a:rPr lang="en-US" dirty="0">
                    <a:effectLst/>
                  </a:rPr>
                  <a:t> (</a:t>
                </a:r>
                <a:r>
                  <a:rPr lang="en-US" dirty="0" err="1">
                    <a:effectLst/>
                  </a:rPr>
                  <a:t>nghiệm</a:t>
                </a:r>
                <a:r>
                  <a:rPr lang="en-US" dirty="0">
                    <a:effectLst/>
                  </a:rPr>
                  <a:t> </a:t>
                </a:r>
                <a:r>
                  <a:rPr lang="en-US" dirty="0" err="1">
                    <a:effectLst/>
                  </a:rPr>
                  <a:t>của</a:t>
                </a:r>
                <a:r>
                  <a:rPr lang="en-US" dirty="0">
                    <a:effectLst/>
                  </a:rPr>
                  <a:t> </a:t>
                </a:r>
                <a:r>
                  <a:rPr lang="en-US" dirty="0" err="1">
                    <a:effectLst/>
                  </a:rPr>
                  <a:t>đa</a:t>
                </a:r>
                <a:r>
                  <a:rPr lang="en-US" dirty="0">
                    <a:effectLst/>
                  </a:rPr>
                  <a:t> </a:t>
                </a:r>
                <a:r>
                  <a:rPr lang="en-US" dirty="0" err="1">
                    <a:effectLst/>
                  </a:rPr>
                  <a:t>thức</a:t>
                </a:r>
                <a:r>
                  <a:rPr lang="en-US" dirty="0">
                    <a:effectLst/>
                  </a:rPr>
                  <a:t> </a:t>
                </a:r>
                <a:r>
                  <a:rPr lang="en-US" dirty="0" err="1">
                    <a:effectLst/>
                  </a:rPr>
                  <a:t>tử</a:t>
                </a:r>
                <a:r>
                  <a:rPr lang="en-US" dirty="0">
                    <a:effectLst/>
                  </a:rPr>
                  <a:t> </a:t>
                </a:r>
                <a:r>
                  <a:rPr lang="en-US" dirty="0" err="1">
                    <a:effectLst/>
                  </a:rPr>
                  <a:t>số</a:t>
                </a:r>
                <a:r>
                  <a:rPr lang="en-US" dirty="0">
                    <a:effectLst/>
                  </a:rPr>
                  <a:t>)</a:t>
                </a:r>
                <a:endParaRPr lang="en-US" i="1" dirty="0" smtClean="0">
                  <a:effectLst/>
                </a:endParaRPr>
              </a:p>
              <a:p>
                <a:pPr lvl="1"/>
                <a14:m>
                  <m:oMath xmlns:m="http://schemas.openxmlformats.org/officeDocument/2006/math">
                    <m:r>
                      <a:rPr lang="en-US" i="1">
                        <a:effectLst/>
                        <a:latin typeface="Cambria Math"/>
                      </a:rPr>
                      <m:t>𝑁</m:t>
                    </m:r>
                  </m:oMath>
                </a14:m>
                <a:r>
                  <a:rPr lang="en-US" dirty="0">
                    <a:effectLst/>
                  </a:rPr>
                  <a:t> </a:t>
                </a:r>
                <a:r>
                  <a:rPr lang="en-US" dirty="0" err="1">
                    <a:effectLst/>
                  </a:rPr>
                  <a:t>điểm</a:t>
                </a:r>
                <a:r>
                  <a:rPr lang="en-US" dirty="0">
                    <a:effectLst/>
                  </a:rPr>
                  <a:t> </a:t>
                </a:r>
                <a:r>
                  <a:rPr lang="en-US" dirty="0" err="1">
                    <a:effectLst/>
                  </a:rPr>
                  <a:t>cực</a:t>
                </a:r>
                <a:r>
                  <a:rPr lang="en-US" dirty="0">
                    <a:effectLst/>
                  </a:rPr>
                  <a:t> </a:t>
                </a:r>
                <a:r>
                  <a:rPr lang="en-US" dirty="0" err="1">
                    <a:effectLst/>
                  </a:rPr>
                  <a:t>tại</a:t>
                </a:r>
                <a:r>
                  <a:rPr lang="en-US" dirty="0">
                    <a:effectLst/>
                  </a:rPr>
                  <a:t> </a:t>
                </a:r>
                <a14:m>
                  <m:oMath xmlns:m="http://schemas.openxmlformats.org/officeDocument/2006/math">
                    <m:r>
                      <a:rPr lang="en-US" i="1">
                        <a:effectLst/>
                        <a:latin typeface="Cambria Math"/>
                      </a:rPr>
                      <m:t>𝑧</m:t>
                    </m:r>
                    <m:r>
                      <a:rPr lang="en-US" i="1">
                        <a:effectLst/>
                        <a:latin typeface="Cambria Math"/>
                      </a:rPr>
                      <m:t>=</m:t>
                    </m:r>
                    <m:sSub>
                      <m:sSubPr>
                        <m:ctrlPr>
                          <a:rPr lang="en-US" i="1">
                            <a:effectLst/>
                            <a:latin typeface="Cambria Math" panose="02040503050406030204" pitchFamily="18" charset="0"/>
                          </a:rPr>
                        </m:ctrlPr>
                      </m:sSubPr>
                      <m:e>
                        <m:r>
                          <a:rPr lang="en-US" i="1">
                            <a:effectLst/>
                            <a:latin typeface="Cambria Math"/>
                          </a:rPr>
                          <m:t>𝑝</m:t>
                        </m:r>
                      </m:e>
                      <m:sub>
                        <m:r>
                          <a:rPr lang="en-US" i="1">
                            <a:effectLst/>
                            <a:latin typeface="Cambria Math"/>
                          </a:rPr>
                          <m:t>1</m:t>
                        </m:r>
                      </m:sub>
                    </m:sSub>
                    <m:r>
                      <a:rPr lang="en-US" i="1">
                        <a:effectLst/>
                        <a:latin typeface="Cambria Math"/>
                      </a:rPr>
                      <m:t>,</m:t>
                    </m:r>
                    <m:sSub>
                      <m:sSubPr>
                        <m:ctrlPr>
                          <a:rPr lang="en-US" i="1">
                            <a:effectLst/>
                            <a:latin typeface="Cambria Math" panose="02040503050406030204" pitchFamily="18" charset="0"/>
                          </a:rPr>
                        </m:ctrlPr>
                      </m:sSubPr>
                      <m:e>
                        <m:r>
                          <a:rPr lang="en-US" i="1">
                            <a:effectLst/>
                            <a:latin typeface="Cambria Math"/>
                          </a:rPr>
                          <m:t>𝑝</m:t>
                        </m:r>
                      </m:e>
                      <m:sub>
                        <m:r>
                          <a:rPr lang="en-US" i="1">
                            <a:effectLst/>
                            <a:latin typeface="Cambria Math"/>
                          </a:rPr>
                          <m:t>2</m:t>
                        </m:r>
                      </m:sub>
                    </m:sSub>
                    <m:r>
                      <a:rPr lang="en-US" i="1">
                        <a:effectLst/>
                        <a:latin typeface="Cambria Math"/>
                      </a:rPr>
                      <m:t>,…,</m:t>
                    </m:r>
                    <m:sSub>
                      <m:sSubPr>
                        <m:ctrlPr>
                          <a:rPr lang="en-US" i="1">
                            <a:effectLst/>
                            <a:latin typeface="Cambria Math" panose="02040503050406030204" pitchFamily="18" charset="0"/>
                          </a:rPr>
                        </m:ctrlPr>
                      </m:sSubPr>
                      <m:e>
                        <m:r>
                          <a:rPr lang="en-US" i="1">
                            <a:effectLst/>
                            <a:latin typeface="Cambria Math"/>
                          </a:rPr>
                          <m:t>𝑝</m:t>
                        </m:r>
                      </m:e>
                      <m:sub>
                        <m:r>
                          <a:rPr lang="en-US" i="1">
                            <a:effectLst/>
                            <a:latin typeface="Cambria Math"/>
                          </a:rPr>
                          <m:t>𝑁</m:t>
                        </m:r>
                      </m:sub>
                    </m:sSub>
                  </m:oMath>
                </a14:m>
                <a:r>
                  <a:rPr lang="en-US" dirty="0">
                    <a:effectLst/>
                  </a:rPr>
                  <a:t> (</a:t>
                </a:r>
                <a:r>
                  <a:rPr lang="en-US" dirty="0" err="1">
                    <a:effectLst/>
                  </a:rPr>
                  <a:t>nghiệm</a:t>
                </a:r>
                <a:r>
                  <a:rPr lang="en-US" dirty="0">
                    <a:effectLst/>
                  </a:rPr>
                  <a:t> </a:t>
                </a:r>
                <a:r>
                  <a:rPr lang="en-US" dirty="0" err="1">
                    <a:effectLst/>
                  </a:rPr>
                  <a:t>của</a:t>
                </a:r>
                <a:r>
                  <a:rPr lang="en-US" dirty="0">
                    <a:effectLst/>
                  </a:rPr>
                  <a:t> </a:t>
                </a:r>
                <a:r>
                  <a:rPr lang="en-US" dirty="0" err="1">
                    <a:effectLst/>
                  </a:rPr>
                  <a:t>đa</a:t>
                </a:r>
                <a:r>
                  <a:rPr lang="en-US" dirty="0">
                    <a:effectLst/>
                  </a:rPr>
                  <a:t> </a:t>
                </a:r>
                <a:r>
                  <a:rPr lang="en-US" dirty="0" err="1">
                    <a:effectLst/>
                  </a:rPr>
                  <a:t>thức</a:t>
                </a:r>
                <a:r>
                  <a:rPr lang="en-US" dirty="0">
                    <a:effectLst/>
                  </a:rPr>
                  <a:t> </a:t>
                </a:r>
                <a:r>
                  <a:rPr lang="en-US" dirty="0" err="1">
                    <a:effectLst/>
                  </a:rPr>
                  <a:t>mẫu</a:t>
                </a:r>
                <a:r>
                  <a:rPr lang="en-US" dirty="0">
                    <a:effectLst/>
                  </a:rPr>
                  <a:t> </a:t>
                </a:r>
                <a:r>
                  <a:rPr lang="en-US" dirty="0" err="1">
                    <a:effectLst/>
                  </a:rPr>
                  <a:t>số</a:t>
                </a:r>
                <a:r>
                  <a:rPr lang="en-US" dirty="0" smtClean="0">
                    <a:effectLst/>
                  </a:rPr>
                  <a:t>) </a:t>
                </a:r>
              </a:p>
              <a:p>
                <a:pPr lvl="1"/>
                <a:r>
                  <a:rPr lang="en-US" dirty="0" err="1" smtClean="0">
                    <a:effectLst/>
                  </a:rPr>
                  <a:t>điểm</a:t>
                </a:r>
                <a:r>
                  <a:rPr lang="en-US" dirty="0" smtClean="0">
                    <a:effectLst/>
                  </a:rPr>
                  <a:t> </a:t>
                </a:r>
                <a:r>
                  <a:rPr lang="en-US" dirty="0" err="1">
                    <a:effectLst/>
                  </a:rPr>
                  <a:t>không</a:t>
                </a:r>
                <a:r>
                  <a:rPr lang="en-US" dirty="0">
                    <a:effectLst/>
                  </a:rPr>
                  <a:t> (</a:t>
                </a:r>
                <a:r>
                  <a:rPr lang="en-US" dirty="0" err="1">
                    <a:effectLst/>
                  </a:rPr>
                  <a:t>nếu</a:t>
                </a:r>
                <a:r>
                  <a:rPr lang="en-US" dirty="0">
                    <a:effectLst/>
                  </a:rPr>
                  <a:t> </a:t>
                </a:r>
                <a14:m>
                  <m:oMath xmlns:m="http://schemas.openxmlformats.org/officeDocument/2006/math">
                    <m:r>
                      <a:rPr lang="en-US" i="1">
                        <a:effectLst/>
                        <a:latin typeface="Cambria Math"/>
                      </a:rPr>
                      <m:t>𝑁</m:t>
                    </m:r>
                    <m:r>
                      <a:rPr lang="en-US" i="1">
                        <a:effectLst/>
                        <a:latin typeface="Cambria Math"/>
                      </a:rPr>
                      <m:t>&gt;</m:t>
                    </m:r>
                    <m:r>
                      <a:rPr lang="en-US" i="1">
                        <a:effectLst/>
                        <a:latin typeface="Cambria Math"/>
                      </a:rPr>
                      <m:t>𝑀</m:t>
                    </m:r>
                  </m:oMath>
                </a14:m>
                <a:r>
                  <a:rPr lang="en-US" dirty="0">
                    <a:effectLst/>
                  </a:rPr>
                  <a:t>) </a:t>
                </a:r>
                <a:r>
                  <a:rPr lang="en-US" dirty="0" smtClean="0">
                    <a:effectLst/>
                  </a:rPr>
                  <a:t>hay </a:t>
                </a:r>
                <a:r>
                  <a:rPr lang="en-US" dirty="0" err="1" smtClean="0">
                    <a:effectLst/>
                  </a:rPr>
                  <a:t>điểm</a:t>
                </a:r>
                <a:r>
                  <a:rPr lang="en-US" dirty="0" smtClean="0">
                    <a:effectLst/>
                  </a:rPr>
                  <a:t> </a:t>
                </a:r>
                <a:r>
                  <a:rPr lang="en-US" dirty="0" err="1">
                    <a:effectLst/>
                  </a:rPr>
                  <a:t>cực</a:t>
                </a:r>
                <a:r>
                  <a:rPr lang="en-US" dirty="0">
                    <a:effectLst/>
                  </a:rPr>
                  <a:t> (</a:t>
                </a:r>
                <a:r>
                  <a:rPr lang="en-US" dirty="0" err="1">
                    <a:effectLst/>
                  </a:rPr>
                  <a:t>nếu</a:t>
                </a:r>
                <a:r>
                  <a:rPr lang="en-US" dirty="0">
                    <a:effectLst/>
                  </a:rPr>
                  <a:t> </a:t>
                </a:r>
                <a14:m>
                  <m:oMath xmlns:m="http://schemas.openxmlformats.org/officeDocument/2006/math">
                    <m:r>
                      <a:rPr lang="en-US" i="1">
                        <a:effectLst/>
                        <a:latin typeface="Cambria Math"/>
                      </a:rPr>
                      <m:t>𝑁</m:t>
                    </m:r>
                    <m:r>
                      <a:rPr lang="en-US" i="1">
                        <a:effectLst/>
                        <a:latin typeface="Cambria Math"/>
                      </a:rPr>
                      <m:t>&lt;</m:t>
                    </m:r>
                    <m:r>
                      <a:rPr lang="en-US" i="1">
                        <a:effectLst/>
                        <a:latin typeface="Cambria Math"/>
                      </a:rPr>
                      <m:t>𝑀</m:t>
                    </m:r>
                  </m:oMath>
                </a14:m>
                <a:r>
                  <a:rPr lang="en-US" dirty="0">
                    <a:effectLst/>
                  </a:rPr>
                  <a:t>) </a:t>
                </a:r>
                <a:r>
                  <a:rPr lang="en-US" dirty="0" err="1">
                    <a:effectLst/>
                  </a:rPr>
                  <a:t>tại</a:t>
                </a:r>
                <a:r>
                  <a:rPr lang="en-US" dirty="0">
                    <a:effectLst/>
                  </a:rPr>
                  <a:t> </a:t>
                </a:r>
                <a14:m>
                  <m:oMath xmlns:m="http://schemas.openxmlformats.org/officeDocument/2006/math">
                    <m:r>
                      <a:rPr lang="en-US" i="1">
                        <a:effectLst/>
                        <a:latin typeface="Cambria Math"/>
                      </a:rPr>
                      <m:t>𝑧</m:t>
                    </m:r>
                    <m:r>
                      <a:rPr lang="en-US" i="1">
                        <a:effectLst/>
                        <a:latin typeface="Cambria Math"/>
                      </a:rPr>
                      <m:t>=0</m:t>
                    </m:r>
                  </m:oMath>
                </a14:m>
                <a:r>
                  <a:rPr lang="en-US" dirty="0">
                    <a:effectLst/>
                  </a:rPr>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752"/>
                </a:stretch>
              </a:blipFill>
            </p:spPr>
            <p:txBody>
              <a:bodyPr/>
              <a:lstStyle/>
              <a:p>
                <a:r>
                  <a:rPr lang="en-US">
                    <a:noFill/>
                  </a:rPr>
                  <a:t> </a:t>
                </a:r>
              </a:p>
            </p:txBody>
          </p:sp>
        </mc:Fallback>
      </mc:AlternateContent>
    </p:spTree>
    <p:extLst>
      <p:ext uri="{BB962C8B-B14F-4D97-AF65-F5344CB8AC3E}">
        <p14:creationId xmlns:p14="http://schemas.microsoft.com/office/powerpoint/2010/main" val="18321127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defRPr/>
            </a:pPr>
            <a:r>
              <a:rPr lang="en-US" sz="4000" smtClean="0"/>
              <a:t>Điểm cực – điểm không</a:t>
            </a:r>
          </a:p>
        </p:txBody>
      </p:sp>
      <p:sp>
        <p:nvSpPr>
          <p:cNvPr id="102403" name="Rectangle 3"/>
          <p:cNvSpPr>
            <a:spLocks noGrp="1" noChangeArrowheads="1"/>
          </p:cNvSpPr>
          <p:nvPr>
            <p:ph type="body" idx="1"/>
          </p:nvPr>
        </p:nvSpPr>
        <p:spPr/>
        <p:txBody>
          <a:bodyPr/>
          <a:lstStyle/>
          <a:p>
            <a:pPr eaLnBrk="1" hangingPunct="1">
              <a:defRPr/>
            </a:pPr>
            <a:r>
              <a:rPr lang="en-US" smtClean="0"/>
              <a:t>Khi tìm được các điểm cực và điểm không ta sẽ biểu diễn chúng trên mặt phẳng z với:</a:t>
            </a:r>
          </a:p>
          <a:p>
            <a:pPr lvl="1" eaLnBrk="1" hangingPunct="1">
              <a:defRPr/>
            </a:pPr>
            <a:r>
              <a:rPr lang="en-US" smtClean="0"/>
              <a:t>Điểm không ký hiệu: o</a:t>
            </a:r>
          </a:p>
          <a:p>
            <a:pPr lvl="1" eaLnBrk="1" hangingPunct="1">
              <a:defRPr/>
            </a:pPr>
            <a:r>
              <a:rPr lang="en-US" smtClean="0"/>
              <a:t>Điểm cực ký hiệu: x</a:t>
            </a:r>
          </a:p>
          <a:p>
            <a:pPr eaLnBrk="1" hangingPunct="1">
              <a:defRPr/>
            </a:pPr>
            <a:r>
              <a:rPr lang="en-US" smtClean="0"/>
              <a:t>Các điểm cực và không nếu như không nằm trên trục thực thì chúng sẽ có 1 cặp liên hợp (đối xứng qua trục thực)</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defRPr/>
            </a:pPr>
            <a:r>
              <a:rPr lang="en-US" smtClean="0"/>
              <a:t>Ví dụ</a:t>
            </a:r>
          </a:p>
        </p:txBody>
      </p:sp>
      <p:sp>
        <p:nvSpPr>
          <p:cNvPr id="106499" name="Rectangle 3"/>
          <p:cNvSpPr>
            <a:spLocks noGrp="1" noChangeArrowheads="1"/>
          </p:cNvSpPr>
          <p:nvPr>
            <p:ph type="body" idx="1"/>
          </p:nvPr>
        </p:nvSpPr>
        <p:spPr/>
        <p:txBody>
          <a:bodyPr/>
          <a:lstStyle/>
          <a:p>
            <a:pPr eaLnBrk="1" hangingPunct="1">
              <a:defRPr/>
            </a:pPr>
            <a:r>
              <a:rPr lang="en-US" dirty="0" err="1" smtClean="0"/>
              <a:t>Tìm</a:t>
            </a:r>
            <a:r>
              <a:rPr lang="en-US" dirty="0" smtClean="0"/>
              <a:t> </a:t>
            </a:r>
            <a:r>
              <a:rPr lang="en-US" dirty="0" err="1" smtClean="0"/>
              <a:t>điểm</a:t>
            </a:r>
            <a:r>
              <a:rPr lang="en-US" dirty="0" smtClean="0"/>
              <a:t> </a:t>
            </a:r>
            <a:r>
              <a:rPr lang="en-US" dirty="0" err="1" smtClean="0"/>
              <a:t>cực</a:t>
            </a:r>
            <a:r>
              <a:rPr lang="en-US" dirty="0" smtClean="0"/>
              <a:t> </a:t>
            </a:r>
            <a:r>
              <a:rPr lang="en-US" dirty="0" err="1" smtClean="0"/>
              <a:t>và</a:t>
            </a:r>
            <a:r>
              <a:rPr lang="en-US" dirty="0" smtClean="0"/>
              <a:t> </a:t>
            </a:r>
            <a:r>
              <a:rPr lang="en-US" dirty="0" err="1" smtClean="0"/>
              <a:t>điểm</a:t>
            </a:r>
            <a:r>
              <a:rPr lang="en-US" dirty="0" smtClean="0"/>
              <a:t> </a:t>
            </a:r>
            <a:r>
              <a:rPr lang="en-US" dirty="0" err="1" smtClean="0"/>
              <a:t>không</a:t>
            </a:r>
            <a:r>
              <a:rPr lang="en-US" dirty="0" smtClean="0"/>
              <a:t>:</a:t>
            </a:r>
          </a:p>
          <a:p>
            <a:pPr lvl="1" eaLnBrk="1" hangingPunct="1">
              <a:defRPr/>
            </a:pPr>
            <a:r>
              <a:rPr lang="en-US" dirty="0" smtClean="0"/>
              <a:t>x(n)= (0.9)</a:t>
            </a:r>
            <a:r>
              <a:rPr lang="en-US" baseline="30000" dirty="0" smtClean="0"/>
              <a:t>n</a:t>
            </a:r>
            <a:r>
              <a:rPr lang="en-US" dirty="0" smtClean="0">
                <a:effectLst/>
              </a:rPr>
              <a:t>u(n)</a:t>
            </a:r>
            <a:r>
              <a:rPr lang="en-US" dirty="0" smtClean="0"/>
              <a:t>	</a:t>
            </a:r>
          </a:p>
          <a:p>
            <a:pPr lvl="1" eaLnBrk="1" hangingPunct="1">
              <a:defRPr/>
            </a:pPr>
            <a:r>
              <a:rPr lang="en-US" dirty="0" smtClean="0"/>
              <a:t> </a:t>
            </a:r>
          </a:p>
          <a:p>
            <a:pPr lvl="1" eaLnBrk="1" hangingPunct="1">
              <a:defRPr/>
            </a:pPr>
            <a:endParaRPr lang="en-US" dirty="0" smtClean="0"/>
          </a:p>
          <a:p>
            <a:pPr lvl="1" eaLnBrk="1" hangingPunct="1">
              <a:defRPr/>
            </a:pPr>
            <a:r>
              <a:rPr lang="en-US" dirty="0" smtClean="0"/>
              <a:t> </a:t>
            </a:r>
          </a:p>
        </p:txBody>
      </p:sp>
      <p:pic>
        <p:nvPicPr>
          <p:cNvPr id="327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2225" y="2819400"/>
            <a:ext cx="29749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2773" name="Object 5"/>
          <p:cNvGraphicFramePr>
            <a:graphicFrameLocks noChangeAspect="1"/>
          </p:cNvGraphicFramePr>
          <p:nvPr/>
        </p:nvGraphicFramePr>
        <p:xfrm>
          <a:off x="1295400" y="3886200"/>
          <a:ext cx="3135313" cy="1066800"/>
        </p:xfrm>
        <a:graphic>
          <a:graphicData uri="http://schemas.openxmlformats.org/presentationml/2006/ole">
            <mc:AlternateContent xmlns:mc="http://schemas.openxmlformats.org/markup-compatibility/2006">
              <mc:Choice xmlns:v="urn:schemas-microsoft-com:vml" Requires="v">
                <p:oleObj spid="_x0000_s32805" name="Equation" r:id="rId4" imgW="1231366" imgH="418918" progId="Equation.3">
                  <p:embed/>
                </p:oleObj>
              </mc:Choice>
              <mc:Fallback>
                <p:oleObj name="Equation" r:id="rId4" imgW="1231366" imgH="418918"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3886200"/>
                        <a:ext cx="3135313" cy="106680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p:txBody>
          <a:bodyPr/>
          <a:lstStyle/>
          <a:p>
            <a:pPr marL="0" indent="0">
              <a:buNone/>
            </a:pPr>
            <a:r>
              <a:rPr lang="en-US" dirty="0" smtClean="0"/>
              <a:t>3.1 </a:t>
            </a:r>
            <a:r>
              <a:rPr lang="en-US" dirty="0" err="1" smtClean="0"/>
              <a:t>Biến</a:t>
            </a:r>
            <a:r>
              <a:rPr lang="en-US" dirty="0" smtClean="0"/>
              <a:t> </a:t>
            </a:r>
            <a:r>
              <a:rPr lang="en-US" dirty="0" err="1" smtClean="0"/>
              <a:t>đổi</a:t>
            </a:r>
            <a:r>
              <a:rPr lang="en-US" dirty="0" smtClean="0"/>
              <a:t> Z</a:t>
            </a:r>
          </a:p>
          <a:p>
            <a:pPr marL="0" indent="0">
              <a:buNone/>
            </a:pPr>
            <a:r>
              <a:rPr lang="en-US" dirty="0" smtClean="0"/>
              <a:t>3.2 </a:t>
            </a:r>
            <a:r>
              <a:rPr lang="en-US" dirty="0" err="1" smtClean="0"/>
              <a:t>Tính</a:t>
            </a:r>
            <a:r>
              <a:rPr lang="en-US" dirty="0" smtClean="0"/>
              <a:t> </a:t>
            </a:r>
            <a:r>
              <a:rPr lang="en-US" dirty="0" err="1" smtClean="0"/>
              <a:t>chất</a:t>
            </a:r>
            <a:r>
              <a:rPr lang="en-US" dirty="0" smtClean="0"/>
              <a:t> </a:t>
            </a:r>
            <a:r>
              <a:rPr lang="en-US" dirty="0" err="1" smtClean="0"/>
              <a:t>của</a:t>
            </a:r>
            <a:r>
              <a:rPr lang="en-US" dirty="0" smtClean="0"/>
              <a:t> </a:t>
            </a:r>
            <a:r>
              <a:rPr lang="en-US" dirty="0" err="1" smtClean="0"/>
              <a:t>biến</a:t>
            </a:r>
            <a:r>
              <a:rPr lang="en-US" dirty="0" smtClean="0"/>
              <a:t> </a:t>
            </a:r>
            <a:r>
              <a:rPr lang="en-US" dirty="0" err="1" smtClean="0"/>
              <a:t>đổi</a:t>
            </a:r>
            <a:r>
              <a:rPr lang="en-US" dirty="0" smtClean="0"/>
              <a:t> Z</a:t>
            </a:r>
          </a:p>
          <a:p>
            <a:pPr marL="0" indent="0">
              <a:buNone/>
            </a:pPr>
            <a:r>
              <a:rPr lang="en-US" dirty="0" smtClean="0"/>
              <a:t>3.3 </a:t>
            </a:r>
            <a:r>
              <a:rPr lang="en-US" dirty="0" err="1" smtClean="0"/>
              <a:t>Biểu</a:t>
            </a:r>
            <a:r>
              <a:rPr lang="en-US" dirty="0" smtClean="0"/>
              <a:t> </a:t>
            </a:r>
            <a:r>
              <a:rPr lang="en-US" dirty="0" err="1" smtClean="0"/>
              <a:t>diễn</a:t>
            </a:r>
            <a:r>
              <a:rPr lang="en-US" dirty="0" smtClean="0"/>
              <a:t> </a:t>
            </a:r>
            <a:r>
              <a:rPr lang="en-US" dirty="0" err="1" smtClean="0"/>
              <a:t>dạng</a:t>
            </a:r>
            <a:r>
              <a:rPr lang="en-US" dirty="0" smtClean="0"/>
              <a:t> </a:t>
            </a:r>
            <a:r>
              <a:rPr lang="en-US" dirty="0" err="1" smtClean="0"/>
              <a:t>hữu</a:t>
            </a:r>
            <a:r>
              <a:rPr lang="en-US" dirty="0" smtClean="0"/>
              <a:t> </a:t>
            </a:r>
            <a:r>
              <a:rPr lang="en-US" dirty="0" err="1" smtClean="0"/>
              <a:t>tỷ</a:t>
            </a:r>
            <a:r>
              <a:rPr lang="en-US" dirty="0" smtClean="0"/>
              <a:t> </a:t>
            </a:r>
            <a:r>
              <a:rPr lang="en-US" dirty="0" err="1" smtClean="0"/>
              <a:t>của</a:t>
            </a:r>
            <a:r>
              <a:rPr lang="en-US" dirty="0" smtClean="0"/>
              <a:t> BĐ Z</a:t>
            </a:r>
          </a:p>
          <a:p>
            <a:pPr marL="0" indent="0">
              <a:buNone/>
            </a:pPr>
            <a:r>
              <a:rPr lang="en-US" dirty="0" smtClean="0"/>
              <a:t>3.4 </a:t>
            </a:r>
            <a:r>
              <a:rPr lang="en-US" dirty="0" err="1" smtClean="0"/>
              <a:t>Biến</a:t>
            </a:r>
            <a:r>
              <a:rPr lang="en-US" dirty="0" smtClean="0"/>
              <a:t> </a:t>
            </a:r>
            <a:r>
              <a:rPr lang="en-US" dirty="0" err="1" smtClean="0"/>
              <a:t>đổi</a:t>
            </a:r>
            <a:r>
              <a:rPr lang="en-US" dirty="0" smtClean="0"/>
              <a:t> Z </a:t>
            </a:r>
            <a:r>
              <a:rPr lang="en-US" dirty="0" err="1" smtClean="0"/>
              <a:t>ngược</a:t>
            </a:r>
            <a:endParaRPr lang="en-US" dirty="0" smtClean="0"/>
          </a:p>
          <a:p>
            <a:pPr marL="0" indent="0">
              <a:buNone/>
            </a:pPr>
            <a:r>
              <a:rPr lang="en-US" dirty="0" smtClean="0"/>
              <a:t>3.5 </a:t>
            </a:r>
            <a:r>
              <a:rPr lang="en-US" dirty="0" err="1" smtClean="0"/>
              <a:t>Phân</a:t>
            </a:r>
            <a:r>
              <a:rPr lang="en-US" dirty="0" smtClean="0"/>
              <a:t> </a:t>
            </a:r>
            <a:r>
              <a:rPr lang="en-US" dirty="0" err="1" smtClean="0"/>
              <a:t>tích</a:t>
            </a:r>
            <a:r>
              <a:rPr lang="en-US" dirty="0" smtClean="0"/>
              <a:t> HT LTI </a:t>
            </a:r>
            <a:r>
              <a:rPr lang="en-US" dirty="0" err="1" smtClean="0"/>
              <a:t>trong</a:t>
            </a:r>
            <a:r>
              <a:rPr lang="en-US" dirty="0" smtClean="0"/>
              <a:t> </a:t>
            </a:r>
            <a:r>
              <a:rPr lang="en-US" dirty="0" err="1" smtClean="0"/>
              <a:t>miền</a:t>
            </a:r>
            <a:r>
              <a:rPr lang="en-US" dirty="0" smtClean="0"/>
              <a:t> Z</a:t>
            </a:r>
            <a:endParaRPr lang="en-US" dirty="0"/>
          </a:p>
        </p:txBody>
      </p:sp>
    </p:spTree>
    <p:extLst>
      <p:ext uri="{BB962C8B-B14F-4D97-AF65-F5344CB8AC3E}">
        <p14:creationId xmlns:p14="http://schemas.microsoft.com/office/powerpoint/2010/main" val="15853405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38200"/>
                <a:ext cx="8458200" cy="4525963"/>
              </a:xfrm>
            </p:spPr>
            <p:txBody>
              <a:bodyPr/>
              <a:lstStyle/>
              <a:p>
                <a:r>
                  <a:rPr lang="en-US" smtClean="0">
                    <a:effectLst/>
                  </a:rPr>
                  <a:t>Xét tín hiệu có điểm cực đơn</a:t>
                </a:r>
              </a:p>
              <a:p>
                <a:pPr marL="457200" lvl="1" indent="0">
                  <a:buNone/>
                </a:pPr>
                <a14:m>
                  <m:oMathPara xmlns:m="http://schemas.openxmlformats.org/officeDocument/2006/math">
                    <m:oMathParaPr>
                      <m:jc m:val="centerGroup"/>
                    </m:oMathParaPr>
                    <m:oMath xmlns:m="http://schemas.openxmlformats.org/officeDocument/2006/math">
                      <m:r>
                        <a:rPr lang="en-US" i="1">
                          <a:effectLst/>
                          <a:latin typeface="Cambria Math"/>
                        </a:rPr>
                        <m:t>𝑥</m:t>
                      </m:r>
                      <m:d>
                        <m:dPr>
                          <m:ctrlPr>
                            <a:rPr lang="en-US" i="1">
                              <a:effectLst/>
                              <a:latin typeface="Cambria Math" panose="02040503050406030204" pitchFamily="18" charset="0"/>
                            </a:rPr>
                          </m:ctrlPr>
                        </m:dPr>
                        <m:e>
                          <m:r>
                            <a:rPr lang="en-US" i="1">
                              <a:effectLst/>
                              <a:latin typeface="Cambria Math"/>
                            </a:rPr>
                            <m:t>𝑛</m:t>
                          </m:r>
                        </m:e>
                      </m:d>
                      <m:r>
                        <a:rPr lang="en-US" i="1">
                          <a:effectLst/>
                          <a:latin typeface="Cambria Math"/>
                        </a:rPr>
                        <m:t>=</m:t>
                      </m:r>
                      <m:sSup>
                        <m:sSupPr>
                          <m:ctrlPr>
                            <a:rPr lang="en-US" i="1">
                              <a:effectLst/>
                              <a:latin typeface="Cambria Math" panose="02040503050406030204" pitchFamily="18" charset="0"/>
                            </a:rPr>
                          </m:ctrlPr>
                        </m:sSupPr>
                        <m:e>
                          <m:r>
                            <a:rPr lang="en-US" i="1">
                              <a:effectLst/>
                              <a:latin typeface="Cambria Math"/>
                            </a:rPr>
                            <m:t>𝑎</m:t>
                          </m:r>
                        </m:e>
                        <m:sup>
                          <m:r>
                            <a:rPr lang="en-US" i="1" baseline="30000">
                              <a:effectLst/>
                              <a:latin typeface="Cambria Math"/>
                            </a:rPr>
                            <m:t>𝑛</m:t>
                          </m:r>
                        </m:sup>
                      </m:sSup>
                      <m:r>
                        <a:rPr lang="en-US" i="1">
                          <a:effectLst/>
                          <a:latin typeface="Cambria Math"/>
                        </a:rPr>
                        <m:t>𝑢</m:t>
                      </m:r>
                      <m:d>
                        <m:dPr>
                          <m:ctrlPr>
                            <a:rPr lang="en-US" i="1">
                              <a:effectLst/>
                              <a:latin typeface="Cambria Math" panose="02040503050406030204" pitchFamily="18" charset="0"/>
                            </a:rPr>
                          </m:ctrlPr>
                        </m:dPr>
                        <m:e>
                          <m:r>
                            <a:rPr lang="en-US" i="1">
                              <a:effectLst/>
                              <a:latin typeface="Cambria Math"/>
                            </a:rPr>
                            <m:t>𝑛</m:t>
                          </m:r>
                        </m:e>
                      </m:d>
                      <m:r>
                        <a:rPr lang="en-US">
                          <a:effectLst/>
                          <a:latin typeface="Cambria Math"/>
                        </a:rPr>
                        <m:t> </m:t>
                      </m:r>
                      <m:box>
                        <m:boxPr>
                          <m:ctrlPr>
                            <a:rPr lang="en-US" i="1">
                              <a:effectLst/>
                              <a:latin typeface="Cambria Math" panose="02040503050406030204" pitchFamily="18" charset="0"/>
                            </a:rPr>
                          </m:ctrlPr>
                        </m:boxPr>
                        <m:e>
                          <m:groupChr>
                            <m:groupChrPr>
                              <m:chr m:val="↔"/>
                              <m:vertJc m:val="bot"/>
                              <m:ctrlPr>
                                <a:rPr lang="en-US" i="1">
                                  <a:effectLst/>
                                  <a:latin typeface="Cambria Math" panose="02040503050406030204" pitchFamily="18" charset="0"/>
                                </a:rPr>
                              </m:ctrlPr>
                            </m:groupChrPr>
                            <m:e>
                              <m:r>
                                <a:rPr lang="en-US" i="1">
                                  <a:effectLst/>
                                  <a:latin typeface="Cambria Math"/>
                                </a:rPr>
                                <m:t>𝑧</m:t>
                              </m:r>
                            </m:e>
                          </m:groupChr>
                        </m:e>
                      </m:box>
                      <m:r>
                        <m:rPr>
                          <m:sty m:val="p"/>
                        </m:rPr>
                        <a:rPr lang="en-US">
                          <a:effectLst/>
                          <a:latin typeface="Cambria Math"/>
                        </a:rPr>
                        <m:t>X</m:t>
                      </m:r>
                      <m:d>
                        <m:dPr>
                          <m:ctrlPr>
                            <a:rPr lang="en-US" i="1">
                              <a:effectLst/>
                              <a:latin typeface="Cambria Math" panose="02040503050406030204" pitchFamily="18" charset="0"/>
                            </a:rPr>
                          </m:ctrlPr>
                        </m:dPr>
                        <m:e>
                          <m:r>
                            <m:rPr>
                              <m:sty m:val="p"/>
                            </m:rPr>
                            <a:rPr lang="en-US">
                              <a:effectLst/>
                              <a:latin typeface="Cambria Math"/>
                            </a:rPr>
                            <m:t>z</m:t>
                          </m:r>
                        </m:e>
                      </m:d>
                      <m:r>
                        <a:rPr lang="en-US">
                          <a:effectLst/>
                          <a:latin typeface="Cambria Math"/>
                        </a:rPr>
                        <m:t>=</m:t>
                      </m:r>
                      <m:f>
                        <m:fPr>
                          <m:ctrlPr>
                            <a:rPr lang="en-US" i="1">
                              <a:effectLst/>
                              <a:latin typeface="Cambria Math" panose="02040503050406030204" pitchFamily="18" charset="0"/>
                            </a:rPr>
                          </m:ctrlPr>
                        </m:fPr>
                        <m:num>
                          <m:r>
                            <a:rPr lang="en-US" i="1">
                              <a:effectLst/>
                              <a:latin typeface="Cambria Math"/>
                            </a:rPr>
                            <m:t>1</m:t>
                          </m:r>
                        </m:num>
                        <m:den>
                          <m:r>
                            <a:rPr lang="en-US" i="1">
                              <a:effectLst/>
                              <a:latin typeface="Cambria Math"/>
                            </a:rPr>
                            <m:t>1−</m:t>
                          </m:r>
                          <m:r>
                            <a:rPr lang="en-US" i="1">
                              <a:effectLst/>
                              <a:latin typeface="Cambria Math"/>
                            </a:rPr>
                            <m:t>𝑎</m:t>
                          </m:r>
                          <m:sSup>
                            <m:sSupPr>
                              <m:ctrlPr>
                                <a:rPr lang="en-US" i="1">
                                  <a:effectLst/>
                                  <a:latin typeface="Cambria Math" panose="02040503050406030204" pitchFamily="18" charset="0"/>
                                </a:rPr>
                              </m:ctrlPr>
                            </m:sSupPr>
                            <m:e>
                              <m:r>
                                <a:rPr lang="en-US" i="1">
                                  <a:effectLst/>
                                  <a:latin typeface="Cambria Math"/>
                                </a:rPr>
                                <m:t>𝑧</m:t>
                              </m:r>
                            </m:e>
                            <m:sup>
                              <m:r>
                                <a:rPr lang="en-US" i="1">
                                  <a:effectLst/>
                                  <a:latin typeface="Cambria Math"/>
                                </a:rPr>
                                <m:t>−1</m:t>
                              </m:r>
                            </m:sup>
                          </m:sSup>
                        </m:den>
                      </m:f>
                      <m:r>
                        <a:rPr lang="en-US">
                          <a:effectLst/>
                          <a:latin typeface="Cambria Math"/>
                        </a:rPr>
                        <m:t>    </m:t>
                      </m:r>
                      <m:r>
                        <m:rPr>
                          <m:sty m:val="p"/>
                        </m:rPr>
                        <a:rPr lang="en-US" b="0" i="0" smtClean="0">
                          <a:effectLst/>
                          <a:latin typeface="Cambria Math"/>
                        </a:rPr>
                        <m:t>M</m:t>
                      </m:r>
                      <m:r>
                        <m:rPr>
                          <m:sty m:val="p"/>
                        </m:rPr>
                        <a:rPr lang="en-US">
                          <a:effectLst/>
                          <a:latin typeface="Cambria Math"/>
                        </a:rPr>
                        <m:t>HT</m:t>
                      </m:r>
                      <m:r>
                        <a:rPr lang="en-US">
                          <a:effectLst/>
                          <a:latin typeface="Cambria Math"/>
                        </a:rPr>
                        <m:t>: </m:t>
                      </m:r>
                      <m:d>
                        <m:dPr>
                          <m:begChr m:val="|"/>
                          <m:endChr m:val="|"/>
                          <m:ctrlPr>
                            <a:rPr lang="en-US" i="1">
                              <a:effectLst/>
                              <a:latin typeface="Cambria Math" panose="02040503050406030204" pitchFamily="18" charset="0"/>
                            </a:rPr>
                          </m:ctrlPr>
                        </m:dPr>
                        <m:e>
                          <m:r>
                            <m:rPr>
                              <m:sty m:val="p"/>
                            </m:rPr>
                            <a:rPr lang="en-US">
                              <a:effectLst/>
                              <a:latin typeface="Cambria Math"/>
                            </a:rPr>
                            <m:t>z</m:t>
                          </m:r>
                        </m:e>
                      </m:d>
                      <m:r>
                        <a:rPr lang="en-US">
                          <a:effectLst/>
                          <a:latin typeface="Cambria Math"/>
                        </a:rPr>
                        <m:t>&gt;</m:t>
                      </m:r>
                      <m:d>
                        <m:dPr>
                          <m:begChr m:val="|"/>
                          <m:endChr m:val="|"/>
                          <m:ctrlPr>
                            <a:rPr lang="en-US" i="1">
                              <a:effectLst/>
                              <a:latin typeface="Cambria Math" panose="02040503050406030204" pitchFamily="18" charset="0"/>
                            </a:rPr>
                          </m:ctrlPr>
                        </m:dPr>
                        <m:e>
                          <m:r>
                            <m:rPr>
                              <m:sty m:val="p"/>
                            </m:rPr>
                            <a:rPr lang="en-US">
                              <a:effectLst/>
                              <a:latin typeface="Cambria Math"/>
                            </a:rPr>
                            <m:t>a</m:t>
                          </m:r>
                        </m:e>
                      </m:d>
                      <m:r>
                        <a:rPr lang="en-US">
                          <a:effectLst/>
                          <a:latin typeface="Cambria Math"/>
                        </a:rPr>
                        <m:t> </m:t>
                      </m:r>
                    </m:oMath>
                  </m:oMathPara>
                </a14:m>
                <a:endParaRPr lang="en-US" smtClean="0"/>
              </a:p>
              <a:p>
                <a:pPr marL="457200" lvl="1" indent="0">
                  <a:buNone/>
                </a:pPr>
                <a:r>
                  <a:rPr lang="en-US">
                    <a:effectLst/>
                  </a:rPr>
                  <a:t>C</a:t>
                </a:r>
                <a:r>
                  <a:rPr lang="en-US" smtClean="0">
                    <a:effectLst/>
                  </a:rPr>
                  <a:t>ó </a:t>
                </a:r>
                <a:r>
                  <a:rPr lang="en-US">
                    <a:effectLst/>
                  </a:rPr>
                  <a:t>một điểm không tại </a:t>
                </a:r>
                <a14:m>
                  <m:oMath xmlns:m="http://schemas.openxmlformats.org/officeDocument/2006/math">
                    <m:sSub>
                      <m:sSubPr>
                        <m:ctrlPr>
                          <a:rPr lang="en-US" i="1">
                            <a:effectLst/>
                            <a:latin typeface="Cambria Math" panose="02040503050406030204" pitchFamily="18" charset="0"/>
                          </a:rPr>
                        </m:ctrlPr>
                      </m:sSubPr>
                      <m:e>
                        <m:r>
                          <a:rPr lang="en-US" i="1">
                            <a:effectLst/>
                            <a:latin typeface="Cambria Math"/>
                          </a:rPr>
                          <m:t>𝑧</m:t>
                        </m:r>
                      </m:e>
                      <m:sub>
                        <m:r>
                          <a:rPr lang="en-US" i="1" baseline="-25000">
                            <a:effectLst/>
                            <a:latin typeface="Cambria Math"/>
                          </a:rPr>
                          <m:t>1</m:t>
                        </m:r>
                      </m:sub>
                    </m:sSub>
                    <m:r>
                      <a:rPr lang="en-US" i="1">
                        <a:effectLst/>
                        <a:latin typeface="Cambria Math"/>
                      </a:rPr>
                      <m:t>=0</m:t>
                    </m:r>
                  </m:oMath>
                </a14:m>
                <a:r>
                  <a:rPr lang="en-US">
                    <a:effectLst/>
                  </a:rPr>
                  <a:t> và một điểm cực tại </a:t>
                </a:r>
                <a14:m>
                  <m:oMath xmlns:m="http://schemas.openxmlformats.org/officeDocument/2006/math">
                    <m:sSub>
                      <m:sSubPr>
                        <m:ctrlPr>
                          <a:rPr lang="en-US" i="1">
                            <a:effectLst/>
                            <a:latin typeface="Cambria Math" panose="02040503050406030204" pitchFamily="18" charset="0"/>
                          </a:rPr>
                        </m:ctrlPr>
                      </m:sSubPr>
                      <m:e>
                        <m:r>
                          <a:rPr lang="en-US" i="1">
                            <a:effectLst/>
                            <a:latin typeface="Cambria Math"/>
                          </a:rPr>
                          <m:t>𝑝</m:t>
                        </m:r>
                      </m:e>
                      <m:sub>
                        <m:r>
                          <a:rPr lang="en-US" i="1">
                            <a:effectLst/>
                            <a:latin typeface="Cambria Math"/>
                          </a:rPr>
                          <m:t>1</m:t>
                        </m:r>
                      </m:sub>
                    </m:sSub>
                    <m:r>
                      <a:rPr lang="en-US" i="1">
                        <a:effectLst/>
                        <a:latin typeface="Cambria Math"/>
                      </a:rPr>
                      <m:t>=</m:t>
                    </m:r>
                    <m:r>
                      <a:rPr lang="en-US" i="1">
                        <a:effectLst/>
                        <a:latin typeface="Cambria Math"/>
                      </a:rPr>
                      <m:t>𝑎</m:t>
                    </m:r>
                  </m:oMath>
                </a14:m>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38200"/>
                <a:ext cx="8458200" cy="4525963"/>
              </a:xfrm>
              <a:blipFill rotWithShape="1">
                <a:blip r:embed="rId2"/>
                <a:stretch>
                  <a:fillRect l="-1009" t="-1752" r="-2305"/>
                </a:stretch>
              </a:blipFill>
            </p:spPr>
            <p:txBody>
              <a:bodyPr/>
              <a:lstStyle/>
              <a:p>
                <a:r>
                  <a:rPr lang="en-US">
                    <a:noFill/>
                  </a:rPr>
                  <a:t> </a:t>
                </a:r>
              </a:p>
            </p:txBody>
          </p:sp>
        </mc:Fallback>
      </mc:AlternateContent>
      <p:sp>
        <p:nvSpPr>
          <p:cNvPr id="4" name="Title 1"/>
          <p:cNvSpPr>
            <a:spLocks noGrp="1"/>
          </p:cNvSpPr>
          <p:nvPr>
            <p:ph type="title"/>
          </p:nvPr>
        </p:nvSpPr>
        <p:spPr>
          <a:xfrm>
            <a:off x="457200" y="-152400"/>
            <a:ext cx="8229600" cy="1139825"/>
          </a:xfrm>
        </p:spPr>
        <p:txBody>
          <a:bodyPr/>
          <a:lstStyle/>
          <a:p>
            <a:pPr>
              <a:defRPr/>
            </a:pPr>
            <a:r>
              <a:rPr lang="en-US" smtClean="0"/>
              <a:t>3.3.2 Ý </a:t>
            </a:r>
            <a:r>
              <a:rPr lang="en-US" dirty="0" err="1" smtClean="0"/>
              <a:t>nghĩa</a:t>
            </a:r>
            <a:r>
              <a:rPr lang="en-US" dirty="0" smtClean="0"/>
              <a:t> </a:t>
            </a:r>
            <a:r>
              <a:rPr lang="en-US" dirty="0" err="1" smtClean="0"/>
              <a:t>điểm</a:t>
            </a:r>
            <a:r>
              <a:rPr lang="en-US" dirty="0" smtClean="0"/>
              <a:t> </a:t>
            </a:r>
            <a:r>
              <a:rPr lang="en-US" dirty="0" err="1" smtClean="0"/>
              <a:t>cực</a:t>
            </a:r>
            <a:endParaRPr lang="en-US" dirty="0"/>
          </a:p>
        </p:txBody>
      </p:sp>
      <p:pic>
        <p:nvPicPr>
          <p:cNvPr id="5" name="Picture 4"/>
          <p:cNvPicPr/>
          <p:nvPr/>
        </p:nvPicPr>
        <p:blipFill>
          <a:blip r:embed="rId3"/>
          <a:stretch>
            <a:fillRect/>
          </a:stretch>
        </p:blipFill>
        <p:spPr>
          <a:xfrm>
            <a:off x="1676400" y="3124200"/>
            <a:ext cx="5791200" cy="3733800"/>
          </a:xfrm>
          <a:prstGeom prst="rect">
            <a:avLst/>
          </a:prstGeom>
        </p:spPr>
      </p:pic>
    </p:spTree>
    <p:extLst>
      <p:ext uri="{BB962C8B-B14F-4D97-AF65-F5344CB8AC3E}">
        <p14:creationId xmlns:p14="http://schemas.microsoft.com/office/powerpoint/2010/main" val="28203272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Ý nghĩa điểm cực</a:t>
            </a:r>
          </a:p>
        </p:txBody>
      </p:sp>
      <p:sp>
        <p:nvSpPr>
          <p:cNvPr id="3" name="Content Placeholder 2"/>
          <p:cNvSpPr>
            <a:spLocks noGrp="1"/>
          </p:cNvSpPr>
          <p:nvPr>
            <p:ph idx="1"/>
          </p:nvPr>
        </p:nvSpPr>
        <p:spPr/>
        <p:txBody>
          <a:bodyPr/>
          <a:lstStyle/>
          <a:p>
            <a:pPr>
              <a:buFont typeface="Courier New" pitchFamily="49" charset="0"/>
              <a:buChar char="o"/>
            </a:pPr>
            <a:r>
              <a:rPr lang="en-US" sz="2400">
                <a:effectLst/>
              </a:rPr>
              <a:t>Tín hiệu bị suy giảm nếu điểm cực nằm trong vòng tròn đơn vị, sẽ không đổi nếu điểm cựu nằm trên đường tròn đơn vị và sẽ tiến ra vô cùng nếu điểm cực nằm ngoài </a:t>
            </a:r>
            <a:r>
              <a:rPr lang="en-US" sz="2400" smtClean="0">
                <a:effectLst/>
              </a:rPr>
              <a:t>đường </a:t>
            </a:r>
            <a:r>
              <a:rPr lang="en-US" sz="2400">
                <a:effectLst/>
              </a:rPr>
              <a:t>tròn đơn vị</a:t>
            </a:r>
            <a:r>
              <a:rPr lang="en-US" sz="2400" smtClean="0">
                <a:effectLst/>
              </a:rPr>
              <a:t>.</a:t>
            </a:r>
          </a:p>
          <a:p>
            <a:pPr>
              <a:buFont typeface="Courier New" pitchFamily="49" charset="0"/>
              <a:buChar char="o"/>
            </a:pPr>
            <a:r>
              <a:rPr lang="en-US" sz="2400">
                <a:effectLst/>
              </a:rPr>
              <a:t>T</a:t>
            </a:r>
            <a:r>
              <a:rPr lang="en-US" sz="2400" smtClean="0">
                <a:effectLst/>
              </a:rPr>
              <a:t>ín </a:t>
            </a:r>
            <a:r>
              <a:rPr lang="en-US" sz="2400">
                <a:effectLst/>
              </a:rPr>
              <a:t>hiệu nhân quả có điểm cực nằm ngoài đường tròn đơn vị sẽ trở thành tín hiệu không bị chặn (vô hạn), gây ra việc tràn hệ thống số và cần loại bỏ.</a:t>
            </a:r>
            <a:endParaRPr lang="en-US" sz="2400"/>
          </a:p>
        </p:txBody>
      </p:sp>
    </p:spTree>
    <p:extLst>
      <p:ext uri="{BB962C8B-B14F-4D97-AF65-F5344CB8AC3E}">
        <p14:creationId xmlns:p14="http://schemas.microsoft.com/office/powerpoint/2010/main" val="14378462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025"/>
            <a:ext cx="8229600" cy="1139825"/>
          </a:xfrm>
        </p:spPr>
        <p:txBody>
          <a:bodyPr/>
          <a:lstStyle/>
          <a:p>
            <a:r>
              <a:rPr lang="en-US"/>
              <a:t>Ý nghĩa điểm cực</a:t>
            </a:r>
          </a:p>
        </p:txBody>
      </p:sp>
      <p:sp>
        <p:nvSpPr>
          <p:cNvPr id="3" name="Content Placeholder 2"/>
          <p:cNvSpPr>
            <a:spLocks noGrp="1"/>
          </p:cNvSpPr>
          <p:nvPr>
            <p:ph idx="1"/>
          </p:nvPr>
        </p:nvSpPr>
        <p:spPr>
          <a:xfrm>
            <a:off x="457200" y="838200"/>
            <a:ext cx="8229600" cy="5867400"/>
          </a:xfrm>
        </p:spPr>
        <p:txBody>
          <a:bodyPr/>
          <a:lstStyle/>
          <a:p>
            <a:r>
              <a:rPr lang="en-US">
                <a:effectLst/>
              </a:rPr>
              <a:t>Xét tín </a:t>
            </a:r>
            <a:r>
              <a:rPr lang="en-US" smtClean="0">
                <a:effectLst/>
              </a:rPr>
              <a:t>hiệu có cặp cực kép</a:t>
            </a:r>
          </a:p>
          <a:p>
            <a:endParaRPr lang="en-US">
              <a:effectLst/>
            </a:endParaRPr>
          </a:p>
          <a:p>
            <a:endParaRPr lang="en-US" smtClean="0"/>
          </a:p>
          <a:p>
            <a:endParaRPr lang="en-US"/>
          </a:p>
          <a:p>
            <a:endParaRPr lang="en-US" smtClean="0"/>
          </a:p>
          <a:p>
            <a:endParaRPr lang="en-US"/>
          </a:p>
          <a:p>
            <a:endParaRPr lang="en-US" smtClean="0"/>
          </a:p>
          <a:p>
            <a:endParaRPr lang="en-US"/>
          </a:p>
          <a:p>
            <a:endParaRPr lang="en-US" sz="1800" smtClean="0"/>
          </a:p>
          <a:p>
            <a:pPr lvl="1"/>
            <a:r>
              <a:rPr lang="en-US" smtClean="0"/>
              <a:t>Khi cực kép nằm trên đường tròn đơn vị, tín hiệu là tín hiệu vô hạn</a:t>
            </a:r>
            <a:endParaRPr lang="en-US"/>
          </a:p>
        </p:txBody>
      </p:sp>
      <p:pic>
        <p:nvPicPr>
          <p:cNvPr id="4" name="Picture 3"/>
          <p:cNvPicPr/>
          <p:nvPr/>
        </p:nvPicPr>
        <p:blipFill>
          <a:blip r:embed="rId2"/>
          <a:stretch>
            <a:fillRect/>
          </a:stretch>
        </p:blipFill>
        <p:spPr>
          <a:xfrm>
            <a:off x="1752600" y="1981200"/>
            <a:ext cx="5562600" cy="3876675"/>
          </a:xfrm>
          <a:prstGeom prst="rect">
            <a:avLst/>
          </a:prstGeom>
        </p:spPr>
      </p:pic>
      <p:pic>
        <p:nvPicPr>
          <p:cNvPr id="5" name="Content Placeholder 4" descr="Screen Clipping"/>
          <p:cNvPicPr>
            <a:picLocks noChangeAspect="1"/>
          </p:cNvPicPr>
          <p:nvPr/>
        </p:nvPicPr>
        <p:blipFill rotWithShape="1">
          <a:blip r:embed="rId3">
            <a:extLst>
              <a:ext uri="{28A0092B-C50C-407E-A947-70E740481C1C}">
                <a14:useLocalDpi xmlns:a14="http://schemas.microsoft.com/office/drawing/2010/main" val="0"/>
              </a:ext>
            </a:extLst>
          </a:blip>
          <a:srcRect l="19811" t="35186" r="28246" b="55237"/>
          <a:stretch/>
        </p:blipFill>
        <p:spPr bwMode="auto">
          <a:xfrm>
            <a:off x="2436159" y="1371600"/>
            <a:ext cx="4195482" cy="632012"/>
          </a:xfrm>
          <a:prstGeom prst="rect">
            <a:avLst/>
          </a:prstGeom>
          <a:noFill/>
          <a:ln w="9525">
            <a:noFill/>
            <a:miter lim="800000"/>
            <a:headEnd/>
            <a:tailEnd/>
          </a:ln>
          <a:effectLst/>
        </p:spPr>
      </p:pic>
      <p:cxnSp>
        <p:nvCxnSpPr>
          <p:cNvPr id="7" name="Straight Arrow Connector 6"/>
          <p:cNvCxnSpPr/>
          <p:nvPr/>
        </p:nvCxnSpPr>
        <p:spPr bwMode="auto">
          <a:xfrm>
            <a:off x="3733800" y="1535206"/>
            <a:ext cx="685800" cy="0"/>
          </a:xfrm>
          <a:prstGeom prst="straightConnector1">
            <a:avLst/>
          </a:prstGeom>
          <a:solidFill>
            <a:schemeClr val="accent1"/>
          </a:solidFill>
          <a:ln w="28575" cap="flat" cmpd="sng" algn="ctr">
            <a:solidFill>
              <a:schemeClr val="bg1"/>
            </a:solidFill>
            <a:prstDash val="solid"/>
            <a:round/>
            <a:headEnd type="arrow"/>
            <a:tailEnd type="arrow"/>
          </a:ln>
          <a:effectLst/>
        </p:spPr>
      </p:cxnSp>
    </p:spTree>
    <p:extLst>
      <p:ext uri="{BB962C8B-B14F-4D97-AF65-F5344CB8AC3E}">
        <p14:creationId xmlns:p14="http://schemas.microsoft.com/office/powerpoint/2010/main" val="40370836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r>
              <a:rPr lang="en-US"/>
              <a:t>Ý nghĩa điểm cực</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304800" y="1295400"/>
                <a:ext cx="4267200" cy="5381625"/>
              </a:xfrm>
            </p:spPr>
            <p:txBody>
              <a:bodyPr/>
              <a:lstStyle/>
              <a:p>
                <a:r>
                  <a:rPr lang="en-US" sz="2400">
                    <a:effectLst/>
                  </a:rPr>
                  <a:t>Xét tín </a:t>
                </a:r>
                <a:r>
                  <a:rPr lang="en-US" sz="2400" smtClean="0">
                    <a:effectLst/>
                  </a:rPr>
                  <a:t>hiệu có cặp điểm cực liên hợp phức như hình bên:</a:t>
                </a:r>
              </a:p>
              <a:p>
                <a:pPr>
                  <a:buFont typeface="Wingdings" pitchFamily="2" charset="2"/>
                  <a:buChar char="§"/>
                </a:pPr>
                <a:r>
                  <a:rPr lang="en-US" sz="2200" smtClean="0">
                    <a:effectLst/>
                  </a:rPr>
                  <a:t>Tín hiệu có dạng hình sin</a:t>
                </a:r>
              </a:p>
              <a:p>
                <a:pPr>
                  <a:buFont typeface="Wingdings" pitchFamily="2" charset="2"/>
                  <a:buChar char="§"/>
                </a:pPr>
                <a:r>
                  <a:rPr lang="en-US" sz="2200">
                    <a:effectLst/>
                  </a:rPr>
                  <a:t>Khoảng cách r của điểm cực so với gốc tọa độ quyết định đường bao của tín hiệu sin, và góc của chúng với trục dương liên quan đến tần số của tín hiệu. Chú ý rằng, biên độ của tín hiệu tăng dần nếu </a:t>
                </a:r>
                <a14:m>
                  <m:oMath xmlns:m="http://schemas.openxmlformats.org/officeDocument/2006/math">
                    <m:r>
                      <a:rPr lang="en-US" sz="2200" i="1">
                        <a:effectLst/>
                        <a:latin typeface="Cambria Math"/>
                      </a:rPr>
                      <m:t>𝑟</m:t>
                    </m:r>
                    <m:r>
                      <a:rPr lang="en-US" sz="2200" i="1">
                        <a:effectLst/>
                        <a:latin typeface="Cambria Math"/>
                      </a:rPr>
                      <m:t>&gt;1</m:t>
                    </m:r>
                  </m:oMath>
                </a14:m>
                <a:r>
                  <a:rPr lang="en-US" sz="2200">
                    <a:effectLst/>
                  </a:rPr>
                  <a:t>, không đổi nếu </a:t>
                </a:r>
                <a14:m>
                  <m:oMath xmlns:m="http://schemas.openxmlformats.org/officeDocument/2006/math">
                    <m:r>
                      <a:rPr lang="en-US" sz="2200" i="1">
                        <a:effectLst/>
                        <a:latin typeface="Cambria Math"/>
                      </a:rPr>
                      <m:t>𝑟</m:t>
                    </m:r>
                    <m:r>
                      <a:rPr lang="en-US" sz="2200" i="1">
                        <a:effectLst/>
                        <a:latin typeface="Cambria Math"/>
                      </a:rPr>
                      <m:t>=1</m:t>
                    </m:r>
                  </m:oMath>
                </a14:m>
                <a:r>
                  <a:rPr lang="en-US" sz="2200">
                    <a:effectLst/>
                  </a:rPr>
                  <a:t>, và giảm dần nếu </a:t>
                </a:r>
                <a14:m>
                  <m:oMath xmlns:m="http://schemas.openxmlformats.org/officeDocument/2006/math">
                    <m:r>
                      <a:rPr lang="en-US" sz="2200" i="1">
                        <a:effectLst/>
                        <a:latin typeface="Cambria Math"/>
                      </a:rPr>
                      <m:t>𝑟</m:t>
                    </m:r>
                    <m:r>
                      <a:rPr lang="en-US" sz="2200" i="1">
                        <a:effectLst/>
                        <a:latin typeface="Cambria Math"/>
                      </a:rPr>
                      <m:t>&lt;1</m:t>
                    </m:r>
                  </m:oMath>
                </a14:m>
                <a:r>
                  <a:rPr lang="en-US" sz="2200" smtClean="0">
                    <a:effectLst/>
                  </a:rPr>
                  <a:t>.</a:t>
                </a:r>
                <a:endParaRPr lang="en-US" sz="220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304800" y="1295400"/>
                <a:ext cx="4267200" cy="5381625"/>
              </a:xfrm>
              <a:blipFill rotWithShape="1">
                <a:blip r:embed="rId2"/>
                <a:stretch>
                  <a:fillRect l="-1000" t="-794" r="-1571"/>
                </a:stretch>
              </a:blipFill>
            </p:spPr>
            <p:txBody>
              <a:bodyPr/>
              <a:lstStyle/>
              <a:p>
                <a:r>
                  <a:rPr lang="en-US">
                    <a:noFill/>
                  </a:rPr>
                  <a:t> </a:t>
                </a:r>
              </a:p>
            </p:txBody>
          </p:sp>
        </mc:Fallback>
      </mc:AlternateContent>
      <p:pic>
        <p:nvPicPr>
          <p:cNvPr id="8" name="Picture 7"/>
          <p:cNvPicPr/>
          <p:nvPr/>
        </p:nvPicPr>
        <p:blipFill>
          <a:blip r:embed="rId3"/>
          <a:stretch>
            <a:fillRect/>
          </a:stretch>
        </p:blipFill>
        <p:spPr>
          <a:xfrm>
            <a:off x="4800600" y="1524000"/>
            <a:ext cx="4229100" cy="5076825"/>
          </a:xfrm>
          <a:prstGeom prst="rect">
            <a:avLst/>
          </a:prstGeom>
        </p:spPr>
      </p:pic>
    </p:spTree>
    <p:extLst>
      <p:ext uri="{BB962C8B-B14F-4D97-AF65-F5344CB8AC3E}">
        <p14:creationId xmlns:p14="http://schemas.microsoft.com/office/powerpoint/2010/main" val="23740141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39825"/>
          </a:xfrm>
        </p:spPr>
        <p:txBody>
          <a:bodyPr/>
          <a:lstStyle/>
          <a:p>
            <a:pPr>
              <a:defRPr/>
            </a:pPr>
            <a:r>
              <a:rPr lang="en-US" dirty="0" smtClean="0"/>
              <a:t>Ý </a:t>
            </a:r>
            <a:r>
              <a:rPr lang="en-US" dirty="0" err="1" smtClean="0"/>
              <a:t>nghĩa</a:t>
            </a:r>
            <a:r>
              <a:rPr lang="en-US" dirty="0" smtClean="0"/>
              <a:t> </a:t>
            </a:r>
            <a:r>
              <a:rPr lang="en-US" dirty="0" err="1" smtClean="0"/>
              <a:t>điểm</a:t>
            </a:r>
            <a:r>
              <a:rPr lang="en-US" dirty="0" smtClean="0"/>
              <a:t> </a:t>
            </a:r>
            <a:r>
              <a:rPr lang="en-US" dirty="0" err="1" smtClean="0"/>
              <a:t>cực</a:t>
            </a:r>
            <a:endParaRPr lang="en-US" dirty="0"/>
          </a:p>
        </p:txBody>
      </p:sp>
      <p:sp>
        <p:nvSpPr>
          <p:cNvPr id="3" name="Content Placeholder 2"/>
          <p:cNvSpPr>
            <a:spLocks noGrp="1"/>
          </p:cNvSpPr>
          <p:nvPr>
            <p:ph idx="1"/>
          </p:nvPr>
        </p:nvSpPr>
        <p:spPr>
          <a:xfrm>
            <a:off x="457200" y="762000"/>
            <a:ext cx="8229600" cy="5943600"/>
          </a:xfrm>
        </p:spPr>
        <p:txBody>
          <a:bodyPr/>
          <a:lstStyle/>
          <a:p>
            <a:pPr marL="0" indent="0">
              <a:buNone/>
            </a:pPr>
            <a:r>
              <a:rPr lang="en-US" sz="2400">
                <a:effectLst/>
              </a:rPr>
              <a:t>Dạng thời gian của tín hiệu phụ thuộc mạnh mẽ vào vị trí của các điểm cực so với đường tròn đơn vị</a:t>
            </a:r>
            <a:endParaRPr lang="en-US" sz="2400" smtClean="0">
              <a:effectLst/>
            </a:endParaRPr>
          </a:p>
          <a:p>
            <a:pPr>
              <a:buFont typeface="Arial" pitchFamily="34" charset="0"/>
              <a:buChar char="•"/>
            </a:pPr>
            <a:r>
              <a:rPr lang="en-US" sz="2200" smtClean="0">
                <a:effectLst/>
              </a:rPr>
              <a:t>Các điểm </a:t>
            </a:r>
            <a:r>
              <a:rPr lang="en-US" sz="2200">
                <a:effectLst/>
              </a:rPr>
              <a:t>cực </a:t>
            </a:r>
            <a:r>
              <a:rPr lang="en-US" sz="2200" smtClean="0">
                <a:effectLst/>
              </a:rPr>
              <a:t>nằm </a:t>
            </a:r>
            <a:r>
              <a:rPr lang="en-US" sz="2200">
                <a:effectLst/>
              </a:rPr>
              <a:t>trong hoặc trên đường tròn đơn vị bị giới hạn về biên độ. </a:t>
            </a:r>
            <a:endParaRPr lang="en-US" sz="2200" smtClean="0">
              <a:effectLst/>
            </a:endParaRPr>
          </a:p>
          <a:p>
            <a:pPr>
              <a:buFont typeface="Arial" pitchFamily="34" charset="0"/>
              <a:buChar char="•"/>
            </a:pPr>
            <a:r>
              <a:rPr lang="en-US" sz="2200" smtClean="0">
                <a:effectLst/>
              </a:rPr>
              <a:t>Tín </a:t>
            </a:r>
            <a:r>
              <a:rPr lang="en-US" sz="2200">
                <a:effectLst/>
              </a:rPr>
              <a:t>hiệu có điểm cực </a:t>
            </a:r>
            <a:r>
              <a:rPr lang="en-US" sz="2200" smtClean="0">
                <a:effectLst/>
              </a:rPr>
              <a:t>ở </a:t>
            </a:r>
            <a:r>
              <a:rPr lang="en-US" sz="2200">
                <a:effectLst/>
              </a:rPr>
              <a:t>gần gốc toạ độ thì biên độ tín hiệu sẽ giảm nhanh hơn những tín hiệu có điểm cực ở </a:t>
            </a:r>
            <a:r>
              <a:rPr lang="en-US" sz="2200" smtClean="0">
                <a:effectLst/>
              </a:rPr>
              <a:t>xa (nhưng </a:t>
            </a:r>
            <a:r>
              <a:rPr lang="en-US" sz="2200">
                <a:effectLst/>
              </a:rPr>
              <a:t>nằm trong) đường tròn đơn </a:t>
            </a:r>
            <a:r>
              <a:rPr lang="en-US" sz="2200" smtClean="0">
                <a:effectLst/>
              </a:rPr>
              <a:t>vị. </a:t>
            </a:r>
          </a:p>
          <a:p>
            <a:pPr>
              <a:buFont typeface="Arial" pitchFamily="34" charset="0"/>
              <a:buChar char="•"/>
            </a:pPr>
            <a:r>
              <a:rPr lang="en-US" sz="2200" smtClean="0">
                <a:effectLst/>
              </a:rPr>
              <a:t>Điểm </a:t>
            </a:r>
            <a:r>
              <a:rPr lang="en-US" sz="2200">
                <a:effectLst/>
              </a:rPr>
              <a:t>không cũng có ảnh hưởng tới tín hiệu </a:t>
            </a:r>
            <a:r>
              <a:rPr lang="en-US" sz="2200" smtClean="0">
                <a:effectLst/>
              </a:rPr>
              <a:t>nhưng </a:t>
            </a:r>
            <a:r>
              <a:rPr lang="en-US" sz="2200">
                <a:effectLst/>
              </a:rPr>
              <a:t>mức độ ảnh hưởng ít hơn. </a:t>
            </a:r>
            <a:r>
              <a:rPr lang="en-US" sz="2200" smtClean="0">
                <a:effectLst/>
              </a:rPr>
              <a:t>Ví dụ tín </a:t>
            </a:r>
            <a:r>
              <a:rPr lang="en-US" sz="2200">
                <a:effectLst/>
              </a:rPr>
              <a:t>hiệu hàm sin, sự có mặt và vị trí của các điểm không chỉ ảnh hưởng tới pha của chúng .</a:t>
            </a:r>
          </a:p>
          <a:p>
            <a:pPr marL="0" indent="0">
              <a:buNone/>
            </a:pPr>
            <a:r>
              <a:rPr lang="en-US" sz="2400" smtClean="0">
                <a:effectLst/>
              </a:rPr>
              <a:t>Vị trí điểm cực cũng ảnh hưởng như vậy đến đáp ứng xung của hệ </a:t>
            </a:r>
            <a:r>
              <a:rPr lang="en-US" sz="2400">
                <a:effectLst/>
              </a:rPr>
              <a:t>thống LTI nhân </a:t>
            </a:r>
            <a:r>
              <a:rPr lang="en-US" sz="2400" smtClean="0">
                <a:effectLst/>
              </a:rPr>
              <a:t>quả.</a:t>
            </a:r>
          </a:p>
          <a:p>
            <a:pPr>
              <a:buFont typeface="Arial" pitchFamily="34" charset="0"/>
              <a:buChar char="•"/>
            </a:pPr>
            <a:r>
              <a:rPr lang="en-US" sz="2200" smtClean="0">
                <a:effectLst/>
              </a:rPr>
              <a:t>Nếu </a:t>
            </a:r>
            <a:r>
              <a:rPr lang="en-US" sz="2200">
                <a:effectLst/>
              </a:rPr>
              <a:t>một điểm cực của hệ thống nằm bên ngoài đường tròn đơn vị thì đáp ứng xung của hệ thống sẽ không hữu hạn,và do đó hệ thống không ổn định.</a:t>
            </a:r>
            <a:endParaRPr lang="en-US" sz="22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defRPr/>
            </a:pPr>
            <a:r>
              <a:rPr lang="en-US" smtClean="0"/>
              <a:t>3.3.3 Hệ thống LTI trong miền Z</a:t>
            </a:r>
          </a:p>
        </p:txBody>
      </p:sp>
      <p:sp>
        <p:nvSpPr>
          <p:cNvPr id="107523" name="Rectangle 3"/>
          <p:cNvSpPr>
            <a:spLocks noGrp="1" noChangeArrowheads="1"/>
          </p:cNvSpPr>
          <p:nvPr>
            <p:ph type="body" idx="1"/>
          </p:nvPr>
        </p:nvSpPr>
        <p:spPr/>
        <p:txBody>
          <a:bodyPr/>
          <a:lstStyle/>
          <a:p>
            <a:pPr eaLnBrk="1" hangingPunct="1">
              <a:defRPr/>
            </a:pPr>
            <a:r>
              <a:rPr lang="en-US" dirty="0" err="1" smtClean="0"/>
              <a:t>Miền</a:t>
            </a:r>
            <a:r>
              <a:rPr lang="en-US" dirty="0" smtClean="0"/>
              <a:t> n: y(n)=x(n)*h(n)</a:t>
            </a:r>
          </a:p>
          <a:p>
            <a:pPr eaLnBrk="1" hangingPunct="1">
              <a:defRPr/>
            </a:pPr>
            <a:r>
              <a:rPr lang="en-US" dirty="0" err="1" smtClean="0"/>
              <a:t>Miền</a:t>
            </a:r>
            <a:r>
              <a:rPr lang="en-US" dirty="0" smtClean="0"/>
              <a:t> Z: Y(z)=X(z).H(z)</a:t>
            </a:r>
          </a:p>
          <a:p>
            <a:pPr eaLnBrk="1" hangingPunct="1">
              <a:buFont typeface="Wingdings" pitchFamily="2" charset="2"/>
              <a:buNone/>
              <a:defRPr/>
            </a:pPr>
            <a:r>
              <a:rPr lang="en-US" dirty="0" smtClean="0">
                <a:sym typeface="Wingdings" pitchFamily="2" charset="2"/>
              </a:rPr>
              <a:t>H(z)=Y(z</a:t>
            </a:r>
            <a:r>
              <a:rPr lang="en-US" smtClean="0">
                <a:sym typeface="Wingdings" pitchFamily="2" charset="2"/>
              </a:rPr>
              <a:t>)/X(z)</a:t>
            </a:r>
            <a:endParaRPr lang="en-US" dirty="0" smtClean="0">
              <a:sym typeface="Wingdings" pitchFamily="2" charset="2"/>
            </a:endParaRPr>
          </a:p>
          <a:p>
            <a:pPr eaLnBrk="1" hangingPunct="1">
              <a:buFont typeface="Wingdings" pitchFamily="2" charset="2"/>
              <a:buNone/>
              <a:defRPr/>
            </a:pPr>
            <a:r>
              <a:rPr lang="en-US" dirty="0" smtClean="0"/>
              <a:t>	</a:t>
            </a:r>
            <a:r>
              <a:rPr lang="en-US" dirty="0" err="1" smtClean="0"/>
              <a:t>Trong</a:t>
            </a:r>
            <a:r>
              <a:rPr lang="en-US" dirty="0" smtClean="0"/>
              <a:t> </a:t>
            </a:r>
            <a:r>
              <a:rPr lang="en-US" dirty="0" err="1" smtClean="0"/>
              <a:t>đó</a:t>
            </a:r>
            <a:r>
              <a:rPr lang="en-US" dirty="0" smtClean="0"/>
              <a:t>: 	H(z)=Z[h(n)]</a:t>
            </a:r>
          </a:p>
          <a:p>
            <a:pPr eaLnBrk="1" hangingPunct="1">
              <a:buFont typeface="Wingdings" pitchFamily="2" charset="2"/>
              <a:buNone/>
              <a:defRPr/>
            </a:pPr>
            <a:r>
              <a:rPr lang="en-US" dirty="0" smtClean="0"/>
              <a:t>				X(z)=Z[x(n)]</a:t>
            </a:r>
          </a:p>
          <a:p>
            <a:pPr eaLnBrk="1" hangingPunct="1">
              <a:buFont typeface="Wingdings" pitchFamily="2" charset="2"/>
              <a:buNone/>
              <a:defRPr/>
            </a:pPr>
            <a:r>
              <a:rPr lang="en-US" dirty="0" smtClean="0"/>
              <a:t>				Y(z)=Z[y(n)]</a:t>
            </a:r>
          </a:p>
          <a:p>
            <a:pPr eaLnBrk="1" hangingPunct="1">
              <a:defRPr/>
            </a:pPr>
            <a:r>
              <a:rPr lang="en-US" dirty="0" smtClean="0"/>
              <a:t>H(z): </a:t>
            </a:r>
            <a:r>
              <a:rPr lang="en-US" dirty="0" err="1" smtClean="0"/>
              <a:t>hàm</a:t>
            </a:r>
            <a:r>
              <a:rPr lang="en-US" dirty="0" smtClean="0"/>
              <a:t> </a:t>
            </a:r>
            <a:r>
              <a:rPr lang="en-US" dirty="0" err="1" smtClean="0"/>
              <a:t>truyền</a:t>
            </a:r>
            <a:r>
              <a:rPr lang="en-US" dirty="0" smtClean="0"/>
              <a:t> </a:t>
            </a:r>
            <a:r>
              <a:rPr lang="en-US" dirty="0" err="1" smtClean="0"/>
              <a:t>đạt</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endParaRPr lang="en-US"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defRPr/>
            </a:pPr>
            <a:r>
              <a:rPr lang="en-US" smtClean="0"/>
              <a:t>3.3.3 Hệ thống LTI trong miền Z</a:t>
            </a:r>
          </a:p>
        </p:txBody>
      </p:sp>
      <p:sp>
        <p:nvSpPr>
          <p:cNvPr id="108547" name="Rectangle 3"/>
          <p:cNvSpPr>
            <a:spLocks noGrp="1" noChangeArrowheads="1"/>
          </p:cNvSpPr>
          <p:nvPr>
            <p:ph type="body" idx="1"/>
          </p:nvPr>
        </p:nvSpPr>
        <p:spPr/>
        <p:txBody>
          <a:bodyPr/>
          <a:lstStyle/>
          <a:p>
            <a:pPr eaLnBrk="1" hangingPunct="1">
              <a:defRPr/>
            </a:pPr>
            <a:r>
              <a:rPr lang="en-US" smtClean="0"/>
              <a:t>Hàm truyền đạt của hệ thống LTI được mô tả bằng phương trình sai phân tuyến tính hệ số hằng:</a:t>
            </a:r>
          </a:p>
          <a:p>
            <a:pPr eaLnBrk="1" hangingPunct="1">
              <a:defRPr/>
            </a:pPr>
            <a:endParaRPr lang="en-US" smtClean="0"/>
          </a:p>
          <a:p>
            <a:pPr eaLnBrk="1" hangingPunct="1">
              <a:defRPr/>
            </a:pPr>
            <a:endParaRPr lang="en-US" smtClean="0"/>
          </a:p>
          <a:p>
            <a:pPr eaLnBrk="1" hangingPunct="1">
              <a:defRPr/>
            </a:pPr>
            <a:r>
              <a:rPr lang="en-US" smtClean="0"/>
              <a:t>Biến đổi Z 2 vế ta được:</a:t>
            </a:r>
          </a:p>
        </p:txBody>
      </p:sp>
      <p:sp>
        <p:nvSpPr>
          <p:cNvPr id="36868" name="Rectangle 4"/>
          <p:cNvSpPr>
            <a:spLocks noChangeArrowheads="1"/>
          </p:cNvSpPr>
          <p:nvPr/>
        </p:nvSpPr>
        <p:spPr bwMode="auto">
          <a:xfrm>
            <a:off x="2057400" y="3276600"/>
            <a:ext cx="5257800" cy="955675"/>
          </a:xfrm>
          <a:prstGeom prst="rect">
            <a:avLst/>
          </a:prstGeom>
          <a:solidFill>
            <a:schemeClr val="tx1"/>
          </a:solidFill>
          <a:ln w="9525">
            <a:solidFill>
              <a:schemeClr val="tx1"/>
            </a:solidFill>
            <a:miter lim="800000"/>
            <a:headEnd/>
            <a:tailEnd/>
          </a:ln>
        </p:spPr>
        <p:txBody>
          <a:bodyPr wrap="none" anchor="ctr"/>
          <a:lstStyle/>
          <a:p>
            <a:endParaRPr lang="en-US"/>
          </a:p>
        </p:txBody>
      </p:sp>
      <p:graphicFrame>
        <p:nvGraphicFramePr>
          <p:cNvPr id="36869" name="Object 5"/>
          <p:cNvGraphicFramePr>
            <a:graphicFrameLocks noChangeAspect="1"/>
          </p:cNvGraphicFramePr>
          <p:nvPr/>
        </p:nvGraphicFramePr>
        <p:xfrm>
          <a:off x="2590800" y="3276600"/>
          <a:ext cx="4257675" cy="1009650"/>
        </p:xfrm>
        <a:graphic>
          <a:graphicData uri="http://schemas.openxmlformats.org/presentationml/2006/ole">
            <mc:AlternateContent xmlns:mc="http://schemas.openxmlformats.org/markup-compatibility/2006">
              <mc:Choice xmlns:v="urn:schemas-microsoft-com:vml" Requires="v">
                <p:oleObj spid="_x0000_s36934" name="Equation" r:id="rId3" imgW="1968500" imgH="431800" progId="Equation.3">
                  <p:embed/>
                </p:oleObj>
              </mc:Choice>
              <mc:Fallback>
                <p:oleObj name="Equation" r:id="rId3" imgW="1968500" imgH="431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3276600"/>
                        <a:ext cx="4257675" cy="1009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0" name="Rectangle 6"/>
          <p:cNvSpPr>
            <a:spLocks noChangeArrowheads="1"/>
          </p:cNvSpPr>
          <p:nvPr/>
        </p:nvSpPr>
        <p:spPr bwMode="auto">
          <a:xfrm>
            <a:off x="1524000" y="4953000"/>
            <a:ext cx="6324600" cy="1066800"/>
          </a:xfrm>
          <a:prstGeom prst="rect">
            <a:avLst/>
          </a:prstGeom>
          <a:solidFill>
            <a:schemeClr val="tx1"/>
          </a:solidFill>
          <a:ln w="9525">
            <a:solidFill>
              <a:schemeClr val="tx1"/>
            </a:solidFill>
            <a:miter lim="800000"/>
            <a:headEnd/>
            <a:tailEnd/>
          </a:ln>
        </p:spPr>
        <p:txBody>
          <a:bodyPr wrap="none" anchor="ctr"/>
          <a:lstStyle/>
          <a:p>
            <a:endParaRPr lang="en-US"/>
          </a:p>
        </p:txBody>
      </p:sp>
      <p:graphicFrame>
        <p:nvGraphicFramePr>
          <p:cNvPr id="36871" name="Object 7"/>
          <p:cNvGraphicFramePr>
            <a:graphicFrameLocks noChangeAspect="1"/>
          </p:cNvGraphicFramePr>
          <p:nvPr/>
        </p:nvGraphicFramePr>
        <p:xfrm>
          <a:off x="1752600" y="4953000"/>
          <a:ext cx="5795963" cy="1068388"/>
        </p:xfrm>
        <a:graphic>
          <a:graphicData uri="http://schemas.openxmlformats.org/presentationml/2006/ole">
            <mc:AlternateContent xmlns:mc="http://schemas.openxmlformats.org/markup-compatibility/2006">
              <mc:Choice xmlns:v="urn:schemas-microsoft-com:vml" Requires="v">
                <p:oleObj spid="_x0000_s36935" name="Equation" r:id="rId5" imgW="2679700" imgH="457200" progId="Equation.3">
                  <p:embed/>
                </p:oleObj>
              </mc:Choice>
              <mc:Fallback>
                <p:oleObj name="Equation" r:id="rId5" imgW="2679700" imgH="457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4953000"/>
                        <a:ext cx="5795963" cy="1068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defRPr/>
            </a:pPr>
            <a:r>
              <a:rPr lang="en-US" smtClean="0"/>
              <a:t>3.3.3 Hệ thống LTI trong miền Z</a:t>
            </a:r>
          </a:p>
        </p:txBody>
      </p:sp>
      <p:sp>
        <p:nvSpPr>
          <p:cNvPr id="109571" name="Rectangle 3"/>
          <p:cNvSpPr>
            <a:spLocks noGrp="1" noChangeArrowheads="1"/>
          </p:cNvSpPr>
          <p:nvPr>
            <p:ph type="body" idx="1"/>
          </p:nvPr>
        </p:nvSpPr>
        <p:spPr/>
        <p:txBody>
          <a:bodyPr/>
          <a:lstStyle/>
          <a:p>
            <a:pPr eaLnBrk="1" hangingPunct="1">
              <a:defRPr/>
            </a:pPr>
            <a:endParaRPr lang="en-US" smtClean="0"/>
          </a:p>
          <a:p>
            <a:pPr eaLnBrk="1" hangingPunct="1">
              <a:defRPr/>
            </a:pPr>
            <a:endParaRPr lang="en-US" smtClean="0"/>
          </a:p>
          <a:p>
            <a:pPr eaLnBrk="1" hangingPunct="1">
              <a:defRPr/>
            </a:pPr>
            <a:r>
              <a:rPr lang="en-US" smtClean="0"/>
              <a:t>Sử dụng các tính chất trễ và tuyến tính ta có:</a:t>
            </a:r>
          </a:p>
        </p:txBody>
      </p:sp>
      <p:sp>
        <p:nvSpPr>
          <p:cNvPr id="37892" name="Rectangle 4"/>
          <p:cNvSpPr>
            <a:spLocks noChangeArrowheads="1"/>
          </p:cNvSpPr>
          <p:nvPr/>
        </p:nvSpPr>
        <p:spPr bwMode="auto">
          <a:xfrm>
            <a:off x="1066800" y="1600200"/>
            <a:ext cx="7010400" cy="1066800"/>
          </a:xfrm>
          <a:prstGeom prst="rect">
            <a:avLst/>
          </a:prstGeom>
          <a:solidFill>
            <a:schemeClr val="tx1"/>
          </a:solidFill>
          <a:ln w="9525">
            <a:solidFill>
              <a:schemeClr val="tx1"/>
            </a:solidFill>
            <a:miter lim="800000"/>
            <a:headEnd/>
            <a:tailEnd/>
          </a:ln>
        </p:spPr>
        <p:txBody>
          <a:bodyPr wrap="none" anchor="ctr"/>
          <a:lstStyle/>
          <a:p>
            <a:endParaRPr lang="en-US"/>
          </a:p>
        </p:txBody>
      </p:sp>
      <p:graphicFrame>
        <p:nvGraphicFramePr>
          <p:cNvPr id="37893" name="Object 5"/>
          <p:cNvGraphicFramePr>
            <a:graphicFrameLocks noChangeAspect="1"/>
          </p:cNvGraphicFramePr>
          <p:nvPr/>
        </p:nvGraphicFramePr>
        <p:xfrm>
          <a:off x="1219200" y="1600200"/>
          <a:ext cx="6757988" cy="1068388"/>
        </p:xfrm>
        <a:graphic>
          <a:graphicData uri="http://schemas.openxmlformats.org/presentationml/2006/ole">
            <mc:AlternateContent xmlns:mc="http://schemas.openxmlformats.org/markup-compatibility/2006">
              <mc:Choice xmlns:v="urn:schemas-microsoft-com:vml" Requires="v">
                <p:oleObj spid="_x0000_s37991" name="Equation" r:id="rId3" imgW="3124200" imgH="457200" progId="Equation.3">
                  <p:embed/>
                </p:oleObj>
              </mc:Choice>
              <mc:Fallback>
                <p:oleObj name="Equation" r:id="rId3" imgW="3124200" imgH="457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600200"/>
                        <a:ext cx="6757988" cy="1068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4" name="Rectangle 6"/>
          <p:cNvSpPr>
            <a:spLocks noChangeArrowheads="1"/>
          </p:cNvSpPr>
          <p:nvPr/>
        </p:nvSpPr>
        <p:spPr bwMode="auto">
          <a:xfrm>
            <a:off x="1066800" y="3886200"/>
            <a:ext cx="7010400" cy="1066800"/>
          </a:xfrm>
          <a:prstGeom prst="rect">
            <a:avLst/>
          </a:prstGeom>
          <a:solidFill>
            <a:schemeClr val="tx1"/>
          </a:solidFill>
          <a:ln w="9525">
            <a:solidFill>
              <a:schemeClr val="tx1"/>
            </a:solidFill>
            <a:miter lim="800000"/>
            <a:headEnd/>
            <a:tailEnd/>
          </a:ln>
        </p:spPr>
        <p:txBody>
          <a:bodyPr wrap="none" anchor="ctr"/>
          <a:lstStyle/>
          <a:p>
            <a:endParaRPr lang="en-US"/>
          </a:p>
        </p:txBody>
      </p:sp>
      <p:graphicFrame>
        <p:nvGraphicFramePr>
          <p:cNvPr id="37895" name="Object 7"/>
          <p:cNvGraphicFramePr>
            <a:graphicFrameLocks noChangeAspect="1"/>
          </p:cNvGraphicFramePr>
          <p:nvPr/>
        </p:nvGraphicFramePr>
        <p:xfrm>
          <a:off x="2152650" y="3886200"/>
          <a:ext cx="4889500" cy="1068388"/>
        </p:xfrm>
        <a:graphic>
          <a:graphicData uri="http://schemas.openxmlformats.org/presentationml/2006/ole">
            <mc:AlternateContent xmlns:mc="http://schemas.openxmlformats.org/markup-compatibility/2006">
              <mc:Choice xmlns:v="urn:schemas-microsoft-com:vml" Requires="v">
                <p:oleObj spid="_x0000_s37992" name="Equation" r:id="rId5" imgW="2260600" imgH="457200" progId="Equation.3">
                  <p:embed/>
                </p:oleObj>
              </mc:Choice>
              <mc:Fallback>
                <p:oleObj name="Equation" r:id="rId5" imgW="2260600" imgH="457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2650" y="3886200"/>
                        <a:ext cx="4889500" cy="1068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6" name="Rectangle 8"/>
          <p:cNvSpPr>
            <a:spLocks noChangeArrowheads="1"/>
          </p:cNvSpPr>
          <p:nvPr/>
        </p:nvSpPr>
        <p:spPr bwMode="auto">
          <a:xfrm>
            <a:off x="1047750" y="5181600"/>
            <a:ext cx="7010400" cy="1066800"/>
          </a:xfrm>
          <a:prstGeom prst="rect">
            <a:avLst/>
          </a:prstGeom>
          <a:solidFill>
            <a:schemeClr val="tx1"/>
          </a:solidFill>
          <a:ln w="9525">
            <a:solidFill>
              <a:schemeClr val="tx1"/>
            </a:solidFill>
            <a:miter lim="800000"/>
            <a:headEnd/>
            <a:tailEnd/>
          </a:ln>
        </p:spPr>
        <p:txBody>
          <a:bodyPr wrap="none" anchor="ctr"/>
          <a:lstStyle/>
          <a:p>
            <a:endParaRPr lang="en-US"/>
          </a:p>
        </p:txBody>
      </p:sp>
      <p:graphicFrame>
        <p:nvGraphicFramePr>
          <p:cNvPr id="37897" name="Object 9"/>
          <p:cNvGraphicFramePr>
            <a:graphicFrameLocks noChangeAspect="1"/>
          </p:cNvGraphicFramePr>
          <p:nvPr/>
        </p:nvGraphicFramePr>
        <p:xfrm>
          <a:off x="2133600" y="5181600"/>
          <a:ext cx="4889500" cy="1068388"/>
        </p:xfrm>
        <a:graphic>
          <a:graphicData uri="http://schemas.openxmlformats.org/presentationml/2006/ole">
            <mc:AlternateContent xmlns:mc="http://schemas.openxmlformats.org/markup-compatibility/2006">
              <mc:Choice xmlns:v="urn:schemas-microsoft-com:vml" Requires="v">
                <p:oleObj spid="_x0000_s37993" name="Equation" r:id="rId7" imgW="2260600" imgH="457200" progId="Equation.3">
                  <p:embed/>
                </p:oleObj>
              </mc:Choice>
              <mc:Fallback>
                <p:oleObj name="Equation" r:id="rId7" imgW="2260600" imgH="4572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0" y="5181600"/>
                        <a:ext cx="4889500" cy="1068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defRPr/>
            </a:pPr>
            <a:r>
              <a:rPr lang="en-US" smtClean="0"/>
              <a:t>3.3.3 Hệ thống LTI trong miền Z</a:t>
            </a:r>
          </a:p>
        </p:txBody>
      </p:sp>
      <p:sp>
        <p:nvSpPr>
          <p:cNvPr id="110595" name="Rectangle 3"/>
          <p:cNvSpPr>
            <a:spLocks noGrp="1" noChangeArrowheads="1"/>
          </p:cNvSpPr>
          <p:nvPr>
            <p:ph type="body" idx="1"/>
          </p:nvPr>
        </p:nvSpPr>
        <p:spPr/>
        <p:txBody>
          <a:bodyPr/>
          <a:lstStyle/>
          <a:p>
            <a:pPr eaLnBrk="1" hangingPunct="1">
              <a:defRPr/>
            </a:pPr>
            <a:endParaRPr lang="en-US" smtClean="0"/>
          </a:p>
          <a:p>
            <a:pPr eaLnBrk="1" hangingPunct="1">
              <a:defRPr/>
            </a:pPr>
            <a:endParaRPr lang="en-US" smtClean="0"/>
          </a:p>
          <a:p>
            <a:pPr eaLnBrk="1" hangingPunct="1">
              <a:defRPr/>
            </a:pPr>
            <a:endParaRPr lang="en-US" smtClean="0"/>
          </a:p>
          <a:p>
            <a:pPr eaLnBrk="1" hangingPunct="1">
              <a:defRPr/>
            </a:pPr>
            <a:endParaRPr lang="en-US" smtClean="0"/>
          </a:p>
          <a:p>
            <a:pPr eaLnBrk="1" hangingPunct="1">
              <a:defRPr/>
            </a:pPr>
            <a:r>
              <a:rPr lang="en-US" smtClean="0"/>
              <a:t>Nếu a</a:t>
            </a:r>
            <a:r>
              <a:rPr lang="en-US" baseline="-25000" smtClean="0"/>
              <a:t>0</a:t>
            </a:r>
            <a:r>
              <a:rPr lang="en-US" smtClean="0"/>
              <a:t>=1 ta có</a:t>
            </a:r>
          </a:p>
        </p:txBody>
      </p:sp>
      <p:sp>
        <p:nvSpPr>
          <p:cNvPr id="38916" name="Rectangle 6"/>
          <p:cNvSpPr>
            <a:spLocks noChangeArrowheads="1"/>
          </p:cNvSpPr>
          <p:nvPr/>
        </p:nvSpPr>
        <p:spPr bwMode="auto">
          <a:xfrm>
            <a:off x="1905000" y="1524000"/>
            <a:ext cx="5410200" cy="2057400"/>
          </a:xfrm>
          <a:prstGeom prst="rect">
            <a:avLst/>
          </a:prstGeom>
          <a:solidFill>
            <a:schemeClr val="tx1"/>
          </a:solidFill>
          <a:ln w="9525">
            <a:solidFill>
              <a:schemeClr val="tx1"/>
            </a:solidFill>
            <a:miter lim="800000"/>
            <a:headEnd/>
            <a:tailEnd/>
          </a:ln>
        </p:spPr>
        <p:txBody>
          <a:bodyPr wrap="none" anchor="ctr"/>
          <a:lstStyle/>
          <a:p>
            <a:endParaRPr lang="en-US"/>
          </a:p>
        </p:txBody>
      </p:sp>
      <p:graphicFrame>
        <p:nvGraphicFramePr>
          <p:cNvPr id="38917" name="Object 7"/>
          <p:cNvGraphicFramePr>
            <a:graphicFrameLocks noChangeAspect="1"/>
          </p:cNvGraphicFramePr>
          <p:nvPr/>
        </p:nvGraphicFramePr>
        <p:xfrm>
          <a:off x="2590800" y="1495425"/>
          <a:ext cx="3956050" cy="2108200"/>
        </p:xfrm>
        <a:graphic>
          <a:graphicData uri="http://schemas.openxmlformats.org/presentationml/2006/ole">
            <mc:AlternateContent xmlns:mc="http://schemas.openxmlformats.org/markup-compatibility/2006">
              <mc:Choice xmlns:v="urn:schemas-microsoft-com:vml" Requires="v">
                <p:oleObj spid="_x0000_s38982" name="Equation" r:id="rId3" imgW="1828800" imgH="901700" progId="Equation.3">
                  <p:embed/>
                </p:oleObj>
              </mc:Choice>
              <mc:Fallback>
                <p:oleObj name="Equation" r:id="rId3" imgW="1828800" imgH="9017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1495425"/>
                        <a:ext cx="3956050" cy="210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18" name="Rectangle 8"/>
          <p:cNvSpPr>
            <a:spLocks noChangeArrowheads="1"/>
          </p:cNvSpPr>
          <p:nvPr/>
        </p:nvSpPr>
        <p:spPr bwMode="auto">
          <a:xfrm>
            <a:off x="1905000" y="4778375"/>
            <a:ext cx="5410200" cy="2057400"/>
          </a:xfrm>
          <a:prstGeom prst="rect">
            <a:avLst/>
          </a:prstGeom>
          <a:solidFill>
            <a:schemeClr val="tx1"/>
          </a:solidFill>
          <a:ln w="9525">
            <a:solidFill>
              <a:schemeClr val="tx1"/>
            </a:solidFill>
            <a:miter lim="800000"/>
            <a:headEnd/>
            <a:tailEnd/>
          </a:ln>
        </p:spPr>
        <p:txBody>
          <a:bodyPr wrap="none" anchor="ctr"/>
          <a:lstStyle/>
          <a:p>
            <a:endParaRPr lang="en-US"/>
          </a:p>
        </p:txBody>
      </p:sp>
      <p:graphicFrame>
        <p:nvGraphicFramePr>
          <p:cNvPr id="38919" name="Object 9"/>
          <p:cNvGraphicFramePr>
            <a:graphicFrameLocks noChangeAspect="1"/>
          </p:cNvGraphicFramePr>
          <p:nvPr/>
        </p:nvGraphicFramePr>
        <p:xfrm>
          <a:off x="2398713" y="4749800"/>
          <a:ext cx="4340225" cy="2108200"/>
        </p:xfrm>
        <a:graphic>
          <a:graphicData uri="http://schemas.openxmlformats.org/presentationml/2006/ole">
            <mc:AlternateContent xmlns:mc="http://schemas.openxmlformats.org/markup-compatibility/2006">
              <mc:Choice xmlns:v="urn:schemas-microsoft-com:vml" Requires="v">
                <p:oleObj spid="_x0000_s38983" name="Equation" r:id="rId5" imgW="2006600" imgH="901700" progId="Equation.3">
                  <p:embed/>
                </p:oleObj>
              </mc:Choice>
              <mc:Fallback>
                <p:oleObj name="Equation" r:id="rId5" imgW="2006600" imgH="9017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8713" y="4749800"/>
                        <a:ext cx="4340225" cy="210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defRPr/>
            </a:pPr>
            <a:r>
              <a:rPr lang="en-US" smtClean="0"/>
              <a:t>Ví dụ</a:t>
            </a:r>
          </a:p>
        </p:txBody>
      </p:sp>
      <p:sp>
        <p:nvSpPr>
          <p:cNvPr id="112643" name="Rectangle 3"/>
          <p:cNvSpPr>
            <a:spLocks noGrp="1" noChangeArrowheads="1"/>
          </p:cNvSpPr>
          <p:nvPr>
            <p:ph type="body" idx="1"/>
          </p:nvPr>
        </p:nvSpPr>
        <p:spPr/>
        <p:txBody>
          <a:bodyPr/>
          <a:lstStyle/>
          <a:p>
            <a:pPr eaLnBrk="1" hangingPunct="1">
              <a:defRPr/>
            </a:pPr>
            <a:r>
              <a:rPr lang="en-US" dirty="0" err="1" smtClean="0"/>
              <a:t>Tìm</a:t>
            </a:r>
            <a:r>
              <a:rPr lang="en-US" dirty="0" smtClean="0"/>
              <a:t> </a:t>
            </a:r>
            <a:r>
              <a:rPr lang="en-US" dirty="0" err="1" smtClean="0"/>
              <a:t>hàm</a:t>
            </a:r>
            <a:r>
              <a:rPr lang="en-US" dirty="0" smtClean="0"/>
              <a:t> </a:t>
            </a:r>
            <a:r>
              <a:rPr lang="en-US" dirty="0" err="1" smtClean="0"/>
              <a:t>truyền</a:t>
            </a:r>
            <a:r>
              <a:rPr lang="en-US" dirty="0" smtClean="0"/>
              <a:t> </a:t>
            </a:r>
            <a:r>
              <a:rPr lang="en-US" dirty="0" err="1" smtClean="0"/>
              <a:t>đạt</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endParaRPr lang="en-US" dirty="0" smtClean="0"/>
          </a:p>
          <a:p>
            <a:pPr lvl="1" eaLnBrk="1" hangingPunct="1">
              <a:defRPr/>
            </a:pPr>
            <a:r>
              <a:rPr lang="en-US" dirty="0" smtClean="0"/>
              <a:t>y(n)=1/2y(n-1)+x(n-4)</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p:txBody>
          <a:bodyPr/>
          <a:lstStyle/>
          <a:p>
            <a:pPr eaLnBrk="1" hangingPunct="1">
              <a:defRPr/>
            </a:pPr>
            <a:r>
              <a:rPr lang="en-US" sz="3200" smtClean="0"/>
              <a:t>3.1 Biến đổi Z</a:t>
            </a:r>
            <a:br>
              <a:rPr lang="en-US" sz="3200" smtClean="0"/>
            </a:br>
            <a:r>
              <a:rPr lang="en-US" sz="3200" smtClean="0"/>
              <a:t> 3.1.1 Biến đổi Z thuận</a:t>
            </a:r>
            <a:endParaRPr lang="th-TH" sz="3200" smtClean="0"/>
          </a:p>
        </p:txBody>
      </p:sp>
      <mc:AlternateContent xmlns:mc="http://schemas.openxmlformats.org/markup-compatibility/2006" xmlns:a14="http://schemas.microsoft.com/office/drawing/2010/main">
        <mc:Choice Requires="a14">
          <p:sp>
            <p:nvSpPr>
              <p:cNvPr id="28675" name="Rectangle 1027"/>
              <p:cNvSpPr>
                <a:spLocks noGrp="1" noChangeArrowheads="1"/>
              </p:cNvSpPr>
              <p:nvPr>
                <p:ph type="body" idx="1"/>
              </p:nvPr>
            </p:nvSpPr>
            <p:spPr>
              <a:xfrm>
                <a:off x="457200" y="1447800"/>
                <a:ext cx="8229600" cy="5257800"/>
              </a:xfrm>
            </p:spPr>
            <p:txBody>
              <a:bodyPr/>
              <a:lstStyle/>
              <a:p>
                <a:pPr eaLnBrk="1" hangingPunct="1">
                  <a:defRPr/>
                </a:pPr>
                <a:r>
                  <a:rPr lang="en-US" sz="2800" dirty="0" smtClean="0"/>
                  <a:t>Biến </a:t>
                </a:r>
                <a:r>
                  <a:rPr lang="en-US" sz="2800" dirty="0" err="1" smtClean="0"/>
                  <a:t>đổi</a:t>
                </a:r>
                <a:r>
                  <a:rPr lang="en-US" sz="2800" dirty="0" smtClean="0"/>
                  <a:t> Z:</a:t>
                </a:r>
              </a:p>
              <a:p>
                <a:pPr lvl="1" eaLnBrk="1" hangingPunct="1">
                  <a:defRPr/>
                </a:pPr>
                <a:r>
                  <a:rPr lang="en-US" dirty="0" smtClean="0"/>
                  <a:t> </a:t>
                </a:r>
              </a:p>
              <a:p>
                <a:pPr lvl="1" eaLnBrk="1" hangingPunct="1">
                  <a:buFont typeface="Wingdings" pitchFamily="2" charset="2"/>
                  <a:buNone/>
                  <a:defRPr/>
                </a:pPr>
                <a:endParaRPr lang="en-US" sz="2400" dirty="0" smtClean="0"/>
              </a:p>
              <a:p>
                <a:pPr eaLnBrk="1" hangingPunct="1">
                  <a:defRPr/>
                </a:pPr>
                <a:r>
                  <a:rPr lang="en-US" sz="2800" dirty="0" err="1" smtClean="0"/>
                  <a:t>Biến</a:t>
                </a:r>
                <a:r>
                  <a:rPr lang="en-US" sz="2800" dirty="0" smtClean="0"/>
                  <a:t> </a:t>
                </a:r>
                <a:r>
                  <a:rPr lang="en-US" sz="2800" dirty="0" err="1" smtClean="0"/>
                  <a:t>đổi</a:t>
                </a:r>
                <a:r>
                  <a:rPr lang="en-US" sz="2800" dirty="0" smtClean="0"/>
                  <a:t> Z </a:t>
                </a:r>
                <a:r>
                  <a:rPr lang="en-US" sz="2800" dirty="0" err="1" smtClean="0"/>
                  <a:t>một</a:t>
                </a:r>
                <a:r>
                  <a:rPr lang="en-US" sz="2800" dirty="0" smtClean="0"/>
                  <a:t> </a:t>
                </a:r>
                <a:r>
                  <a:rPr lang="en-US" sz="2800" dirty="0" err="1" smtClean="0"/>
                  <a:t>phía</a:t>
                </a:r>
                <a:r>
                  <a:rPr lang="en-US" sz="2800" dirty="0" smtClean="0"/>
                  <a:t>:</a:t>
                </a:r>
              </a:p>
              <a:p>
                <a:pPr lvl="1" eaLnBrk="1" hangingPunct="1">
                  <a:defRPr/>
                </a:pPr>
                <a:r>
                  <a:rPr lang="en-US" dirty="0" smtClean="0"/>
                  <a:t> </a:t>
                </a:r>
              </a:p>
              <a:p>
                <a:pPr lvl="1" eaLnBrk="1" hangingPunct="1">
                  <a:buFont typeface="Wingdings" pitchFamily="2" charset="2"/>
                  <a:buNone/>
                  <a:defRPr/>
                </a:pPr>
                <a:endParaRPr lang="en-US" dirty="0" smtClean="0"/>
              </a:p>
              <a:p>
                <a:pPr marL="0" indent="0" eaLnBrk="1" hangingPunct="1">
                  <a:buNone/>
                  <a:defRPr/>
                </a:pPr>
                <a:r>
                  <a:rPr lang="en-US" sz="2800" dirty="0" smtClean="0"/>
                  <a:t>   </a:t>
                </a:r>
                <a:r>
                  <a:rPr lang="en-US" sz="2800" dirty="0" err="1" smtClean="0"/>
                  <a:t>Trong</a:t>
                </a:r>
                <a:r>
                  <a:rPr lang="en-US" sz="2800" dirty="0" smtClean="0"/>
                  <a:t> </a:t>
                </a:r>
                <a:r>
                  <a:rPr lang="en-US" sz="2800" dirty="0" err="1" smtClean="0"/>
                  <a:t>đó</a:t>
                </a:r>
                <a:r>
                  <a:rPr lang="en-US" sz="2800" dirty="0" smtClean="0"/>
                  <a:t>: z </a:t>
                </a:r>
                <a:r>
                  <a:rPr lang="en-US" sz="2800" dirty="0" err="1" smtClean="0"/>
                  <a:t>là</a:t>
                </a:r>
                <a:r>
                  <a:rPr lang="en-US" sz="2800" dirty="0" smtClean="0"/>
                  <a:t> </a:t>
                </a:r>
                <a:r>
                  <a:rPr lang="en-US" sz="2800" dirty="0" err="1" smtClean="0"/>
                  <a:t>một</a:t>
                </a:r>
                <a:r>
                  <a:rPr lang="en-US" sz="2800" dirty="0" smtClean="0"/>
                  <a:t> </a:t>
                </a:r>
                <a:r>
                  <a:rPr lang="en-US" sz="2800" dirty="0" err="1" smtClean="0"/>
                  <a:t>biến</a:t>
                </a:r>
                <a:r>
                  <a:rPr lang="en-US" sz="2800" dirty="0" smtClean="0"/>
                  <a:t> </a:t>
                </a:r>
                <a:r>
                  <a:rPr lang="en-US" sz="2800" dirty="0" err="1" smtClean="0"/>
                  <a:t>phức</a:t>
                </a:r>
                <a:r>
                  <a:rPr lang="en-US" sz="2800" dirty="0" smtClean="0"/>
                  <a:t>:  z = </a:t>
                </a:r>
                <a:r>
                  <a:rPr lang="en-US" sz="2800" dirty="0" err="1" smtClean="0"/>
                  <a:t>re</a:t>
                </a:r>
                <a:r>
                  <a:rPr lang="en-US" sz="2800" baseline="30000" dirty="0" err="1" smtClean="0"/>
                  <a:t>j</a:t>
                </a:r>
                <a:r>
                  <a:rPr lang="en-US" sz="2800" baseline="30000" dirty="0" err="1" smtClean="0">
                    <a:latin typeface="Symbol" pitchFamily="18" charset="2"/>
                  </a:rPr>
                  <a:t>w</a:t>
                </a:r>
                <a:endParaRPr lang="th-TH" sz="2800" baseline="30000" dirty="0" smtClean="0">
                  <a:latin typeface="Symbol" pitchFamily="18" charset="2"/>
                </a:endParaRPr>
              </a:p>
              <a:p>
                <a:pPr eaLnBrk="1" hangingPunct="1">
                  <a:defRPr/>
                </a:pPr>
                <a:r>
                  <a:rPr lang="en-US" sz="2800" dirty="0" err="1" smtClean="0"/>
                  <a:t>Ký</a:t>
                </a:r>
                <a:r>
                  <a:rPr lang="en-US" sz="2800" dirty="0" smtClean="0"/>
                  <a:t> </a:t>
                </a:r>
                <a:r>
                  <a:rPr lang="en-US" sz="2800" dirty="0" err="1" smtClean="0"/>
                  <a:t>hiệu</a:t>
                </a:r>
                <a:r>
                  <a:rPr lang="en-US" sz="2800" dirty="0" smtClean="0"/>
                  <a:t> </a:t>
                </a:r>
                <a14:m>
                  <m:oMath xmlns:m="http://schemas.openxmlformats.org/officeDocument/2006/math">
                    <m:r>
                      <a:rPr lang="en-US" sz="2800" i="1">
                        <a:effectLst/>
                        <a:latin typeface="Cambria Math"/>
                      </a:rPr>
                      <m:t>𝑋</m:t>
                    </m:r>
                    <m:r>
                      <a:rPr lang="en-US" sz="2800" i="1">
                        <a:effectLst/>
                        <a:latin typeface="Cambria Math"/>
                      </a:rPr>
                      <m:t>(</m:t>
                    </m:r>
                    <m:r>
                      <a:rPr lang="en-US" sz="2800" i="1">
                        <a:effectLst/>
                        <a:latin typeface="Cambria Math"/>
                      </a:rPr>
                      <m:t>𝑧</m:t>
                    </m:r>
                    <m:r>
                      <a:rPr lang="en-US" sz="2800" i="1">
                        <a:effectLst/>
                        <a:latin typeface="Cambria Math"/>
                      </a:rPr>
                      <m:t>) ≡ </m:t>
                    </m:r>
                    <m:r>
                      <a:rPr lang="en-US" sz="2800" i="1">
                        <a:effectLst/>
                        <a:latin typeface="Cambria Math"/>
                      </a:rPr>
                      <m:t>𝑍</m:t>
                    </m:r>
                    <m:r>
                      <a:rPr lang="en-US" sz="2800" i="1">
                        <a:effectLst/>
                        <a:latin typeface="Cambria Math"/>
                      </a:rPr>
                      <m:t>{</m:t>
                    </m:r>
                    <m:r>
                      <a:rPr lang="en-US" sz="2800" b="0" i="1" smtClean="0">
                        <a:effectLst/>
                        <a:latin typeface="Cambria Math"/>
                      </a:rPr>
                      <m:t>𝑥</m:t>
                    </m:r>
                    <m:r>
                      <a:rPr lang="en-US" sz="2800" i="1">
                        <a:effectLst/>
                        <a:latin typeface="Cambria Math"/>
                      </a:rPr>
                      <m:t>(</m:t>
                    </m:r>
                    <m:r>
                      <a:rPr lang="en-US" sz="2800" i="1">
                        <a:effectLst/>
                        <a:latin typeface="Cambria Math"/>
                      </a:rPr>
                      <m:t>𝑛</m:t>
                    </m:r>
                    <m:r>
                      <a:rPr lang="en-US" sz="2800" i="1">
                        <a:effectLst/>
                        <a:latin typeface="Cambria Math"/>
                      </a:rPr>
                      <m:t>)}</m:t>
                    </m:r>
                  </m:oMath>
                </a14:m>
                <a:endParaRPr lang="en-US" sz="2800" i="1" dirty="0" smtClean="0"/>
              </a:p>
              <a:p>
                <a:pPr eaLnBrk="1" hangingPunct="1">
                  <a:defRPr/>
                </a:pPr>
                <a:r>
                  <a:rPr lang="en-US" sz="2800" i="1" dirty="0" err="1">
                    <a:effectLst/>
                  </a:rPr>
                  <a:t>Miền</a:t>
                </a:r>
                <a:r>
                  <a:rPr lang="en-US" sz="2800" i="1" dirty="0">
                    <a:effectLst/>
                  </a:rPr>
                  <a:t> </a:t>
                </a:r>
                <a:r>
                  <a:rPr lang="en-US" sz="2800" i="1" dirty="0" err="1">
                    <a:effectLst/>
                  </a:rPr>
                  <a:t>hội</a:t>
                </a:r>
                <a:r>
                  <a:rPr lang="en-US" sz="2800" i="1" dirty="0">
                    <a:effectLst/>
                  </a:rPr>
                  <a:t> </a:t>
                </a:r>
                <a:r>
                  <a:rPr lang="en-US" sz="2800" i="1" dirty="0" err="1">
                    <a:effectLst/>
                  </a:rPr>
                  <a:t>tụ</a:t>
                </a:r>
                <a:r>
                  <a:rPr lang="en-US" sz="2800" i="1" dirty="0">
                    <a:effectLst/>
                  </a:rPr>
                  <a:t> </a:t>
                </a:r>
                <a:r>
                  <a:rPr lang="en-US" sz="2800" dirty="0">
                    <a:effectLst/>
                  </a:rPr>
                  <a:t>(MHT) </a:t>
                </a:r>
                <a:r>
                  <a:rPr lang="en-US" sz="2800" dirty="0" err="1">
                    <a:effectLst/>
                  </a:rPr>
                  <a:t>của</a:t>
                </a:r>
                <a:r>
                  <a:rPr lang="en-US" sz="2800" dirty="0">
                    <a:effectLst/>
                  </a:rPr>
                  <a:t> </a:t>
                </a:r>
                <a14:m>
                  <m:oMath xmlns:m="http://schemas.openxmlformats.org/officeDocument/2006/math">
                    <m:r>
                      <a:rPr lang="en-US" sz="2800" b="0" i="1">
                        <a:effectLst/>
                        <a:latin typeface="Cambria Math"/>
                      </a:rPr>
                      <m:t>𝑋</m:t>
                    </m:r>
                    <m:r>
                      <a:rPr lang="en-US" sz="2800" b="0" i="1">
                        <a:effectLst/>
                        <a:latin typeface="Cambria Math"/>
                      </a:rPr>
                      <m:t>(</m:t>
                    </m:r>
                    <m:r>
                      <a:rPr lang="en-US" sz="2800" b="0" i="1">
                        <a:effectLst/>
                        <a:latin typeface="Cambria Math"/>
                      </a:rPr>
                      <m:t>𝑧</m:t>
                    </m:r>
                    <m:r>
                      <a:rPr lang="en-US" sz="2800" b="0" i="1">
                        <a:effectLst/>
                        <a:latin typeface="Cambria Math"/>
                      </a:rPr>
                      <m:t>)</m:t>
                    </m:r>
                  </m:oMath>
                </a14:m>
                <a:r>
                  <a:rPr lang="en-US" sz="2800" dirty="0">
                    <a:effectLst/>
                  </a:rPr>
                  <a:t> </a:t>
                </a:r>
                <a:r>
                  <a:rPr lang="en-US" sz="2800" dirty="0" err="1">
                    <a:effectLst/>
                  </a:rPr>
                  <a:t>là</a:t>
                </a:r>
                <a:r>
                  <a:rPr lang="en-US" sz="2800" dirty="0">
                    <a:effectLst/>
                  </a:rPr>
                  <a:t> </a:t>
                </a:r>
                <a:r>
                  <a:rPr lang="en-US" sz="2800" dirty="0" err="1">
                    <a:effectLst/>
                  </a:rPr>
                  <a:t>tập</a:t>
                </a:r>
                <a:r>
                  <a:rPr lang="en-US" sz="2800" dirty="0">
                    <a:effectLst/>
                  </a:rPr>
                  <a:t> </a:t>
                </a:r>
                <a:r>
                  <a:rPr lang="en-US" sz="2800" dirty="0" err="1">
                    <a:effectLst/>
                  </a:rPr>
                  <a:t>hợp</a:t>
                </a:r>
                <a:r>
                  <a:rPr lang="en-US" sz="2800" dirty="0">
                    <a:effectLst/>
                  </a:rPr>
                  <a:t> </a:t>
                </a:r>
                <a:r>
                  <a:rPr lang="en-US" sz="2800" dirty="0" err="1">
                    <a:effectLst/>
                  </a:rPr>
                  <a:t>tất</a:t>
                </a:r>
                <a:r>
                  <a:rPr lang="en-US" sz="2800" dirty="0">
                    <a:effectLst/>
                  </a:rPr>
                  <a:t> </a:t>
                </a:r>
                <a:r>
                  <a:rPr lang="en-US" sz="2800" dirty="0" err="1">
                    <a:effectLst/>
                  </a:rPr>
                  <a:t>cả</a:t>
                </a:r>
                <a:r>
                  <a:rPr lang="en-US" sz="2800" dirty="0">
                    <a:effectLst/>
                  </a:rPr>
                  <a:t> </a:t>
                </a:r>
                <a:r>
                  <a:rPr lang="en-US" sz="2800" dirty="0" err="1">
                    <a:effectLst/>
                  </a:rPr>
                  <a:t>các</a:t>
                </a:r>
                <a:r>
                  <a:rPr lang="en-US" sz="2800" dirty="0">
                    <a:effectLst/>
                  </a:rPr>
                  <a:t> </a:t>
                </a:r>
                <a:r>
                  <a:rPr lang="en-US" sz="2800" dirty="0" err="1">
                    <a:effectLst/>
                  </a:rPr>
                  <a:t>giá</a:t>
                </a:r>
                <a:r>
                  <a:rPr lang="en-US" sz="2800" dirty="0">
                    <a:effectLst/>
                  </a:rPr>
                  <a:t> </a:t>
                </a:r>
                <a:r>
                  <a:rPr lang="en-US" sz="2800" dirty="0" err="1">
                    <a:effectLst/>
                  </a:rPr>
                  <a:t>trị</a:t>
                </a:r>
                <a:r>
                  <a:rPr lang="en-US" sz="2800" dirty="0">
                    <a:effectLst/>
                  </a:rPr>
                  <a:t> </a:t>
                </a:r>
                <a:r>
                  <a:rPr lang="en-US" sz="2800" dirty="0" err="1">
                    <a:effectLst/>
                  </a:rPr>
                  <a:t>của</a:t>
                </a:r>
                <a:r>
                  <a:rPr lang="en-US" sz="2800" dirty="0">
                    <a:effectLst/>
                  </a:rPr>
                  <a:t> z </a:t>
                </a:r>
                <a:r>
                  <a:rPr lang="en-US" sz="2800" dirty="0" err="1">
                    <a:effectLst/>
                  </a:rPr>
                  <a:t>làm</a:t>
                </a:r>
                <a:r>
                  <a:rPr lang="en-US" sz="2800" dirty="0">
                    <a:effectLst/>
                  </a:rPr>
                  <a:t> </a:t>
                </a:r>
                <a:r>
                  <a:rPr lang="en-US" sz="2800" dirty="0" err="1">
                    <a:effectLst/>
                  </a:rPr>
                  <a:t>cho</a:t>
                </a:r>
                <a:r>
                  <a:rPr lang="en-US" sz="2800" dirty="0">
                    <a:effectLst/>
                  </a:rPr>
                  <a:t> </a:t>
                </a:r>
                <a14:m>
                  <m:oMath xmlns:m="http://schemas.openxmlformats.org/officeDocument/2006/math">
                    <m:r>
                      <a:rPr lang="en-US" sz="2800" b="0" i="1">
                        <a:effectLst/>
                        <a:latin typeface="Cambria Math"/>
                      </a:rPr>
                      <m:t>𝑋</m:t>
                    </m:r>
                    <m:r>
                      <a:rPr lang="en-US" sz="2800" b="0" i="1">
                        <a:effectLst/>
                        <a:latin typeface="Cambria Math"/>
                      </a:rPr>
                      <m:t>(</m:t>
                    </m:r>
                    <m:r>
                      <a:rPr lang="en-US" sz="2800" b="0" i="1">
                        <a:effectLst/>
                        <a:latin typeface="Cambria Math"/>
                      </a:rPr>
                      <m:t>𝑧</m:t>
                    </m:r>
                    <m:r>
                      <a:rPr lang="en-US" sz="2800" b="0" i="1">
                        <a:effectLst/>
                        <a:latin typeface="Cambria Math"/>
                      </a:rPr>
                      <m:t>)</m:t>
                    </m:r>
                  </m:oMath>
                </a14:m>
                <a:r>
                  <a:rPr lang="en-US" sz="2800" dirty="0">
                    <a:effectLst/>
                  </a:rPr>
                  <a:t> </a:t>
                </a:r>
                <a:r>
                  <a:rPr lang="en-US" sz="2800" dirty="0" err="1">
                    <a:effectLst/>
                  </a:rPr>
                  <a:t>có</a:t>
                </a:r>
                <a:r>
                  <a:rPr lang="en-US" sz="2800" dirty="0">
                    <a:effectLst/>
                  </a:rPr>
                  <a:t> </a:t>
                </a:r>
                <a:r>
                  <a:rPr lang="en-US" sz="2800" dirty="0" err="1">
                    <a:effectLst/>
                  </a:rPr>
                  <a:t>giá</a:t>
                </a:r>
                <a:r>
                  <a:rPr lang="en-US" sz="2800" dirty="0">
                    <a:effectLst/>
                  </a:rPr>
                  <a:t> </a:t>
                </a:r>
                <a:r>
                  <a:rPr lang="en-US" sz="2800" dirty="0" err="1">
                    <a:effectLst/>
                  </a:rPr>
                  <a:t>trị</a:t>
                </a:r>
                <a:r>
                  <a:rPr lang="en-US" sz="2800" dirty="0">
                    <a:effectLst/>
                  </a:rPr>
                  <a:t> </a:t>
                </a:r>
                <a:r>
                  <a:rPr lang="en-US" sz="2800" dirty="0" err="1">
                    <a:effectLst/>
                  </a:rPr>
                  <a:t>hữu</a:t>
                </a:r>
                <a:r>
                  <a:rPr lang="en-US" sz="2800" dirty="0">
                    <a:effectLst/>
                  </a:rPr>
                  <a:t> </a:t>
                </a:r>
                <a:r>
                  <a:rPr lang="en-US" sz="2800" dirty="0" err="1">
                    <a:effectLst/>
                  </a:rPr>
                  <a:t>hạn</a:t>
                </a:r>
                <a:r>
                  <a:rPr lang="en-US" sz="2800" dirty="0">
                    <a:effectLst/>
                  </a:rPr>
                  <a:t>.</a:t>
                </a:r>
                <a:endParaRPr lang="en-US" sz="2800" i="1" dirty="0" smtClean="0"/>
              </a:p>
            </p:txBody>
          </p:sp>
        </mc:Choice>
        <mc:Fallback xmlns="">
          <p:sp>
            <p:nvSpPr>
              <p:cNvPr id="28675" name="Rectangle 1027"/>
              <p:cNvSpPr>
                <a:spLocks noGrp="1" noRot="1" noChangeAspect="1" noMove="1" noResize="1" noEditPoints="1" noAdjustHandles="1" noChangeArrowheads="1" noChangeShapeType="1" noTextEdit="1"/>
              </p:cNvSpPr>
              <p:nvPr>
                <p:ph type="body" idx="1"/>
              </p:nvPr>
            </p:nvSpPr>
            <p:spPr>
              <a:xfrm>
                <a:off x="457200" y="1447800"/>
                <a:ext cx="8229600" cy="5257800"/>
              </a:xfrm>
              <a:blipFill rotWithShape="1">
                <a:blip r:embed="rId3"/>
                <a:stretch>
                  <a:fillRect l="-889" t="-1276" r="-593"/>
                </a:stretch>
              </a:blipFill>
            </p:spPr>
            <p:txBody>
              <a:bodyPr/>
              <a:lstStyle/>
              <a:p>
                <a:r>
                  <a:rPr lang="en-US">
                    <a:noFill/>
                  </a:rPr>
                  <a:t> </a:t>
                </a:r>
              </a:p>
            </p:txBody>
          </p:sp>
        </mc:Fallback>
      </mc:AlternateContent>
      <p:sp>
        <p:nvSpPr>
          <p:cNvPr id="6148" name="Rectangle 1031"/>
          <p:cNvSpPr>
            <a:spLocks noChangeArrowheads="1"/>
          </p:cNvSpPr>
          <p:nvPr/>
        </p:nvSpPr>
        <p:spPr bwMode="auto">
          <a:xfrm>
            <a:off x="914400" y="2056265"/>
            <a:ext cx="7391400" cy="900112"/>
          </a:xfrm>
          <a:prstGeom prst="rect">
            <a:avLst/>
          </a:prstGeom>
          <a:solidFill>
            <a:schemeClr val="tx1"/>
          </a:solidFill>
          <a:ln w="9525">
            <a:solidFill>
              <a:schemeClr val="tx1"/>
            </a:solidFill>
            <a:miter lim="800000"/>
            <a:headEnd/>
            <a:tailEnd/>
          </a:ln>
        </p:spPr>
        <p:txBody>
          <a:bodyPr wrap="none" anchor="ctr"/>
          <a:lstStyle/>
          <a:p>
            <a:endParaRPr lang="en-US"/>
          </a:p>
        </p:txBody>
      </p:sp>
      <p:graphicFrame>
        <p:nvGraphicFramePr>
          <p:cNvPr id="6149" name="Object 1032"/>
          <p:cNvGraphicFramePr>
            <a:graphicFrameLocks noChangeAspect="1"/>
          </p:cNvGraphicFramePr>
          <p:nvPr>
            <p:extLst>
              <p:ext uri="{D42A27DB-BD31-4B8C-83A1-F6EECF244321}">
                <p14:modId xmlns:p14="http://schemas.microsoft.com/office/powerpoint/2010/main" val="978556242"/>
              </p:ext>
            </p:extLst>
          </p:nvPr>
        </p:nvGraphicFramePr>
        <p:xfrm>
          <a:off x="2681287" y="1997074"/>
          <a:ext cx="3857625" cy="1020763"/>
        </p:xfrm>
        <a:graphic>
          <a:graphicData uri="http://schemas.openxmlformats.org/presentationml/2006/ole">
            <mc:AlternateContent xmlns:mc="http://schemas.openxmlformats.org/markup-compatibility/2006">
              <mc:Choice xmlns:v="urn:schemas-microsoft-com:vml" Requires="v">
                <p:oleObj spid="_x0000_s6216" name="Equation" r:id="rId4" imgW="1765300" imgH="431800" progId="Equation.3">
                  <p:embed/>
                </p:oleObj>
              </mc:Choice>
              <mc:Fallback>
                <p:oleObj name="Equation" r:id="rId4" imgW="1765300" imgH="431800" progId="Equation.3">
                  <p:embed/>
                  <p:pic>
                    <p:nvPicPr>
                      <p:cNvPr id="0" name="Object 10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1287" y="1997074"/>
                        <a:ext cx="3857625" cy="1020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0" name="Rectangle 1033"/>
          <p:cNvSpPr>
            <a:spLocks noChangeArrowheads="1"/>
          </p:cNvSpPr>
          <p:nvPr/>
        </p:nvSpPr>
        <p:spPr bwMode="auto">
          <a:xfrm>
            <a:off x="914400" y="3484923"/>
            <a:ext cx="7391400" cy="914400"/>
          </a:xfrm>
          <a:prstGeom prst="rect">
            <a:avLst/>
          </a:prstGeom>
          <a:solidFill>
            <a:schemeClr val="tx1"/>
          </a:solidFill>
          <a:ln w="9525">
            <a:solidFill>
              <a:schemeClr val="tx1"/>
            </a:solidFill>
            <a:miter lim="800000"/>
            <a:headEnd/>
            <a:tailEnd/>
          </a:ln>
        </p:spPr>
        <p:txBody>
          <a:bodyPr wrap="none" anchor="ctr"/>
          <a:lstStyle/>
          <a:p>
            <a:endParaRPr lang="en-US"/>
          </a:p>
        </p:txBody>
      </p:sp>
      <p:graphicFrame>
        <p:nvGraphicFramePr>
          <p:cNvPr id="6153" name="Object 1041"/>
          <p:cNvGraphicFramePr>
            <a:graphicFrameLocks noChangeAspect="1"/>
          </p:cNvGraphicFramePr>
          <p:nvPr>
            <p:extLst>
              <p:ext uri="{D42A27DB-BD31-4B8C-83A1-F6EECF244321}">
                <p14:modId xmlns:p14="http://schemas.microsoft.com/office/powerpoint/2010/main" val="710259671"/>
              </p:ext>
            </p:extLst>
          </p:nvPr>
        </p:nvGraphicFramePr>
        <p:xfrm>
          <a:off x="2528093" y="3398837"/>
          <a:ext cx="4164013" cy="1020763"/>
        </p:xfrm>
        <a:graphic>
          <a:graphicData uri="http://schemas.openxmlformats.org/presentationml/2006/ole">
            <mc:AlternateContent xmlns:mc="http://schemas.openxmlformats.org/markup-compatibility/2006">
              <mc:Choice xmlns:v="urn:schemas-microsoft-com:vml" Requires="v">
                <p:oleObj spid="_x0000_s6217" name="Equation" r:id="rId6" imgW="1905000" imgH="431800" progId="Equation.3">
                  <p:embed/>
                </p:oleObj>
              </mc:Choice>
              <mc:Fallback>
                <p:oleObj name="Equation" r:id="rId6" imgW="1905000" imgH="431800" progId="Equation.3">
                  <p:embed/>
                  <p:pic>
                    <p:nvPicPr>
                      <p:cNvPr id="0" name="Object 10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28093" y="3398837"/>
                        <a:ext cx="4164013" cy="1020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defRPr/>
            </a:pPr>
            <a:r>
              <a:rPr lang="en-US" smtClean="0"/>
              <a:t>3.4 Biến đổi Z ngược</a:t>
            </a:r>
          </a:p>
        </p:txBody>
      </p:sp>
      <p:sp>
        <p:nvSpPr>
          <p:cNvPr id="124931" name="Rectangle 3"/>
          <p:cNvSpPr>
            <a:spLocks noGrp="1" noChangeArrowheads="1"/>
          </p:cNvSpPr>
          <p:nvPr>
            <p:ph type="body" idx="1"/>
          </p:nvPr>
        </p:nvSpPr>
        <p:spPr>
          <a:xfrm>
            <a:off x="457200" y="1600200"/>
            <a:ext cx="8229600" cy="4953000"/>
          </a:xfrm>
        </p:spPr>
        <p:txBody>
          <a:bodyPr/>
          <a:lstStyle/>
          <a:p>
            <a:pPr eaLnBrk="1" hangingPunct="1">
              <a:lnSpc>
                <a:spcPct val="90000"/>
              </a:lnSpc>
              <a:defRPr/>
            </a:pPr>
            <a:r>
              <a:rPr lang="en-US" sz="2800" smtClean="0"/>
              <a:t>Biến đổi Z ngược, ta có công thức định nghĩa như sau:</a:t>
            </a:r>
          </a:p>
          <a:p>
            <a:pPr eaLnBrk="1" hangingPunct="1">
              <a:lnSpc>
                <a:spcPct val="90000"/>
              </a:lnSpc>
              <a:defRPr/>
            </a:pPr>
            <a:endParaRPr lang="en-US" sz="2800" smtClean="0"/>
          </a:p>
          <a:p>
            <a:pPr eaLnBrk="1" hangingPunct="1">
              <a:lnSpc>
                <a:spcPct val="90000"/>
              </a:lnSpc>
              <a:defRPr/>
            </a:pPr>
            <a:endParaRPr lang="en-US" sz="2800" smtClean="0"/>
          </a:p>
          <a:p>
            <a:pPr eaLnBrk="1" hangingPunct="1">
              <a:lnSpc>
                <a:spcPct val="90000"/>
              </a:lnSpc>
              <a:defRPr/>
            </a:pPr>
            <a:endParaRPr lang="en-US" sz="2800" smtClean="0"/>
          </a:p>
          <a:p>
            <a:pPr eaLnBrk="1" hangingPunct="1">
              <a:lnSpc>
                <a:spcPct val="90000"/>
              </a:lnSpc>
              <a:buFont typeface="Wingdings" pitchFamily="2" charset="2"/>
              <a:buNone/>
              <a:defRPr/>
            </a:pPr>
            <a:r>
              <a:rPr lang="en-US" sz="2800" smtClean="0"/>
              <a:t>	Trong đó, C là đường tròn chứa gốc tọa độ, nằm trong vùng hội tụ của X(z)</a:t>
            </a:r>
          </a:p>
          <a:p>
            <a:pPr eaLnBrk="1" hangingPunct="1">
              <a:lnSpc>
                <a:spcPct val="90000"/>
              </a:lnSpc>
              <a:defRPr/>
            </a:pPr>
            <a:r>
              <a:rPr lang="en-US" sz="2800" smtClean="0"/>
              <a:t>Có 3 phương pháp để tính biến đổi Z ngược:</a:t>
            </a:r>
          </a:p>
          <a:p>
            <a:pPr lvl="1" eaLnBrk="1" hangingPunct="1">
              <a:lnSpc>
                <a:spcPct val="90000"/>
              </a:lnSpc>
              <a:defRPr/>
            </a:pPr>
            <a:r>
              <a:rPr lang="en-US" sz="2400" smtClean="0"/>
              <a:t>Sử dụng công thức định nghĩa (ít sử dụng)</a:t>
            </a:r>
          </a:p>
          <a:p>
            <a:pPr lvl="1" eaLnBrk="1" hangingPunct="1">
              <a:lnSpc>
                <a:spcPct val="90000"/>
              </a:lnSpc>
              <a:defRPr/>
            </a:pPr>
            <a:r>
              <a:rPr lang="en-US" sz="2400" smtClean="0"/>
              <a:t>Phân tích thành chuỗi lũy thừa của z</a:t>
            </a:r>
            <a:r>
              <a:rPr lang="en-US" sz="2400" baseline="30000" smtClean="0"/>
              <a:t>-1</a:t>
            </a:r>
            <a:endParaRPr lang="en-US" sz="2400" smtClean="0"/>
          </a:p>
          <a:p>
            <a:pPr lvl="1" eaLnBrk="1" hangingPunct="1">
              <a:lnSpc>
                <a:spcPct val="90000"/>
              </a:lnSpc>
              <a:defRPr/>
            </a:pPr>
            <a:r>
              <a:rPr lang="en-US" sz="2400" smtClean="0"/>
              <a:t>Phương pháp khai triển phân số từng phần</a:t>
            </a:r>
          </a:p>
        </p:txBody>
      </p:sp>
      <p:graphicFrame>
        <p:nvGraphicFramePr>
          <p:cNvPr id="41988" name="Object 5">
            <a:hlinkClick r:id="" action="ppaction://ole?verb=0"/>
          </p:cNvPr>
          <p:cNvGraphicFramePr>
            <a:graphicFrameLocks/>
          </p:cNvGraphicFramePr>
          <p:nvPr/>
        </p:nvGraphicFramePr>
        <p:xfrm>
          <a:off x="2895600" y="2514600"/>
          <a:ext cx="3733800" cy="1143000"/>
        </p:xfrm>
        <a:graphic>
          <a:graphicData uri="http://schemas.openxmlformats.org/presentationml/2006/ole">
            <mc:AlternateContent xmlns:mc="http://schemas.openxmlformats.org/markup-compatibility/2006">
              <mc:Choice xmlns:v="urn:schemas-microsoft-com:vml" Requires="v">
                <p:oleObj spid="_x0000_s42020" name="Equation" r:id="rId3" imgW="1600200" imgH="457200" progId="Equation.3">
                  <p:embed/>
                </p:oleObj>
              </mc:Choice>
              <mc:Fallback>
                <p:oleObj name="Equation" r:id="rId3" imgW="1600200" imgH="457200" progId="Equation.3">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514600"/>
                        <a:ext cx="3733800" cy="1143000"/>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0" y="277813"/>
            <a:ext cx="9144000" cy="712787"/>
          </a:xfrm>
        </p:spPr>
        <p:txBody>
          <a:bodyPr/>
          <a:lstStyle/>
          <a:p>
            <a:pPr eaLnBrk="1" hangingPunct="1">
              <a:defRPr/>
            </a:pPr>
            <a:r>
              <a:rPr lang="en-US" sz="3000" smtClean="0"/>
              <a:t>3.4.1 Phương pháp phân tích thành chuỗi lũy thừa</a:t>
            </a:r>
          </a:p>
        </p:txBody>
      </p:sp>
      <p:sp>
        <p:nvSpPr>
          <p:cNvPr id="128003" name="Rectangle 3"/>
          <p:cNvSpPr>
            <a:spLocks noGrp="1" noChangeArrowheads="1"/>
          </p:cNvSpPr>
          <p:nvPr>
            <p:ph type="body" idx="1"/>
          </p:nvPr>
        </p:nvSpPr>
        <p:spPr>
          <a:xfrm>
            <a:off x="457200" y="914400"/>
            <a:ext cx="8229600" cy="5715000"/>
          </a:xfrm>
        </p:spPr>
        <p:txBody>
          <a:bodyPr/>
          <a:lstStyle/>
          <a:p>
            <a:pPr eaLnBrk="1" hangingPunct="1">
              <a:defRPr/>
            </a:pPr>
            <a:r>
              <a:rPr lang="en-US" sz="2800" dirty="0" err="1" smtClean="0"/>
              <a:t>Mục</a:t>
            </a:r>
            <a:r>
              <a:rPr lang="en-US" sz="2800" dirty="0" smtClean="0"/>
              <a:t> </a:t>
            </a:r>
            <a:r>
              <a:rPr lang="en-US" sz="2800" dirty="0" err="1" smtClean="0"/>
              <a:t>đích</a:t>
            </a:r>
            <a:r>
              <a:rPr lang="en-US" sz="2800" dirty="0" smtClean="0"/>
              <a:t> </a:t>
            </a:r>
            <a:r>
              <a:rPr lang="en-US" sz="2800" dirty="0" err="1" smtClean="0"/>
              <a:t>của</a:t>
            </a:r>
            <a:r>
              <a:rPr lang="en-US" sz="2800" dirty="0" smtClean="0"/>
              <a:t> </a:t>
            </a:r>
            <a:r>
              <a:rPr lang="en-US" sz="2800" dirty="0" err="1" smtClean="0"/>
              <a:t>phương</a:t>
            </a:r>
            <a:r>
              <a:rPr lang="en-US" sz="2800" dirty="0" smtClean="0"/>
              <a:t> </a:t>
            </a:r>
            <a:r>
              <a:rPr lang="en-US" sz="2800" dirty="0" err="1" smtClean="0"/>
              <a:t>pháp</a:t>
            </a:r>
            <a:r>
              <a:rPr lang="en-US" sz="2800" dirty="0" smtClean="0"/>
              <a:t> </a:t>
            </a:r>
            <a:r>
              <a:rPr lang="en-US" sz="2800" dirty="0" err="1" smtClean="0"/>
              <a:t>này</a:t>
            </a:r>
            <a:r>
              <a:rPr lang="en-US" sz="2800" dirty="0" smtClean="0"/>
              <a:t> </a:t>
            </a:r>
            <a:r>
              <a:rPr lang="en-US" sz="2800" dirty="0" err="1" smtClean="0"/>
              <a:t>là</a:t>
            </a:r>
            <a:r>
              <a:rPr lang="en-US" sz="2800" dirty="0" smtClean="0"/>
              <a:t> </a:t>
            </a:r>
            <a:r>
              <a:rPr lang="en-US" sz="2800" dirty="0" err="1" smtClean="0"/>
              <a:t>đưa</a:t>
            </a:r>
            <a:r>
              <a:rPr lang="en-US" sz="2800" dirty="0" smtClean="0"/>
              <a:t> X(z) </a:t>
            </a:r>
            <a:r>
              <a:rPr lang="en-US" sz="2800" dirty="0" err="1" smtClean="0"/>
              <a:t>về</a:t>
            </a:r>
            <a:r>
              <a:rPr lang="en-US" sz="2800" dirty="0" smtClean="0"/>
              <a:t> </a:t>
            </a:r>
            <a:r>
              <a:rPr lang="en-US" sz="2800" dirty="0" err="1" smtClean="0"/>
              <a:t>dạng</a:t>
            </a:r>
            <a:r>
              <a:rPr lang="en-US" sz="2800" dirty="0" smtClean="0"/>
              <a:t> </a:t>
            </a:r>
            <a:r>
              <a:rPr lang="en-US" sz="2800" dirty="0" err="1" smtClean="0"/>
              <a:t>chuỗi</a:t>
            </a:r>
            <a:r>
              <a:rPr lang="en-US" sz="2800" dirty="0" smtClean="0"/>
              <a:t> </a:t>
            </a:r>
            <a:r>
              <a:rPr lang="en-US" sz="2800" dirty="0" err="1" smtClean="0"/>
              <a:t>lũy</a:t>
            </a:r>
            <a:r>
              <a:rPr lang="en-US" sz="2800" dirty="0" smtClean="0"/>
              <a:t> </a:t>
            </a:r>
            <a:r>
              <a:rPr lang="en-US" sz="2800" dirty="0" err="1" smtClean="0"/>
              <a:t>thừa</a:t>
            </a:r>
            <a:r>
              <a:rPr lang="en-US" sz="2800" dirty="0" smtClean="0"/>
              <a:t> </a:t>
            </a:r>
            <a:r>
              <a:rPr lang="en-US" sz="2800" dirty="0" err="1" smtClean="0"/>
              <a:t>của</a:t>
            </a:r>
            <a:r>
              <a:rPr lang="en-US" sz="2800" dirty="0" smtClean="0"/>
              <a:t> z</a:t>
            </a:r>
            <a:r>
              <a:rPr lang="en-US" sz="2800" baseline="30000" dirty="0" smtClean="0"/>
              <a:t>-1</a:t>
            </a:r>
            <a:r>
              <a:rPr lang="en-US" sz="2800" dirty="0" smtClean="0"/>
              <a:t> (</a:t>
            </a:r>
            <a:r>
              <a:rPr lang="en-US" sz="2800" dirty="0" err="1" smtClean="0"/>
              <a:t>hoặc</a:t>
            </a:r>
            <a:r>
              <a:rPr lang="en-US" sz="2800" dirty="0" smtClean="0"/>
              <a:t> z) </a:t>
            </a:r>
            <a:r>
              <a:rPr lang="en-US" sz="2800" dirty="0" err="1" smtClean="0"/>
              <a:t>giống</a:t>
            </a:r>
            <a:r>
              <a:rPr lang="en-US" sz="2800" dirty="0" smtClean="0"/>
              <a:t> </a:t>
            </a:r>
            <a:r>
              <a:rPr lang="en-US" sz="2800" dirty="0" err="1" smtClean="0"/>
              <a:t>với</a:t>
            </a:r>
            <a:r>
              <a:rPr lang="en-US" sz="2800" dirty="0" smtClean="0"/>
              <a:t> </a:t>
            </a:r>
            <a:r>
              <a:rPr lang="en-US" sz="2800" dirty="0" err="1" smtClean="0"/>
              <a:t>công</a:t>
            </a:r>
            <a:r>
              <a:rPr lang="en-US" sz="2800" dirty="0" smtClean="0"/>
              <a:t> </a:t>
            </a:r>
            <a:r>
              <a:rPr lang="en-US" sz="2800" dirty="0" err="1" smtClean="0"/>
              <a:t>thức</a:t>
            </a:r>
            <a:r>
              <a:rPr lang="en-US" sz="2800" dirty="0" smtClean="0"/>
              <a:t> </a:t>
            </a:r>
            <a:r>
              <a:rPr lang="en-US" sz="2800" dirty="0" err="1" smtClean="0"/>
              <a:t>biến</a:t>
            </a:r>
            <a:r>
              <a:rPr lang="en-US" sz="2800" dirty="0" smtClean="0"/>
              <a:t> </a:t>
            </a:r>
            <a:r>
              <a:rPr lang="en-US" sz="2800" dirty="0" err="1" smtClean="0"/>
              <a:t>đổi</a:t>
            </a:r>
            <a:r>
              <a:rPr lang="en-US" sz="2800" dirty="0" smtClean="0"/>
              <a:t> Z</a:t>
            </a:r>
          </a:p>
          <a:p>
            <a:pPr eaLnBrk="1" hangingPunct="1">
              <a:defRPr/>
            </a:pPr>
            <a:endParaRPr lang="en-US" dirty="0" smtClean="0"/>
          </a:p>
          <a:p>
            <a:pPr eaLnBrk="1" hangingPunct="1">
              <a:defRPr/>
            </a:pPr>
            <a:endParaRPr lang="en-US" dirty="0" smtClean="0"/>
          </a:p>
          <a:p>
            <a:pPr lvl="1" eaLnBrk="1" hangingPunct="1">
              <a:defRPr/>
            </a:pPr>
            <a:r>
              <a:rPr lang="en-US" sz="2400" dirty="0" err="1" smtClean="0"/>
              <a:t>Tín</a:t>
            </a:r>
            <a:r>
              <a:rPr lang="en-US" sz="2400" dirty="0" smtClean="0"/>
              <a:t> </a:t>
            </a:r>
            <a:r>
              <a:rPr lang="en-US" sz="2400" dirty="0" err="1" smtClean="0"/>
              <a:t>hiệu</a:t>
            </a:r>
            <a:r>
              <a:rPr lang="en-US" sz="2400" dirty="0" smtClean="0"/>
              <a:t> </a:t>
            </a:r>
            <a:r>
              <a:rPr lang="en-US" sz="2400" dirty="0" err="1" smtClean="0"/>
              <a:t>nhân</a:t>
            </a:r>
            <a:r>
              <a:rPr lang="en-US" sz="2400" dirty="0" smtClean="0"/>
              <a:t> </a:t>
            </a:r>
            <a:r>
              <a:rPr lang="en-US" sz="2400" dirty="0" err="1" smtClean="0"/>
              <a:t>quả</a:t>
            </a:r>
            <a:r>
              <a:rPr lang="en-US" sz="2400" dirty="0" smtClean="0"/>
              <a:t>:</a:t>
            </a:r>
          </a:p>
          <a:p>
            <a:pPr lvl="1" eaLnBrk="1" hangingPunct="1">
              <a:defRPr/>
            </a:pPr>
            <a:endParaRPr lang="en-US" sz="2400" dirty="0" smtClean="0"/>
          </a:p>
          <a:p>
            <a:pPr lvl="1" eaLnBrk="1" hangingPunct="1">
              <a:defRPr/>
            </a:pPr>
            <a:endParaRPr lang="en-US" sz="2400" dirty="0" smtClean="0"/>
          </a:p>
          <a:p>
            <a:pPr lvl="1" eaLnBrk="1" hangingPunct="1">
              <a:defRPr/>
            </a:pPr>
            <a:r>
              <a:rPr lang="en-US" sz="2400" dirty="0" err="1" smtClean="0"/>
              <a:t>Tín</a:t>
            </a:r>
            <a:r>
              <a:rPr lang="en-US" sz="2400" dirty="0" smtClean="0"/>
              <a:t> </a:t>
            </a:r>
            <a:r>
              <a:rPr lang="en-US" sz="2400" dirty="0" err="1" smtClean="0"/>
              <a:t>hiệu</a:t>
            </a:r>
            <a:r>
              <a:rPr lang="en-US" sz="2400" dirty="0" smtClean="0"/>
              <a:t> </a:t>
            </a:r>
            <a:r>
              <a:rPr lang="en-US" sz="2400" dirty="0" err="1" smtClean="0"/>
              <a:t>phản</a:t>
            </a:r>
            <a:r>
              <a:rPr lang="en-US" sz="2400" dirty="0" smtClean="0"/>
              <a:t> </a:t>
            </a:r>
            <a:r>
              <a:rPr lang="en-US" sz="2400" dirty="0" err="1" smtClean="0"/>
              <a:t>nhân</a:t>
            </a:r>
            <a:r>
              <a:rPr lang="en-US" sz="2400" dirty="0" smtClean="0"/>
              <a:t> </a:t>
            </a:r>
            <a:r>
              <a:rPr lang="en-US" sz="2400" dirty="0" err="1" smtClean="0"/>
              <a:t>quả</a:t>
            </a:r>
            <a:r>
              <a:rPr lang="en-US" dirty="0" smtClean="0"/>
              <a:t>: </a:t>
            </a:r>
          </a:p>
          <a:p>
            <a:pPr lvl="1" eaLnBrk="1" hangingPunct="1">
              <a:defRPr/>
            </a:pPr>
            <a:endParaRPr lang="en-US" dirty="0" smtClean="0"/>
          </a:p>
          <a:p>
            <a:pPr lvl="1" eaLnBrk="1" hangingPunct="1">
              <a:defRPr/>
            </a:pPr>
            <a:endParaRPr lang="en-US" dirty="0" smtClean="0"/>
          </a:p>
          <a:p>
            <a:pPr lvl="1" eaLnBrk="1" hangingPunct="1">
              <a:buFont typeface="Wingdings" pitchFamily="2" charset="2"/>
              <a:buNone/>
              <a:defRPr/>
            </a:pPr>
            <a:r>
              <a:rPr lang="en-US" sz="2200" dirty="0" smtClean="0"/>
              <a:t>	</a:t>
            </a:r>
            <a:r>
              <a:rPr lang="en-US" sz="2200" dirty="0" err="1" smtClean="0"/>
              <a:t>Với</a:t>
            </a:r>
            <a:r>
              <a:rPr lang="en-US" sz="2200" dirty="0" smtClean="0"/>
              <a:t> </a:t>
            </a:r>
            <a:r>
              <a:rPr lang="en-US" sz="2200" i="1" dirty="0" err="1" smtClean="0"/>
              <a:t>c</a:t>
            </a:r>
            <a:r>
              <a:rPr lang="en-US" sz="2200" i="1" baseline="-25000" dirty="0" err="1" smtClean="0">
                <a:effectLst/>
              </a:rPr>
              <a:t>n</a:t>
            </a:r>
            <a:r>
              <a:rPr lang="en-US" sz="2200" dirty="0" smtClean="0"/>
              <a:t> </a:t>
            </a:r>
            <a:r>
              <a:rPr lang="en-US" sz="2200" dirty="0" err="1" smtClean="0"/>
              <a:t>là</a:t>
            </a:r>
            <a:r>
              <a:rPr lang="en-US" sz="2200" dirty="0" smtClean="0"/>
              <a:t> </a:t>
            </a:r>
            <a:r>
              <a:rPr lang="en-US" sz="2200" dirty="0" err="1" smtClean="0"/>
              <a:t>các</a:t>
            </a:r>
            <a:r>
              <a:rPr lang="en-US" sz="2200" dirty="0" smtClean="0"/>
              <a:t> </a:t>
            </a:r>
            <a:r>
              <a:rPr lang="en-US" sz="2200" dirty="0" err="1" smtClean="0"/>
              <a:t>hằng</a:t>
            </a:r>
            <a:r>
              <a:rPr lang="en-US" sz="2200" dirty="0" smtClean="0"/>
              <a:t> </a:t>
            </a:r>
            <a:r>
              <a:rPr lang="en-US" sz="2200" dirty="0" err="1" smtClean="0"/>
              <a:t>số</a:t>
            </a:r>
            <a:endParaRPr lang="en-US" sz="2200" dirty="0" smtClean="0"/>
          </a:p>
        </p:txBody>
      </p:sp>
      <p:graphicFrame>
        <p:nvGraphicFramePr>
          <p:cNvPr id="43012" name="Object 5"/>
          <p:cNvGraphicFramePr>
            <a:graphicFrameLocks noChangeAspect="1"/>
          </p:cNvGraphicFramePr>
          <p:nvPr/>
        </p:nvGraphicFramePr>
        <p:xfrm>
          <a:off x="3124200" y="2408238"/>
          <a:ext cx="2274888" cy="1020762"/>
        </p:xfrm>
        <a:graphic>
          <a:graphicData uri="http://schemas.openxmlformats.org/presentationml/2006/ole">
            <mc:AlternateContent xmlns:mc="http://schemas.openxmlformats.org/markup-compatibility/2006">
              <mc:Choice xmlns:v="urn:schemas-microsoft-com:vml" Requires="v">
                <p:oleObj spid="_x0000_s43108" name="Equation" r:id="rId3" imgW="1040948" imgH="431613" progId="Equation.3">
                  <p:embed/>
                </p:oleObj>
              </mc:Choice>
              <mc:Fallback>
                <p:oleObj name="Equation" r:id="rId3" imgW="1040948" imgH="431613"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408238"/>
                        <a:ext cx="2274888" cy="1020762"/>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3" name="Object 8"/>
          <p:cNvGraphicFramePr>
            <a:graphicFrameLocks noChangeAspect="1"/>
          </p:cNvGraphicFramePr>
          <p:nvPr/>
        </p:nvGraphicFramePr>
        <p:xfrm>
          <a:off x="3200400" y="3886200"/>
          <a:ext cx="2057400" cy="965200"/>
        </p:xfrm>
        <a:graphic>
          <a:graphicData uri="http://schemas.openxmlformats.org/presentationml/2006/ole">
            <mc:AlternateContent xmlns:mc="http://schemas.openxmlformats.org/markup-compatibility/2006">
              <mc:Choice xmlns:v="urn:schemas-microsoft-com:vml" Requires="v">
                <p:oleObj spid="_x0000_s43109" name="Equation" r:id="rId5" imgW="1016000" imgH="431800" progId="Equation.3">
                  <p:embed/>
                </p:oleObj>
              </mc:Choice>
              <mc:Fallback>
                <p:oleObj name="Equation" r:id="rId5" imgW="1016000" imgH="4318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3886200"/>
                        <a:ext cx="2057400" cy="96520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4" name="Object 11"/>
          <p:cNvGraphicFramePr>
            <a:graphicFrameLocks noChangeAspect="1"/>
          </p:cNvGraphicFramePr>
          <p:nvPr/>
        </p:nvGraphicFramePr>
        <p:xfrm>
          <a:off x="2819400" y="5334000"/>
          <a:ext cx="3554413" cy="982663"/>
        </p:xfrm>
        <a:graphic>
          <a:graphicData uri="http://schemas.openxmlformats.org/presentationml/2006/ole">
            <mc:AlternateContent xmlns:mc="http://schemas.openxmlformats.org/markup-compatibility/2006">
              <mc:Choice xmlns:v="urn:schemas-microsoft-com:vml" Requires="v">
                <p:oleObj spid="_x0000_s43110" name="Equation" r:id="rId7" imgW="1688367" imgH="431613" progId="Equation.3">
                  <p:embed/>
                </p:oleObj>
              </mc:Choice>
              <mc:Fallback>
                <p:oleObj name="Equation" r:id="rId7" imgW="1688367" imgH="431613"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5334000"/>
                        <a:ext cx="3554413" cy="982663"/>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457200" y="0"/>
            <a:ext cx="8229600" cy="1066800"/>
          </a:xfrm>
        </p:spPr>
        <p:txBody>
          <a:bodyPr/>
          <a:lstStyle/>
          <a:p>
            <a:pPr eaLnBrk="1" hangingPunct="1">
              <a:defRPr/>
            </a:pPr>
            <a:r>
              <a:rPr lang="en-US" sz="2800" smtClean="0"/>
              <a:t>3.4.1 Phương pháp phân tích thành chuỗi lũy thừa</a:t>
            </a:r>
          </a:p>
        </p:txBody>
      </p:sp>
      <p:sp>
        <p:nvSpPr>
          <p:cNvPr id="132099" name="Rectangle 3"/>
          <p:cNvSpPr>
            <a:spLocks noGrp="1" noChangeArrowheads="1"/>
          </p:cNvSpPr>
          <p:nvPr>
            <p:ph type="body" idx="1"/>
          </p:nvPr>
        </p:nvSpPr>
        <p:spPr>
          <a:xfrm>
            <a:off x="457200" y="1066800"/>
            <a:ext cx="8229600" cy="5486400"/>
          </a:xfrm>
        </p:spPr>
        <p:txBody>
          <a:bodyPr/>
          <a:lstStyle/>
          <a:p>
            <a:pPr eaLnBrk="1" hangingPunct="1">
              <a:defRPr/>
            </a:pPr>
            <a:r>
              <a:rPr lang="en-US" dirty="0" err="1" smtClean="0"/>
              <a:t>Cách</a:t>
            </a:r>
            <a:r>
              <a:rPr lang="en-US" dirty="0" smtClean="0"/>
              <a:t> </a:t>
            </a:r>
            <a:r>
              <a:rPr lang="en-US" dirty="0" err="1" smtClean="0"/>
              <a:t>làm</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phép</a:t>
            </a:r>
            <a:r>
              <a:rPr lang="en-US" dirty="0" smtClean="0"/>
              <a:t> </a:t>
            </a:r>
            <a:r>
              <a:rPr lang="en-US" dirty="0" err="1" smtClean="0"/>
              <a:t>chia</a:t>
            </a:r>
            <a:r>
              <a:rPr lang="en-US" dirty="0" smtClean="0"/>
              <a:t> </a:t>
            </a:r>
            <a:r>
              <a:rPr lang="en-US" dirty="0" err="1" smtClean="0"/>
              <a:t>tử</a:t>
            </a:r>
            <a:r>
              <a:rPr lang="en-US" dirty="0" smtClean="0"/>
              <a:t> </a:t>
            </a:r>
            <a:r>
              <a:rPr lang="en-US" dirty="0" err="1" smtClean="0"/>
              <a:t>cho</a:t>
            </a:r>
            <a:r>
              <a:rPr lang="en-US" dirty="0" smtClean="0"/>
              <a:t> </a:t>
            </a:r>
            <a:r>
              <a:rPr lang="en-US" dirty="0" err="1" smtClean="0"/>
              <a:t>mẫu</a:t>
            </a:r>
            <a:endParaRPr lang="en-US" dirty="0" smtClean="0"/>
          </a:p>
          <a:p>
            <a:pPr eaLnBrk="1" hangingPunct="1">
              <a:defRPr/>
            </a:pPr>
            <a:r>
              <a:rPr lang="en-US" dirty="0" err="1" smtClean="0"/>
              <a:t>Ví</a:t>
            </a:r>
            <a:r>
              <a:rPr lang="en-US" dirty="0" smtClean="0"/>
              <a:t> </a:t>
            </a:r>
            <a:r>
              <a:rPr lang="en-US" dirty="0" err="1" smtClean="0"/>
              <a:t>dụ</a:t>
            </a:r>
            <a:r>
              <a:rPr lang="en-US" dirty="0" smtClean="0"/>
              <a:t>: </a:t>
            </a:r>
            <a:r>
              <a:rPr lang="en-US" dirty="0" err="1" smtClean="0"/>
              <a:t>Tìm</a:t>
            </a:r>
            <a:r>
              <a:rPr lang="en-US" dirty="0" smtClean="0"/>
              <a:t> </a:t>
            </a:r>
            <a:r>
              <a:rPr lang="en-US" dirty="0" err="1" smtClean="0"/>
              <a:t>biến</a:t>
            </a:r>
            <a:r>
              <a:rPr lang="en-US" dirty="0" smtClean="0"/>
              <a:t> </a:t>
            </a:r>
            <a:r>
              <a:rPr lang="en-US" dirty="0" err="1" smtClean="0"/>
              <a:t>đổi</a:t>
            </a:r>
            <a:r>
              <a:rPr lang="en-US" dirty="0" smtClean="0"/>
              <a:t> Z </a:t>
            </a:r>
            <a:r>
              <a:rPr lang="en-US" dirty="0" err="1" smtClean="0"/>
              <a:t>ngược</a:t>
            </a:r>
            <a:r>
              <a:rPr lang="en-US" dirty="0" smtClean="0"/>
              <a:t> </a:t>
            </a:r>
            <a:r>
              <a:rPr lang="en-US" dirty="0" err="1" smtClean="0"/>
              <a:t>của</a:t>
            </a:r>
            <a:r>
              <a:rPr lang="en-US" dirty="0" smtClean="0"/>
              <a:t> X(z):</a:t>
            </a:r>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buFont typeface="Wingdings" pitchFamily="2" charset="2"/>
              <a:buNone/>
              <a:defRPr/>
            </a:pPr>
            <a:r>
              <a:rPr lang="en-US" dirty="0" smtClean="0"/>
              <a:t>	a. </a:t>
            </a:r>
            <a:r>
              <a:rPr lang="en-US" dirty="0" err="1" smtClean="0"/>
              <a:t>Với</a:t>
            </a:r>
            <a:r>
              <a:rPr lang="en-US" dirty="0" smtClean="0"/>
              <a:t> </a:t>
            </a:r>
            <a:r>
              <a:rPr lang="en-US" dirty="0" err="1" smtClean="0"/>
              <a:t>miền</a:t>
            </a:r>
            <a:r>
              <a:rPr lang="en-US" dirty="0" smtClean="0"/>
              <a:t> </a:t>
            </a:r>
            <a:r>
              <a:rPr lang="en-US" dirty="0" err="1" smtClean="0"/>
              <a:t>hội</a:t>
            </a:r>
            <a:r>
              <a:rPr lang="en-US" dirty="0" smtClean="0"/>
              <a:t> </a:t>
            </a:r>
            <a:r>
              <a:rPr lang="en-US" dirty="0" err="1" smtClean="0"/>
              <a:t>tụ</a:t>
            </a:r>
            <a:r>
              <a:rPr lang="en-US" dirty="0" smtClean="0"/>
              <a:t> </a:t>
            </a:r>
            <a:r>
              <a:rPr lang="en-US" dirty="0" err="1" smtClean="0"/>
              <a:t>nằm</a:t>
            </a:r>
            <a:r>
              <a:rPr lang="en-US" dirty="0" smtClean="0"/>
              <a:t> </a:t>
            </a:r>
            <a:r>
              <a:rPr lang="en-US" dirty="0" err="1" smtClean="0"/>
              <a:t>ngoài</a:t>
            </a:r>
            <a:r>
              <a:rPr lang="en-US" dirty="0" smtClean="0"/>
              <a:t> </a:t>
            </a:r>
            <a:r>
              <a:rPr lang="en-US" dirty="0" err="1" smtClean="0"/>
              <a:t>vòng</a:t>
            </a:r>
            <a:r>
              <a:rPr lang="en-US" dirty="0" smtClean="0"/>
              <a:t> </a:t>
            </a:r>
            <a:r>
              <a:rPr lang="en-US" dirty="0" err="1" smtClean="0"/>
              <a:t>tròn</a:t>
            </a:r>
            <a:r>
              <a:rPr lang="en-US" dirty="0" smtClean="0"/>
              <a:t> </a:t>
            </a:r>
            <a:r>
              <a:rPr lang="en-US" dirty="0" err="1" smtClean="0"/>
              <a:t>đơn</a:t>
            </a:r>
            <a:r>
              <a:rPr lang="en-US" dirty="0" smtClean="0"/>
              <a:t> </a:t>
            </a:r>
            <a:r>
              <a:rPr lang="en-US" dirty="0" err="1" smtClean="0"/>
              <a:t>vị</a:t>
            </a:r>
            <a:endParaRPr lang="en-US" dirty="0" smtClean="0">
              <a:cs typeface="Times New Roman" pitchFamily="18" charset="0"/>
            </a:endParaRPr>
          </a:p>
          <a:p>
            <a:pPr eaLnBrk="1" hangingPunct="1">
              <a:buFont typeface="Wingdings" pitchFamily="2" charset="2"/>
              <a:buNone/>
              <a:defRPr/>
            </a:pPr>
            <a:r>
              <a:rPr lang="en-US" dirty="0" smtClean="0">
                <a:cs typeface="Times New Roman" pitchFamily="18" charset="0"/>
              </a:rPr>
              <a:t>	b. </a:t>
            </a:r>
            <a:r>
              <a:rPr lang="en-US" dirty="0" err="1" smtClean="0"/>
              <a:t>Miền</a:t>
            </a:r>
            <a:r>
              <a:rPr lang="en-US" dirty="0" smtClean="0"/>
              <a:t> </a:t>
            </a:r>
            <a:r>
              <a:rPr lang="en-US" dirty="0" err="1" smtClean="0"/>
              <a:t>hội</a:t>
            </a:r>
            <a:r>
              <a:rPr lang="en-US" dirty="0" smtClean="0"/>
              <a:t> </a:t>
            </a:r>
            <a:r>
              <a:rPr lang="en-US" dirty="0" err="1" smtClean="0"/>
              <a:t>tụ</a:t>
            </a:r>
            <a:r>
              <a:rPr lang="en-US" dirty="0" smtClean="0">
                <a:cs typeface="Times New Roman" pitchFamily="18" charset="0"/>
              </a:rPr>
              <a:t> │z│&lt; 0.5</a:t>
            </a:r>
          </a:p>
          <a:p>
            <a:pPr eaLnBrk="1" hangingPunct="1">
              <a:buFont typeface="Wingdings" pitchFamily="2" charset="2"/>
              <a:buNone/>
              <a:defRPr/>
            </a:pPr>
            <a:r>
              <a:rPr lang="en-US" dirty="0" smtClean="0">
                <a:cs typeface="Times New Roman" pitchFamily="18" charset="0"/>
              </a:rPr>
              <a:t>	</a:t>
            </a:r>
          </a:p>
        </p:txBody>
      </p:sp>
      <p:graphicFrame>
        <p:nvGraphicFramePr>
          <p:cNvPr id="44036" name="Object 4"/>
          <p:cNvGraphicFramePr>
            <a:graphicFrameLocks noChangeAspect="1"/>
          </p:cNvGraphicFramePr>
          <p:nvPr/>
        </p:nvGraphicFramePr>
        <p:xfrm>
          <a:off x="2209800" y="2362200"/>
          <a:ext cx="3810000" cy="1404938"/>
        </p:xfrm>
        <a:graphic>
          <a:graphicData uri="http://schemas.openxmlformats.org/presentationml/2006/ole">
            <mc:AlternateContent xmlns:mc="http://schemas.openxmlformats.org/markup-compatibility/2006">
              <mc:Choice xmlns:v="urn:schemas-microsoft-com:vml" Requires="v">
                <p:oleObj spid="_x0000_s44068" name="Equation" r:id="rId3" imgW="1586811" imgH="634725" progId="Equation.3">
                  <p:embed/>
                </p:oleObj>
              </mc:Choice>
              <mc:Fallback>
                <p:oleObj name="Equation" r:id="rId3" imgW="1586811" imgH="63472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362200"/>
                        <a:ext cx="3810000" cy="1404938"/>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defRPr/>
            </a:pPr>
            <a:r>
              <a:rPr lang="en-US" smtClean="0"/>
              <a:t>Một số nhận xét</a:t>
            </a:r>
          </a:p>
        </p:txBody>
      </p:sp>
      <p:sp>
        <p:nvSpPr>
          <p:cNvPr id="126979" name="Rectangle 3"/>
          <p:cNvSpPr>
            <a:spLocks noGrp="1" noChangeArrowheads="1"/>
          </p:cNvSpPr>
          <p:nvPr>
            <p:ph type="body" idx="1"/>
          </p:nvPr>
        </p:nvSpPr>
        <p:spPr/>
        <p:txBody>
          <a:bodyPr/>
          <a:lstStyle/>
          <a:p>
            <a:pPr eaLnBrk="1" hangingPunct="1">
              <a:defRPr/>
            </a:pPr>
            <a:r>
              <a:rPr lang="en-US" sz="2800" dirty="0" err="1" smtClean="0"/>
              <a:t>Phương</a:t>
            </a:r>
            <a:r>
              <a:rPr lang="en-US" sz="2800" dirty="0" smtClean="0"/>
              <a:t> </a:t>
            </a:r>
            <a:r>
              <a:rPr lang="en-US" sz="2800" dirty="0" err="1" smtClean="0"/>
              <a:t>pháp</a:t>
            </a:r>
            <a:r>
              <a:rPr lang="en-US" sz="2800" dirty="0" smtClean="0"/>
              <a:t> </a:t>
            </a:r>
            <a:r>
              <a:rPr lang="en-US" sz="2800" dirty="0" err="1" smtClean="0"/>
              <a:t>này</a:t>
            </a:r>
            <a:r>
              <a:rPr lang="en-US" sz="2800" dirty="0" smtClean="0"/>
              <a:t> </a:t>
            </a:r>
            <a:r>
              <a:rPr lang="en-US" sz="2800" dirty="0" err="1" smtClean="0"/>
              <a:t>không</a:t>
            </a:r>
            <a:r>
              <a:rPr lang="en-US" sz="2800" dirty="0" smtClean="0"/>
              <a:t> </a:t>
            </a:r>
            <a:r>
              <a:rPr lang="en-US" sz="2800" dirty="0" err="1" smtClean="0"/>
              <a:t>thực</a:t>
            </a:r>
            <a:r>
              <a:rPr lang="en-US" sz="2800" dirty="0" smtClean="0"/>
              <a:t> </a:t>
            </a:r>
            <a:r>
              <a:rPr lang="en-US" sz="2800" dirty="0" err="1" smtClean="0"/>
              <a:t>tế</a:t>
            </a:r>
            <a:r>
              <a:rPr lang="en-US" sz="2800" dirty="0" smtClean="0"/>
              <a:t> </a:t>
            </a:r>
            <a:r>
              <a:rPr lang="en-US" sz="2800" dirty="0" err="1" smtClean="0"/>
              <a:t>trong</a:t>
            </a:r>
            <a:r>
              <a:rPr lang="en-US" sz="2800" dirty="0" smtClean="0"/>
              <a:t> </a:t>
            </a:r>
            <a:r>
              <a:rPr lang="en-US" sz="2800" dirty="0" err="1" smtClean="0"/>
              <a:t>trường</a:t>
            </a:r>
            <a:r>
              <a:rPr lang="en-US" sz="2800" dirty="0" smtClean="0"/>
              <a:t> </a:t>
            </a:r>
            <a:r>
              <a:rPr lang="en-US" sz="2800" dirty="0" err="1" smtClean="0"/>
              <a:t>hợp</a:t>
            </a:r>
            <a:r>
              <a:rPr lang="en-US" sz="2800" dirty="0" smtClean="0"/>
              <a:t> </a:t>
            </a:r>
            <a:r>
              <a:rPr lang="en-US" sz="2800" dirty="0" err="1" smtClean="0"/>
              <a:t>ta</a:t>
            </a:r>
            <a:r>
              <a:rPr lang="en-US" sz="2800" dirty="0" smtClean="0"/>
              <a:t> </a:t>
            </a:r>
            <a:r>
              <a:rPr lang="en-US" sz="2800" dirty="0" err="1" smtClean="0"/>
              <a:t>muốn</a:t>
            </a:r>
            <a:r>
              <a:rPr lang="en-US" sz="2800" dirty="0" smtClean="0"/>
              <a:t> </a:t>
            </a:r>
            <a:r>
              <a:rPr lang="en-US" sz="2800" dirty="0" err="1" smtClean="0"/>
              <a:t>tính</a:t>
            </a:r>
            <a:r>
              <a:rPr lang="en-US" sz="2800" dirty="0" smtClean="0"/>
              <a:t> x(n) </a:t>
            </a:r>
            <a:r>
              <a:rPr lang="en-US" sz="2800" dirty="0" err="1" smtClean="0"/>
              <a:t>với</a:t>
            </a:r>
            <a:r>
              <a:rPr lang="en-US" sz="2800" dirty="0" smtClean="0"/>
              <a:t> n </a:t>
            </a:r>
            <a:r>
              <a:rPr lang="en-US" sz="2800" dirty="0" err="1" smtClean="0"/>
              <a:t>lớn</a:t>
            </a:r>
            <a:r>
              <a:rPr lang="en-US" sz="2800" dirty="0" smtClean="0"/>
              <a:t> </a:t>
            </a:r>
            <a:r>
              <a:rPr lang="en-US" sz="2800" dirty="0" err="1" smtClean="0"/>
              <a:t>vì</a:t>
            </a:r>
            <a:r>
              <a:rPr lang="en-US" sz="2800" dirty="0" smtClean="0"/>
              <a:t> </a:t>
            </a:r>
            <a:r>
              <a:rPr lang="en-US" sz="2800" dirty="0" err="1" smtClean="0"/>
              <a:t>việc</a:t>
            </a:r>
            <a:r>
              <a:rPr lang="en-US" sz="2800" dirty="0" smtClean="0"/>
              <a:t> </a:t>
            </a:r>
            <a:r>
              <a:rPr lang="en-US" sz="2800" dirty="0" err="1" smtClean="0"/>
              <a:t>thực</a:t>
            </a:r>
            <a:r>
              <a:rPr lang="en-US" sz="2800" dirty="0" smtClean="0"/>
              <a:t> </a:t>
            </a:r>
            <a:r>
              <a:rPr lang="en-US" sz="2800" dirty="0" err="1" smtClean="0"/>
              <a:t>hiện</a:t>
            </a:r>
            <a:r>
              <a:rPr lang="en-US" sz="2800" dirty="0" smtClean="0"/>
              <a:t> </a:t>
            </a:r>
            <a:r>
              <a:rPr lang="en-US" sz="2800" dirty="0" err="1" smtClean="0"/>
              <a:t>phép</a:t>
            </a:r>
            <a:r>
              <a:rPr lang="en-US" sz="2800" dirty="0" smtClean="0"/>
              <a:t> </a:t>
            </a:r>
            <a:r>
              <a:rPr lang="en-US" sz="2800" dirty="0" err="1" smtClean="0"/>
              <a:t>chia</a:t>
            </a:r>
            <a:r>
              <a:rPr lang="en-US" sz="2800" dirty="0" smtClean="0"/>
              <a:t> </a:t>
            </a:r>
            <a:r>
              <a:rPr lang="en-US" sz="2800" dirty="0" err="1" smtClean="0"/>
              <a:t>như</a:t>
            </a:r>
            <a:r>
              <a:rPr lang="en-US" sz="2800" dirty="0" smtClean="0"/>
              <a:t> </a:t>
            </a:r>
            <a:r>
              <a:rPr lang="en-US" sz="2800" dirty="0" err="1" smtClean="0"/>
              <a:t>vậy</a:t>
            </a:r>
            <a:r>
              <a:rPr lang="en-US" sz="2800" dirty="0" smtClean="0"/>
              <a:t> </a:t>
            </a:r>
            <a:r>
              <a:rPr lang="en-US" sz="2800" dirty="0" err="1" smtClean="0"/>
              <a:t>sẽ</a:t>
            </a:r>
            <a:r>
              <a:rPr lang="en-US" sz="2800" dirty="0" smtClean="0"/>
              <a:t> </a:t>
            </a:r>
            <a:r>
              <a:rPr lang="en-US" sz="2800" dirty="0" err="1" smtClean="0"/>
              <a:t>rất</a:t>
            </a:r>
            <a:r>
              <a:rPr lang="en-US" sz="2800" dirty="0" smtClean="0"/>
              <a:t> </a:t>
            </a:r>
            <a:r>
              <a:rPr lang="en-US" sz="2800" dirty="0" err="1" smtClean="0"/>
              <a:t>mất</a:t>
            </a:r>
            <a:r>
              <a:rPr lang="en-US" sz="2800" dirty="0" smtClean="0"/>
              <a:t> </a:t>
            </a:r>
            <a:r>
              <a:rPr lang="en-US" sz="2800" dirty="0" err="1" smtClean="0"/>
              <a:t>thời</a:t>
            </a:r>
            <a:r>
              <a:rPr lang="en-US" sz="2800" dirty="0" smtClean="0"/>
              <a:t> </a:t>
            </a:r>
            <a:r>
              <a:rPr lang="en-US" sz="2800" dirty="0" err="1" smtClean="0"/>
              <a:t>gian</a:t>
            </a:r>
            <a:endParaRPr lang="en-US" sz="2800" dirty="0" smtClean="0"/>
          </a:p>
          <a:p>
            <a:pPr eaLnBrk="1" hangingPunct="1">
              <a:defRPr/>
            </a:pPr>
            <a:r>
              <a:rPr lang="en-US" sz="2800" dirty="0" err="1" smtClean="0"/>
              <a:t>Ngoài</a:t>
            </a:r>
            <a:r>
              <a:rPr lang="en-US" sz="2800" dirty="0" smtClean="0"/>
              <a:t> </a:t>
            </a:r>
            <a:r>
              <a:rPr lang="en-US" sz="2800" dirty="0" err="1" smtClean="0"/>
              <a:t>ra</a:t>
            </a:r>
            <a:r>
              <a:rPr lang="en-US" sz="2800" dirty="0" smtClean="0"/>
              <a:t>, </a:t>
            </a:r>
            <a:r>
              <a:rPr lang="en-US" sz="2800" dirty="0" err="1" smtClean="0"/>
              <a:t>nó</a:t>
            </a:r>
            <a:r>
              <a:rPr lang="en-US" sz="2800" dirty="0" smtClean="0"/>
              <a:t> </a:t>
            </a:r>
            <a:r>
              <a:rPr lang="en-US" sz="2800" dirty="0" err="1" smtClean="0"/>
              <a:t>đưa</a:t>
            </a:r>
            <a:r>
              <a:rPr lang="en-US" sz="2800" dirty="0" smtClean="0"/>
              <a:t> </a:t>
            </a:r>
            <a:r>
              <a:rPr lang="en-US" sz="2800" dirty="0" err="1" smtClean="0"/>
              <a:t>ra</a:t>
            </a:r>
            <a:r>
              <a:rPr lang="en-US" sz="2800" dirty="0" smtClean="0"/>
              <a:t> </a:t>
            </a:r>
            <a:r>
              <a:rPr lang="en-US" sz="2800" dirty="0" err="1" smtClean="0"/>
              <a:t>cho</a:t>
            </a:r>
            <a:r>
              <a:rPr lang="en-US" sz="2800" dirty="0" smtClean="0"/>
              <a:t> </a:t>
            </a:r>
            <a:r>
              <a:rPr lang="en-US" sz="2800" dirty="0" err="1" smtClean="0"/>
              <a:t>chúng</a:t>
            </a:r>
            <a:r>
              <a:rPr lang="en-US" sz="2800" dirty="0" smtClean="0"/>
              <a:t> </a:t>
            </a:r>
            <a:r>
              <a:rPr lang="en-US" sz="2800" dirty="0" err="1" smtClean="0"/>
              <a:t>ta</a:t>
            </a:r>
            <a:r>
              <a:rPr lang="en-US" sz="2800" dirty="0" smtClean="0"/>
              <a:t> </a:t>
            </a:r>
            <a:r>
              <a:rPr lang="en-US" sz="2800" dirty="0" err="1" smtClean="0"/>
              <a:t>giá</a:t>
            </a:r>
            <a:r>
              <a:rPr lang="en-US" sz="2800" dirty="0" smtClean="0"/>
              <a:t> </a:t>
            </a:r>
            <a:r>
              <a:rPr lang="en-US" sz="2800" dirty="0" err="1" smtClean="0"/>
              <a:t>trị</a:t>
            </a:r>
            <a:r>
              <a:rPr lang="en-US" sz="2800" dirty="0" smtClean="0"/>
              <a:t> </a:t>
            </a:r>
            <a:r>
              <a:rPr lang="en-US" sz="2800" dirty="0" err="1" smtClean="0"/>
              <a:t>trực</a:t>
            </a:r>
            <a:r>
              <a:rPr lang="en-US" sz="2800" dirty="0" smtClean="0"/>
              <a:t> </a:t>
            </a:r>
            <a:r>
              <a:rPr lang="en-US" sz="2800" dirty="0" err="1" smtClean="0"/>
              <a:t>tiếp</a:t>
            </a:r>
            <a:r>
              <a:rPr lang="en-US" sz="2800" dirty="0" smtClean="0"/>
              <a:t> </a:t>
            </a:r>
            <a:r>
              <a:rPr lang="en-US" sz="2800" dirty="0" err="1" smtClean="0"/>
              <a:t>của</a:t>
            </a:r>
            <a:r>
              <a:rPr lang="en-US" sz="2800" dirty="0" smtClean="0"/>
              <a:t> x(n) </a:t>
            </a:r>
            <a:r>
              <a:rPr lang="en-US" sz="2800" dirty="0" err="1" smtClean="0"/>
              <a:t>tuy</a:t>
            </a:r>
            <a:r>
              <a:rPr lang="en-US" sz="2800" dirty="0" smtClean="0"/>
              <a:t> </a:t>
            </a:r>
            <a:r>
              <a:rPr lang="en-US" sz="2800" dirty="0" err="1" smtClean="0"/>
              <a:t>nhiên</a:t>
            </a:r>
            <a:r>
              <a:rPr lang="en-US" sz="2800" dirty="0" smtClean="0"/>
              <a:t> </a:t>
            </a:r>
            <a:r>
              <a:rPr lang="en-US" sz="2800" dirty="0" err="1" smtClean="0"/>
              <a:t>lại</a:t>
            </a:r>
            <a:r>
              <a:rPr lang="en-US" sz="2800" dirty="0" smtClean="0"/>
              <a:t> </a:t>
            </a:r>
            <a:r>
              <a:rPr lang="en-US" sz="2800" dirty="0" err="1" smtClean="0"/>
              <a:t>không</a:t>
            </a:r>
            <a:r>
              <a:rPr lang="en-US" sz="2800" dirty="0" smtClean="0"/>
              <a:t> </a:t>
            </a:r>
            <a:r>
              <a:rPr lang="en-US" sz="2800" dirty="0" err="1" smtClean="0"/>
              <a:t>thể</a:t>
            </a:r>
            <a:r>
              <a:rPr lang="en-US" sz="2800" dirty="0" smtClean="0"/>
              <a:t> </a:t>
            </a:r>
            <a:r>
              <a:rPr lang="en-US" sz="2800" dirty="0" err="1" smtClean="0"/>
              <a:t>chỉ</a:t>
            </a:r>
            <a:r>
              <a:rPr lang="en-US" sz="2800" dirty="0" smtClean="0"/>
              <a:t> </a:t>
            </a:r>
            <a:r>
              <a:rPr lang="en-US" sz="2800" dirty="0" err="1" smtClean="0"/>
              <a:t>ra</a:t>
            </a:r>
            <a:r>
              <a:rPr lang="en-US" sz="2800" dirty="0" smtClean="0"/>
              <a:t> </a:t>
            </a:r>
            <a:r>
              <a:rPr lang="en-US" sz="2800" dirty="0" err="1" smtClean="0"/>
              <a:t>được</a:t>
            </a:r>
            <a:r>
              <a:rPr lang="en-US" sz="2800" dirty="0" smtClean="0"/>
              <a:t> </a:t>
            </a:r>
            <a:r>
              <a:rPr lang="en-US" sz="2800" dirty="0" err="1" smtClean="0"/>
              <a:t>dạng</a:t>
            </a:r>
            <a:r>
              <a:rPr lang="en-US" sz="2800" dirty="0" smtClean="0"/>
              <a:t> </a:t>
            </a:r>
            <a:r>
              <a:rPr lang="en-US" sz="2800" dirty="0" err="1" smtClean="0"/>
              <a:t>chung</a:t>
            </a:r>
            <a:r>
              <a:rPr lang="en-US" sz="2800" dirty="0" smtClean="0"/>
              <a:t> </a:t>
            </a:r>
            <a:r>
              <a:rPr lang="en-US" sz="2800" dirty="0" err="1" smtClean="0"/>
              <a:t>của</a:t>
            </a:r>
            <a:r>
              <a:rPr lang="en-US" sz="2800" dirty="0" smtClean="0"/>
              <a:t> x(n)</a:t>
            </a:r>
          </a:p>
          <a:p>
            <a:pPr eaLnBrk="1" hangingPunct="1">
              <a:buFont typeface="Wingdings" pitchFamily="2" charset="2"/>
              <a:buNone/>
              <a:defRPr/>
            </a:pPr>
            <a:r>
              <a:rPr lang="en-US" sz="2800" dirty="0" smtClean="0">
                <a:sym typeface="Wingdings" pitchFamily="2" charset="2"/>
              </a:rPr>
              <a:t> </a:t>
            </a:r>
            <a:r>
              <a:rPr lang="en-US" sz="2800" dirty="0" err="1" smtClean="0">
                <a:sym typeface="Wingdings" pitchFamily="2" charset="2"/>
              </a:rPr>
              <a:t>Phương</a:t>
            </a:r>
            <a:r>
              <a:rPr lang="en-US" sz="2800" dirty="0" smtClean="0">
                <a:sym typeface="Wingdings" pitchFamily="2" charset="2"/>
              </a:rPr>
              <a:t> </a:t>
            </a:r>
            <a:r>
              <a:rPr lang="en-US" sz="2800" dirty="0" err="1" smtClean="0">
                <a:sym typeface="Wingdings" pitchFamily="2" charset="2"/>
              </a:rPr>
              <a:t>pháp</a:t>
            </a:r>
            <a:r>
              <a:rPr lang="en-US" sz="2800" dirty="0" smtClean="0">
                <a:sym typeface="Wingdings" pitchFamily="2" charset="2"/>
              </a:rPr>
              <a:t> </a:t>
            </a:r>
            <a:r>
              <a:rPr lang="en-US" sz="2800" dirty="0" err="1" smtClean="0">
                <a:sym typeface="Wingdings" pitchFamily="2" charset="2"/>
              </a:rPr>
              <a:t>này</a:t>
            </a:r>
            <a:r>
              <a:rPr lang="en-US" sz="2800" dirty="0" smtClean="0">
                <a:sym typeface="Wingdings" pitchFamily="2" charset="2"/>
              </a:rPr>
              <a:t> </a:t>
            </a:r>
            <a:r>
              <a:rPr lang="en-US" sz="2800" dirty="0" err="1" smtClean="0">
                <a:sym typeface="Wingdings" pitchFamily="2" charset="2"/>
              </a:rPr>
              <a:t>được</a:t>
            </a:r>
            <a:r>
              <a:rPr lang="en-US" sz="2800" dirty="0" smtClean="0">
                <a:sym typeface="Wingdings" pitchFamily="2" charset="2"/>
              </a:rPr>
              <a:t> </a:t>
            </a:r>
            <a:r>
              <a:rPr lang="en-US" sz="2800" dirty="0" err="1" smtClean="0">
                <a:sym typeface="Wingdings" pitchFamily="2" charset="2"/>
              </a:rPr>
              <a:t>sử</a:t>
            </a:r>
            <a:r>
              <a:rPr lang="en-US" sz="2800" dirty="0" smtClean="0">
                <a:sym typeface="Wingdings" pitchFamily="2" charset="2"/>
              </a:rPr>
              <a:t> </a:t>
            </a:r>
            <a:r>
              <a:rPr lang="en-US" sz="2800" dirty="0" err="1" smtClean="0">
                <a:sym typeface="Wingdings" pitchFamily="2" charset="2"/>
              </a:rPr>
              <a:t>dụng</a:t>
            </a:r>
            <a:r>
              <a:rPr lang="en-US" sz="2800" dirty="0" smtClean="0">
                <a:sym typeface="Wingdings" pitchFamily="2" charset="2"/>
              </a:rPr>
              <a:t> </a:t>
            </a:r>
            <a:r>
              <a:rPr lang="en-US" sz="2800" dirty="0" err="1" smtClean="0">
                <a:sym typeface="Wingdings" pitchFamily="2" charset="2"/>
              </a:rPr>
              <a:t>chủ</a:t>
            </a:r>
            <a:r>
              <a:rPr lang="en-US" sz="2800" dirty="0" smtClean="0">
                <a:sym typeface="Wingdings" pitchFamily="2" charset="2"/>
              </a:rPr>
              <a:t> </a:t>
            </a:r>
            <a:r>
              <a:rPr lang="en-US" sz="2800" dirty="0" err="1" smtClean="0">
                <a:sym typeface="Wingdings" pitchFamily="2" charset="2"/>
              </a:rPr>
              <a:t>yếu</a:t>
            </a:r>
            <a:r>
              <a:rPr lang="en-US" sz="2800" dirty="0" smtClean="0">
                <a:sym typeface="Wingdings" pitchFamily="2" charset="2"/>
              </a:rPr>
              <a:t> </a:t>
            </a:r>
            <a:r>
              <a:rPr lang="en-US" sz="2800" dirty="0" err="1" smtClean="0">
                <a:sym typeface="Wingdings" pitchFamily="2" charset="2"/>
              </a:rPr>
              <a:t>trong</a:t>
            </a:r>
            <a:r>
              <a:rPr lang="en-US" sz="2800" dirty="0" smtClean="0">
                <a:sym typeface="Wingdings" pitchFamily="2" charset="2"/>
              </a:rPr>
              <a:t> </a:t>
            </a:r>
            <a:r>
              <a:rPr lang="en-US" sz="2800" dirty="0" err="1" smtClean="0">
                <a:sym typeface="Wingdings" pitchFamily="2" charset="2"/>
              </a:rPr>
              <a:t>trường</a:t>
            </a:r>
            <a:r>
              <a:rPr lang="en-US" sz="2800" dirty="0" smtClean="0">
                <a:sym typeface="Wingdings" pitchFamily="2" charset="2"/>
              </a:rPr>
              <a:t> </a:t>
            </a:r>
            <a:r>
              <a:rPr lang="en-US" sz="2800" dirty="0" err="1" smtClean="0">
                <a:sym typeface="Wingdings" pitchFamily="2" charset="2"/>
              </a:rPr>
              <a:t>hợp</a:t>
            </a:r>
            <a:r>
              <a:rPr lang="en-US" sz="2800" dirty="0" smtClean="0">
                <a:sym typeface="Wingdings" pitchFamily="2" charset="2"/>
              </a:rPr>
              <a:t> </a:t>
            </a:r>
            <a:r>
              <a:rPr lang="en-US" sz="2800" dirty="0" err="1" smtClean="0">
                <a:sym typeface="Wingdings" pitchFamily="2" charset="2"/>
              </a:rPr>
              <a:t>chỉ</a:t>
            </a:r>
            <a:r>
              <a:rPr lang="en-US" sz="2800" dirty="0" smtClean="0">
                <a:sym typeface="Wingdings" pitchFamily="2" charset="2"/>
              </a:rPr>
              <a:t> </a:t>
            </a:r>
            <a:r>
              <a:rPr lang="en-US" sz="2800" dirty="0" err="1" smtClean="0">
                <a:sym typeface="Wingdings" pitchFamily="2" charset="2"/>
              </a:rPr>
              <a:t>yêu</a:t>
            </a:r>
            <a:r>
              <a:rPr lang="en-US" sz="2800" dirty="0" smtClean="0">
                <a:sym typeface="Wingdings" pitchFamily="2" charset="2"/>
              </a:rPr>
              <a:t> </a:t>
            </a:r>
            <a:r>
              <a:rPr lang="en-US" sz="2800" dirty="0" err="1" smtClean="0">
                <a:sym typeface="Wingdings" pitchFamily="2" charset="2"/>
              </a:rPr>
              <a:t>cầu</a:t>
            </a:r>
            <a:r>
              <a:rPr lang="en-US" sz="2800" dirty="0" smtClean="0">
                <a:sym typeface="Wingdings" pitchFamily="2" charset="2"/>
              </a:rPr>
              <a:t> </a:t>
            </a:r>
            <a:r>
              <a:rPr lang="en-US" sz="2800" dirty="0" err="1" smtClean="0">
                <a:sym typeface="Wingdings" pitchFamily="2" charset="2"/>
              </a:rPr>
              <a:t>tính</a:t>
            </a:r>
            <a:r>
              <a:rPr lang="en-US" sz="2800" dirty="0" smtClean="0">
                <a:sym typeface="Wingdings" pitchFamily="2" charset="2"/>
              </a:rPr>
              <a:t> </a:t>
            </a:r>
            <a:r>
              <a:rPr lang="en-US" sz="2800" dirty="0" err="1" smtClean="0">
                <a:sym typeface="Wingdings" pitchFamily="2" charset="2"/>
              </a:rPr>
              <a:t>giá</a:t>
            </a:r>
            <a:r>
              <a:rPr lang="en-US" sz="2800" dirty="0" smtClean="0">
                <a:sym typeface="Wingdings" pitchFamily="2" charset="2"/>
              </a:rPr>
              <a:t> </a:t>
            </a:r>
            <a:r>
              <a:rPr lang="en-US" sz="2800" dirty="0" err="1" smtClean="0">
                <a:sym typeface="Wingdings" pitchFamily="2" charset="2"/>
              </a:rPr>
              <a:t>trị</a:t>
            </a:r>
            <a:r>
              <a:rPr lang="en-US" sz="2800" dirty="0" smtClean="0">
                <a:sym typeface="Wingdings" pitchFamily="2" charset="2"/>
              </a:rPr>
              <a:t> </a:t>
            </a:r>
            <a:r>
              <a:rPr lang="en-US" sz="2800" dirty="0" err="1" smtClean="0">
                <a:sym typeface="Wingdings" pitchFamily="2" charset="2"/>
              </a:rPr>
              <a:t>của</a:t>
            </a:r>
            <a:r>
              <a:rPr lang="en-US" sz="2800" dirty="0" smtClean="0">
                <a:sym typeface="Wingdings" pitchFamily="2" charset="2"/>
              </a:rPr>
              <a:t> </a:t>
            </a:r>
            <a:r>
              <a:rPr lang="en-US" sz="2800" dirty="0" err="1" smtClean="0">
                <a:sym typeface="Wingdings" pitchFamily="2" charset="2"/>
              </a:rPr>
              <a:t>vài</a:t>
            </a:r>
            <a:r>
              <a:rPr lang="en-US" sz="2800" dirty="0" smtClean="0">
                <a:sym typeface="Wingdings" pitchFamily="2" charset="2"/>
              </a:rPr>
              <a:t> </a:t>
            </a:r>
            <a:r>
              <a:rPr lang="en-US" sz="2800" dirty="0" err="1" smtClean="0">
                <a:sym typeface="Wingdings" pitchFamily="2" charset="2"/>
              </a:rPr>
              <a:t>xung</a:t>
            </a:r>
            <a:r>
              <a:rPr lang="en-US" sz="2800" dirty="0" smtClean="0">
                <a:sym typeface="Wingdings" pitchFamily="2" charset="2"/>
              </a:rPr>
              <a:t> x(n) </a:t>
            </a:r>
            <a:r>
              <a:rPr lang="en-US" sz="2800" dirty="0" err="1" smtClean="0">
                <a:sym typeface="Wingdings" pitchFamily="2" charset="2"/>
              </a:rPr>
              <a:t>đầu</a:t>
            </a:r>
            <a:r>
              <a:rPr lang="en-US" sz="2800" dirty="0" smtClean="0">
                <a:sym typeface="Wingdings" pitchFamily="2" charset="2"/>
              </a:rPr>
              <a:t> </a:t>
            </a:r>
            <a:r>
              <a:rPr lang="en-US" sz="2800" dirty="0" err="1" smtClean="0">
                <a:sym typeface="Wingdings" pitchFamily="2" charset="2"/>
              </a:rPr>
              <a:t>tiên</a:t>
            </a:r>
            <a:endParaRPr lang="en-US" sz="2800"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Ví</a:t>
            </a:r>
            <a:r>
              <a:rPr lang="en-US" dirty="0" smtClean="0"/>
              <a:t> </a:t>
            </a:r>
            <a:r>
              <a:rPr lang="en-US" dirty="0" err="1" smtClean="0"/>
              <a:t>dụ</a:t>
            </a:r>
            <a:endParaRPr lang="en-US" dirty="0"/>
          </a:p>
        </p:txBody>
      </p:sp>
      <p:sp>
        <p:nvSpPr>
          <p:cNvPr id="3" name="Content Placeholder 2"/>
          <p:cNvSpPr>
            <a:spLocks noGrp="1"/>
          </p:cNvSpPr>
          <p:nvPr>
            <p:ph idx="1"/>
          </p:nvPr>
        </p:nvSpPr>
        <p:spPr/>
        <p:txBody>
          <a:bodyPr/>
          <a:lstStyle/>
          <a:p>
            <a:pPr>
              <a:defRPr/>
            </a:pPr>
            <a:r>
              <a:rPr lang="en-US" dirty="0" err="1" smtClean="0"/>
              <a:t>Sử</a:t>
            </a:r>
            <a:r>
              <a:rPr lang="en-US" dirty="0" smtClean="0"/>
              <a:t> </a:t>
            </a:r>
            <a:r>
              <a:rPr lang="en-US" dirty="0" err="1" smtClean="0"/>
              <a:t>dụng</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thành</a:t>
            </a:r>
            <a:r>
              <a:rPr lang="en-US" dirty="0" smtClean="0"/>
              <a:t> </a:t>
            </a:r>
            <a:r>
              <a:rPr lang="en-US" dirty="0" err="1" smtClean="0"/>
              <a:t>chuỗi</a:t>
            </a:r>
            <a:r>
              <a:rPr lang="en-US" dirty="0" smtClean="0"/>
              <a:t> </a:t>
            </a:r>
            <a:r>
              <a:rPr lang="en-US" dirty="0" err="1" smtClean="0"/>
              <a:t>lũy</a:t>
            </a:r>
            <a:r>
              <a:rPr lang="en-US" dirty="0" smtClean="0"/>
              <a:t> </a:t>
            </a:r>
            <a:r>
              <a:rPr lang="en-US" dirty="0" err="1" smtClean="0"/>
              <a:t>thừa</a:t>
            </a:r>
            <a:r>
              <a:rPr lang="en-US" dirty="0" smtClean="0"/>
              <a:t> </a:t>
            </a:r>
            <a:r>
              <a:rPr lang="en-US" dirty="0" err="1" smtClean="0"/>
              <a:t>để</a:t>
            </a:r>
            <a:r>
              <a:rPr lang="en-US" dirty="0" smtClean="0"/>
              <a:t> </a:t>
            </a:r>
            <a:r>
              <a:rPr lang="en-US" dirty="0" err="1" smtClean="0"/>
              <a:t>tính</a:t>
            </a:r>
            <a:r>
              <a:rPr lang="en-US" dirty="0" smtClean="0"/>
              <a:t> 6 </a:t>
            </a:r>
            <a:r>
              <a:rPr lang="en-US" dirty="0" err="1" smtClean="0"/>
              <a:t>xung</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của</a:t>
            </a:r>
            <a:r>
              <a:rPr lang="en-US" dirty="0" smtClean="0"/>
              <a:t> </a:t>
            </a:r>
            <a:r>
              <a:rPr lang="en-US" dirty="0" err="1" smtClean="0"/>
              <a:t>tín</a:t>
            </a:r>
            <a:r>
              <a:rPr lang="en-US" dirty="0" smtClean="0"/>
              <a:t> </a:t>
            </a:r>
            <a:r>
              <a:rPr lang="en-US" dirty="0" err="1" smtClean="0"/>
              <a:t>hiệu</a:t>
            </a:r>
            <a:r>
              <a:rPr lang="en-US" dirty="0" smtClean="0"/>
              <a:t> </a:t>
            </a:r>
            <a:r>
              <a:rPr lang="en-US" i="1" dirty="0" smtClean="0"/>
              <a:t>x(n) </a:t>
            </a:r>
            <a:r>
              <a:rPr lang="en-US" dirty="0" err="1" smtClean="0"/>
              <a:t>có</a:t>
            </a:r>
            <a:r>
              <a:rPr lang="en-US" dirty="0" smtClean="0"/>
              <a:t> </a:t>
            </a:r>
            <a:r>
              <a:rPr lang="en-US" dirty="0" err="1" smtClean="0"/>
              <a:t>biến</a:t>
            </a:r>
            <a:r>
              <a:rPr lang="en-US" dirty="0" smtClean="0"/>
              <a:t> </a:t>
            </a:r>
            <a:r>
              <a:rPr lang="en-US" dirty="0" err="1" smtClean="0"/>
              <a:t>đổi</a:t>
            </a:r>
            <a:r>
              <a:rPr lang="en-US" dirty="0" smtClean="0"/>
              <a:t> Z </a:t>
            </a:r>
            <a:r>
              <a:rPr lang="en-US" dirty="0" err="1" smtClean="0"/>
              <a:t>như</a:t>
            </a:r>
            <a:r>
              <a:rPr lang="en-US" dirty="0" smtClean="0"/>
              <a:t> </a:t>
            </a:r>
            <a:r>
              <a:rPr lang="en-US" dirty="0" err="1" smtClean="0"/>
              <a:t>sau</a:t>
            </a:r>
            <a:r>
              <a:rPr lang="en-US" dirty="0" smtClean="0"/>
              <a:t>:</a:t>
            </a:r>
          </a:p>
          <a:p>
            <a:pPr>
              <a:defRPr/>
            </a:pPr>
            <a:endParaRPr lang="en-US" dirty="0" smtClean="0"/>
          </a:p>
          <a:p>
            <a:pPr>
              <a:defRPr/>
            </a:pPr>
            <a:endParaRPr lang="en-US" dirty="0" smtClean="0"/>
          </a:p>
          <a:p>
            <a:pPr lvl="1">
              <a:defRPr/>
            </a:pPr>
            <a:r>
              <a:rPr lang="en-US" dirty="0" err="1" smtClean="0"/>
              <a:t>Với</a:t>
            </a:r>
            <a:r>
              <a:rPr lang="en-US" dirty="0" smtClean="0"/>
              <a:t> </a:t>
            </a:r>
            <a:r>
              <a:rPr lang="en-US" i="1" dirty="0" smtClean="0"/>
              <a:t>x(n)</a:t>
            </a:r>
            <a:r>
              <a:rPr lang="en-US" dirty="0" smtClean="0"/>
              <a:t> </a:t>
            </a:r>
            <a:r>
              <a:rPr lang="en-US" dirty="0" err="1" smtClean="0"/>
              <a:t>là</a:t>
            </a:r>
            <a:r>
              <a:rPr lang="en-US" dirty="0" smtClean="0"/>
              <a:t> </a:t>
            </a:r>
            <a:r>
              <a:rPr lang="en-US" dirty="0" err="1" smtClean="0"/>
              <a:t>tín</a:t>
            </a:r>
            <a:r>
              <a:rPr lang="en-US" dirty="0" smtClean="0"/>
              <a:t> </a:t>
            </a:r>
            <a:r>
              <a:rPr lang="en-US" dirty="0" err="1" smtClean="0"/>
              <a:t>hiệu</a:t>
            </a:r>
            <a:r>
              <a:rPr lang="en-US" dirty="0" smtClean="0"/>
              <a:t> </a:t>
            </a:r>
            <a:r>
              <a:rPr lang="en-US" dirty="0" err="1" smtClean="0"/>
              <a:t>nhân</a:t>
            </a:r>
            <a:r>
              <a:rPr lang="en-US" dirty="0" smtClean="0"/>
              <a:t> </a:t>
            </a:r>
            <a:r>
              <a:rPr lang="en-US" dirty="0" err="1" smtClean="0"/>
              <a:t>quả</a:t>
            </a:r>
            <a:endParaRPr lang="en-US" dirty="0" smtClean="0"/>
          </a:p>
          <a:p>
            <a:pPr lvl="1">
              <a:defRPr/>
            </a:pPr>
            <a:r>
              <a:rPr lang="en-US" dirty="0" err="1" smtClean="0"/>
              <a:t>Với</a:t>
            </a:r>
            <a:r>
              <a:rPr lang="en-US" dirty="0" smtClean="0"/>
              <a:t> </a:t>
            </a:r>
            <a:r>
              <a:rPr lang="en-US" i="1" dirty="0" smtClean="0"/>
              <a:t>x(n)</a:t>
            </a:r>
            <a:r>
              <a:rPr lang="en-US" dirty="0" smtClean="0"/>
              <a:t> </a:t>
            </a:r>
            <a:r>
              <a:rPr lang="en-US" dirty="0" err="1" smtClean="0"/>
              <a:t>là</a:t>
            </a:r>
            <a:r>
              <a:rPr lang="en-US" dirty="0" smtClean="0"/>
              <a:t> </a:t>
            </a:r>
            <a:r>
              <a:rPr lang="en-US" dirty="0" err="1" smtClean="0"/>
              <a:t>tín</a:t>
            </a:r>
            <a:r>
              <a:rPr lang="en-US" dirty="0" smtClean="0"/>
              <a:t> </a:t>
            </a:r>
            <a:r>
              <a:rPr lang="en-US" dirty="0" err="1" smtClean="0"/>
              <a:t>hiệu</a:t>
            </a:r>
            <a:r>
              <a:rPr lang="en-US" dirty="0" smtClean="0"/>
              <a:t> </a:t>
            </a:r>
            <a:r>
              <a:rPr lang="en-US" dirty="0" err="1" smtClean="0"/>
              <a:t>phản</a:t>
            </a:r>
            <a:r>
              <a:rPr lang="en-US" dirty="0" smtClean="0"/>
              <a:t> </a:t>
            </a:r>
            <a:r>
              <a:rPr lang="en-US" dirty="0" err="1" smtClean="0"/>
              <a:t>nhân</a:t>
            </a:r>
            <a:r>
              <a:rPr lang="en-US" dirty="0" smtClean="0"/>
              <a:t> </a:t>
            </a:r>
            <a:r>
              <a:rPr lang="en-US" dirty="0" err="1" smtClean="0"/>
              <a:t>quả</a:t>
            </a:r>
            <a:endParaRPr lang="en-US" dirty="0"/>
          </a:p>
        </p:txBody>
      </p:sp>
      <p:pic>
        <p:nvPicPr>
          <p:cNvPr id="460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3276600"/>
            <a:ext cx="3427413"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0" y="277813"/>
            <a:ext cx="9144000" cy="1139825"/>
          </a:xfrm>
        </p:spPr>
        <p:txBody>
          <a:bodyPr/>
          <a:lstStyle/>
          <a:p>
            <a:pPr eaLnBrk="1" hangingPunct="1">
              <a:defRPr/>
            </a:pPr>
            <a:r>
              <a:rPr lang="en-US" sz="3200" dirty="0" smtClean="0"/>
              <a:t>3.4.2 </a:t>
            </a:r>
            <a:r>
              <a:rPr lang="en-US" sz="3200" dirty="0" err="1" smtClean="0"/>
              <a:t>Phương</a:t>
            </a:r>
            <a:r>
              <a:rPr lang="en-US" sz="3200" dirty="0" smtClean="0"/>
              <a:t> </a:t>
            </a:r>
            <a:r>
              <a:rPr lang="en-US" sz="3200" dirty="0" err="1" smtClean="0"/>
              <a:t>pháp</a:t>
            </a:r>
            <a:r>
              <a:rPr lang="en-US" sz="3200" dirty="0" smtClean="0"/>
              <a:t> </a:t>
            </a:r>
            <a:r>
              <a:rPr lang="en-US" sz="3200" dirty="0" err="1" smtClean="0"/>
              <a:t>khai</a:t>
            </a:r>
            <a:r>
              <a:rPr lang="en-US" sz="3200" dirty="0" smtClean="0"/>
              <a:t> </a:t>
            </a:r>
            <a:r>
              <a:rPr lang="en-US" sz="3200" dirty="0" err="1" smtClean="0"/>
              <a:t>triển</a:t>
            </a:r>
            <a:r>
              <a:rPr lang="en-US" sz="3200" dirty="0" smtClean="0"/>
              <a:t> </a:t>
            </a:r>
            <a:r>
              <a:rPr lang="en-US" sz="3200" dirty="0" err="1" smtClean="0"/>
              <a:t>phân</a:t>
            </a:r>
            <a:r>
              <a:rPr lang="en-US" sz="3200" dirty="0" smtClean="0"/>
              <a:t> </a:t>
            </a:r>
            <a:r>
              <a:rPr lang="en-US" sz="3200" dirty="0" err="1" smtClean="0"/>
              <a:t>số</a:t>
            </a:r>
            <a:r>
              <a:rPr lang="en-US" sz="3200" dirty="0" smtClean="0"/>
              <a:t> </a:t>
            </a:r>
            <a:r>
              <a:rPr lang="en-US" sz="3200" dirty="0" err="1" smtClean="0"/>
              <a:t>từng</a:t>
            </a:r>
            <a:r>
              <a:rPr lang="en-US" sz="3200" dirty="0" smtClean="0"/>
              <a:t> </a:t>
            </a:r>
            <a:r>
              <a:rPr lang="en-US" sz="3200" dirty="0" err="1" smtClean="0"/>
              <a:t>phần</a:t>
            </a:r>
            <a:endParaRPr lang="en-US" sz="3200" dirty="0" smtClean="0"/>
          </a:p>
        </p:txBody>
      </p:sp>
      <p:sp>
        <p:nvSpPr>
          <p:cNvPr id="135171" name="Rectangle 3"/>
          <p:cNvSpPr>
            <a:spLocks noGrp="1" noChangeArrowheads="1"/>
          </p:cNvSpPr>
          <p:nvPr>
            <p:ph type="body" idx="1"/>
          </p:nvPr>
        </p:nvSpPr>
        <p:spPr/>
        <p:txBody>
          <a:bodyPr/>
          <a:lstStyle/>
          <a:p>
            <a:pPr eaLnBrk="1" hangingPunct="1">
              <a:defRPr/>
            </a:pPr>
            <a:r>
              <a:rPr lang="en-US" sz="2800" dirty="0" err="1" smtClean="0"/>
              <a:t>Nguyên</a:t>
            </a:r>
            <a:r>
              <a:rPr lang="en-US" sz="2800" dirty="0" smtClean="0"/>
              <a:t> </a:t>
            </a:r>
            <a:r>
              <a:rPr lang="en-US" sz="2800" dirty="0" err="1" smtClean="0"/>
              <a:t>tắc</a:t>
            </a:r>
            <a:r>
              <a:rPr lang="en-US" sz="2800" dirty="0" smtClean="0"/>
              <a:t>: </a:t>
            </a:r>
            <a:r>
              <a:rPr lang="en-US" sz="2800" dirty="0" err="1" smtClean="0"/>
              <a:t>đưa</a:t>
            </a:r>
            <a:r>
              <a:rPr lang="en-US" sz="2800" dirty="0" smtClean="0"/>
              <a:t> </a:t>
            </a:r>
            <a:r>
              <a:rPr lang="en-US" sz="2800" dirty="0" err="1" smtClean="0"/>
              <a:t>phân</a:t>
            </a:r>
            <a:r>
              <a:rPr lang="en-US" sz="2800" dirty="0" smtClean="0"/>
              <a:t> </a:t>
            </a:r>
            <a:r>
              <a:rPr lang="en-US" sz="2800" dirty="0" err="1" smtClean="0"/>
              <a:t>thức</a:t>
            </a:r>
            <a:r>
              <a:rPr lang="en-US" sz="2800" dirty="0" smtClean="0"/>
              <a:t> </a:t>
            </a:r>
            <a:r>
              <a:rPr lang="en-US" sz="2800" dirty="0" err="1" smtClean="0"/>
              <a:t>hữu</a:t>
            </a:r>
            <a:r>
              <a:rPr lang="en-US" sz="2800" dirty="0" smtClean="0"/>
              <a:t> </a:t>
            </a:r>
            <a:r>
              <a:rPr lang="en-US" sz="2800" dirty="0" err="1" smtClean="0"/>
              <a:t>tỷ</a:t>
            </a:r>
            <a:r>
              <a:rPr lang="en-US" sz="2800" dirty="0" smtClean="0"/>
              <a:t> X(z) </a:t>
            </a:r>
            <a:r>
              <a:rPr lang="en-US" sz="2800" dirty="0" err="1" smtClean="0"/>
              <a:t>về</a:t>
            </a:r>
            <a:r>
              <a:rPr lang="en-US" sz="2800" dirty="0" smtClean="0"/>
              <a:t> </a:t>
            </a:r>
            <a:r>
              <a:rPr lang="en-US" sz="2800" dirty="0" err="1" smtClean="0"/>
              <a:t>tổng</a:t>
            </a:r>
            <a:r>
              <a:rPr lang="en-US" sz="2800" dirty="0" smtClean="0"/>
              <a:t> </a:t>
            </a:r>
            <a:r>
              <a:rPr lang="en-US" sz="2800" dirty="0" err="1" smtClean="0"/>
              <a:t>các</a:t>
            </a:r>
            <a:r>
              <a:rPr lang="en-US" sz="2800" dirty="0" smtClean="0"/>
              <a:t> </a:t>
            </a:r>
            <a:r>
              <a:rPr lang="en-US" sz="2800" dirty="0" err="1" smtClean="0"/>
              <a:t>phân</a:t>
            </a:r>
            <a:r>
              <a:rPr lang="en-US" sz="2800" dirty="0" smtClean="0"/>
              <a:t> </a:t>
            </a:r>
            <a:r>
              <a:rPr lang="en-US" sz="2800" dirty="0" err="1" smtClean="0"/>
              <a:t>thức</a:t>
            </a:r>
            <a:r>
              <a:rPr lang="en-US" sz="2800" dirty="0" smtClean="0"/>
              <a:t> </a:t>
            </a:r>
            <a:r>
              <a:rPr lang="en-US" sz="2800" dirty="0" err="1" smtClean="0"/>
              <a:t>tối</a:t>
            </a:r>
            <a:r>
              <a:rPr lang="en-US" sz="2800" dirty="0" smtClean="0"/>
              <a:t> </a:t>
            </a:r>
            <a:r>
              <a:rPr lang="en-US" sz="2800" dirty="0" err="1" smtClean="0"/>
              <a:t>giản</a:t>
            </a:r>
            <a:r>
              <a:rPr lang="en-US" sz="2800" dirty="0" smtClean="0"/>
              <a:t>.</a:t>
            </a:r>
          </a:p>
          <a:p>
            <a:pPr eaLnBrk="1" hangingPunct="1">
              <a:defRPr/>
            </a:pPr>
            <a:endParaRPr lang="en-US" sz="2800" dirty="0" smtClean="0"/>
          </a:p>
          <a:p>
            <a:pPr lvl="1" eaLnBrk="1" hangingPunct="1">
              <a:defRPr/>
            </a:pPr>
            <a:r>
              <a:rPr lang="en-US" sz="2400" dirty="0" err="1" smtClean="0"/>
              <a:t>Trong</a:t>
            </a:r>
            <a:r>
              <a:rPr lang="en-US" sz="2400" dirty="0" smtClean="0"/>
              <a:t> </a:t>
            </a:r>
            <a:r>
              <a:rPr lang="en-US" sz="2400" dirty="0" err="1" smtClean="0"/>
              <a:t>đó</a:t>
            </a:r>
            <a:r>
              <a:rPr lang="en-US" sz="2400" dirty="0" smtClean="0"/>
              <a:t>, X</a:t>
            </a:r>
            <a:r>
              <a:rPr lang="en-US" sz="2400" baseline="-25000" dirty="0" smtClean="0"/>
              <a:t>1</a:t>
            </a:r>
            <a:r>
              <a:rPr lang="en-US" sz="2400" dirty="0" smtClean="0"/>
              <a:t>(z), X</a:t>
            </a:r>
            <a:r>
              <a:rPr lang="en-US" sz="2400" baseline="-25000" dirty="0" smtClean="0"/>
              <a:t>2</a:t>
            </a:r>
            <a:r>
              <a:rPr lang="en-US" sz="2400" dirty="0" smtClean="0"/>
              <a:t>(z), …, </a:t>
            </a:r>
            <a:r>
              <a:rPr lang="en-US" sz="2400" dirty="0" err="1" smtClean="0"/>
              <a:t>X</a:t>
            </a:r>
            <a:r>
              <a:rPr lang="en-US" sz="2400" baseline="-25000" dirty="0" err="1" smtClean="0"/>
              <a:t>k</a:t>
            </a:r>
            <a:r>
              <a:rPr lang="en-US" sz="2400" dirty="0" smtClean="0"/>
              <a:t>(z) </a:t>
            </a:r>
            <a:r>
              <a:rPr lang="en-US" sz="2400" dirty="0" err="1" smtClean="0"/>
              <a:t>là</a:t>
            </a:r>
            <a:r>
              <a:rPr lang="en-US" sz="2400" dirty="0" smtClean="0"/>
              <a:t> </a:t>
            </a:r>
            <a:r>
              <a:rPr lang="en-US" sz="2400" dirty="0" err="1" smtClean="0"/>
              <a:t>các</a:t>
            </a:r>
            <a:r>
              <a:rPr lang="en-US" sz="2400" dirty="0" smtClean="0"/>
              <a:t> </a:t>
            </a:r>
            <a:r>
              <a:rPr lang="en-US" sz="2400" dirty="0" err="1" smtClean="0"/>
              <a:t>phân</a:t>
            </a:r>
            <a:r>
              <a:rPr lang="en-US" sz="2400" dirty="0" smtClean="0"/>
              <a:t> </a:t>
            </a:r>
            <a:r>
              <a:rPr lang="en-US" sz="2400" dirty="0" err="1" smtClean="0"/>
              <a:t>thức</a:t>
            </a:r>
            <a:r>
              <a:rPr lang="en-US" sz="2400" dirty="0" smtClean="0"/>
              <a:t> </a:t>
            </a:r>
            <a:r>
              <a:rPr lang="en-US" sz="2400" dirty="0" err="1" smtClean="0"/>
              <a:t>tối</a:t>
            </a:r>
            <a:r>
              <a:rPr lang="en-US" sz="2400" dirty="0" smtClean="0"/>
              <a:t> </a:t>
            </a:r>
            <a:r>
              <a:rPr lang="en-US" sz="2400" dirty="0" err="1" smtClean="0"/>
              <a:t>giản</a:t>
            </a:r>
            <a:r>
              <a:rPr lang="en-US" sz="2400" dirty="0" smtClean="0"/>
              <a:t>. </a:t>
            </a:r>
          </a:p>
          <a:p>
            <a:pPr lvl="1" eaLnBrk="1" hangingPunct="1">
              <a:defRPr/>
            </a:pPr>
            <a:r>
              <a:rPr lang="en-US" sz="2400" dirty="0" err="1" smtClean="0"/>
              <a:t>Đối</a:t>
            </a:r>
            <a:r>
              <a:rPr lang="en-US" sz="2400" dirty="0" smtClean="0"/>
              <a:t> </a:t>
            </a:r>
            <a:r>
              <a:rPr lang="en-US" sz="2400" dirty="0" err="1" smtClean="0"/>
              <a:t>chiếu</a:t>
            </a:r>
            <a:r>
              <a:rPr lang="en-US" sz="2400" dirty="0" smtClean="0"/>
              <a:t> </a:t>
            </a:r>
            <a:r>
              <a:rPr lang="en-US" sz="2400" dirty="0" err="1" smtClean="0"/>
              <a:t>với</a:t>
            </a:r>
            <a:r>
              <a:rPr lang="en-US" sz="2400" dirty="0" smtClean="0"/>
              <a:t> </a:t>
            </a:r>
            <a:r>
              <a:rPr lang="en-US" sz="2400" dirty="0" err="1" smtClean="0"/>
              <a:t>bảng</a:t>
            </a:r>
            <a:r>
              <a:rPr lang="en-US" sz="2400" dirty="0" smtClean="0"/>
              <a:t> </a:t>
            </a:r>
            <a:r>
              <a:rPr lang="en-US" sz="2400" b="1" i="1" dirty="0" err="1" smtClean="0"/>
              <a:t>Một</a:t>
            </a:r>
            <a:r>
              <a:rPr lang="en-US" sz="2400" b="1" i="1" dirty="0" smtClean="0"/>
              <a:t> </a:t>
            </a:r>
            <a:r>
              <a:rPr lang="en-US" sz="2400" b="1" i="1" dirty="0" err="1" smtClean="0"/>
              <a:t>số</a:t>
            </a:r>
            <a:r>
              <a:rPr lang="en-US" sz="2400" b="1" i="1" dirty="0" smtClean="0"/>
              <a:t> </a:t>
            </a:r>
            <a:r>
              <a:rPr lang="en-US" sz="2400" b="1" i="1" dirty="0" err="1" smtClean="0"/>
              <a:t>biến</a:t>
            </a:r>
            <a:r>
              <a:rPr lang="en-US" sz="2400" b="1" i="1" dirty="0" smtClean="0"/>
              <a:t> </a:t>
            </a:r>
            <a:r>
              <a:rPr lang="en-US" sz="2400" b="1" i="1" dirty="0" err="1" smtClean="0"/>
              <a:t>đổi</a:t>
            </a:r>
            <a:r>
              <a:rPr lang="en-US" sz="2400" b="1" i="1" dirty="0" smtClean="0"/>
              <a:t> Z</a:t>
            </a:r>
            <a:r>
              <a:rPr lang="en-US" sz="2400" dirty="0" smtClean="0"/>
              <a:t> </a:t>
            </a:r>
            <a:r>
              <a:rPr lang="en-US" sz="2400" dirty="0" err="1" smtClean="0"/>
              <a:t>cơ</a:t>
            </a:r>
            <a:r>
              <a:rPr lang="en-US" sz="2400" dirty="0" smtClean="0"/>
              <a:t> </a:t>
            </a:r>
            <a:r>
              <a:rPr lang="en-US" sz="2400" dirty="0" err="1" smtClean="0"/>
              <a:t>bản</a:t>
            </a:r>
            <a:r>
              <a:rPr lang="en-US" sz="2400" dirty="0" smtClean="0"/>
              <a:t> </a:t>
            </a:r>
            <a:r>
              <a:rPr lang="en-US" sz="2400" dirty="0" err="1" smtClean="0"/>
              <a:t>để</a:t>
            </a:r>
            <a:r>
              <a:rPr lang="en-US" sz="2400" dirty="0" smtClean="0"/>
              <a:t> </a:t>
            </a:r>
            <a:r>
              <a:rPr lang="en-US" sz="2400" dirty="0" err="1" smtClean="0"/>
              <a:t>suy</a:t>
            </a:r>
            <a:r>
              <a:rPr lang="en-US" sz="2400" dirty="0" smtClean="0"/>
              <a:t> </a:t>
            </a:r>
            <a:r>
              <a:rPr lang="en-US" sz="2400" dirty="0" err="1" smtClean="0"/>
              <a:t>ra</a:t>
            </a:r>
            <a:r>
              <a:rPr lang="en-US" sz="2400" dirty="0" smtClean="0"/>
              <a:t> </a:t>
            </a:r>
            <a:r>
              <a:rPr lang="en-US" sz="2400" dirty="0" err="1" smtClean="0"/>
              <a:t>dạng</a:t>
            </a:r>
            <a:r>
              <a:rPr lang="en-US" sz="2400" dirty="0" smtClean="0"/>
              <a:t> </a:t>
            </a:r>
            <a:r>
              <a:rPr lang="en-US" sz="2400" dirty="0" err="1" smtClean="0"/>
              <a:t>tín</a:t>
            </a:r>
            <a:r>
              <a:rPr lang="en-US" sz="2400" dirty="0" smtClean="0"/>
              <a:t> </a:t>
            </a:r>
            <a:r>
              <a:rPr lang="en-US" sz="2400" dirty="0" err="1" smtClean="0"/>
              <a:t>hiệu</a:t>
            </a:r>
            <a:r>
              <a:rPr lang="en-US" sz="2400" dirty="0" smtClean="0"/>
              <a:t> x</a:t>
            </a:r>
            <a:r>
              <a:rPr lang="en-US" sz="2400" baseline="-25000" dirty="0" smtClean="0"/>
              <a:t>1</a:t>
            </a:r>
            <a:r>
              <a:rPr lang="en-US" sz="2400" dirty="0" smtClean="0"/>
              <a:t>(n), </a:t>
            </a:r>
            <a:r>
              <a:rPr lang="en-US" sz="2400" dirty="0" err="1" smtClean="0"/>
              <a:t>x</a:t>
            </a:r>
            <a:r>
              <a:rPr lang="en-US" sz="2400" baseline="-25000" dirty="0" err="1"/>
              <a:t>2</a:t>
            </a:r>
            <a:r>
              <a:rPr lang="en-US" sz="2400" dirty="0" smtClean="0"/>
              <a:t>(n), …, </a:t>
            </a:r>
            <a:r>
              <a:rPr lang="en-US" sz="2400" dirty="0" err="1" smtClean="0"/>
              <a:t>x</a:t>
            </a:r>
            <a:r>
              <a:rPr lang="en-US" sz="2400" baseline="-25000" dirty="0" err="1" smtClean="0"/>
              <a:t>k</a:t>
            </a:r>
            <a:r>
              <a:rPr lang="en-US" sz="2400" dirty="0" smtClean="0"/>
              <a:t>(n) </a:t>
            </a:r>
            <a:r>
              <a:rPr lang="en-US" sz="2400" dirty="0" err="1" smtClean="0"/>
              <a:t>tương</a:t>
            </a:r>
            <a:r>
              <a:rPr lang="en-US" sz="2400" dirty="0" smtClean="0"/>
              <a:t> </a:t>
            </a:r>
            <a:r>
              <a:rPr lang="en-US" sz="2400" dirty="0" err="1" smtClean="0"/>
              <a:t>ứng</a:t>
            </a:r>
            <a:r>
              <a:rPr lang="en-US" sz="2400" dirty="0" smtClean="0"/>
              <a:t> </a:t>
            </a:r>
            <a:r>
              <a:rPr lang="en-US" sz="2400" dirty="0" err="1" smtClean="0"/>
              <a:t>với</a:t>
            </a:r>
            <a:r>
              <a:rPr lang="en-US" sz="2400" dirty="0" smtClean="0"/>
              <a:t> X</a:t>
            </a:r>
            <a:r>
              <a:rPr lang="en-US" sz="2400" baseline="-25000" dirty="0" smtClean="0"/>
              <a:t>1</a:t>
            </a:r>
            <a:r>
              <a:rPr lang="en-US" sz="2400" dirty="0" smtClean="0"/>
              <a:t>(z), X</a:t>
            </a:r>
            <a:r>
              <a:rPr lang="en-US" sz="2400" baseline="-25000" dirty="0" smtClean="0"/>
              <a:t>2</a:t>
            </a:r>
            <a:r>
              <a:rPr lang="en-US" sz="2400" dirty="0" smtClean="0"/>
              <a:t>(z), …, </a:t>
            </a:r>
            <a:r>
              <a:rPr lang="en-US" sz="2400" dirty="0" err="1" smtClean="0"/>
              <a:t>X</a:t>
            </a:r>
            <a:r>
              <a:rPr lang="en-US" sz="2400" baseline="-25000" dirty="0" err="1" smtClean="0"/>
              <a:t>k</a:t>
            </a:r>
            <a:r>
              <a:rPr lang="en-US" sz="2400" dirty="0" smtClean="0"/>
              <a:t>(z).</a:t>
            </a:r>
          </a:p>
          <a:p>
            <a:pPr lvl="1" eaLnBrk="1" hangingPunct="1">
              <a:defRPr/>
            </a:pPr>
            <a:r>
              <a:rPr lang="en-US" sz="2400" dirty="0" err="1" smtClean="0"/>
              <a:t>Áp</a:t>
            </a:r>
            <a:r>
              <a:rPr lang="en-US" sz="2400" dirty="0" smtClean="0"/>
              <a:t> </a:t>
            </a:r>
            <a:r>
              <a:rPr lang="en-US" sz="2400" dirty="0" err="1" smtClean="0"/>
              <a:t>dụng</a:t>
            </a:r>
            <a:r>
              <a:rPr lang="en-US" sz="2400" dirty="0" smtClean="0"/>
              <a:t> </a:t>
            </a:r>
            <a:r>
              <a:rPr lang="en-US" sz="2400" dirty="0" err="1" smtClean="0"/>
              <a:t>tính</a:t>
            </a:r>
            <a:r>
              <a:rPr lang="en-US" sz="2400" dirty="0" smtClean="0"/>
              <a:t> </a:t>
            </a:r>
            <a:r>
              <a:rPr lang="en-US" sz="2400" dirty="0" err="1" smtClean="0"/>
              <a:t>chất</a:t>
            </a:r>
            <a:r>
              <a:rPr lang="en-US" sz="2400" dirty="0" smtClean="0"/>
              <a:t> </a:t>
            </a:r>
            <a:r>
              <a:rPr lang="en-US" sz="2400" dirty="0" err="1" smtClean="0"/>
              <a:t>tuyến</a:t>
            </a:r>
            <a:r>
              <a:rPr lang="en-US" sz="2400" dirty="0" smtClean="0"/>
              <a:t> </a:t>
            </a:r>
            <a:r>
              <a:rPr lang="en-US" sz="2400" dirty="0" err="1" smtClean="0"/>
              <a:t>tính</a:t>
            </a:r>
            <a:r>
              <a:rPr lang="en-US" sz="2400" dirty="0" smtClean="0"/>
              <a:t> </a:t>
            </a:r>
            <a:r>
              <a:rPr lang="en-US" sz="2400" dirty="0" err="1" smtClean="0"/>
              <a:t>của</a:t>
            </a:r>
            <a:r>
              <a:rPr lang="en-US" sz="2400" dirty="0" smtClean="0"/>
              <a:t> </a:t>
            </a:r>
            <a:r>
              <a:rPr lang="en-US" sz="2400" dirty="0" err="1" smtClean="0"/>
              <a:t>biến</a:t>
            </a:r>
            <a:r>
              <a:rPr lang="en-US" sz="2400" dirty="0" smtClean="0"/>
              <a:t> </a:t>
            </a:r>
            <a:r>
              <a:rPr lang="en-US" sz="2400" dirty="0" err="1" smtClean="0"/>
              <a:t>đổi</a:t>
            </a:r>
            <a:r>
              <a:rPr lang="en-US" sz="2400" dirty="0" smtClean="0"/>
              <a:t> Z </a:t>
            </a:r>
            <a:r>
              <a:rPr lang="en-US" sz="2400" dirty="0" err="1" smtClean="0"/>
              <a:t>ta</a:t>
            </a:r>
            <a:r>
              <a:rPr lang="en-US" sz="2400" dirty="0" smtClean="0"/>
              <a:t> </a:t>
            </a:r>
            <a:r>
              <a:rPr lang="en-US" sz="2400" dirty="0" err="1" smtClean="0"/>
              <a:t>có</a:t>
            </a:r>
            <a:r>
              <a:rPr lang="en-US" sz="2400" dirty="0" smtClean="0"/>
              <a:t>:</a:t>
            </a:r>
          </a:p>
        </p:txBody>
      </p:sp>
      <p:sp>
        <p:nvSpPr>
          <p:cNvPr id="4710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pic>
        <p:nvPicPr>
          <p:cNvPr id="471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667000"/>
            <a:ext cx="4124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5715000"/>
            <a:ext cx="40481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228600"/>
                <a:ext cx="8229600" cy="6629400"/>
              </a:xfrm>
            </p:spPr>
            <p:txBody>
              <a:bodyPr/>
              <a:lstStyle/>
              <a:p>
                <a:pPr>
                  <a:defRPr/>
                </a:pPr>
                <a:r>
                  <a:rPr lang="en-US" sz="2800" b="1" dirty="0" smtClean="0"/>
                  <a:t>Bước 1</a:t>
                </a:r>
                <a:r>
                  <a:rPr lang="en-US" sz="2800" dirty="0" smtClean="0"/>
                  <a:t>: </a:t>
                </a:r>
                <a:r>
                  <a:rPr lang="en-US" sz="2800" dirty="0" err="1" smtClean="0"/>
                  <a:t>đưa</a:t>
                </a:r>
                <a:r>
                  <a:rPr lang="en-US" sz="2800" dirty="0" smtClean="0"/>
                  <a:t> </a:t>
                </a:r>
                <a:r>
                  <a:rPr lang="en-US" sz="2800" i="1" dirty="0" smtClean="0"/>
                  <a:t>X(z)</a:t>
                </a:r>
                <a:r>
                  <a:rPr lang="en-US" sz="2800" dirty="0" smtClean="0"/>
                  <a:t> </a:t>
                </a:r>
                <a:r>
                  <a:rPr lang="en-US" sz="2800" dirty="0" err="1" smtClean="0"/>
                  <a:t>về</a:t>
                </a:r>
                <a:r>
                  <a:rPr lang="en-US" sz="2800" dirty="0" smtClean="0"/>
                  <a:t> </a:t>
                </a:r>
                <a:r>
                  <a:rPr lang="en-US" sz="2800" dirty="0" err="1" smtClean="0"/>
                  <a:t>dạng</a:t>
                </a:r>
                <a:r>
                  <a:rPr lang="en-US" sz="2800" dirty="0" smtClean="0"/>
                  <a:t> </a:t>
                </a:r>
                <a:r>
                  <a:rPr lang="en-US" sz="2800" dirty="0" err="1" smtClean="0"/>
                  <a:t>chính</a:t>
                </a:r>
                <a:r>
                  <a:rPr lang="en-US" sz="2800" dirty="0" smtClean="0"/>
                  <a:t> </a:t>
                </a:r>
                <a:r>
                  <a:rPr lang="en-US" sz="2800" dirty="0" err="1" smtClean="0"/>
                  <a:t>tắc</a:t>
                </a:r>
                <a:endParaRPr lang="en-US" sz="2800" dirty="0" smtClean="0"/>
              </a:p>
              <a:p>
                <a:pPr>
                  <a:defRPr/>
                </a:pPr>
                <a:r>
                  <a:rPr lang="en-US" sz="2800" dirty="0" smtClean="0"/>
                  <a:t>X(z) </a:t>
                </a:r>
                <a:r>
                  <a:rPr lang="en-US" sz="2800" dirty="0" err="1" smtClean="0"/>
                  <a:t>có</a:t>
                </a:r>
                <a:r>
                  <a:rPr lang="en-US" sz="2800" dirty="0" smtClean="0"/>
                  <a:t> </a:t>
                </a:r>
                <a:r>
                  <a:rPr lang="en-US" sz="2800" dirty="0" err="1" smtClean="0"/>
                  <a:t>dạng</a:t>
                </a:r>
                <a:r>
                  <a:rPr lang="en-US" sz="2800" dirty="0" smtClean="0"/>
                  <a:t> </a:t>
                </a:r>
                <a:r>
                  <a:rPr lang="en-US" sz="2800" dirty="0" err="1" smtClean="0"/>
                  <a:t>hữu</a:t>
                </a:r>
                <a:r>
                  <a:rPr lang="en-US" sz="2800" dirty="0" smtClean="0"/>
                  <a:t> </a:t>
                </a:r>
                <a:r>
                  <a:rPr lang="en-US" sz="2800" dirty="0" err="1" smtClean="0"/>
                  <a:t>tỷ</a:t>
                </a:r>
                <a:endParaRPr lang="en-US" sz="2800" dirty="0" smtClean="0"/>
              </a:p>
              <a:p>
                <a:pPr>
                  <a:defRPr/>
                </a:pPr>
                <a:endParaRPr lang="en-US" sz="2800" dirty="0" smtClean="0"/>
              </a:p>
              <a:p>
                <a:pPr lvl="1">
                  <a:defRPr/>
                </a:pPr>
                <a:endParaRPr lang="en-US" sz="2400" dirty="0" smtClean="0"/>
              </a:p>
              <a:p>
                <a:pPr lvl="1">
                  <a:defRPr/>
                </a:pPr>
                <a:r>
                  <a:rPr lang="en-US" sz="2400" dirty="0" err="1" smtClean="0"/>
                  <a:t>Với</a:t>
                </a:r>
                <a:r>
                  <a:rPr lang="en-US" sz="2400" dirty="0" smtClean="0"/>
                  <a:t> M </a:t>
                </a:r>
                <a:r>
                  <a:rPr lang="en-US" sz="2400" dirty="0" err="1" smtClean="0"/>
                  <a:t>là</a:t>
                </a:r>
                <a:r>
                  <a:rPr lang="en-US" sz="2400" dirty="0" smtClean="0"/>
                  <a:t> </a:t>
                </a:r>
                <a:r>
                  <a:rPr lang="en-US" sz="2400" dirty="0" err="1" smtClean="0"/>
                  <a:t>bậc</a:t>
                </a:r>
                <a:r>
                  <a:rPr lang="en-US" sz="2400" dirty="0" smtClean="0"/>
                  <a:t> </a:t>
                </a:r>
                <a:r>
                  <a:rPr lang="en-US" sz="2400" dirty="0" err="1" smtClean="0"/>
                  <a:t>của</a:t>
                </a:r>
                <a:r>
                  <a:rPr lang="en-US" sz="2400" dirty="0" smtClean="0"/>
                  <a:t> </a:t>
                </a:r>
                <a:r>
                  <a:rPr lang="en-US" sz="2400" i="1" dirty="0" smtClean="0"/>
                  <a:t>N(z)</a:t>
                </a:r>
                <a:r>
                  <a:rPr lang="en-US" sz="2400" dirty="0" smtClean="0"/>
                  <a:t>, N </a:t>
                </a:r>
                <a:r>
                  <a:rPr lang="en-US" sz="2400" dirty="0" err="1" smtClean="0"/>
                  <a:t>là</a:t>
                </a:r>
                <a:r>
                  <a:rPr lang="en-US" sz="2400" dirty="0" smtClean="0"/>
                  <a:t> </a:t>
                </a:r>
                <a:r>
                  <a:rPr lang="en-US" sz="2400" dirty="0" err="1" smtClean="0"/>
                  <a:t>bậc</a:t>
                </a:r>
                <a:r>
                  <a:rPr lang="en-US" sz="2400" dirty="0" smtClean="0"/>
                  <a:t> </a:t>
                </a:r>
                <a:r>
                  <a:rPr lang="en-US" sz="2400" dirty="0" err="1" smtClean="0"/>
                  <a:t>của</a:t>
                </a:r>
                <a:r>
                  <a:rPr lang="en-US" sz="2400" dirty="0" smtClean="0"/>
                  <a:t> </a:t>
                </a:r>
                <a:r>
                  <a:rPr lang="en-US" sz="2400" i="1" dirty="0" smtClean="0"/>
                  <a:t>D(z)</a:t>
                </a:r>
              </a:p>
              <a:p>
                <a:pPr lvl="1">
                  <a:defRPr/>
                </a:pPr>
                <a:r>
                  <a:rPr lang="en-US" sz="2400" i="1" dirty="0" smtClean="0"/>
                  <a:t>X(z) </a:t>
                </a:r>
                <a:r>
                  <a:rPr lang="en-US" sz="2400" dirty="0" err="1" smtClean="0"/>
                  <a:t>là</a:t>
                </a:r>
                <a:r>
                  <a:rPr lang="en-US" sz="2400" dirty="0" smtClean="0"/>
                  <a:t> </a:t>
                </a:r>
                <a:r>
                  <a:rPr lang="en-US" sz="2400" b="1" dirty="0" err="1" smtClean="0"/>
                  <a:t>chính</a:t>
                </a:r>
                <a:r>
                  <a:rPr lang="en-US" sz="2400" b="1" dirty="0" smtClean="0"/>
                  <a:t> </a:t>
                </a:r>
                <a:r>
                  <a:rPr lang="en-US" sz="2400" b="1" dirty="0" err="1" smtClean="0"/>
                  <a:t>tắc</a:t>
                </a:r>
                <a:r>
                  <a:rPr lang="en-US" sz="2400" dirty="0" smtClean="0"/>
                  <a:t> </a:t>
                </a:r>
                <a:r>
                  <a:rPr lang="en-US" sz="2400" dirty="0" err="1" smtClean="0"/>
                  <a:t>nếu</a:t>
                </a:r>
                <a:r>
                  <a:rPr lang="en-US" sz="2400" dirty="0" smtClean="0"/>
                  <a:t> </a:t>
                </a:r>
                <a:r>
                  <a:rPr lang="en-US" sz="2400" i="1" dirty="0" err="1" smtClean="0"/>
                  <a:t>a</a:t>
                </a:r>
                <a:r>
                  <a:rPr lang="en-US" sz="2400" i="1" baseline="-25000" dirty="0" err="1" smtClean="0"/>
                  <a:t>N</a:t>
                </a:r>
                <a:r>
                  <a:rPr lang="en-US" sz="2400" dirty="0" smtClean="0"/>
                  <a:t> ≠ 0 </a:t>
                </a:r>
                <a:r>
                  <a:rPr lang="en-US" sz="2400" dirty="0" err="1" smtClean="0"/>
                  <a:t>và</a:t>
                </a:r>
                <a:r>
                  <a:rPr lang="en-US" sz="2400" dirty="0" smtClean="0"/>
                  <a:t> M &lt; N</a:t>
                </a:r>
              </a:p>
              <a:p>
                <a:pPr lvl="1">
                  <a:defRPr/>
                </a:pPr>
                <a:r>
                  <a:rPr lang="en-US" sz="2400" dirty="0" err="1" smtClean="0"/>
                  <a:t>Nếu</a:t>
                </a:r>
                <a:r>
                  <a:rPr lang="en-US" sz="2400" dirty="0" smtClean="0"/>
                  <a:t> M </a:t>
                </a:r>
                <a14:m>
                  <m:oMath xmlns:m="http://schemas.openxmlformats.org/officeDocument/2006/math">
                    <m:r>
                      <a:rPr lang="en-GB" sz="2400" b="0" i="1" smtClean="0">
                        <a:latin typeface="Cambria Math" panose="02040503050406030204" pitchFamily="18" charset="0"/>
                      </a:rPr>
                      <m:t>≥</m:t>
                    </m:r>
                  </m:oMath>
                </a14:m>
                <a:r>
                  <a:rPr lang="en-US" sz="2400" dirty="0" smtClean="0"/>
                  <a:t> N ta </a:t>
                </a:r>
                <a:r>
                  <a:rPr lang="en-US" sz="2400" dirty="0" err="1" smtClean="0"/>
                  <a:t>sẽ</a:t>
                </a:r>
                <a:r>
                  <a:rPr lang="en-US" sz="2400" dirty="0" smtClean="0"/>
                  <a:t> </a:t>
                </a:r>
                <a:r>
                  <a:rPr lang="en-US" sz="2400" dirty="0" err="1" smtClean="0"/>
                  <a:t>tiến</a:t>
                </a:r>
                <a:r>
                  <a:rPr lang="en-US" sz="2400" dirty="0" smtClean="0"/>
                  <a:t> </a:t>
                </a:r>
                <a:r>
                  <a:rPr lang="en-US" sz="2400" dirty="0" err="1" smtClean="0"/>
                  <a:t>hành</a:t>
                </a:r>
                <a:r>
                  <a:rPr lang="en-US" sz="2400" dirty="0" smtClean="0"/>
                  <a:t> chia </a:t>
                </a:r>
                <a:r>
                  <a:rPr lang="en-US" sz="2400" dirty="0" err="1" smtClean="0"/>
                  <a:t>đa</a:t>
                </a:r>
                <a:r>
                  <a:rPr lang="en-US" sz="2400" dirty="0" smtClean="0"/>
                  <a:t> </a:t>
                </a:r>
                <a:r>
                  <a:rPr lang="en-US" sz="2400" dirty="0" err="1" smtClean="0"/>
                  <a:t>thức</a:t>
                </a:r>
                <a:r>
                  <a:rPr lang="en-US" sz="2400" dirty="0" smtClean="0"/>
                  <a:t> </a:t>
                </a:r>
                <a:r>
                  <a:rPr lang="en-US" sz="2400" dirty="0" err="1" smtClean="0"/>
                  <a:t>như</a:t>
                </a:r>
                <a:r>
                  <a:rPr lang="en-US" sz="2400" dirty="0" smtClean="0"/>
                  <a:t> </a:t>
                </a:r>
                <a:r>
                  <a:rPr lang="en-US" sz="2400" dirty="0" err="1" smtClean="0"/>
                  <a:t>sau</a:t>
                </a:r>
                <a:r>
                  <a:rPr lang="en-US" sz="2400" dirty="0" smtClean="0"/>
                  <a:t>:</a:t>
                </a:r>
              </a:p>
              <a:p>
                <a:pPr lvl="1">
                  <a:defRPr/>
                </a:pPr>
                <a:endParaRPr lang="en-US" sz="2400" dirty="0" smtClean="0"/>
              </a:p>
              <a:p>
                <a:pPr lvl="1">
                  <a:defRPr/>
                </a:pPr>
                <a:endParaRPr lang="en-US" sz="2400" dirty="0" smtClean="0"/>
              </a:p>
              <a:p>
                <a:pPr lvl="1">
                  <a:defRPr/>
                </a:pPr>
                <a:r>
                  <a:rPr lang="en-US" sz="2400" dirty="0" smtClean="0"/>
                  <a:t>Ta </a:t>
                </a:r>
                <a:r>
                  <a:rPr lang="en-US" sz="2400" dirty="0" err="1" smtClean="0"/>
                  <a:t>dễ</a:t>
                </a:r>
                <a:r>
                  <a:rPr lang="en-US" sz="2400" dirty="0" smtClean="0"/>
                  <a:t> </a:t>
                </a:r>
                <a:r>
                  <a:rPr lang="en-US" sz="2400" dirty="0" err="1" smtClean="0"/>
                  <a:t>dàng</a:t>
                </a:r>
                <a:r>
                  <a:rPr lang="en-US" sz="2400" dirty="0" smtClean="0"/>
                  <a:t> </a:t>
                </a:r>
                <a:r>
                  <a:rPr lang="en-US" sz="2400" dirty="0" err="1" smtClean="0"/>
                  <a:t>tìm</a:t>
                </a:r>
                <a:r>
                  <a:rPr lang="en-US" sz="2400" dirty="0" smtClean="0"/>
                  <a:t> </a:t>
                </a:r>
                <a:r>
                  <a:rPr lang="en-US" sz="2400" dirty="0" err="1" smtClean="0"/>
                  <a:t>được</a:t>
                </a:r>
                <a:r>
                  <a:rPr lang="en-US" sz="2400" dirty="0" smtClean="0"/>
                  <a:t> </a:t>
                </a:r>
                <a:r>
                  <a:rPr lang="en-US" sz="2400" dirty="0" err="1" smtClean="0"/>
                  <a:t>biến</a:t>
                </a:r>
                <a:r>
                  <a:rPr lang="en-US" sz="2400" dirty="0" smtClean="0"/>
                  <a:t> </a:t>
                </a:r>
                <a:r>
                  <a:rPr lang="en-US" sz="2400" dirty="0" err="1" smtClean="0"/>
                  <a:t>đổi</a:t>
                </a:r>
                <a:r>
                  <a:rPr lang="en-US" sz="2400" dirty="0" smtClean="0"/>
                  <a:t> Z </a:t>
                </a:r>
                <a:r>
                  <a:rPr lang="en-US" sz="2400" dirty="0" err="1" smtClean="0"/>
                  <a:t>ngược</a:t>
                </a:r>
                <a:r>
                  <a:rPr lang="en-US" sz="2400" dirty="0" smtClean="0"/>
                  <a:t> </a:t>
                </a:r>
                <a:r>
                  <a:rPr lang="en-US" sz="2400" dirty="0" err="1" smtClean="0"/>
                  <a:t>của</a:t>
                </a:r>
                <a:r>
                  <a:rPr lang="en-US" sz="2400" dirty="0" smtClean="0"/>
                  <a:t> </a:t>
                </a:r>
                <a:r>
                  <a:rPr lang="en-US" sz="2400" dirty="0" err="1" smtClean="0"/>
                  <a:t>chuỗi</a:t>
                </a:r>
                <a:r>
                  <a:rPr lang="en-US" sz="2400" dirty="0" smtClean="0"/>
                  <a:t>:</a:t>
                </a:r>
              </a:p>
              <a:p>
                <a:pPr lvl="1">
                  <a:defRPr/>
                </a:pPr>
                <a:endParaRPr lang="en-US" sz="2400" dirty="0" smtClean="0"/>
              </a:p>
              <a:p>
                <a:pPr lvl="1">
                  <a:defRPr/>
                </a:pPr>
                <a:r>
                  <a:rPr lang="en-US" sz="2400" dirty="0" err="1" smtClean="0"/>
                  <a:t>Còn</a:t>
                </a:r>
                <a:r>
                  <a:rPr lang="en-US" sz="2400" dirty="0" smtClean="0"/>
                  <a:t> </a:t>
                </a:r>
                <a:r>
                  <a:rPr lang="en-US" sz="2400" dirty="0" err="1" smtClean="0"/>
                  <a:t>lại</a:t>
                </a:r>
                <a:r>
                  <a:rPr lang="en-US" sz="2400" dirty="0" smtClean="0"/>
                  <a:t> phan </a:t>
                </a:r>
                <a:r>
                  <a:rPr lang="en-US" sz="2400" dirty="0" err="1" smtClean="0"/>
                  <a:t>thức</a:t>
                </a:r>
                <a:r>
                  <a:rPr lang="en-US" sz="2400" dirty="0" smtClean="0"/>
                  <a:t>                   </a:t>
                </a:r>
                <a:r>
                  <a:rPr lang="en-US" sz="2400" dirty="0" err="1" smtClean="0"/>
                  <a:t>đã</a:t>
                </a:r>
                <a:r>
                  <a:rPr lang="en-US" sz="2400" dirty="0" smtClean="0"/>
                  <a:t> ở </a:t>
                </a:r>
                <a:r>
                  <a:rPr lang="en-US" sz="2400" dirty="0" err="1" smtClean="0"/>
                  <a:t>dưới</a:t>
                </a:r>
                <a:r>
                  <a:rPr lang="en-US" sz="2400" dirty="0" smtClean="0"/>
                  <a:t> </a:t>
                </a:r>
                <a:r>
                  <a:rPr lang="en-US" sz="2400" dirty="0" err="1" smtClean="0"/>
                  <a:t>dạng</a:t>
                </a:r>
                <a:r>
                  <a:rPr lang="en-US" sz="2400" dirty="0" smtClean="0"/>
                  <a:t> </a:t>
                </a:r>
                <a:r>
                  <a:rPr lang="en-US" sz="2400" dirty="0" err="1" smtClean="0"/>
                  <a:t>chính</a:t>
                </a:r>
                <a:r>
                  <a:rPr lang="en-US" sz="2400" dirty="0" smtClean="0"/>
                  <a:t> </a:t>
                </a:r>
                <a:r>
                  <a:rPr lang="en-US" sz="2400" dirty="0" err="1" smtClean="0"/>
                  <a:t>tắc</a:t>
                </a:r>
                <a:endParaRPr lang="en-US" sz="2400" dirty="0" smtClean="0"/>
              </a:p>
              <a:p>
                <a:pPr lvl="1">
                  <a:defRPr/>
                </a:pPr>
                <a:r>
                  <a:rPr lang="en-US" sz="2400" dirty="0" err="1" smtClean="0"/>
                  <a:t>Vấn</a:t>
                </a:r>
                <a:r>
                  <a:rPr lang="en-US" sz="2400" dirty="0" smtClean="0"/>
                  <a:t> </a:t>
                </a:r>
                <a:r>
                  <a:rPr lang="en-US" sz="2400" dirty="0" err="1" smtClean="0"/>
                  <a:t>đề</a:t>
                </a:r>
                <a:r>
                  <a:rPr lang="en-US" sz="2400" dirty="0" smtClean="0"/>
                  <a:t> </a:t>
                </a:r>
                <a:r>
                  <a:rPr lang="en-US" sz="2400" dirty="0" err="1" smtClean="0"/>
                  <a:t>còn</a:t>
                </a:r>
                <a:r>
                  <a:rPr lang="en-US" sz="2400" dirty="0" smtClean="0"/>
                  <a:t> </a:t>
                </a:r>
                <a:r>
                  <a:rPr lang="en-US" sz="2400" dirty="0" err="1" smtClean="0"/>
                  <a:t>lại</a:t>
                </a:r>
                <a:r>
                  <a:rPr lang="en-US" sz="2400" dirty="0" smtClean="0"/>
                  <a:t>: ta </a:t>
                </a:r>
                <a:r>
                  <a:rPr lang="en-US" sz="2400" dirty="0" err="1" smtClean="0"/>
                  <a:t>chỉ</a:t>
                </a:r>
                <a:r>
                  <a:rPr lang="en-US" sz="2400" dirty="0" smtClean="0"/>
                  <a:t> </a:t>
                </a:r>
                <a:r>
                  <a:rPr lang="en-US" sz="2400" dirty="0" err="1" smtClean="0"/>
                  <a:t>tìm</a:t>
                </a:r>
                <a:r>
                  <a:rPr lang="en-US" sz="2400" dirty="0" smtClean="0"/>
                  <a:t> </a:t>
                </a:r>
                <a:r>
                  <a:rPr lang="en-US" sz="2400" dirty="0" err="1" smtClean="0"/>
                  <a:t>biến</a:t>
                </a:r>
                <a:r>
                  <a:rPr lang="en-US" sz="2400" dirty="0" smtClean="0"/>
                  <a:t> </a:t>
                </a:r>
                <a:r>
                  <a:rPr lang="en-US" sz="2400" dirty="0" err="1" smtClean="0"/>
                  <a:t>đổi</a:t>
                </a:r>
                <a:r>
                  <a:rPr lang="en-US" sz="2400" dirty="0" smtClean="0"/>
                  <a:t> Z </a:t>
                </a:r>
                <a:r>
                  <a:rPr lang="en-US" sz="2400" dirty="0" err="1" smtClean="0"/>
                  <a:t>ngược</a:t>
                </a:r>
                <a:r>
                  <a:rPr lang="en-US" sz="2400" dirty="0" smtClean="0"/>
                  <a:t> </a:t>
                </a:r>
                <a:r>
                  <a:rPr lang="en-US" sz="2400" dirty="0" err="1" smtClean="0"/>
                  <a:t>của</a:t>
                </a:r>
                <a:r>
                  <a:rPr lang="en-US" sz="2400" dirty="0" smtClean="0"/>
                  <a:t> </a:t>
                </a:r>
                <a:r>
                  <a:rPr lang="en-US" sz="2400" i="1" dirty="0" smtClean="0"/>
                  <a:t>X(z) </a:t>
                </a:r>
                <a:r>
                  <a:rPr lang="en-US" sz="2400" dirty="0" smtClean="0"/>
                  <a:t>coi </a:t>
                </a:r>
                <a:r>
                  <a:rPr lang="en-US" sz="2400" dirty="0" err="1" smtClean="0"/>
                  <a:t>như</a:t>
                </a:r>
                <a:r>
                  <a:rPr lang="en-US" sz="2400" dirty="0" smtClean="0"/>
                  <a:t> </a:t>
                </a:r>
                <a:r>
                  <a:rPr lang="en-US" sz="2400" dirty="0" err="1" smtClean="0"/>
                  <a:t>là</a:t>
                </a:r>
                <a:r>
                  <a:rPr lang="en-US" sz="2400" dirty="0" smtClean="0"/>
                  <a:t> </a:t>
                </a:r>
                <a:r>
                  <a:rPr lang="en-US" sz="2400" dirty="0" err="1" smtClean="0"/>
                  <a:t>chính</a:t>
                </a:r>
                <a:r>
                  <a:rPr lang="en-US" sz="2400" dirty="0" smtClean="0"/>
                  <a:t> </a:t>
                </a:r>
                <a:r>
                  <a:rPr lang="en-US" sz="2400" dirty="0" err="1" smtClean="0"/>
                  <a:t>tắc</a:t>
                </a:r>
                <a:r>
                  <a:rPr lang="en-US" sz="2400" dirty="0" smtClean="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228600"/>
                <a:ext cx="8229600" cy="6629400"/>
              </a:xfrm>
              <a:blipFill rotWithShape="0">
                <a:blip r:embed="rId3"/>
                <a:stretch>
                  <a:fillRect l="-889" t="-1104" b="-3220"/>
                </a:stretch>
              </a:blipFill>
            </p:spPr>
            <p:txBody>
              <a:bodyPr/>
              <a:lstStyle/>
              <a:p>
                <a:r>
                  <a:rPr lang="en-GB">
                    <a:noFill/>
                  </a:rPr>
                  <a:t> </a:t>
                </a:r>
              </a:p>
            </p:txBody>
          </p:sp>
        </mc:Fallback>
      </mc:AlternateContent>
      <p:pic>
        <p:nvPicPr>
          <p:cNvPr id="4813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295400"/>
            <a:ext cx="52228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3581400"/>
            <a:ext cx="62087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4800600"/>
            <a:ext cx="31797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8134" name="Object 9"/>
          <p:cNvGraphicFramePr>
            <a:graphicFrameLocks noChangeAspect="1"/>
          </p:cNvGraphicFramePr>
          <p:nvPr>
            <p:extLst>
              <p:ext uri="{D42A27DB-BD31-4B8C-83A1-F6EECF244321}">
                <p14:modId xmlns:p14="http://schemas.microsoft.com/office/powerpoint/2010/main" val="130485801"/>
              </p:ext>
            </p:extLst>
          </p:nvPr>
        </p:nvGraphicFramePr>
        <p:xfrm>
          <a:off x="3775075" y="5295900"/>
          <a:ext cx="1330325" cy="609600"/>
        </p:xfrm>
        <a:graphic>
          <a:graphicData uri="http://schemas.openxmlformats.org/presentationml/2006/ole">
            <mc:AlternateContent xmlns:mc="http://schemas.openxmlformats.org/markup-compatibility/2006">
              <mc:Choice xmlns:v="urn:schemas-microsoft-com:vml" Requires="v">
                <p:oleObj spid="_x0000_s48167" name="Equation" r:id="rId7" imgW="914400" imgH="419100" progId="Equation.3">
                  <p:embed/>
                </p:oleObj>
              </mc:Choice>
              <mc:Fallback>
                <p:oleObj name="Equation" r:id="rId7" imgW="914400" imgH="4191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5075" y="5295900"/>
                        <a:ext cx="1330325" cy="60960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0838"/>
            <a:ext cx="8229600" cy="6126162"/>
          </a:xfrm>
        </p:spPr>
        <p:txBody>
          <a:bodyPr/>
          <a:lstStyle/>
          <a:p>
            <a:pPr>
              <a:defRPr/>
            </a:pPr>
            <a:r>
              <a:rPr lang="en-US" sz="2800" b="1" dirty="0" err="1" smtClean="0"/>
              <a:t>Bước</a:t>
            </a:r>
            <a:r>
              <a:rPr lang="en-US" sz="2800" b="1" dirty="0" smtClean="0"/>
              <a:t> 2</a:t>
            </a:r>
            <a:r>
              <a:rPr lang="en-US" sz="2800" dirty="0" smtClean="0"/>
              <a:t>: </a:t>
            </a:r>
            <a:r>
              <a:rPr lang="en-US" sz="2800" dirty="0" err="1" smtClean="0"/>
              <a:t>Phân</a:t>
            </a:r>
            <a:r>
              <a:rPr lang="en-US" sz="2800" dirty="0" smtClean="0"/>
              <a:t> </a:t>
            </a:r>
            <a:r>
              <a:rPr lang="en-US" sz="2800" dirty="0" err="1" smtClean="0"/>
              <a:t>tích</a:t>
            </a:r>
            <a:r>
              <a:rPr lang="en-US" sz="2800" dirty="0" smtClean="0"/>
              <a:t> </a:t>
            </a:r>
            <a:r>
              <a:rPr lang="en-US" sz="2800" i="1" dirty="0" smtClean="0"/>
              <a:t>X(z)</a:t>
            </a:r>
            <a:r>
              <a:rPr lang="en-US" sz="2800" dirty="0" smtClean="0"/>
              <a:t> </a:t>
            </a:r>
            <a:r>
              <a:rPr lang="en-US" sz="2800" dirty="0" err="1" smtClean="0"/>
              <a:t>thành</a:t>
            </a:r>
            <a:r>
              <a:rPr lang="en-US" sz="2800" dirty="0" smtClean="0"/>
              <a:t> </a:t>
            </a:r>
            <a:r>
              <a:rPr lang="en-US" sz="2800" dirty="0" err="1" smtClean="0"/>
              <a:t>các</a:t>
            </a:r>
            <a:r>
              <a:rPr lang="en-US" sz="2800" dirty="0" smtClean="0"/>
              <a:t> </a:t>
            </a:r>
            <a:r>
              <a:rPr lang="en-US" sz="2800" dirty="0" err="1" smtClean="0"/>
              <a:t>phân</a:t>
            </a:r>
            <a:r>
              <a:rPr lang="en-US" sz="2800" dirty="0" smtClean="0"/>
              <a:t> </a:t>
            </a:r>
            <a:r>
              <a:rPr lang="en-US" sz="2800" dirty="0" err="1" smtClean="0"/>
              <a:t>thức</a:t>
            </a:r>
            <a:r>
              <a:rPr lang="en-US" sz="2800" dirty="0" smtClean="0"/>
              <a:t> </a:t>
            </a:r>
            <a:r>
              <a:rPr lang="en-US" sz="2800" dirty="0" err="1" smtClean="0"/>
              <a:t>tối</a:t>
            </a:r>
            <a:r>
              <a:rPr lang="en-US" sz="2800" dirty="0" smtClean="0"/>
              <a:t> </a:t>
            </a:r>
            <a:r>
              <a:rPr lang="en-US" sz="2800" dirty="0" err="1" smtClean="0"/>
              <a:t>giản</a:t>
            </a:r>
            <a:r>
              <a:rPr lang="en-US" sz="2800" dirty="0" smtClean="0"/>
              <a:t>:</a:t>
            </a:r>
          </a:p>
          <a:p>
            <a:pPr lvl="1">
              <a:defRPr/>
            </a:pPr>
            <a:r>
              <a:rPr lang="en-US" sz="2400" dirty="0" err="1" smtClean="0"/>
              <a:t>Đưa</a:t>
            </a:r>
            <a:r>
              <a:rPr lang="en-US" sz="2400" dirty="0" smtClean="0"/>
              <a:t> X(z) </a:t>
            </a:r>
            <a:r>
              <a:rPr lang="en-US" sz="2400" dirty="0" err="1" smtClean="0"/>
              <a:t>về</a:t>
            </a:r>
            <a:r>
              <a:rPr lang="en-US" sz="2400" dirty="0" smtClean="0"/>
              <a:t> </a:t>
            </a:r>
            <a:r>
              <a:rPr lang="en-US" sz="2400" dirty="0" err="1" smtClean="0"/>
              <a:t>dạng</a:t>
            </a:r>
            <a:r>
              <a:rPr lang="en-US" sz="2400" dirty="0" smtClean="0"/>
              <a:t> </a:t>
            </a:r>
          </a:p>
          <a:p>
            <a:pPr lvl="1">
              <a:defRPr/>
            </a:pPr>
            <a:endParaRPr lang="en-US" sz="2400" dirty="0" smtClean="0"/>
          </a:p>
          <a:p>
            <a:pPr lvl="1">
              <a:defRPr/>
            </a:pPr>
            <a:endParaRPr lang="en-US" sz="2400" dirty="0" smtClean="0"/>
          </a:p>
          <a:p>
            <a:pPr lvl="1">
              <a:defRPr/>
            </a:pPr>
            <a:r>
              <a:rPr lang="en-US" sz="2400" dirty="0" err="1" smtClean="0"/>
              <a:t>Tìm</a:t>
            </a:r>
            <a:r>
              <a:rPr lang="en-US" sz="2400" dirty="0" smtClean="0"/>
              <a:t> </a:t>
            </a:r>
            <a:r>
              <a:rPr lang="en-US" sz="2400" dirty="0" err="1" smtClean="0"/>
              <a:t>các</a:t>
            </a:r>
            <a:r>
              <a:rPr lang="en-US" sz="2400" dirty="0" smtClean="0"/>
              <a:t> </a:t>
            </a:r>
            <a:r>
              <a:rPr lang="en-US" sz="2400" dirty="0" err="1" smtClean="0"/>
              <a:t>điểm</a:t>
            </a:r>
            <a:r>
              <a:rPr lang="en-US" sz="2400" dirty="0" smtClean="0"/>
              <a:t> </a:t>
            </a:r>
            <a:r>
              <a:rPr lang="en-US" sz="2400" dirty="0" err="1" smtClean="0"/>
              <a:t>cực</a:t>
            </a:r>
            <a:r>
              <a:rPr lang="en-US" sz="2400" dirty="0" smtClean="0"/>
              <a:t> </a:t>
            </a:r>
            <a:r>
              <a:rPr lang="en-US" sz="2400" dirty="0" err="1" smtClean="0"/>
              <a:t>bằng</a:t>
            </a:r>
            <a:r>
              <a:rPr lang="en-US" sz="2400" dirty="0" smtClean="0"/>
              <a:t> </a:t>
            </a:r>
            <a:r>
              <a:rPr lang="en-US" sz="2400" dirty="0" err="1" smtClean="0"/>
              <a:t>các</a:t>
            </a:r>
            <a:r>
              <a:rPr lang="en-US" sz="2400" dirty="0" smtClean="0"/>
              <a:t> </a:t>
            </a:r>
            <a:r>
              <a:rPr lang="en-US" sz="2400" dirty="0" err="1" smtClean="0"/>
              <a:t>giải</a:t>
            </a:r>
            <a:r>
              <a:rPr lang="en-US" sz="2400" dirty="0" smtClean="0"/>
              <a:t> </a:t>
            </a:r>
            <a:r>
              <a:rPr lang="en-US" sz="2400" dirty="0" err="1" smtClean="0"/>
              <a:t>phương</a:t>
            </a:r>
            <a:r>
              <a:rPr lang="en-US" sz="2400" dirty="0" smtClean="0"/>
              <a:t> </a:t>
            </a:r>
            <a:r>
              <a:rPr lang="en-US" sz="2400" dirty="0" err="1" smtClean="0"/>
              <a:t>trình</a:t>
            </a:r>
            <a:r>
              <a:rPr lang="en-US" sz="2400" dirty="0" smtClean="0"/>
              <a:t>:</a:t>
            </a:r>
          </a:p>
          <a:p>
            <a:pPr lvl="1">
              <a:defRPr/>
            </a:pPr>
            <a:endParaRPr lang="en-US" sz="2400" dirty="0" smtClean="0"/>
          </a:p>
          <a:p>
            <a:pPr lvl="1">
              <a:buFont typeface="Wingdings" pitchFamily="2" charset="2"/>
              <a:buChar char="v"/>
              <a:defRPr/>
            </a:pPr>
            <a:r>
              <a:rPr lang="en-US" sz="2400" b="1" dirty="0" err="1" smtClean="0"/>
              <a:t>Nếu</a:t>
            </a:r>
            <a:r>
              <a:rPr lang="en-US" sz="2400" b="1" dirty="0" smtClean="0"/>
              <a:t> </a:t>
            </a:r>
            <a:r>
              <a:rPr lang="en-US" sz="2400" b="1" dirty="0" err="1" smtClean="0"/>
              <a:t>đa</a:t>
            </a:r>
            <a:r>
              <a:rPr lang="en-US" sz="2400" b="1" dirty="0" smtClean="0"/>
              <a:t> </a:t>
            </a:r>
            <a:r>
              <a:rPr lang="en-US" sz="2400" b="1" dirty="0" err="1" smtClean="0"/>
              <a:t>thức</a:t>
            </a:r>
            <a:r>
              <a:rPr lang="en-US" sz="2400" b="1" dirty="0" smtClean="0"/>
              <a:t> </a:t>
            </a:r>
            <a:r>
              <a:rPr lang="en-US" sz="2400" b="1" dirty="0" err="1" smtClean="0"/>
              <a:t>có</a:t>
            </a:r>
            <a:r>
              <a:rPr lang="en-US" sz="2400" b="1" dirty="0" smtClean="0"/>
              <a:t> N </a:t>
            </a:r>
            <a:r>
              <a:rPr lang="en-US" sz="2400" b="1" dirty="0" err="1" smtClean="0"/>
              <a:t>nghiệm</a:t>
            </a:r>
            <a:r>
              <a:rPr lang="en-US" sz="2400" b="1" dirty="0" smtClean="0"/>
              <a:t> </a:t>
            </a:r>
            <a:r>
              <a:rPr lang="en-US" sz="2400" b="1" dirty="0" err="1" smtClean="0"/>
              <a:t>riêng</a:t>
            </a:r>
            <a:r>
              <a:rPr lang="en-US" sz="2400" b="1" dirty="0" smtClean="0"/>
              <a:t> </a:t>
            </a:r>
            <a:r>
              <a:rPr lang="en-US" sz="2400" b="1" dirty="0" err="1" smtClean="0"/>
              <a:t>biệt</a:t>
            </a:r>
            <a:r>
              <a:rPr lang="en-US" sz="2400" b="1" dirty="0" smtClean="0"/>
              <a:t>:</a:t>
            </a:r>
          </a:p>
          <a:p>
            <a:pPr lvl="1">
              <a:buFont typeface="Wingdings" pitchFamily="2" charset="2"/>
              <a:buChar char="v"/>
              <a:defRPr/>
            </a:pPr>
            <a:endParaRPr lang="en-US" sz="2400" b="1" dirty="0" smtClean="0"/>
          </a:p>
          <a:p>
            <a:pPr lvl="1">
              <a:buFont typeface="Wingdings" pitchFamily="2" charset="2"/>
              <a:buChar char="v"/>
              <a:defRPr/>
            </a:pPr>
            <a:endParaRPr lang="en-US" sz="2400" b="1" dirty="0" smtClean="0"/>
          </a:p>
          <a:p>
            <a:pPr lvl="1">
              <a:spcBef>
                <a:spcPts val="1200"/>
              </a:spcBef>
              <a:buFont typeface="Wingdings" pitchFamily="2" charset="2"/>
              <a:buNone/>
              <a:defRPr/>
            </a:pPr>
            <a:r>
              <a:rPr lang="en-US" sz="2000" dirty="0" err="1" smtClean="0"/>
              <a:t>Với</a:t>
            </a:r>
            <a:r>
              <a:rPr lang="en-US" sz="2000" dirty="0" smtClean="0"/>
              <a:t> </a:t>
            </a:r>
            <a:r>
              <a:rPr lang="en-US" sz="2000" i="1" dirty="0" err="1" smtClean="0"/>
              <a:t>A</a:t>
            </a:r>
            <a:r>
              <a:rPr lang="en-US" sz="2000" i="1" baseline="-25000" dirty="0" err="1" smtClean="0"/>
              <a:t>k</a:t>
            </a:r>
            <a:r>
              <a:rPr lang="en-US" sz="2000" dirty="0" smtClean="0"/>
              <a:t> </a:t>
            </a:r>
            <a:r>
              <a:rPr lang="en-US" sz="2000" dirty="0" err="1" smtClean="0"/>
              <a:t>được</a:t>
            </a:r>
            <a:r>
              <a:rPr lang="en-US" sz="2000" dirty="0" smtClean="0"/>
              <a:t> </a:t>
            </a:r>
            <a:r>
              <a:rPr lang="en-US" sz="2000" dirty="0" err="1" smtClean="0"/>
              <a:t>tính</a:t>
            </a:r>
            <a:r>
              <a:rPr lang="en-US" sz="2000" dirty="0" smtClean="0"/>
              <a:t> </a:t>
            </a:r>
            <a:r>
              <a:rPr lang="en-US" sz="2000" dirty="0" err="1" smtClean="0"/>
              <a:t>như</a:t>
            </a:r>
            <a:r>
              <a:rPr lang="en-US" sz="2000" dirty="0" smtClean="0"/>
              <a:t> </a:t>
            </a:r>
            <a:r>
              <a:rPr lang="en-US" sz="2000" dirty="0" err="1" smtClean="0"/>
              <a:t>sau</a:t>
            </a:r>
            <a:r>
              <a:rPr lang="en-US" sz="2000" dirty="0" smtClean="0"/>
              <a:t>:</a:t>
            </a:r>
            <a:endParaRPr lang="en-US" sz="2400" dirty="0"/>
          </a:p>
        </p:txBody>
      </p:sp>
      <p:pic>
        <p:nvPicPr>
          <p:cNvPr id="491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752600"/>
            <a:ext cx="50292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3124200"/>
            <a:ext cx="24955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3929063"/>
            <a:ext cx="4648200" cy="94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5257800"/>
            <a:ext cx="25336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buFont typeface="Wingdings" pitchFamily="2" charset="2"/>
              <a:buChar char="v"/>
              <a:defRPr/>
            </a:pPr>
            <a:r>
              <a:rPr lang="en-US" sz="2400" b="1" dirty="0" err="1" smtClean="0"/>
              <a:t>Nếu</a:t>
            </a:r>
            <a:r>
              <a:rPr lang="en-US" sz="2400" b="1" dirty="0" smtClean="0"/>
              <a:t> </a:t>
            </a:r>
            <a:r>
              <a:rPr lang="en-US" sz="2400" b="1" dirty="0" err="1" smtClean="0"/>
              <a:t>đa</a:t>
            </a:r>
            <a:r>
              <a:rPr lang="en-US" sz="2400" b="1" dirty="0" smtClean="0"/>
              <a:t> </a:t>
            </a:r>
            <a:r>
              <a:rPr lang="en-US" sz="2400" b="1" dirty="0" err="1" smtClean="0"/>
              <a:t>thức</a:t>
            </a:r>
            <a:r>
              <a:rPr lang="en-US" sz="2400" b="1" dirty="0" smtClean="0"/>
              <a:t> </a:t>
            </a:r>
            <a:r>
              <a:rPr lang="en-US" sz="2400" b="1" dirty="0" err="1" smtClean="0"/>
              <a:t>có</a:t>
            </a:r>
            <a:r>
              <a:rPr lang="en-US" sz="2400" b="1" dirty="0" smtClean="0"/>
              <a:t> </a:t>
            </a:r>
            <a:r>
              <a:rPr lang="en-US" sz="2400" b="1" dirty="0" err="1" smtClean="0"/>
              <a:t>nghiệm</a:t>
            </a:r>
            <a:r>
              <a:rPr lang="en-US" sz="2400" b="1" dirty="0" smtClean="0"/>
              <a:t> </a:t>
            </a:r>
            <a:r>
              <a:rPr lang="en-US" sz="2400" b="1" dirty="0" err="1" smtClean="0"/>
              <a:t>bội</a:t>
            </a:r>
            <a:r>
              <a:rPr lang="en-US" sz="2400" b="1" dirty="0" smtClean="0"/>
              <a:t> </a:t>
            </a:r>
            <a:r>
              <a:rPr lang="en-US" sz="2400" b="1" dirty="0" err="1" smtClean="0"/>
              <a:t>bậc</a:t>
            </a:r>
            <a:r>
              <a:rPr lang="en-US" sz="2400" b="1" dirty="0" smtClean="0"/>
              <a:t> </a:t>
            </a:r>
            <a:r>
              <a:rPr lang="en-US" sz="2400" b="1" i="1" dirty="0" smtClean="0"/>
              <a:t>l</a:t>
            </a:r>
            <a:r>
              <a:rPr lang="en-US" sz="2400" b="1" dirty="0" smtClean="0"/>
              <a:t>: </a:t>
            </a:r>
            <a:r>
              <a:rPr lang="en-US" sz="2400" b="1" i="1" dirty="0" err="1" smtClean="0"/>
              <a:t>p</a:t>
            </a:r>
            <a:r>
              <a:rPr lang="en-US" sz="2400" b="1" i="1" baseline="-25000" dirty="0" err="1" smtClean="0"/>
              <a:t>k</a:t>
            </a:r>
            <a:endParaRPr lang="en-US" sz="2400" b="1" i="1" baseline="-25000" dirty="0" smtClean="0"/>
          </a:p>
          <a:p>
            <a:pPr>
              <a:buFont typeface="Wingdings" pitchFamily="2" charset="2"/>
              <a:buChar char="v"/>
              <a:defRPr/>
            </a:pPr>
            <a:endParaRPr lang="en-US" sz="2400" b="1" i="1" baseline="-25000" dirty="0" smtClean="0"/>
          </a:p>
          <a:p>
            <a:pPr>
              <a:buFont typeface="Wingdings" pitchFamily="2" charset="2"/>
              <a:buChar char="v"/>
              <a:defRPr/>
            </a:pPr>
            <a:endParaRPr lang="en-US" sz="2400" b="1" i="1" baseline="-25000" dirty="0" smtClean="0"/>
          </a:p>
          <a:p>
            <a:pPr>
              <a:buFont typeface="Wingdings" pitchFamily="2" charset="2"/>
              <a:buChar char="v"/>
              <a:defRPr/>
            </a:pPr>
            <a:endParaRPr lang="en-US" sz="2400" b="1" i="1" baseline="-25000" dirty="0" smtClean="0"/>
          </a:p>
          <a:p>
            <a:pPr lvl="1">
              <a:buFont typeface="Wingdings" pitchFamily="2" charset="2"/>
              <a:buChar char="v"/>
              <a:defRPr/>
            </a:pPr>
            <a:r>
              <a:rPr lang="en-US" sz="2000" dirty="0" err="1" smtClean="0"/>
              <a:t>Với</a:t>
            </a:r>
            <a:r>
              <a:rPr lang="en-US" sz="2000" dirty="0" smtClean="0"/>
              <a:t> </a:t>
            </a:r>
            <a:r>
              <a:rPr lang="en-US" sz="2000" i="1" dirty="0" err="1" smtClean="0"/>
              <a:t>A</a:t>
            </a:r>
            <a:r>
              <a:rPr lang="en-US" sz="2000" i="1" baseline="-25000" dirty="0" err="1" smtClean="0"/>
              <a:t>ik</a:t>
            </a:r>
            <a:r>
              <a:rPr lang="en-US" sz="2000" dirty="0" smtClean="0"/>
              <a:t> </a:t>
            </a:r>
            <a:r>
              <a:rPr lang="en-US" sz="2000" dirty="0" err="1" smtClean="0"/>
              <a:t>được</a:t>
            </a:r>
            <a:r>
              <a:rPr lang="en-US" sz="2000" dirty="0" smtClean="0"/>
              <a:t> </a:t>
            </a:r>
            <a:r>
              <a:rPr lang="en-US" sz="2000" dirty="0" err="1" smtClean="0"/>
              <a:t>xác</a:t>
            </a:r>
            <a:r>
              <a:rPr lang="en-US" sz="2000" dirty="0" smtClean="0"/>
              <a:t> </a:t>
            </a:r>
            <a:r>
              <a:rPr lang="en-US" sz="2000" dirty="0" err="1" smtClean="0"/>
              <a:t>định</a:t>
            </a:r>
            <a:r>
              <a:rPr lang="en-US" sz="2000" dirty="0" smtClean="0"/>
              <a:t> </a:t>
            </a:r>
            <a:r>
              <a:rPr lang="en-US" sz="2000" dirty="0" err="1" smtClean="0"/>
              <a:t>như</a:t>
            </a:r>
            <a:r>
              <a:rPr lang="en-US" sz="2000" dirty="0" smtClean="0"/>
              <a:t> </a:t>
            </a:r>
            <a:r>
              <a:rPr lang="en-US" sz="2000" dirty="0" err="1" smtClean="0"/>
              <a:t>sau</a:t>
            </a:r>
            <a:r>
              <a:rPr lang="en-US" sz="2000" dirty="0" smtClean="0"/>
              <a:t>:</a:t>
            </a:r>
          </a:p>
          <a:p>
            <a:pPr lvl="1">
              <a:buFont typeface="Wingdings" pitchFamily="2" charset="2"/>
              <a:buChar char="v"/>
              <a:defRPr/>
            </a:pPr>
            <a:endParaRPr lang="en-US" sz="2000" dirty="0" smtClean="0"/>
          </a:p>
          <a:p>
            <a:pPr lvl="1">
              <a:buFont typeface="Wingdings" pitchFamily="2" charset="2"/>
              <a:buChar char="v"/>
              <a:defRPr/>
            </a:pPr>
            <a:endParaRPr lang="en-US" sz="2000" dirty="0" smtClean="0"/>
          </a:p>
          <a:p>
            <a:pPr lvl="1">
              <a:buFont typeface="Wingdings" pitchFamily="2" charset="2"/>
              <a:buChar char="v"/>
              <a:defRPr/>
            </a:pPr>
            <a:endParaRPr lang="en-US" sz="2000" dirty="0" smtClean="0"/>
          </a:p>
          <a:p>
            <a:pPr lvl="1">
              <a:buFont typeface="Wingdings" pitchFamily="2" charset="2"/>
              <a:buChar char="v"/>
              <a:defRPr/>
            </a:pPr>
            <a:endParaRPr lang="en-US" sz="2000" dirty="0" smtClean="0"/>
          </a:p>
          <a:p>
            <a:pPr>
              <a:defRPr/>
            </a:pPr>
            <a:r>
              <a:rPr lang="en-US" sz="2800" b="1" dirty="0" err="1" smtClean="0"/>
              <a:t>Bước</a:t>
            </a:r>
            <a:r>
              <a:rPr lang="en-US" sz="2800" b="1" dirty="0" smtClean="0"/>
              <a:t> 3: </a:t>
            </a:r>
            <a:r>
              <a:rPr lang="en-US" sz="2800" dirty="0" err="1" smtClean="0"/>
              <a:t>Dựa</a:t>
            </a:r>
            <a:r>
              <a:rPr lang="en-US" sz="2800" dirty="0" smtClean="0"/>
              <a:t> </a:t>
            </a:r>
            <a:r>
              <a:rPr lang="en-US" sz="2800" dirty="0" err="1" smtClean="0"/>
              <a:t>vào</a:t>
            </a:r>
            <a:r>
              <a:rPr lang="en-US" sz="2800" dirty="0" smtClean="0"/>
              <a:t> </a:t>
            </a:r>
            <a:r>
              <a:rPr lang="en-US" sz="2800" dirty="0" err="1" smtClean="0"/>
              <a:t>bảng</a:t>
            </a:r>
            <a:r>
              <a:rPr lang="en-US" sz="2800" dirty="0" smtClean="0"/>
              <a:t> </a:t>
            </a:r>
            <a:r>
              <a:rPr lang="en-US" sz="2800" dirty="0" err="1" smtClean="0"/>
              <a:t>tìm</a:t>
            </a:r>
            <a:r>
              <a:rPr lang="en-US" sz="2800" dirty="0" smtClean="0"/>
              <a:t> </a:t>
            </a:r>
            <a:r>
              <a:rPr lang="en-US" sz="2800" dirty="0" err="1" smtClean="0"/>
              <a:t>biến</a:t>
            </a:r>
            <a:r>
              <a:rPr lang="en-US" sz="2800" dirty="0" smtClean="0"/>
              <a:t> </a:t>
            </a:r>
            <a:r>
              <a:rPr lang="en-US" sz="2800" dirty="0" err="1" smtClean="0"/>
              <a:t>đổi</a:t>
            </a:r>
            <a:r>
              <a:rPr lang="en-US" sz="2800" dirty="0" smtClean="0"/>
              <a:t> Z </a:t>
            </a:r>
            <a:r>
              <a:rPr lang="en-US" sz="2800" dirty="0" err="1" smtClean="0"/>
              <a:t>ngược</a:t>
            </a:r>
            <a:endParaRPr lang="en-US" sz="2800" dirty="0" smtClean="0"/>
          </a:p>
        </p:txBody>
      </p:sp>
      <p:pic>
        <p:nvPicPr>
          <p:cNvPr id="501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685800"/>
            <a:ext cx="820261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981200"/>
            <a:ext cx="62484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idx="1"/>
          </p:nvPr>
        </p:nvSpPr>
        <p:spPr/>
        <p:txBody>
          <a:bodyPr/>
          <a:lstStyle/>
          <a:p>
            <a:r>
              <a:rPr lang="en-US" smtClean="0"/>
              <a:t>Tìm x(n) biết tín hiệu là nhân quả</a:t>
            </a:r>
            <a:endParaRPr lang="en-US"/>
          </a:p>
        </p:txBody>
      </p:sp>
      <mc:AlternateContent xmlns:mc="http://schemas.openxmlformats.org/markup-compatibility/2006" xmlns:a14="http://schemas.microsoft.com/office/drawing/2010/main">
        <mc:Choice Requires="a14">
          <p:sp>
            <p:nvSpPr>
              <p:cNvPr id="4" name="Rectangle 3"/>
              <p:cNvSpPr/>
              <p:nvPr/>
            </p:nvSpPr>
            <p:spPr>
              <a:xfrm>
                <a:off x="1524000" y="2362200"/>
                <a:ext cx="4975825" cy="9751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a:latin typeface="Cambria Math"/>
                        </a:rPr>
                        <m:t>𝑋</m:t>
                      </m:r>
                      <m:d>
                        <m:dPr>
                          <m:ctrlPr>
                            <a:rPr lang="en-US" sz="2800" i="1">
                              <a:latin typeface="Cambria Math" panose="02040503050406030204" pitchFamily="18" charset="0"/>
                            </a:rPr>
                          </m:ctrlPr>
                        </m:dPr>
                        <m:e>
                          <m:r>
                            <a:rPr lang="en-US" sz="2800" i="1">
                              <a:latin typeface="Cambria Math"/>
                            </a:rPr>
                            <m:t>𝑧</m:t>
                          </m:r>
                        </m:e>
                      </m:d>
                      <m:r>
                        <a:rPr lang="en-US" sz="2800" i="1">
                          <a:latin typeface="Cambria Math"/>
                        </a:rPr>
                        <m:t>=</m:t>
                      </m:r>
                      <m:f>
                        <m:fPr>
                          <m:ctrlPr>
                            <a:rPr lang="en-US" sz="2800" i="1">
                              <a:latin typeface="Cambria Math" panose="02040503050406030204" pitchFamily="18" charset="0"/>
                            </a:rPr>
                          </m:ctrlPr>
                        </m:fPr>
                        <m:num>
                          <m:r>
                            <a:rPr lang="en-US" sz="2800" i="1">
                              <a:latin typeface="Cambria Math"/>
                            </a:rPr>
                            <m:t>1+3</m:t>
                          </m:r>
                          <m:sSup>
                            <m:sSupPr>
                              <m:ctrlPr>
                                <a:rPr lang="en-US" sz="2800" i="1">
                                  <a:latin typeface="Cambria Math" panose="02040503050406030204" pitchFamily="18" charset="0"/>
                                </a:rPr>
                              </m:ctrlPr>
                            </m:sSupPr>
                            <m:e>
                              <m:r>
                                <a:rPr lang="en-US" sz="2800" i="1">
                                  <a:latin typeface="Cambria Math"/>
                                </a:rPr>
                                <m:t>𝑧</m:t>
                              </m:r>
                            </m:e>
                            <m:sup>
                              <m:r>
                                <a:rPr lang="en-US" sz="2800" i="1">
                                  <a:latin typeface="Cambria Math"/>
                                </a:rPr>
                                <m:t>−1</m:t>
                              </m:r>
                            </m:sup>
                          </m:sSup>
                        </m:num>
                        <m:den>
                          <m:r>
                            <a:rPr lang="en-US" sz="2800" i="1">
                              <a:latin typeface="Cambria Math"/>
                            </a:rPr>
                            <m:t>1+3</m:t>
                          </m:r>
                          <m:sSup>
                            <m:sSupPr>
                              <m:ctrlPr>
                                <a:rPr lang="en-US" sz="2800" i="1">
                                  <a:latin typeface="Cambria Math" panose="02040503050406030204" pitchFamily="18" charset="0"/>
                                </a:rPr>
                              </m:ctrlPr>
                            </m:sSupPr>
                            <m:e>
                              <m:r>
                                <a:rPr lang="en-US" sz="2800" i="1">
                                  <a:latin typeface="Cambria Math"/>
                                </a:rPr>
                                <m:t>𝑧</m:t>
                              </m:r>
                            </m:e>
                            <m:sup>
                              <m:r>
                                <a:rPr lang="en-US" sz="2800" i="1">
                                  <a:latin typeface="Cambria Math"/>
                                </a:rPr>
                                <m:t>−1</m:t>
                              </m:r>
                            </m:sup>
                          </m:sSup>
                          <m:r>
                            <a:rPr lang="en-US" sz="2800" i="1">
                              <a:latin typeface="Cambria Math"/>
                            </a:rPr>
                            <m:t>+2</m:t>
                          </m:r>
                          <m:sSup>
                            <m:sSupPr>
                              <m:ctrlPr>
                                <a:rPr lang="en-US" sz="2800" i="1">
                                  <a:latin typeface="Cambria Math" panose="02040503050406030204" pitchFamily="18" charset="0"/>
                                </a:rPr>
                              </m:ctrlPr>
                            </m:sSupPr>
                            <m:e>
                              <m:r>
                                <a:rPr lang="en-US" sz="2800" i="1">
                                  <a:latin typeface="Cambria Math"/>
                                </a:rPr>
                                <m:t>𝑧</m:t>
                              </m:r>
                            </m:e>
                            <m:sup>
                              <m:r>
                                <a:rPr lang="en-US" sz="2800" i="1">
                                  <a:latin typeface="Cambria Math"/>
                                </a:rPr>
                                <m:t>−2</m:t>
                              </m:r>
                            </m:sup>
                          </m:sSup>
                        </m:den>
                      </m:f>
                    </m:oMath>
                  </m:oMathPara>
                </a14:m>
                <a:endParaRPr lang="en-US" sz="2800"/>
              </a:p>
            </p:txBody>
          </p:sp>
        </mc:Choice>
        <mc:Fallback xmlns="">
          <p:sp>
            <p:nvSpPr>
              <p:cNvPr id="4" name="Rectangle 3"/>
              <p:cNvSpPr>
                <a:spLocks noRot="1" noChangeAspect="1" noMove="1" noResize="1" noEditPoints="1" noAdjustHandles="1" noChangeArrowheads="1" noChangeShapeType="1" noTextEdit="1"/>
              </p:cNvSpPr>
              <p:nvPr/>
            </p:nvSpPr>
            <p:spPr>
              <a:xfrm>
                <a:off x="1524000" y="2362200"/>
                <a:ext cx="4975825" cy="975139"/>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43332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en-US" i="1" dirty="0" err="1" smtClean="0"/>
              <a:t>Ví</a:t>
            </a:r>
            <a:r>
              <a:rPr lang="en-US" i="1" dirty="0" smtClean="0"/>
              <a:t> </a:t>
            </a:r>
            <a:r>
              <a:rPr lang="en-US" i="1" dirty="0" err="1" smtClean="0"/>
              <a:t>dụ</a:t>
            </a:r>
            <a:r>
              <a:rPr lang="en-US" i="1" dirty="0" smtClean="0"/>
              <a:t> 3.1.1</a:t>
            </a:r>
          </a:p>
        </p:txBody>
      </p:sp>
      <p:sp>
        <p:nvSpPr>
          <p:cNvPr id="71683" name="Rectangle 3"/>
          <p:cNvSpPr>
            <a:spLocks noGrp="1" noChangeArrowheads="1"/>
          </p:cNvSpPr>
          <p:nvPr>
            <p:ph type="body" idx="1"/>
          </p:nvPr>
        </p:nvSpPr>
        <p:spPr/>
        <p:txBody>
          <a:bodyPr/>
          <a:lstStyle/>
          <a:p>
            <a:pPr marL="0" indent="0" eaLnBrk="1" hangingPunct="1">
              <a:lnSpc>
                <a:spcPct val="90000"/>
              </a:lnSpc>
              <a:buNone/>
              <a:defRPr/>
            </a:pPr>
            <a:endParaRPr lang="el-GR" dirty="0" smtClean="0">
              <a:latin typeface="Verdana" pitchFamily="34" charset="0"/>
            </a:endParaRPr>
          </a:p>
        </p:txBody>
      </p:sp>
      <p:pic>
        <p:nvPicPr>
          <p:cNvPr id="2" name="Picture 1" descr="Screen Clipping"/>
          <p:cNvPicPr>
            <a:picLocks noChangeAspect="1"/>
          </p:cNvPicPr>
          <p:nvPr/>
        </p:nvPicPr>
        <p:blipFill rotWithShape="1">
          <a:blip r:embed="rId3">
            <a:extLst>
              <a:ext uri="{28A0092B-C50C-407E-A947-70E740481C1C}">
                <a14:useLocalDpi xmlns:a14="http://schemas.microsoft.com/office/drawing/2010/main" val="0"/>
              </a:ext>
            </a:extLst>
          </a:blip>
          <a:srcRect r="20352"/>
          <a:stretch/>
        </p:blipFill>
        <p:spPr>
          <a:xfrm>
            <a:off x="228599" y="1371600"/>
            <a:ext cx="8686801" cy="5181600"/>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defRPr/>
            </a:pPr>
            <a:r>
              <a:rPr lang="en-US" smtClean="0"/>
              <a:t>Nội dung</a:t>
            </a:r>
          </a:p>
        </p:txBody>
      </p:sp>
      <p:sp>
        <p:nvSpPr>
          <p:cNvPr id="122883" name="Rectangle 3"/>
          <p:cNvSpPr>
            <a:spLocks noGrp="1" noChangeArrowheads="1"/>
          </p:cNvSpPr>
          <p:nvPr>
            <p:ph type="body" idx="1"/>
          </p:nvPr>
        </p:nvSpPr>
        <p:spPr/>
        <p:txBody>
          <a:bodyPr/>
          <a:lstStyle/>
          <a:p>
            <a:pPr marL="609600" indent="-609600" eaLnBrk="1" hangingPunct="1">
              <a:buFont typeface="Wingdings" pitchFamily="2" charset="2"/>
              <a:buAutoNum type="arabicPeriod"/>
              <a:defRPr/>
            </a:pPr>
            <a:r>
              <a:rPr lang="en-US" smtClean="0"/>
              <a:t>Biến đổi Z</a:t>
            </a:r>
          </a:p>
          <a:p>
            <a:pPr marL="609600" indent="-609600" eaLnBrk="1" hangingPunct="1">
              <a:buFont typeface="Wingdings" pitchFamily="2" charset="2"/>
              <a:buAutoNum type="arabicPeriod"/>
              <a:defRPr/>
            </a:pPr>
            <a:r>
              <a:rPr lang="en-US" smtClean="0"/>
              <a:t>Tính chất của biến đổi Z</a:t>
            </a:r>
          </a:p>
          <a:p>
            <a:pPr marL="609600" indent="-609600" eaLnBrk="1" hangingPunct="1">
              <a:buFont typeface="Wingdings" pitchFamily="2" charset="2"/>
              <a:buAutoNum type="arabicPeriod"/>
              <a:defRPr/>
            </a:pPr>
            <a:r>
              <a:rPr lang="en-US" smtClean="0"/>
              <a:t>Biểu diễn dạng hữu tỉ của biến đổi Z</a:t>
            </a:r>
          </a:p>
          <a:p>
            <a:pPr marL="609600" indent="-609600" eaLnBrk="1" hangingPunct="1">
              <a:buFont typeface="Wingdings" pitchFamily="2" charset="2"/>
              <a:buAutoNum type="arabicPeriod"/>
              <a:defRPr/>
            </a:pPr>
            <a:r>
              <a:rPr lang="en-US" smtClean="0"/>
              <a:t>Biến đổi Z ngược</a:t>
            </a:r>
          </a:p>
          <a:p>
            <a:pPr marL="609600" indent="-609600" eaLnBrk="1" hangingPunct="1">
              <a:buFont typeface="Wingdings" pitchFamily="2" charset="2"/>
              <a:buAutoNum type="arabicPeriod"/>
              <a:defRPr/>
            </a:pPr>
            <a:r>
              <a:rPr lang="en-US" b="1" smtClean="0"/>
              <a:t>Phân tích hệ thống tuyến tính bất biến trong miền Z</a:t>
            </a:r>
          </a:p>
        </p:txBody>
      </p:sp>
    </p:spTree>
    <p:extLst>
      <p:ext uri="{BB962C8B-B14F-4D97-AF65-F5344CB8AC3E}">
        <p14:creationId xmlns:p14="http://schemas.microsoft.com/office/powerpoint/2010/main" val="278450277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en-US" sz="3600" smtClean="0"/>
              <a:t>3.5 Phân tích hệ thống LTI trong miền z</a:t>
            </a:r>
            <a:br>
              <a:rPr lang="en-US" sz="3600" smtClean="0"/>
            </a:br>
            <a:r>
              <a:rPr lang="en-US" sz="3600" smtClean="0"/>
              <a:t>3.5.1 Đáp ứng của hệ thống LTI</a:t>
            </a:r>
          </a:p>
        </p:txBody>
      </p:sp>
      <p:sp>
        <p:nvSpPr>
          <p:cNvPr id="114691" name="Rectangle 3"/>
          <p:cNvSpPr>
            <a:spLocks noGrp="1" noChangeArrowheads="1"/>
          </p:cNvSpPr>
          <p:nvPr>
            <p:ph type="body" idx="1"/>
          </p:nvPr>
        </p:nvSpPr>
        <p:spPr/>
        <p:txBody>
          <a:bodyPr/>
          <a:lstStyle/>
          <a:p>
            <a:pPr eaLnBrk="1" hangingPunct="1">
              <a:lnSpc>
                <a:spcPct val="90000"/>
              </a:lnSpc>
              <a:defRPr/>
            </a:pPr>
            <a:r>
              <a:rPr lang="en-US" smtClean="0"/>
              <a:t>Hệ thống LTI có hàm truyền đạt H(z)</a:t>
            </a:r>
          </a:p>
          <a:p>
            <a:pPr eaLnBrk="1" hangingPunct="1">
              <a:lnSpc>
                <a:spcPct val="90000"/>
              </a:lnSpc>
              <a:buFont typeface="Wingdings" pitchFamily="2" charset="2"/>
              <a:buNone/>
              <a:defRPr/>
            </a:pPr>
            <a:endParaRPr lang="en-US" smtClean="0"/>
          </a:p>
          <a:p>
            <a:pPr eaLnBrk="1" hangingPunct="1">
              <a:lnSpc>
                <a:spcPct val="90000"/>
              </a:lnSpc>
              <a:buFont typeface="Wingdings" pitchFamily="2" charset="2"/>
              <a:buNone/>
              <a:defRPr/>
            </a:pPr>
            <a:endParaRPr lang="en-US" smtClean="0"/>
          </a:p>
          <a:p>
            <a:pPr eaLnBrk="1" hangingPunct="1">
              <a:lnSpc>
                <a:spcPct val="90000"/>
              </a:lnSpc>
              <a:defRPr/>
            </a:pPr>
            <a:r>
              <a:rPr lang="en-US" smtClean="0"/>
              <a:t>Cho kích thích có phương trình hữu tỉ:</a:t>
            </a:r>
          </a:p>
          <a:p>
            <a:pPr eaLnBrk="1" hangingPunct="1">
              <a:lnSpc>
                <a:spcPct val="90000"/>
              </a:lnSpc>
              <a:defRPr/>
            </a:pPr>
            <a:endParaRPr lang="en-US" smtClean="0"/>
          </a:p>
          <a:p>
            <a:pPr eaLnBrk="1" hangingPunct="1">
              <a:lnSpc>
                <a:spcPct val="90000"/>
              </a:lnSpc>
              <a:defRPr/>
            </a:pPr>
            <a:endParaRPr lang="en-US" smtClean="0"/>
          </a:p>
          <a:p>
            <a:pPr eaLnBrk="1" hangingPunct="1">
              <a:lnSpc>
                <a:spcPct val="90000"/>
              </a:lnSpc>
              <a:defRPr/>
            </a:pPr>
            <a:r>
              <a:rPr lang="en-US" smtClean="0"/>
              <a:t>Đáp ứng ra của hệ thống có dạng như sau:</a:t>
            </a:r>
          </a:p>
          <a:p>
            <a:pPr eaLnBrk="1" hangingPunct="1">
              <a:lnSpc>
                <a:spcPct val="90000"/>
              </a:lnSpc>
              <a:defRPr/>
            </a:pPr>
            <a:endParaRPr lang="en-US" smtClean="0"/>
          </a:p>
          <a:p>
            <a:pPr eaLnBrk="1" hangingPunct="1">
              <a:lnSpc>
                <a:spcPct val="90000"/>
              </a:lnSpc>
              <a:defRPr/>
            </a:pPr>
            <a:endParaRPr lang="en-US" smtClean="0"/>
          </a:p>
        </p:txBody>
      </p:sp>
      <p:graphicFrame>
        <p:nvGraphicFramePr>
          <p:cNvPr id="52228" name="Object 4"/>
          <p:cNvGraphicFramePr>
            <a:graphicFrameLocks noChangeAspect="1"/>
          </p:cNvGraphicFramePr>
          <p:nvPr/>
        </p:nvGraphicFramePr>
        <p:xfrm>
          <a:off x="2971800" y="2133600"/>
          <a:ext cx="1981200" cy="1033463"/>
        </p:xfrm>
        <a:graphic>
          <a:graphicData uri="http://schemas.openxmlformats.org/presentationml/2006/ole">
            <mc:AlternateContent xmlns:mc="http://schemas.openxmlformats.org/markup-compatibility/2006">
              <mc:Choice xmlns:v="urn:schemas-microsoft-com:vml" Requires="v">
                <p:oleObj spid="_x0000_s63541" name="Equation" r:id="rId3" imgW="889000" imgH="457200" progId="Equation.3">
                  <p:embed/>
                </p:oleObj>
              </mc:Choice>
              <mc:Fallback>
                <p:oleObj name="Equation" r:id="rId3" imgW="8890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2133600"/>
                        <a:ext cx="1981200" cy="1033463"/>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29" name="Object 9"/>
          <p:cNvGraphicFramePr>
            <a:graphicFrameLocks noChangeAspect="1"/>
          </p:cNvGraphicFramePr>
          <p:nvPr/>
        </p:nvGraphicFramePr>
        <p:xfrm>
          <a:off x="2971800" y="3733800"/>
          <a:ext cx="2038350" cy="1033463"/>
        </p:xfrm>
        <a:graphic>
          <a:graphicData uri="http://schemas.openxmlformats.org/presentationml/2006/ole">
            <mc:AlternateContent xmlns:mc="http://schemas.openxmlformats.org/markup-compatibility/2006">
              <mc:Choice xmlns:v="urn:schemas-microsoft-com:vml" Requires="v">
                <p:oleObj spid="_x0000_s63542" name="Equation" r:id="rId5" imgW="914400" imgH="457200" progId="Equation.3">
                  <p:embed/>
                </p:oleObj>
              </mc:Choice>
              <mc:Fallback>
                <p:oleObj name="Equation" r:id="rId5" imgW="9144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3733800"/>
                        <a:ext cx="2038350" cy="1033463"/>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0" name="Object 12"/>
          <p:cNvGraphicFramePr>
            <a:graphicFrameLocks noChangeAspect="1"/>
          </p:cNvGraphicFramePr>
          <p:nvPr/>
        </p:nvGraphicFramePr>
        <p:xfrm>
          <a:off x="1981200" y="5486400"/>
          <a:ext cx="4529138" cy="1033463"/>
        </p:xfrm>
        <a:graphic>
          <a:graphicData uri="http://schemas.openxmlformats.org/presentationml/2006/ole">
            <mc:AlternateContent xmlns:mc="http://schemas.openxmlformats.org/markup-compatibility/2006">
              <mc:Choice xmlns:v="urn:schemas-microsoft-com:vml" Requires="v">
                <p:oleObj spid="_x0000_s63543" name="Equation" r:id="rId7" imgW="2032000" imgH="457200" progId="Equation.3">
                  <p:embed/>
                </p:oleObj>
              </mc:Choice>
              <mc:Fallback>
                <p:oleObj name="Equation" r:id="rId7" imgW="203200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5486400"/>
                        <a:ext cx="4529138" cy="1033463"/>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1177033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eaLnBrk="1" hangingPunct="1">
              <a:defRPr/>
            </a:pPr>
            <a:r>
              <a:rPr lang="en-US" sz="4000" smtClean="0"/>
              <a:t>3.5.1 Đáp ứng của hệ thống LTI</a:t>
            </a:r>
          </a:p>
        </p:txBody>
      </p:sp>
      <p:sp>
        <p:nvSpPr>
          <p:cNvPr id="140291" name="Rectangle 3"/>
          <p:cNvSpPr>
            <a:spLocks noGrp="1" noChangeArrowheads="1"/>
          </p:cNvSpPr>
          <p:nvPr>
            <p:ph type="body" idx="1"/>
          </p:nvPr>
        </p:nvSpPr>
        <p:spPr>
          <a:xfrm>
            <a:off x="457200" y="1600200"/>
            <a:ext cx="8686800" cy="4953000"/>
          </a:xfrm>
        </p:spPr>
        <p:txBody>
          <a:bodyPr/>
          <a:lstStyle/>
          <a:p>
            <a:pPr eaLnBrk="1" hangingPunct="1">
              <a:lnSpc>
                <a:spcPct val="90000"/>
              </a:lnSpc>
              <a:defRPr/>
            </a:pPr>
            <a:r>
              <a:rPr lang="en-US" dirty="0" err="1" smtClean="0"/>
              <a:t>Giả</a:t>
            </a:r>
            <a:r>
              <a:rPr lang="en-US" dirty="0" smtClean="0"/>
              <a:t> </a:t>
            </a:r>
            <a:r>
              <a:rPr lang="en-US" dirty="0" err="1" smtClean="0"/>
              <a:t>sử</a:t>
            </a:r>
            <a:r>
              <a:rPr lang="en-US" dirty="0" smtClean="0"/>
              <a:t>: </a:t>
            </a:r>
          </a:p>
          <a:p>
            <a:pPr lvl="1" eaLnBrk="1" hangingPunct="1">
              <a:lnSpc>
                <a:spcPct val="90000"/>
              </a:lnSpc>
              <a:defRPr/>
            </a:pPr>
            <a:r>
              <a:rPr lang="en-US" dirty="0" smtClean="0"/>
              <a:t>Hệ </a:t>
            </a:r>
            <a:r>
              <a:rPr lang="en-US" dirty="0" err="1" smtClean="0"/>
              <a:t>thống</a:t>
            </a:r>
            <a:r>
              <a:rPr lang="en-US" dirty="0" smtClean="0"/>
              <a:t> </a:t>
            </a:r>
            <a:r>
              <a:rPr lang="en-US" dirty="0" err="1" smtClean="0"/>
              <a:t>có</a:t>
            </a:r>
            <a:r>
              <a:rPr lang="en-US" dirty="0" smtClean="0"/>
              <a:t> N </a:t>
            </a:r>
            <a:r>
              <a:rPr lang="en-US" dirty="0" err="1" smtClean="0"/>
              <a:t>điểm</a:t>
            </a:r>
            <a:r>
              <a:rPr lang="en-US" dirty="0" smtClean="0"/>
              <a:t> </a:t>
            </a:r>
            <a:r>
              <a:rPr lang="en-US" dirty="0" err="1" smtClean="0"/>
              <a:t>cực</a:t>
            </a:r>
            <a:r>
              <a:rPr lang="en-US" dirty="0" smtClean="0"/>
              <a:t>: p</a:t>
            </a:r>
            <a:r>
              <a:rPr lang="en-US" baseline="-25000" dirty="0" smtClean="0"/>
              <a:t>1</a:t>
            </a:r>
            <a:r>
              <a:rPr lang="en-US" dirty="0" smtClean="0"/>
              <a:t>, p</a:t>
            </a:r>
            <a:r>
              <a:rPr lang="en-US" baseline="-25000" dirty="0" smtClean="0"/>
              <a:t>2</a:t>
            </a:r>
            <a:r>
              <a:rPr lang="en-US" dirty="0" smtClean="0"/>
              <a:t>, …, </a:t>
            </a:r>
            <a:r>
              <a:rPr lang="en-US" dirty="0" err="1" smtClean="0"/>
              <a:t>p</a:t>
            </a:r>
            <a:r>
              <a:rPr lang="en-US" baseline="-25000" dirty="0" err="1" smtClean="0"/>
              <a:t>k</a:t>
            </a:r>
            <a:r>
              <a:rPr lang="en-US" dirty="0" smtClean="0"/>
              <a:t>, …, </a:t>
            </a:r>
            <a:r>
              <a:rPr lang="en-US" dirty="0" err="1" smtClean="0"/>
              <a:t>p</a:t>
            </a:r>
            <a:r>
              <a:rPr lang="en-US" baseline="-25000" dirty="0" err="1" smtClean="0"/>
              <a:t>N</a:t>
            </a:r>
            <a:r>
              <a:rPr lang="en-US" baseline="-25000" dirty="0" smtClean="0"/>
              <a:t>  </a:t>
            </a:r>
            <a:r>
              <a:rPr lang="en-US" dirty="0" smtClean="0"/>
              <a:t>(1 </a:t>
            </a:r>
            <a:r>
              <a:rPr lang="en-US" dirty="0" smtClean="0">
                <a:cs typeface="Arial" pitchFamily="34" charset="0"/>
              </a:rPr>
              <a:t>≤ k ≤ N</a:t>
            </a:r>
            <a:r>
              <a:rPr lang="en-US" dirty="0" smtClean="0"/>
              <a:t>)</a:t>
            </a:r>
            <a:endParaRPr lang="en-US" baseline="-25000" dirty="0" smtClean="0"/>
          </a:p>
          <a:p>
            <a:pPr lvl="1" eaLnBrk="1" hangingPunct="1">
              <a:lnSpc>
                <a:spcPct val="90000"/>
              </a:lnSpc>
              <a:defRPr/>
            </a:pPr>
            <a:r>
              <a:rPr lang="en-US" dirty="0" err="1" smtClean="0"/>
              <a:t>Tín</a:t>
            </a:r>
            <a:r>
              <a:rPr lang="en-US" dirty="0" smtClean="0"/>
              <a:t> </a:t>
            </a:r>
            <a:r>
              <a:rPr lang="en-US" dirty="0" err="1" smtClean="0"/>
              <a:t>hiệu</a:t>
            </a:r>
            <a:r>
              <a:rPr lang="en-US" dirty="0" smtClean="0"/>
              <a:t> </a:t>
            </a:r>
            <a:r>
              <a:rPr lang="en-US" dirty="0" err="1" smtClean="0"/>
              <a:t>vào</a:t>
            </a:r>
            <a:r>
              <a:rPr lang="en-US" dirty="0" smtClean="0"/>
              <a:t> </a:t>
            </a:r>
            <a:r>
              <a:rPr lang="en-US" dirty="0" err="1" smtClean="0"/>
              <a:t>có</a:t>
            </a:r>
            <a:r>
              <a:rPr lang="en-US" dirty="0" smtClean="0"/>
              <a:t> L </a:t>
            </a:r>
            <a:r>
              <a:rPr lang="en-US" dirty="0" err="1" smtClean="0"/>
              <a:t>điểm</a:t>
            </a:r>
            <a:r>
              <a:rPr lang="en-US" dirty="0" smtClean="0"/>
              <a:t> </a:t>
            </a:r>
            <a:r>
              <a:rPr lang="en-US" dirty="0" err="1" smtClean="0"/>
              <a:t>cực</a:t>
            </a:r>
            <a:r>
              <a:rPr lang="en-US" dirty="0" smtClean="0"/>
              <a:t>: q</a:t>
            </a:r>
            <a:r>
              <a:rPr lang="en-US" baseline="-25000" dirty="0" smtClean="0"/>
              <a:t>1</a:t>
            </a:r>
            <a:r>
              <a:rPr lang="en-US" dirty="0" smtClean="0"/>
              <a:t>, q</a:t>
            </a:r>
            <a:r>
              <a:rPr lang="en-US" baseline="-25000" dirty="0" smtClean="0"/>
              <a:t>2</a:t>
            </a:r>
            <a:r>
              <a:rPr lang="en-US" dirty="0" smtClean="0"/>
              <a:t>, …, </a:t>
            </a:r>
            <a:r>
              <a:rPr lang="en-US" dirty="0" err="1" smtClean="0"/>
              <a:t>q</a:t>
            </a:r>
            <a:r>
              <a:rPr lang="en-US" baseline="-25000" dirty="0" err="1" smtClean="0"/>
              <a:t>m</a:t>
            </a:r>
            <a:r>
              <a:rPr lang="en-US" dirty="0" smtClean="0"/>
              <a:t>, …, </a:t>
            </a:r>
            <a:r>
              <a:rPr lang="en-US" dirty="0" err="1" smtClean="0"/>
              <a:t>q</a:t>
            </a:r>
            <a:r>
              <a:rPr lang="en-US" baseline="-25000" dirty="0" err="1" smtClean="0"/>
              <a:t>L</a:t>
            </a:r>
            <a:r>
              <a:rPr lang="en-US" baseline="-25000" dirty="0" smtClean="0"/>
              <a:t>  </a:t>
            </a:r>
            <a:r>
              <a:rPr lang="en-US" dirty="0" smtClean="0"/>
              <a:t>(1 </a:t>
            </a:r>
            <a:r>
              <a:rPr lang="en-US" dirty="0" smtClean="0">
                <a:cs typeface="Arial" pitchFamily="34" charset="0"/>
              </a:rPr>
              <a:t>≤ m ≤ L</a:t>
            </a:r>
            <a:r>
              <a:rPr lang="en-US" dirty="0" smtClean="0"/>
              <a:t>)</a:t>
            </a:r>
            <a:endParaRPr lang="en-US" baseline="-25000" dirty="0" smtClean="0"/>
          </a:p>
          <a:p>
            <a:pPr lvl="1" eaLnBrk="1" hangingPunct="1">
              <a:lnSpc>
                <a:spcPct val="90000"/>
              </a:lnSpc>
              <a:defRPr/>
            </a:pPr>
            <a:r>
              <a:rPr lang="en-US" dirty="0" err="1" smtClean="0"/>
              <a:t>p</a:t>
            </a:r>
            <a:r>
              <a:rPr lang="en-US" baseline="-25000" dirty="0" err="1" smtClean="0"/>
              <a:t>k</a:t>
            </a:r>
            <a:r>
              <a:rPr lang="en-US" baseline="-25000" dirty="0" smtClean="0"/>
              <a:t> </a:t>
            </a:r>
            <a:r>
              <a:rPr lang="en-US" dirty="0" smtClean="0">
                <a:cs typeface="Arial" pitchFamily="34" charset="0"/>
              </a:rPr>
              <a:t>≠</a:t>
            </a:r>
            <a:r>
              <a:rPr lang="en-US" dirty="0" smtClean="0"/>
              <a:t> </a:t>
            </a:r>
            <a:r>
              <a:rPr lang="en-US" dirty="0" err="1" smtClean="0"/>
              <a:t>q</a:t>
            </a:r>
            <a:r>
              <a:rPr lang="en-US" baseline="-25000" dirty="0" err="1" smtClean="0"/>
              <a:t>m</a:t>
            </a:r>
            <a:r>
              <a:rPr lang="en-US" dirty="0" smtClean="0"/>
              <a:t> </a:t>
            </a:r>
            <a:r>
              <a:rPr lang="en-US" dirty="0" err="1" smtClean="0"/>
              <a:t>với</a:t>
            </a:r>
            <a:r>
              <a:rPr lang="en-US" dirty="0" smtClean="0"/>
              <a:t> </a:t>
            </a:r>
            <a:r>
              <a:rPr lang="en-US" dirty="0" err="1" smtClean="0"/>
              <a:t>mọi</a:t>
            </a:r>
            <a:r>
              <a:rPr lang="en-US" dirty="0" smtClean="0"/>
              <a:t> k </a:t>
            </a:r>
            <a:r>
              <a:rPr lang="en-US" dirty="0" err="1" smtClean="0"/>
              <a:t>và</a:t>
            </a:r>
            <a:r>
              <a:rPr lang="en-US" dirty="0" smtClean="0"/>
              <a:t> m</a:t>
            </a:r>
          </a:p>
          <a:p>
            <a:pPr lvl="1" eaLnBrk="1" hangingPunct="1">
              <a:lnSpc>
                <a:spcPct val="90000"/>
              </a:lnSpc>
              <a:defRPr/>
            </a:pPr>
            <a:r>
              <a:rPr lang="en-US" dirty="0" err="1"/>
              <a:t>p</a:t>
            </a:r>
            <a:r>
              <a:rPr lang="en-US" baseline="-25000" dirty="0" err="1"/>
              <a:t>k</a:t>
            </a:r>
            <a:r>
              <a:rPr lang="en-US" baseline="-25000" dirty="0"/>
              <a:t> </a:t>
            </a:r>
            <a:r>
              <a:rPr lang="en-US" dirty="0" smtClean="0"/>
              <a:t> </a:t>
            </a:r>
            <a:r>
              <a:rPr lang="en-US" dirty="0" err="1" smtClean="0"/>
              <a:t>và</a:t>
            </a:r>
            <a:r>
              <a:rPr lang="en-US" dirty="0" smtClean="0"/>
              <a:t> </a:t>
            </a:r>
            <a:r>
              <a:rPr lang="en-US" dirty="0" err="1" smtClean="0"/>
              <a:t>q</a:t>
            </a:r>
            <a:r>
              <a:rPr lang="en-US" baseline="-25000" dirty="0" err="1" smtClean="0"/>
              <a:t>m</a:t>
            </a:r>
            <a:r>
              <a:rPr lang="en-US" baseline="-25000" dirty="0" smtClean="0"/>
              <a:t> </a:t>
            </a:r>
            <a:r>
              <a:rPr lang="en-US" dirty="0" err="1" smtClean="0"/>
              <a:t>khác</a:t>
            </a:r>
            <a:r>
              <a:rPr lang="en-US" dirty="0" smtClean="0"/>
              <a:t> </a:t>
            </a:r>
            <a:r>
              <a:rPr lang="en-US" dirty="0" err="1" smtClean="0"/>
              <a:t>các</a:t>
            </a:r>
            <a:r>
              <a:rPr lang="en-US" dirty="0" smtClean="0"/>
              <a:t> </a:t>
            </a:r>
            <a:r>
              <a:rPr lang="en-US" dirty="0" err="1" smtClean="0"/>
              <a:t>điểm</a:t>
            </a:r>
            <a:r>
              <a:rPr lang="en-US" dirty="0" smtClean="0"/>
              <a:t> </a:t>
            </a:r>
            <a:r>
              <a:rPr lang="en-US" dirty="0" err="1" smtClean="0"/>
              <a:t>không</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và</a:t>
            </a:r>
            <a:r>
              <a:rPr lang="en-US" dirty="0" smtClean="0"/>
              <a:t> </a:t>
            </a:r>
            <a:r>
              <a:rPr lang="en-US" dirty="0" err="1" smtClean="0"/>
              <a:t>tín</a:t>
            </a:r>
            <a:r>
              <a:rPr lang="en-US" dirty="0" smtClean="0"/>
              <a:t> </a:t>
            </a:r>
            <a:r>
              <a:rPr lang="en-US" dirty="0" err="1" smtClean="0"/>
              <a:t>hiệu</a:t>
            </a:r>
            <a:endParaRPr lang="en-US" dirty="0" smtClean="0"/>
          </a:p>
          <a:p>
            <a:pPr marL="0" indent="0" eaLnBrk="1" hangingPunct="1">
              <a:lnSpc>
                <a:spcPct val="90000"/>
              </a:lnSpc>
              <a:buFont typeface="Wingdings" pitchFamily="2" charset="2"/>
              <a:buNone/>
              <a:defRPr/>
            </a:pPr>
            <a:r>
              <a:rPr lang="en-US" dirty="0" err="1" smtClean="0"/>
              <a:t>Lúc</a:t>
            </a:r>
            <a:r>
              <a:rPr lang="en-US" dirty="0" smtClean="0"/>
              <a:t> </a:t>
            </a:r>
            <a:r>
              <a:rPr lang="en-US" dirty="0" err="1" smtClean="0"/>
              <a:t>này</a:t>
            </a:r>
            <a:r>
              <a:rPr lang="en-US" dirty="0" smtClean="0"/>
              <a:t> Y(z) </a:t>
            </a:r>
            <a:r>
              <a:rPr lang="en-US" dirty="0" err="1" smtClean="0"/>
              <a:t>có</a:t>
            </a:r>
            <a:r>
              <a:rPr lang="en-US" dirty="0" smtClean="0"/>
              <a:t> </a:t>
            </a:r>
            <a:r>
              <a:rPr lang="en-US" dirty="0" err="1" smtClean="0"/>
              <a:t>thể</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được</a:t>
            </a:r>
            <a:r>
              <a:rPr lang="en-US" dirty="0" smtClean="0"/>
              <a:t> </a:t>
            </a:r>
            <a:r>
              <a:rPr lang="en-US" dirty="0" err="1" smtClean="0"/>
              <a:t>như</a:t>
            </a:r>
            <a:r>
              <a:rPr lang="en-US" dirty="0" smtClean="0"/>
              <a:t> </a:t>
            </a:r>
            <a:r>
              <a:rPr lang="en-US" dirty="0" err="1" smtClean="0"/>
              <a:t>sau</a:t>
            </a:r>
            <a:r>
              <a:rPr lang="en-US" dirty="0" smtClean="0"/>
              <a:t>:</a:t>
            </a:r>
          </a:p>
          <a:p>
            <a:pPr marL="0" indent="0" eaLnBrk="1" hangingPunct="1">
              <a:lnSpc>
                <a:spcPct val="90000"/>
              </a:lnSpc>
              <a:buFont typeface="Wingdings" pitchFamily="2" charset="2"/>
              <a:buNone/>
              <a:defRPr/>
            </a:pPr>
            <a:endParaRPr lang="en-US" dirty="0" smtClean="0"/>
          </a:p>
        </p:txBody>
      </p:sp>
      <p:graphicFrame>
        <p:nvGraphicFramePr>
          <p:cNvPr id="53252" name="Object 1"/>
          <p:cNvGraphicFramePr>
            <a:graphicFrameLocks noChangeAspect="1"/>
          </p:cNvGraphicFramePr>
          <p:nvPr>
            <p:extLst>
              <p:ext uri="{D42A27DB-BD31-4B8C-83A1-F6EECF244321}">
                <p14:modId xmlns:p14="http://schemas.microsoft.com/office/powerpoint/2010/main" val="3386630687"/>
              </p:ext>
            </p:extLst>
          </p:nvPr>
        </p:nvGraphicFramePr>
        <p:xfrm>
          <a:off x="2438400" y="5835650"/>
          <a:ext cx="4419600" cy="946150"/>
        </p:xfrm>
        <a:graphic>
          <a:graphicData uri="http://schemas.openxmlformats.org/presentationml/2006/ole">
            <mc:AlternateContent xmlns:mc="http://schemas.openxmlformats.org/markup-compatibility/2006">
              <mc:Choice xmlns:v="urn:schemas-microsoft-com:vml" Requires="v">
                <p:oleObj spid="_x0000_s64532" name="Equation" r:id="rId3" imgW="2197100" imgH="469900" progId="Equation.3">
                  <p:embed/>
                </p:oleObj>
              </mc:Choice>
              <mc:Fallback>
                <p:oleObj name="Equation" r:id="rId3" imgW="2197100" imgH="469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5835650"/>
                        <a:ext cx="4419600" cy="94615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253286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defRPr/>
            </a:pPr>
            <a:r>
              <a:rPr lang="en-US" sz="4000" smtClean="0"/>
              <a:t>3.5.1 Đáp ứng của hệ thống LTI</a:t>
            </a:r>
          </a:p>
        </p:txBody>
      </p:sp>
      <p:sp>
        <p:nvSpPr>
          <p:cNvPr id="141315" name="Rectangle 3"/>
          <p:cNvSpPr>
            <a:spLocks noGrp="1" noChangeArrowheads="1"/>
          </p:cNvSpPr>
          <p:nvPr>
            <p:ph type="body" idx="1"/>
          </p:nvPr>
        </p:nvSpPr>
        <p:spPr>
          <a:xfrm>
            <a:off x="457200" y="1600200"/>
            <a:ext cx="8229600" cy="5029200"/>
          </a:xfrm>
        </p:spPr>
        <p:txBody>
          <a:bodyPr/>
          <a:lstStyle/>
          <a:p>
            <a:pPr eaLnBrk="1" hangingPunct="1">
              <a:defRPr/>
            </a:pPr>
            <a:r>
              <a:rPr lang="en-US" sz="2800" smtClean="0"/>
              <a:t>Biến đổi z ngược, ta có:</a:t>
            </a:r>
          </a:p>
          <a:p>
            <a:pPr eaLnBrk="1" hangingPunct="1">
              <a:defRPr/>
            </a:pPr>
            <a:endParaRPr lang="en-US" sz="2800" smtClean="0"/>
          </a:p>
          <a:p>
            <a:pPr eaLnBrk="1" hangingPunct="1">
              <a:defRPr/>
            </a:pPr>
            <a:endParaRPr lang="en-US" sz="2800" smtClean="0"/>
          </a:p>
          <a:p>
            <a:pPr eaLnBrk="1" hangingPunct="1">
              <a:defRPr/>
            </a:pPr>
            <a:r>
              <a:rPr lang="en-US" sz="2800" smtClean="0"/>
              <a:t>Thành phần đầu tiên gọi là đáp ứng tự nhiên của hệ thống</a:t>
            </a:r>
          </a:p>
          <a:p>
            <a:pPr eaLnBrk="1" hangingPunct="1">
              <a:defRPr/>
            </a:pPr>
            <a:r>
              <a:rPr lang="en-US" sz="2800" smtClean="0"/>
              <a:t>Thành phần thứ 2 gọi là đáp ứng kích thích của hệ thống</a:t>
            </a:r>
          </a:p>
          <a:p>
            <a:pPr eaLnBrk="1" hangingPunct="1">
              <a:defRPr/>
            </a:pPr>
            <a:r>
              <a:rPr lang="en-US" sz="2800" smtClean="0"/>
              <a:t>A</a:t>
            </a:r>
            <a:r>
              <a:rPr lang="en-US" sz="2800" baseline="-25000" smtClean="0"/>
              <a:t>k</a:t>
            </a:r>
            <a:r>
              <a:rPr lang="en-US" sz="2800" smtClean="0"/>
              <a:t> và Q</a:t>
            </a:r>
            <a:r>
              <a:rPr lang="en-US" sz="2800" baseline="-25000" smtClean="0"/>
              <a:t>m</a:t>
            </a:r>
            <a:r>
              <a:rPr lang="en-US" sz="2800" smtClean="0"/>
              <a:t> phụ thuộc vào cả p</a:t>
            </a:r>
            <a:r>
              <a:rPr lang="en-US" sz="2800" baseline="-25000" smtClean="0"/>
              <a:t>k </a:t>
            </a:r>
            <a:r>
              <a:rPr lang="en-US" sz="2800" smtClean="0"/>
              <a:t>và q</a:t>
            </a:r>
            <a:r>
              <a:rPr lang="en-US" sz="2800" baseline="-25000" smtClean="0"/>
              <a:t>m</a:t>
            </a:r>
            <a:endParaRPr lang="en-US" sz="2800" smtClean="0"/>
          </a:p>
          <a:p>
            <a:pPr marL="0" indent="0" eaLnBrk="1" hangingPunct="1">
              <a:buFont typeface="Wingdings" pitchFamily="2" charset="2"/>
              <a:buNone/>
              <a:defRPr/>
            </a:pPr>
            <a:endParaRPr lang="en-US" sz="2800" smtClean="0"/>
          </a:p>
        </p:txBody>
      </p:sp>
      <p:graphicFrame>
        <p:nvGraphicFramePr>
          <p:cNvPr id="54276" name="Object 5"/>
          <p:cNvGraphicFramePr>
            <a:graphicFrameLocks noChangeAspect="1"/>
          </p:cNvGraphicFramePr>
          <p:nvPr/>
        </p:nvGraphicFramePr>
        <p:xfrm>
          <a:off x="1600200" y="2209800"/>
          <a:ext cx="6172200" cy="976313"/>
        </p:xfrm>
        <a:graphic>
          <a:graphicData uri="http://schemas.openxmlformats.org/presentationml/2006/ole">
            <mc:AlternateContent xmlns:mc="http://schemas.openxmlformats.org/markup-compatibility/2006">
              <mc:Choice xmlns:v="urn:schemas-microsoft-com:vml" Requires="v">
                <p:oleObj spid="_x0000_s65555" name="Equation" r:id="rId3" imgW="2730500" imgH="431800" progId="Equation.3">
                  <p:embed/>
                </p:oleObj>
              </mc:Choice>
              <mc:Fallback>
                <p:oleObj name="Equation" r:id="rId3" imgW="27305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209800"/>
                        <a:ext cx="6172200" cy="976313"/>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826059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defRPr/>
            </a:pPr>
            <a:r>
              <a:rPr lang="en-US" sz="4000" smtClean="0"/>
              <a:t>3.5.2 Trạng thái tạm thời và trạng thái ổn định của hệ thống</a:t>
            </a:r>
          </a:p>
        </p:txBody>
      </p:sp>
      <p:sp>
        <p:nvSpPr>
          <p:cNvPr id="142339" name="Rectangle 3"/>
          <p:cNvSpPr>
            <a:spLocks noGrp="1" noChangeArrowheads="1"/>
          </p:cNvSpPr>
          <p:nvPr>
            <p:ph type="body" idx="1"/>
          </p:nvPr>
        </p:nvSpPr>
        <p:spPr/>
        <p:txBody>
          <a:bodyPr/>
          <a:lstStyle/>
          <a:p>
            <a:pPr eaLnBrk="1" hangingPunct="1">
              <a:defRPr/>
            </a:pPr>
            <a:r>
              <a:rPr lang="en-US" smtClean="0"/>
              <a:t>Đáp ứng ra của hệ thống được chia thành 2 tp: </a:t>
            </a:r>
          </a:p>
          <a:p>
            <a:pPr lvl="1" eaLnBrk="1" hangingPunct="1">
              <a:defRPr/>
            </a:pPr>
            <a:r>
              <a:rPr lang="en-US" smtClean="0"/>
              <a:t>Đáp ứng tự nhiên</a:t>
            </a:r>
          </a:p>
          <a:p>
            <a:pPr lvl="1" eaLnBrk="1" hangingPunct="1">
              <a:defRPr/>
            </a:pPr>
            <a:endParaRPr lang="en-US" smtClean="0"/>
          </a:p>
          <a:p>
            <a:pPr lvl="1" eaLnBrk="1" hangingPunct="1">
              <a:defRPr/>
            </a:pPr>
            <a:endParaRPr lang="en-US" smtClean="0"/>
          </a:p>
          <a:p>
            <a:pPr lvl="1" eaLnBrk="1" hangingPunct="1">
              <a:buFont typeface="Wingdings" pitchFamily="2" charset="2"/>
              <a:buNone/>
              <a:defRPr/>
            </a:pPr>
            <a:r>
              <a:rPr lang="en-US" smtClean="0"/>
              <a:t>	Trong đó, A</a:t>
            </a:r>
            <a:r>
              <a:rPr lang="en-US" baseline="-25000" smtClean="0"/>
              <a:t>k</a:t>
            </a:r>
            <a:r>
              <a:rPr lang="en-US" smtClean="0"/>
              <a:t> là hằng số tỉ lệ phụ thuộc vào hệ thống và đặc điểm tín hiệu vào</a:t>
            </a:r>
          </a:p>
          <a:p>
            <a:pPr lvl="1" eaLnBrk="1" hangingPunct="1">
              <a:defRPr/>
            </a:pPr>
            <a:r>
              <a:rPr lang="en-US" smtClean="0"/>
              <a:t>Đáp ứng kích thích</a:t>
            </a:r>
          </a:p>
        </p:txBody>
      </p:sp>
      <p:graphicFrame>
        <p:nvGraphicFramePr>
          <p:cNvPr id="55300" name="Object 6"/>
          <p:cNvGraphicFramePr>
            <a:graphicFrameLocks noChangeAspect="1"/>
          </p:cNvGraphicFramePr>
          <p:nvPr/>
        </p:nvGraphicFramePr>
        <p:xfrm>
          <a:off x="2895600" y="3200400"/>
          <a:ext cx="3340100" cy="887413"/>
        </p:xfrm>
        <a:graphic>
          <a:graphicData uri="http://schemas.openxmlformats.org/presentationml/2006/ole">
            <mc:AlternateContent xmlns:mc="http://schemas.openxmlformats.org/markup-compatibility/2006">
              <mc:Choice xmlns:v="urn:schemas-microsoft-com:vml" Requires="v">
                <p:oleObj spid="_x0000_s66596" name="Equation" r:id="rId3" imgW="1625600" imgH="431800" progId="Equation.3">
                  <p:embed/>
                </p:oleObj>
              </mc:Choice>
              <mc:Fallback>
                <p:oleObj name="Equation" r:id="rId3" imgW="16256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3200400"/>
                        <a:ext cx="3340100" cy="887413"/>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1" name="Object 8"/>
          <p:cNvGraphicFramePr>
            <a:graphicFrameLocks noChangeAspect="1"/>
          </p:cNvGraphicFramePr>
          <p:nvPr/>
        </p:nvGraphicFramePr>
        <p:xfrm>
          <a:off x="2819400" y="5715000"/>
          <a:ext cx="3390900" cy="887413"/>
        </p:xfrm>
        <a:graphic>
          <a:graphicData uri="http://schemas.openxmlformats.org/presentationml/2006/ole">
            <mc:AlternateContent xmlns:mc="http://schemas.openxmlformats.org/markup-compatibility/2006">
              <mc:Choice xmlns:v="urn:schemas-microsoft-com:vml" Requires="v">
                <p:oleObj spid="_x0000_s66597" name="Equation" r:id="rId5" imgW="1651000" imgH="431800" progId="Equation.3">
                  <p:embed/>
                </p:oleObj>
              </mc:Choice>
              <mc:Fallback>
                <p:oleObj name="Equation" r:id="rId5" imgW="16510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5715000"/>
                        <a:ext cx="3390900" cy="887413"/>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52175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defRPr/>
            </a:pPr>
            <a:r>
              <a:rPr lang="en-US" sz="4000" smtClean="0"/>
              <a:t>3.5.2 Trạng thái tạm thời và trạng thái ổn định của hệ thống</a:t>
            </a:r>
          </a:p>
        </p:txBody>
      </p:sp>
      <p:sp>
        <p:nvSpPr>
          <p:cNvPr id="144387" name="Rectangle 3"/>
          <p:cNvSpPr>
            <a:spLocks noGrp="1" noChangeArrowheads="1"/>
          </p:cNvSpPr>
          <p:nvPr>
            <p:ph type="body" idx="1"/>
          </p:nvPr>
        </p:nvSpPr>
        <p:spPr>
          <a:xfrm>
            <a:off x="457200" y="1600200"/>
            <a:ext cx="8229600" cy="4953000"/>
          </a:xfrm>
        </p:spPr>
        <p:txBody>
          <a:bodyPr/>
          <a:lstStyle/>
          <a:p>
            <a:pPr eaLnBrk="1" hangingPunct="1">
              <a:defRPr/>
            </a:pPr>
            <a:r>
              <a:rPr lang="en-US" smtClean="0"/>
              <a:t>Đáp ứng tự nhiên</a:t>
            </a:r>
          </a:p>
          <a:p>
            <a:pPr eaLnBrk="1" hangingPunct="1">
              <a:defRPr/>
            </a:pPr>
            <a:endParaRPr lang="en-US" smtClean="0"/>
          </a:p>
          <a:p>
            <a:pPr lvl="1" eaLnBrk="1" hangingPunct="1">
              <a:defRPr/>
            </a:pPr>
            <a:r>
              <a:rPr lang="en-US" smtClean="0"/>
              <a:t>Nếu</a:t>
            </a:r>
            <a:r>
              <a:rPr lang="en-US" smtClean="0">
                <a:cs typeface="Times New Roman" pitchFamily="18" charset="0"/>
              </a:rPr>
              <a:t>│</a:t>
            </a:r>
            <a:r>
              <a:rPr lang="en-US" smtClean="0"/>
              <a:t>p</a:t>
            </a:r>
            <a:r>
              <a:rPr lang="en-US" baseline="-25000" smtClean="0"/>
              <a:t>k</a:t>
            </a:r>
            <a:r>
              <a:rPr lang="en-US" smtClean="0">
                <a:cs typeface="Times New Roman" pitchFamily="18" charset="0"/>
              </a:rPr>
              <a:t>│&lt;1 với mọi k </a:t>
            </a:r>
            <a:r>
              <a:rPr lang="en-US" smtClean="0">
                <a:cs typeface="Times New Roman" pitchFamily="18" charset="0"/>
                <a:sym typeface="Wingdings" pitchFamily="2" charset="2"/>
              </a:rPr>
              <a:t>thì y</a:t>
            </a:r>
            <a:r>
              <a:rPr lang="en-US" baseline="-25000" smtClean="0">
                <a:cs typeface="Times New Roman" pitchFamily="18" charset="0"/>
                <a:sym typeface="Wingdings" pitchFamily="2" charset="2"/>
              </a:rPr>
              <a:t>tn</a:t>
            </a:r>
            <a:r>
              <a:rPr lang="en-US" smtClean="0">
                <a:cs typeface="Times New Roman" pitchFamily="18" charset="0"/>
                <a:sym typeface="Wingdings" pitchFamily="2" charset="2"/>
              </a:rPr>
              <a:t>0 khi n∞, ta gọi </a:t>
            </a:r>
            <a:r>
              <a:rPr lang="en-US" smtClean="0">
                <a:cs typeface="Times New Roman" pitchFamily="18" charset="0"/>
              </a:rPr>
              <a:t>đáp ứng tự nhiên của hệ thống có </a:t>
            </a:r>
            <a:r>
              <a:rPr lang="en-US" b="1" smtClean="0">
                <a:cs typeface="Times New Roman" pitchFamily="18" charset="0"/>
              </a:rPr>
              <a:t>đáp ứng tạm thời</a:t>
            </a:r>
            <a:r>
              <a:rPr lang="en-US" smtClean="0"/>
              <a:t> </a:t>
            </a:r>
          </a:p>
          <a:p>
            <a:pPr lvl="1" eaLnBrk="1" hangingPunct="1">
              <a:defRPr/>
            </a:pPr>
            <a:r>
              <a:rPr lang="en-US" smtClean="0"/>
              <a:t>Nếu tất cả các cực có giá trị càng nhỏ thì y</a:t>
            </a:r>
            <a:r>
              <a:rPr lang="en-US" baseline="-25000" smtClean="0"/>
              <a:t>tn</a:t>
            </a:r>
            <a:r>
              <a:rPr lang="en-US" smtClean="0"/>
              <a:t> giảm đến 0 càng nhanh</a:t>
            </a:r>
          </a:p>
          <a:p>
            <a:pPr lvl="1" eaLnBrk="1" hangingPunct="1">
              <a:defRPr/>
            </a:pPr>
            <a:r>
              <a:rPr lang="en-US" smtClean="0"/>
              <a:t>Tuy nhiên, nếu chỉ cần 1 điểm cực gần vòng tròn đơn vị, y</a:t>
            </a:r>
            <a:r>
              <a:rPr lang="en-US" baseline="-25000" smtClean="0"/>
              <a:t>tn</a:t>
            </a:r>
            <a:r>
              <a:rPr lang="en-US" smtClean="0"/>
              <a:t> mất càng nhiều thời gian suy giảm về 0</a:t>
            </a:r>
            <a:endParaRPr lang="en-US" baseline="-25000" smtClean="0"/>
          </a:p>
        </p:txBody>
      </p:sp>
      <p:graphicFrame>
        <p:nvGraphicFramePr>
          <p:cNvPr id="56324" name="Object 4"/>
          <p:cNvGraphicFramePr>
            <a:graphicFrameLocks noChangeAspect="1"/>
          </p:cNvGraphicFramePr>
          <p:nvPr/>
        </p:nvGraphicFramePr>
        <p:xfrm>
          <a:off x="4343400" y="1676400"/>
          <a:ext cx="4038600" cy="1073150"/>
        </p:xfrm>
        <a:graphic>
          <a:graphicData uri="http://schemas.openxmlformats.org/presentationml/2006/ole">
            <mc:AlternateContent xmlns:mc="http://schemas.openxmlformats.org/markup-compatibility/2006">
              <mc:Choice xmlns:v="urn:schemas-microsoft-com:vml" Requires="v">
                <p:oleObj spid="_x0000_s67603" name="Equation" r:id="rId3" imgW="1625600" imgH="431800" progId="Equation.3">
                  <p:embed/>
                </p:oleObj>
              </mc:Choice>
              <mc:Fallback>
                <p:oleObj name="Equation" r:id="rId3" imgW="16256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676400"/>
                        <a:ext cx="4038600" cy="107315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3890171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defRPr/>
            </a:pPr>
            <a:r>
              <a:rPr lang="en-US" sz="4000" smtClean="0"/>
              <a:t>3.5.2 Trạng thái tạm thời và trạng thái ổn định của hệ thống</a:t>
            </a:r>
          </a:p>
        </p:txBody>
      </p:sp>
      <p:sp>
        <p:nvSpPr>
          <p:cNvPr id="143363" name="Rectangle 3"/>
          <p:cNvSpPr>
            <a:spLocks noGrp="1" noRot="1" noChangeAspect="1" noMove="1" noResize="1" noEditPoints="1" noAdjustHandles="1" noChangeArrowheads="1" noChangeShapeType="1" noTextEdit="1"/>
          </p:cNvSpPr>
          <p:nvPr>
            <p:ph type="body" idx="1"/>
          </p:nvPr>
        </p:nvSpPr>
        <p:spPr>
          <a:xfrm>
            <a:off x="457200" y="1600200"/>
            <a:ext cx="8229600" cy="5029200"/>
          </a:xfrm>
          <a:blipFill rotWithShape="1">
            <a:blip r:embed="rId3"/>
            <a:stretch>
              <a:fillRect l="-1185" t="-1818" r="-370"/>
            </a:stretch>
          </a:blipFill>
        </p:spPr>
        <p:txBody>
          <a:bodyPr/>
          <a:lstStyle/>
          <a:p>
            <a:r>
              <a:rPr lang="en-US">
                <a:noFill/>
              </a:rPr>
              <a:t> </a:t>
            </a:r>
          </a:p>
        </p:txBody>
      </p:sp>
      <p:graphicFrame>
        <p:nvGraphicFramePr>
          <p:cNvPr id="57348" name="Object 4"/>
          <p:cNvGraphicFramePr>
            <a:graphicFrameLocks noChangeAspect="1"/>
          </p:cNvGraphicFramePr>
          <p:nvPr/>
        </p:nvGraphicFramePr>
        <p:xfrm>
          <a:off x="4572000" y="1524000"/>
          <a:ext cx="4343400" cy="1136650"/>
        </p:xfrm>
        <a:graphic>
          <a:graphicData uri="http://schemas.openxmlformats.org/presentationml/2006/ole">
            <mc:AlternateContent xmlns:mc="http://schemas.openxmlformats.org/markup-compatibility/2006">
              <mc:Choice xmlns:v="urn:schemas-microsoft-com:vml" Requires="v">
                <p:oleObj spid="_x0000_s68627" name="Equation" r:id="rId4" imgW="1651000" imgH="431800" progId="Equation.3">
                  <p:embed/>
                </p:oleObj>
              </mc:Choice>
              <mc:Fallback>
                <p:oleObj name="Equation" r:id="rId4" imgW="1651000" imgH="431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524000"/>
                        <a:ext cx="4343400" cy="113665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987516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hangingPunct="1">
              <a:defRPr/>
            </a:pPr>
            <a:r>
              <a:rPr lang="en-US" smtClean="0"/>
              <a:t>Ví dụ</a:t>
            </a:r>
          </a:p>
        </p:txBody>
      </p:sp>
      <p:sp>
        <p:nvSpPr>
          <p:cNvPr id="145411" name="Rectangle 3"/>
          <p:cNvSpPr>
            <a:spLocks noGrp="1" noChangeArrowheads="1"/>
          </p:cNvSpPr>
          <p:nvPr>
            <p:ph type="body" idx="1"/>
          </p:nvPr>
        </p:nvSpPr>
        <p:spPr/>
        <p:txBody>
          <a:bodyPr/>
          <a:lstStyle/>
          <a:p>
            <a:pPr eaLnBrk="1" hangingPunct="1">
              <a:defRPr/>
            </a:pPr>
            <a:r>
              <a:rPr lang="en-US" smtClean="0"/>
              <a:t>Xác định đáp ứng ổn định và đáp ứng tạm thời của hệ thống cho bởi phương trình sau:</a:t>
            </a:r>
          </a:p>
          <a:p>
            <a:pPr algn="ctr" eaLnBrk="1" hangingPunct="1">
              <a:buFont typeface="Wingdings" pitchFamily="2" charset="2"/>
              <a:buNone/>
              <a:defRPr/>
            </a:pPr>
            <a:r>
              <a:rPr lang="en-US" smtClean="0"/>
              <a:t>	y(n) = 0.5y(n-1) + x(n)</a:t>
            </a:r>
          </a:p>
          <a:p>
            <a:pPr eaLnBrk="1" hangingPunct="1">
              <a:buFont typeface="Wingdings" pitchFamily="2" charset="2"/>
              <a:buNone/>
              <a:defRPr/>
            </a:pPr>
            <a:r>
              <a:rPr lang="en-US" smtClean="0"/>
              <a:t> 	Với kích thích vào x(n) = 10cos(</a:t>
            </a:r>
            <a:r>
              <a:rPr lang="el-GR" smtClean="0">
                <a:cs typeface="Times New Roman" pitchFamily="18" charset="0"/>
              </a:rPr>
              <a:t>π</a:t>
            </a:r>
            <a:r>
              <a:rPr lang="en-US" smtClean="0">
                <a:cs typeface="Times New Roman" pitchFamily="18" charset="0"/>
              </a:rPr>
              <a:t>n/4</a:t>
            </a:r>
            <a:r>
              <a:rPr lang="en-US" smtClean="0"/>
              <a:t>)u(n)</a:t>
            </a:r>
          </a:p>
        </p:txBody>
      </p:sp>
    </p:spTree>
    <p:extLst>
      <p:ext uri="{BB962C8B-B14F-4D97-AF65-F5344CB8AC3E}">
        <p14:creationId xmlns:p14="http://schemas.microsoft.com/office/powerpoint/2010/main" val="171468754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defRPr/>
            </a:pPr>
            <a:r>
              <a:rPr lang="en-US" sz="3200" smtClean="0"/>
              <a:t>3.5.3 Hệ thống LTI ổn định và nhân quả</a:t>
            </a:r>
          </a:p>
        </p:txBody>
      </p:sp>
      <p:sp>
        <p:nvSpPr>
          <p:cNvPr id="146435" name="Rectangle 3"/>
          <p:cNvSpPr>
            <a:spLocks noGrp="1" noChangeArrowheads="1"/>
          </p:cNvSpPr>
          <p:nvPr>
            <p:ph type="body" idx="1"/>
          </p:nvPr>
        </p:nvSpPr>
        <p:spPr/>
        <p:txBody>
          <a:bodyPr/>
          <a:lstStyle/>
          <a:p>
            <a:pPr eaLnBrk="1" hangingPunct="1">
              <a:defRPr/>
            </a:pPr>
            <a:r>
              <a:rPr lang="en-US" smtClean="0"/>
              <a:t>Trong thực tế, chỉ có các hệ thống nhân quả là thực hiện được về mặt vật lý</a:t>
            </a:r>
          </a:p>
          <a:p>
            <a:pPr eaLnBrk="1" hangingPunct="1">
              <a:defRPr/>
            </a:pPr>
            <a:r>
              <a:rPr lang="en-US" smtClean="0"/>
              <a:t>Khi thiết kế, hệ thống ổn định là rất quan trọng</a:t>
            </a:r>
          </a:p>
          <a:p>
            <a:pPr eaLnBrk="1" hangingPunct="1">
              <a:defRPr/>
            </a:pPr>
            <a:r>
              <a:rPr lang="en-US" smtClean="0"/>
              <a:t>Do đó, ta sẽ xét tiêu chuẩn ổn định của hệ thống nhân quả</a:t>
            </a:r>
          </a:p>
        </p:txBody>
      </p:sp>
    </p:spTree>
    <p:extLst>
      <p:ext uri="{BB962C8B-B14F-4D97-AF65-F5344CB8AC3E}">
        <p14:creationId xmlns:p14="http://schemas.microsoft.com/office/powerpoint/2010/main" val="35732390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hangingPunct="1">
              <a:defRPr/>
            </a:pPr>
            <a:r>
              <a:rPr lang="en-US" sz="3600" smtClean="0"/>
              <a:t>a. Tiêu chuẩn ổn định của hệ thống LTI</a:t>
            </a:r>
          </a:p>
        </p:txBody>
      </p:sp>
      <p:sp>
        <p:nvSpPr>
          <p:cNvPr id="147462" name="Rectangle 6"/>
          <p:cNvSpPr>
            <a:spLocks noGrp="1" noChangeArrowheads="1"/>
          </p:cNvSpPr>
          <p:nvPr>
            <p:ph type="body" idx="1"/>
          </p:nvPr>
        </p:nvSpPr>
        <p:spPr>
          <a:xfrm>
            <a:off x="457200" y="1295400"/>
            <a:ext cx="8229600" cy="5562600"/>
          </a:xfrm>
        </p:spPr>
        <p:txBody>
          <a:bodyPr/>
          <a:lstStyle/>
          <a:p>
            <a:pPr eaLnBrk="1" hangingPunct="1">
              <a:lnSpc>
                <a:spcPct val="90000"/>
              </a:lnSpc>
              <a:defRPr/>
            </a:pPr>
            <a:r>
              <a:rPr lang="en-US" dirty="0" err="1" smtClean="0"/>
              <a:t>Tiêu</a:t>
            </a:r>
            <a:r>
              <a:rPr lang="en-US" dirty="0" smtClean="0"/>
              <a:t> </a:t>
            </a:r>
            <a:r>
              <a:rPr lang="en-US" dirty="0" err="1" smtClean="0"/>
              <a:t>chuẩn</a:t>
            </a:r>
            <a:r>
              <a:rPr lang="en-US" dirty="0" smtClean="0"/>
              <a:t> </a:t>
            </a:r>
            <a:r>
              <a:rPr lang="en-US" dirty="0" err="1" smtClean="0"/>
              <a:t>ổn</a:t>
            </a:r>
            <a:r>
              <a:rPr lang="en-US" dirty="0" smtClean="0"/>
              <a:t> </a:t>
            </a:r>
            <a:r>
              <a:rPr lang="en-US" dirty="0" err="1" smtClean="0"/>
              <a:t>định</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endParaRPr lang="en-US" dirty="0" smtClean="0"/>
          </a:p>
          <a:p>
            <a:pPr eaLnBrk="1" hangingPunct="1">
              <a:lnSpc>
                <a:spcPct val="90000"/>
              </a:lnSpc>
              <a:defRPr/>
            </a:pPr>
            <a:endParaRPr lang="en-US" dirty="0" smtClean="0"/>
          </a:p>
          <a:p>
            <a:pPr eaLnBrk="1" hangingPunct="1">
              <a:lnSpc>
                <a:spcPct val="90000"/>
              </a:lnSpc>
              <a:defRPr/>
            </a:pPr>
            <a:endParaRPr lang="en-US" dirty="0" smtClean="0"/>
          </a:p>
          <a:p>
            <a:pPr eaLnBrk="1" hangingPunct="1">
              <a:lnSpc>
                <a:spcPct val="90000"/>
              </a:lnSpc>
              <a:defRPr/>
            </a:pPr>
            <a:r>
              <a:rPr lang="en-US" dirty="0" err="1" smtClean="0"/>
              <a:t>Mặt</a:t>
            </a:r>
            <a:r>
              <a:rPr lang="en-US" dirty="0" smtClean="0"/>
              <a:t> </a:t>
            </a:r>
            <a:r>
              <a:rPr lang="en-US" dirty="0" err="1" smtClean="0"/>
              <a:t>khác</a:t>
            </a:r>
            <a:r>
              <a:rPr lang="en-US" dirty="0" smtClean="0"/>
              <a:t>, </a:t>
            </a:r>
            <a:r>
              <a:rPr lang="en-US" dirty="0" err="1" smtClean="0"/>
              <a:t>ta</a:t>
            </a:r>
            <a:r>
              <a:rPr lang="en-US" dirty="0" smtClean="0"/>
              <a:t> </a:t>
            </a:r>
            <a:r>
              <a:rPr lang="en-US" dirty="0" err="1" smtClean="0"/>
              <a:t>có</a:t>
            </a:r>
            <a:r>
              <a:rPr lang="en-US" dirty="0" smtClean="0"/>
              <a:t>:</a:t>
            </a:r>
          </a:p>
          <a:p>
            <a:pPr eaLnBrk="1" hangingPunct="1">
              <a:lnSpc>
                <a:spcPct val="90000"/>
              </a:lnSpc>
              <a:buFont typeface="Wingdings" pitchFamily="2" charset="2"/>
              <a:buNone/>
              <a:defRPr/>
            </a:pPr>
            <a:endParaRPr lang="en-US" dirty="0" smtClean="0"/>
          </a:p>
          <a:p>
            <a:pPr eaLnBrk="1" hangingPunct="1">
              <a:lnSpc>
                <a:spcPct val="90000"/>
              </a:lnSpc>
              <a:buFont typeface="Wingdings" pitchFamily="2" charset="2"/>
              <a:buNone/>
              <a:defRPr/>
            </a:pPr>
            <a:endParaRPr lang="en-US" dirty="0" smtClean="0"/>
          </a:p>
          <a:p>
            <a:pPr eaLnBrk="1" hangingPunct="1">
              <a:lnSpc>
                <a:spcPct val="90000"/>
              </a:lnSpc>
              <a:buFont typeface="Wingdings" pitchFamily="2" charset="2"/>
              <a:buNone/>
              <a:defRPr/>
            </a:pPr>
            <a:r>
              <a:rPr lang="en-US" dirty="0" smtClean="0"/>
              <a:t>	</a:t>
            </a:r>
          </a:p>
          <a:p>
            <a:pPr eaLnBrk="1" hangingPunct="1">
              <a:lnSpc>
                <a:spcPct val="90000"/>
              </a:lnSpc>
              <a:buFont typeface="Wingdings" pitchFamily="2" charset="2"/>
              <a:buNone/>
              <a:defRPr/>
            </a:pPr>
            <a:r>
              <a:rPr lang="en-US" dirty="0" smtClean="0"/>
              <a:t>	</a:t>
            </a:r>
          </a:p>
          <a:p>
            <a:pPr eaLnBrk="1" hangingPunct="1">
              <a:lnSpc>
                <a:spcPct val="90000"/>
              </a:lnSpc>
              <a:buFont typeface="Wingdings" pitchFamily="2" charset="2"/>
              <a:buNone/>
              <a:defRPr/>
            </a:pPr>
            <a:r>
              <a:rPr lang="en-US" dirty="0" smtClean="0"/>
              <a:t>	</a:t>
            </a:r>
            <a:r>
              <a:rPr lang="en-US" sz="2800" b="1" i="1" dirty="0" err="1" smtClean="0"/>
              <a:t>Kết</a:t>
            </a:r>
            <a:r>
              <a:rPr lang="en-US" sz="2800" b="1" i="1" dirty="0" smtClean="0"/>
              <a:t> </a:t>
            </a:r>
            <a:r>
              <a:rPr lang="en-US" sz="2800" b="1" i="1" dirty="0" err="1" smtClean="0"/>
              <a:t>luận</a:t>
            </a:r>
            <a:r>
              <a:rPr lang="en-US" sz="2800" dirty="0" smtClean="0"/>
              <a:t>: </a:t>
            </a:r>
            <a:r>
              <a:rPr lang="en-US" sz="2800" dirty="0" err="1" smtClean="0"/>
              <a:t>Hệ</a:t>
            </a:r>
            <a:r>
              <a:rPr lang="en-US" sz="2800" dirty="0" smtClean="0"/>
              <a:t> </a:t>
            </a:r>
            <a:r>
              <a:rPr lang="en-US" sz="2800" dirty="0" err="1" smtClean="0"/>
              <a:t>thống</a:t>
            </a:r>
            <a:r>
              <a:rPr lang="en-US" sz="2800" dirty="0" smtClean="0"/>
              <a:t> </a:t>
            </a:r>
            <a:r>
              <a:rPr lang="en-US" sz="2800" dirty="0" err="1" smtClean="0"/>
              <a:t>ổn</a:t>
            </a:r>
            <a:r>
              <a:rPr lang="en-US" sz="2800" dirty="0" smtClean="0"/>
              <a:t> </a:t>
            </a:r>
            <a:r>
              <a:rPr lang="en-US" sz="2800" dirty="0" err="1" smtClean="0"/>
              <a:t>định</a:t>
            </a:r>
            <a:r>
              <a:rPr lang="en-US" sz="2800" dirty="0" smtClean="0"/>
              <a:t> </a:t>
            </a:r>
            <a:r>
              <a:rPr lang="en-US" sz="2800" dirty="0" err="1" smtClean="0"/>
              <a:t>nếu</a:t>
            </a:r>
            <a:r>
              <a:rPr lang="en-US" sz="2800" dirty="0" smtClean="0"/>
              <a:t> </a:t>
            </a:r>
            <a:r>
              <a:rPr lang="en-US" sz="2800" dirty="0" err="1" smtClean="0"/>
              <a:t>vòng</a:t>
            </a:r>
            <a:r>
              <a:rPr lang="en-US" sz="2800" dirty="0" smtClean="0"/>
              <a:t> </a:t>
            </a:r>
            <a:r>
              <a:rPr lang="en-US" sz="2800" dirty="0" err="1" smtClean="0"/>
              <a:t>tròn</a:t>
            </a:r>
            <a:r>
              <a:rPr lang="en-US" sz="2800" dirty="0" smtClean="0"/>
              <a:t> </a:t>
            </a:r>
            <a:r>
              <a:rPr lang="en-US" sz="2800" dirty="0" err="1" smtClean="0"/>
              <a:t>đơn</a:t>
            </a:r>
            <a:r>
              <a:rPr lang="en-US" sz="2800" dirty="0" smtClean="0"/>
              <a:t> </a:t>
            </a:r>
            <a:r>
              <a:rPr lang="en-US" sz="2800" dirty="0" err="1" smtClean="0"/>
              <a:t>vị</a:t>
            </a:r>
            <a:r>
              <a:rPr lang="en-US" sz="2800" dirty="0" smtClean="0"/>
              <a:t> </a:t>
            </a:r>
            <a:r>
              <a:rPr lang="en-US" sz="2800" dirty="0" err="1" smtClean="0"/>
              <a:t>nằm</a:t>
            </a:r>
            <a:r>
              <a:rPr lang="en-US" sz="2800" dirty="0" smtClean="0"/>
              <a:t> </a:t>
            </a:r>
            <a:r>
              <a:rPr lang="en-US" sz="2800" dirty="0" err="1" smtClean="0"/>
              <a:t>trong</a:t>
            </a:r>
            <a:r>
              <a:rPr lang="en-US" sz="2800" dirty="0" smtClean="0"/>
              <a:t> </a:t>
            </a:r>
            <a:r>
              <a:rPr lang="en-US" sz="2800" dirty="0" err="1" smtClean="0"/>
              <a:t>miền</a:t>
            </a:r>
            <a:r>
              <a:rPr lang="en-US" sz="2800" dirty="0" smtClean="0"/>
              <a:t> </a:t>
            </a:r>
            <a:r>
              <a:rPr lang="en-US" sz="2800" dirty="0" err="1" smtClean="0"/>
              <a:t>hội</a:t>
            </a:r>
            <a:r>
              <a:rPr lang="en-US" sz="2800" dirty="0" smtClean="0"/>
              <a:t> </a:t>
            </a:r>
            <a:r>
              <a:rPr lang="en-US" sz="2800" dirty="0" err="1" smtClean="0"/>
              <a:t>tụ</a:t>
            </a:r>
            <a:r>
              <a:rPr lang="en-US" sz="2800" dirty="0" smtClean="0"/>
              <a:t> </a:t>
            </a:r>
            <a:r>
              <a:rPr lang="en-US" sz="2800" dirty="0" err="1" smtClean="0"/>
              <a:t>của</a:t>
            </a:r>
            <a:r>
              <a:rPr lang="en-US" sz="2800" dirty="0" smtClean="0"/>
              <a:t> H(z) </a:t>
            </a:r>
            <a:r>
              <a:rPr lang="en-US" sz="2800" dirty="0" err="1" smtClean="0"/>
              <a:t>của</a:t>
            </a:r>
            <a:r>
              <a:rPr lang="en-US" sz="2800" dirty="0" smtClean="0"/>
              <a:t> </a:t>
            </a:r>
            <a:r>
              <a:rPr lang="en-US" sz="2800" dirty="0" err="1" smtClean="0"/>
              <a:t>hệ</a:t>
            </a:r>
            <a:r>
              <a:rPr lang="en-US" sz="2800" dirty="0" smtClean="0"/>
              <a:t> </a:t>
            </a:r>
            <a:r>
              <a:rPr lang="en-US" sz="2800" dirty="0" err="1" smtClean="0"/>
              <a:t>thống</a:t>
            </a:r>
            <a:endParaRPr lang="en-US" dirty="0" smtClean="0"/>
          </a:p>
        </p:txBody>
      </p:sp>
      <p:graphicFrame>
        <p:nvGraphicFramePr>
          <p:cNvPr id="60420" name="Object 4"/>
          <p:cNvGraphicFramePr>
            <a:graphicFrameLocks noGrp="1" noChangeAspect="1"/>
          </p:cNvGraphicFramePr>
          <p:nvPr>
            <p:ph idx="4294967295"/>
          </p:nvPr>
        </p:nvGraphicFramePr>
        <p:xfrm>
          <a:off x="3200400" y="1828800"/>
          <a:ext cx="3276600" cy="1066800"/>
        </p:xfrm>
        <a:graphic>
          <a:graphicData uri="http://schemas.openxmlformats.org/presentationml/2006/ole">
            <mc:AlternateContent xmlns:mc="http://schemas.openxmlformats.org/markup-compatibility/2006">
              <mc:Choice xmlns:v="urn:schemas-microsoft-com:vml" Requires="v">
                <p:oleObj spid="_x0000_s69668" name="Equation" r:id="rId3" imgW="825500" imgH="431800" progId="Equation.3">
                  <p:embed/>
                </p:oleObj>
              </mc:Choice>
              <mc:Fallback>
                <p:oleObj name="Equation" r:id="rId3" imgW="8255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1828800"/>
                        <a:ext cx="3276600" cy="106680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1" name="Object 9"/>
          <p:cNvGraphicFramePr>
            <a:graphicFrameLocks noChangeAspect="1"/>
          </p:cNvGraphicFramePr>
          <p:nvPr/>
        </p:nvGraphicFramePr>
        <p:xfrm>
          <a:off x="214313" y="3429000"/>
          <a:ext cx="8802687" cy="2057400"/>
        </p:xfrm>
        <a:graphic>
          <a:graphicData uri="http://schemas.openxmlformats.org/presentationml/2006/ole">
            <mc:AlternateContent xmlns:mc="http://schemas.openxmlformats.org/markup-compatibility/2006">
              <mc:Choice xmlns:v="urn:schemas-microsoft-com:vml" Requires="v">
                <p:oleObj spid="_x0000_s69669" name="Equation" r:id="rId5" imgW="3695700" imgH="889000" progId="Equation.DSMT4">
                  <p:embed/>
                </p:oleObj>
              </mc:Choice>
              <mc:Fallback>
                <p:oleObj name="Equation" r:id="rId5" imgW="3695700" imgH="8890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313" y="3429000"/>
                        <a:ext cx="8802687" cy="205740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917187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defRPr/>
            </a:pPr>
            <a:r>
              <a:rPr lang="en-US" i="1" dirty="0" err="1" smtClean="0"/>
              <a:t>Chú</a:t>
            </a:r>
            <a:r>
              <a:rPr lang="en-US" i="1" dirty="0" smtClean="0"/>
              <a:t> ý</a:t>
            </a:r>
          </a:p>
        </p:txBody>
      </p:sp>
      <p:pic>
        <p:nvPicPr>
          <p:cNvPr id="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752600"/>
            <a:ext cx="624840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eaLnBrk="1" hangingPunct="1">
              <a:defRPr/>
            </a:pPr>
            <a:r>
              <a:rPr lang="en-US" smtClean="0"/>
              <a:t>b. HT LTI nhân quả và ổn định</a:t>
            </a:r>
          </a:p>
        </p:txBody>
      </p:sp>
      <p:sp>
        <p:nvSpPr>
          <p:cNvPr id="151555" name="Rectangle 3"/>
          <p:cNvSpPr>
            <a:spLocks noGrp="1" noChangeArrowheads="1"/>
          </p:cNvSpPr>
          <p:nvPr>
            <p:ph type="body" idx="1"/>
          </p:nvPr>
        </p:nvSpPr>
        <p:spPr>
          <a:xfrm>
            <a:off x="457200" y="1600200"/>
            <a:ext cx="8229600" cy="4038600"/>
          </a:xfrm>
        </p:spPr>
        <p:txBody>
          <a:bodyPr/>
          <a:lstStyle/>
          <a:p>
            <a:pPr eaLnBrk="1" hangingPunct="1">
              <a:defRPr/>
            </a:pPr>
            <a:r>
              <a:rPr lang="en-US" smtClean="0"/>
              <a:t>Miền hội tụ của HT LTI nhân quả là miền ngoài đường tròn bán kính r</a:t>
            </a:r>
            <a:r>
              <a:rPr lang="en-US" baseline="-25000" smtClean="0"/>
              <a:t>1</a:t>
            </a:r>
            <a:endParaRPr lang="en-US" smtClean="0"/>
          </a:p>
          <a:p>
            <a:pPr eaLnBrk="1" hangingPunct="1">
              <a:defRPr/>
            </a:pPr>
            <a:r>
              <a:rPr lang="en-US" smtClean="0"/>
              <a:t>Hệ thống LTI nhân quả muốn ổn định, miền hội tụ phải chứa vòng tròn đơn vị</a:t>
            </a:r>
          </a:p>
          <a:p>
            <a:pPr algn="ctr" eaLnBrk="1" hangingPunct="1">
              <a:buFont typeface="Wingdings" pitchFamily="2" charset="2"/>
              <a:buNone/>
              <a:defRPr/>
            </a:pPr>
            <a:r>
              <a:rPr lang="en-US" smtClean="0">
                <a:sym typeface="Wingdings" pitchFamily="2" charset="2"/>
              </a:rPr>
              <a:t>r</a:t>
            </a:r>
            <a:r>
              <a:rPr lang="en-US" baseline="-25000" smtClean="0">
                <a:sym typeface="Wingdings" pitchFamily="2" charset="2"/>
              </a:rPr>
              <a:t>1</a:t>
            </a:r>
            <a:r>
              <a:rPr lang="en-US" smtClean="0">
                <a:sym typeface="Wingdings" pitchFamily="2" charset="2"/>
              </a:rPr>
              <a:t> &lt; 1</a:t>
            </a:r>
          </a:p>
          <a:p>
            <a:pPr eaLnBrk="1" hangingPunct="1">
              <a:defRPr/>
            </a:pPr>
            <a:r>
              <a:rPr lang="en-US" smtClean="0"/>
              <a:t>Điều kiện ổn định của hệ thống LTI nhân quả:</a:t>
            </a:r>
          </a:p>
        </p:txBody>
      </p:sp>
      <p:sp>
        <p:nvSpPr>
          <p:cNvPr id="151556" name="Text Box 4"/>
          <p:cNvSpPr txBox="1">
            <a:spLocks noChangeArrowheads="1"/>
          </p:cNvSpPr>
          <p:nvPr/>
        </p:nvSpPr>
        <p:spPr bwMode="auto">
          <a:xfrm>
            <a:off x="0" y="5562600"/>
            <a:ext cx="9144000" cy="528638"/>
          </a:xfrm>
          <a:prstGeom prst="rect">
            <a:avLst/>
          </a:prstGeom>
          <a:solidFill>
            <a:srgbClr val="008000"/>
          </a:solidFill>
          <a:ln w="9525">
            <a:solidFill>
              <a:schemeClr val="accent1"/>
            </a:solidFill>
            <a:miter lim="800000"/>
            <a:headEnd/>
            <a:tailEnd/>
          </a:ln>
        </p:spPr>
        <p:txBody>
          <a:bodyPr>
            <a:spAutoFit/>
          </a:bodyPr>
          <a:lstStyle>
            <a:lvl1pPr>
              <a:defRPr>
                <a:solidFill>
                  <a:schemeClr val="tx1"/>
                </a:solidFill>
                <a:latin typeface="Arial" charset="0"/>
                <a:cs typeface="Angsana New" pitchFamily="18" charset="-34"/>
              </a:defRPr>
            </a:lvl1pPr>
            <a:lvl2pPr marL="742950" indent="-285750">
              <a:defRPr>
                <a:solidFill>
                  <a:schemeClr val="tx1"/>
                </a:solidFill>
                <a:latin typeface="Arial" charset="0"/>
                <a:cs typeface="Angsana New" pitchFamily="18" charset="-34"/>
              </a:defRPr>
            </a:lvl2pPr>
            <a:lvl3pPr marL="1143000" indent="-228600">
              <a:defRPr>
                <a:solidFill>
                  <a:schemeClr val="tx1"/>
                </a:solidFill>
                <a:latin typeface="Arial" charset="0"/>
                <a:cs typeface="Angsana New" pitchFamily="18" charset="-34"/>
              </a:defRPr>
            </a:lvl3pPr>
            <a:lvl4pPr marL="1600200" indent="-228600">
              <a:defRPr>
                <a:solidFill>
                  <a:schemeClr val="tx1"/>
                </a:solidFill>
                <a:latin typeface="Arial" charset="0"/>
                <a:cs typeface="Angsana New" pitchFamily="18" charset="-34"/>
              </a:defRPr>
            </a:lvl4pPr>
            <a:lvl5pPr marL="2057400" indent="-228600">
              <a:defRPr>
                <a:solidFill>
                  <a:schemeClr val="tx1"/>
                </a:solidFill>
                <a:latin typeface="Arial" charset="0"/>
                <a:cs typeface="Angsana New" pitchFamily="18" charset="-34"/>
              </a:defRPr>
            </a:lvl5pPr>
            <a:lvl6pPr marL="2514600" indent="-228600" eaLnBrk="0" fontAlgn="base" hangingPunct="0">
              <a:spcBef>
                <a:spcPct val="0"/>
              </a:spcBef>
              <a:spcAft>
                <a:spcPct val="0"/>
              </a:spcAft>
              <a:defRPr>
                <a:solidFill>
                  <a:schemeClr val="tx1"/>
                </a:solidFill>
                <a:latin typeface="Arial" charset="0"/>
                <a:cs typeface="Angsana New" pitchFamily="18" charset="-34"/>
              </a:defRPr>
            </a:lvl6pPr>
            <a:lvl7pPr marL="2971800" indent="-228600" eaLnBrk="0" fontAlgn="base" hangingPunct="0">
              <a:spcBef>
                <a:spcPct val="0"/>
              </a:spcBef>
              <a:spcAft>
                <a:spcPct val="0"/>
              </a:spcAft>
              <a:defRPr>
                <a:solidFill>
                  <a:schemeClr val="tx1"/>
                </a:solidFill>
                <a:latin typeface="Arial" charset="0"/>
                <a:cs typeface="Angsana New" pitchFamily="18" charset="-34"/>
              </a:defRPr>
            </a:lvl7pPr>
            <a:lvl8pPr marL="3429000" indent="-228600" eaLnBrk="0" fontAlgn="base" hangingPunct="0">
              <a:spcBef>
                <a:spcPct val="0"/>
              </a:spcBef>
              <a:spcAft>
                <a:spcPct val="0"/>
              </a:spcAft>
              <a:defRPr>
                <a:solidFill>
                  <a:schemeClr val="tx1"/>
                </a:solidFill>
                <a:latin typeface="Arial" charset="0"/>
                <a:cs typeface="Angsana New" pitchFamily="18" charset="-34"/>
              </a:defRPr>
            </a:lvl8pPr>
            <a:lvl9pPr marL="3886200" indent="-228600" eaLnBrk="0" fontAlgn="base" hangingPunct="0">
              <a:spcBef>
                <a:spcPct val="0"/>
              </a:spcBef>
              <a:spcAft>
                <a:spcPct val="0"/>
              </a:spcAft>
              <a:defRPr>
                <a:solidFill>
                  <a:schemeClr val="tx1"/>
                </a:solidFill>
                <a:latin typeface="Arial" charset="0"/>
                <a:cs typeface="Angsana New" pitchFamily="18" charset="-34"/>
              </a:defRPr>
            </a:lvl9pPr>
          </a:lstStyle>
          <a:p>
            <a:pPr algn="ctr">
              <a:spcBef>
                <a:spcPct val="50000"/>
              </a:spcBef>
            </a:pPr>
            <a:r>
              <a:rPr lang="en-US" sz="2800"/>
              <a:t>Tất cả các điểm cực phải nằm trong vòng tròn đơn vị</a:t>
            </a:r>
          </a:p>
        </p:txBody>
      </p:sp>
    </p:spTree>
    <p:extLst>
      <p:ext uri="{BB962C8B-B14F-4D97-AF65-F5344CB8AC3E}">
        <p14:creationId xmlns:p14="http://schemas.microsoft.com/office/powerpoint/2010/main" val="15896644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1556"/>
                                        </p:tgtEl>
                                        <p:attrNameLst>
                                          <p:attrName>style.visibility</p:attrName>
                                        </p:attrNameLst>
                                      </p:cBhvr>
                                      <p:to>
                                        <p:strVal val="visible"/>
                                      </p:to>
                                    </p:set>
                                    <p:animEffect transition="in" filter="blinds(horizontal)">
                                      <p:cBhvr>
                                        <p:cTn id="7" dur="500"/>
                                        <p:tgtEl>
                                          <p:spTgt spid="151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eaLnBrk="1" hangingPunct="1">
              <a:defRPr/>
            </a:pPr>
            <a:r>
              <a:rPr lang="en-US" smtClean="0"/>
              <a:t>Ví dụ</a:t>
            </a:r>
          </a:p>
        </p:txBody>
      </p:sp>
      <p:sp>
        <p:nvSpPr>
          <p:cNvPr id="152579" name="Rectangle 3"/>
          <p:cNvSpPr>
            <a:spLocks noGrp="1" noChangeArrowheads="1"/>
          </p:cNvSpPr>
          <p:nvPr>
            <p:ph type="body" idx="1"/>
          </p:nvPr>
        </p:nvSpPr>
        <p:spPr>
          <a:xfrm>
            <a:off x="457200" y="1600200"/>
            <a:ext cx="8229600" cy="5257800"/>
          </a:xfrm>
        </p:spPr>
        <p:txBody>
          <a:bodyPr/>
          <a:lstStyle/>
          <a:p>
            <a:pPr eaLnBrk="1" hangingPunct="1">
              <a:buFont typeface="Wingdings" pitchFamily="2" charset="2"/>
              <a:buNone/>
              <a:defRPr/>
            </a:pPr>
            <a:r>
              <a:rPr lang="en-US" smtClean="0"/>
              <a:t>VD1: Cho hệ thống nhân quả được mô tả bởi phương trình sau:</a:t>
            </a:r>
          </a:p>
          <a:p>
            <a:pPr algn="ctr" eaLnBrk="1" hangingPunct="1">
              <a:buFont typeface="Wingdings" pitchFamily="2" charset="2"/>
              <a:buNone/>
              <a:defRPr/>
            </a:pPr>
            <a:r>
              <a:rPr lang="en-US" smtClean="0"/>
              <a:t>y(n) = ay(n-1) +x(n)</a:t>
            </a:r>
          </a:p>
          <a:p>
            <a:pPr eaLnBrk="1" hangingPunct="1">
              <a:buFont typeface="Wingdings" pitchFamily="2" charset="2"/>
              <a:buNone/>
              <a:defRPr/>
            </a:pPr>
            <a:r>
              <a:rPr lang="en-US" smtClean="0"/>
              <a:t>	Tìm hàm truyền đạt của hệ thống</a:t>
            </a:r>
          </a:p>
          <a:p>
            <a:pPr eaLnBrk="1" hangingPunct="1">
              <a:buFont typeface="Wingdings" pitchFamily="2" charset="2"/>
              <a:buNone/>
              <a:defRPr/>
            </a:pPr>
            <a:r>
              <a:rPr lang="en-US" smtClean="0"/>
              <a:t>	Tìm đáp ứng xung của hệ thống</a:t>
            </a:r>
          </a:p>
          <a:p>
            <a:pPr eaLnBrk="1" hangingPunct="1">
              <a:buFont typeface="Wingdings" pitchFamily="2" charset="2"/>
              <a:buNone/>
              <a:defRPr/>
            </a:pPr>
            <a:r>
              <a:rPr lang="en-US" smtClean="0"/>
              <a:t>	Nghiên cứu độ ổn định của hệ thống</a:t>
            </a:r>
          </a:p>
          <a:p>
            <a:pPr eaLnBrk="1" hangingPunct="1">
              <a:buFont typeface="Wingdings" pitchFamily="2" charset="2"/>
              <a:buNone/>
              <a:defRPr/>
            </a:pPr>
            <a:r>
              <a:rPr lang="en-US" smtClean="0"/>
              <a:t>VD2: Xét sự ổn định của hệ thống nhân quả sau:</a:t>
            </a:r>
          </a:p>
        </p:txBody>
      </p:sp>
      <p:graphicFrame>
        <p:nvGraphicFramePr>
          <p:cNvPr id="62468" name="Object 4"/>
          <p:cNvGraphicFramePr>
            <a:graphicFrameLocks noChangeAspect="1"/>
          </p:cNvGraphicFramePr>
          <p:nvPr/>
        </p:nvGraphicFramePr>
        <p:xfrm>
          <a:off x="3276600" y="5543550"/>
          <a:ext cx="2514600" cy="1355725"/>
        </p:xfrm>
        <a:graphic>
          <a:graphicData uri="http://schemas.openxmlformats.org/presentationml/2006/ole">
            <mc:AlternateContent xmlns:mc="http://schemas.openxmlformats.org/markup-compatibility/2006">
              <mc:Choice xmlns:v="urn:schemas-microsoft-com:vml" Requires="v">
                <p:oleObj spid="_x0000_s70675" name="Equation" r:id="rId3" imgW="1129810" imgH="609336" progId="Equation.3">
                  <p:embed/>
                </p:oleObj>
              </mc:Choice>
              <mc:Fallback>
                <p:oleObj name="Equation" r:id="rId3" imgW="1129810" imgH="60933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5543550"/>
                        <a:ext cx="2514600" cy="1355725"/>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429403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defRPr/>
            </a:pPr>
            <a:r>
              <a:rPr lang="en-US" dirty="0" err="1" smtClean="0"/>
              <a:t>Miền</a:t>
            </a:r>
            <a:r>
              <a:rPr lang="en-US" dirty="0" smtClean="0"/>
              <a:t> </a:t>
            </a:r>
            <a:r>
              <a:rPr lang="en-US" dirty="0" err="1" smtClean="0"/>
              <a:t>hội</a:t>
            </a:r>
            <a:r>
              <a:rPr lang="en-US" dirty="0" smtClean="0"/>
              <a:t> </a:t>
            </a:r>
            <a:r>
              <a:rPr lang="en-US" dirty="0" err="1" smtClean="0"/>
              <a:t>tụ</a:t>
            </a:r>
            <a:endParaRPr lang="en-US" dirty="0" smtClean="0"/>
          </a:p>
        </p:txBody>
      </p:sp>
      <mc:AlternateContent xmlns:mc="http://schemas.openxmlformats.org/markup-compatibility/2006" xmlns:a14="http://schemas.microsoft.com/office/drawing/2010/main">
        <mc:Choice Requires="a14">
          <p:sp>
            <p:nvSpPr>
              <p:cNvPr id="61443" name="Rectangle 3"/>
              <p:cNvSpPr>
                <a:spLocks noGrp="1" noChangeArrowheads="1"/>
              </p:cNvSpPr>
              <p:nvPr>
                <p:ph type="body" idx="1"/>
              </p:nvPr>
            </p:nvSpPr>
            <p:spPr>
              <a:xfrm>
                <a:off x="152400" y="1295400"/>
                <a:ext cx="8839200" cy="5562600"/>
              </a:xfrm>
            </p:spPr>
            <p:txBody>
              <a:bodyPr/>
              <a:lstStyle/>
              <a:p>
                <a:pPr eaLnBrk="1" hangingPunct="1">
                  <a:lnSpc>
                    <a:spcPct val="90000"/>
                  </a:lnSpc>
                  <a:defRPr/>
                </a:pPr>
                <a:r>
                  <a:rPr lang="en-US" sz="2800" b="1" dirty="0" smtClean="0"/>
                  <a:t>Miền</a:t>
                </a:r>
                <a:r>
                  <a:rPr lang="en-US" sz="2800" b="1" dirty="0"/>
                  <a:t> </a:t>
                </a:r>
                <a:r>
                  <a:rPr lang="en-US" sz="2800" b="1" dirty="0" err="1"/>
                  <a:t>hội</a:t>
                </a:r>
                <a:r>
                  <a:rPr lang="en-US" sz="2800" b="1" dirty="0"/>
                  <a:t> </a:t>
                </a:r>
                <a:r>
                  <a:rPr lang="en-US" sz="2800" b="1" dirty="0" err="1"/>
                  <a:t>tụ</a:t>
                </a:r>
                <a:r>
                  <a:rPr lang="en-US" sz="2800" dirty="0"/>
                  <a:t> </a:t>
                </a:r>
                <a:r>
                  <a:rPr lang="en-US" sz="2800" dirty="0" err="1"/>
                  <a:t>của</a:t>
                </a:r>
                <a:r>
                  <a:rPr lang="en-US" sz="2800" dirty="0"/>
                  <a:t> X(z) </a:t>
                </a:r>
                <a:r>
                  <a:rPr lang="en-US" sz="2800" dirty="0" err="1"/>
                  <a:t>là</a:t>
                </a:r>
                <a:r>
                  <a:rPr lang="en-US" sz="2800" dirty="0"/>
                  <a:t> </a:t>
                </a:r>
                <a:r>
                  <a:rPr lang="en-US" sz="2800" dirty="0" err="1"/>
                  <a:t>tập</a:t>
                </a:r>
                <a:r>
                  <a:rPr lang="en-US" sz="2800" dirty="0"/>
                  <a:t> </a:t>
                </a:r>
                <a:r>
                  <a:rPr lang="en-US" sz="2800" dirty="0" err="1"/>
                  <a:t>hợp</a:t>
                </a:r>
                <a:r>
                  <a:rPr lang="en-US" sz="2800" dirty="0"/>
                  <a:t> </a:t>
                </a:r>
                <a:r>
                  <a:rPr lang="en-US" sz="2800" dirty="0" err="1"/>
                  <a:t>các</a:t>
                </a:r>
                <a:r>
                  <a:rPr lang="en-US" sz="2800" dirty="0"/>
                  <a:t> </a:t>
                </a:r>
                <a:r>
                  <a:rPr lang="en-US" sz="2800" dirty="0" err="1"/>
                  <a:t>giá</a:t>
                </a:r>
                <a:r>
                  <a:rPr lang="en-US" sz="2800" dirty="0"/>
                  <a:t> </a:t>
                </a:r>
                <a:r>
                  <a:rPr lang="en-US" sz="2800" dirty="0" err="1"/>
                  <a:t>trị</a:t>
                </a:r>
                <a:r>
                  <a:rPr lang="en-US" sz="2800" dirty="0"/>
                  <a:t> </a:t>
                </a:r>
                <a:r>
                  <a:rPr lang="en-US" sz="2800" dirty="0" err="1"/>
                  <a:t>của</a:t>
                </a:r>
                <a:r>
                  <a:rPr lang="en-US" sz="2800" dirty="0"/>
                  <a:t> z </a:t>
                </a:r>
                <a:r>
                  <a:rPr lang="en-US" sz="2800" dirty="0" err="1"/>
                  <a:t>mà</a:t>
                </a:r>
                <a:r>
                  <a:rPr lang="en-US" sz="2800" dirty="0"/>
                  <a:t> </a:t>
                </a:r>
                <a:r>
                  <a:rPr lang="en-US" sz="2800" dirty="0" err="1"/>
                  <a:t>tại</a:t>
                </a:r>
                <a:r>
                  <a:rPr lang="en-US" sz="2800" dirty="0"/>
                  <a:t> </a:t>
                </a:r>
                <a:r>
                  <a:rPr lang="en-US" sz="2800" dirty="0" err="1"/>
                  <a:t>đó</a:t>
                </a:r>
                <a:r>
                  <a:rPr lang="en-US" sz="2800" dirty="0"/>
                  <a:t> X(z) </a:t>
                </a:r>
                <a:r>
                  <a:rPr lang="en-US" sz="2800" dirty="0" err="1"/>
                  <a:t>xác</a:t>
                </a:r>
                <a:r>
                  <a:rPr lang="en-US" sz="2800" dirty="0"/>
                  <a:t> </a:t>
                </a:r>
                <a:r>
                  <a:rPr lang="en-US" sz="2800" dirty="0" err="1"/>
                  <a:t>định</a:t>
                </a:r>
                <a:endParaRPr lang="en-US" sz="2800" dirty="0" smtClean="0">
                  <a:effectLst/>
                </a:endParaRPr>
              </a:p>
              <a:p>
                <a:pPr eaLnBrk="1" hangingPunct="1">
                  <a:lnSpc>
                    <a:spcPct val="90000"/>
                  </a:lnSpc>
                  <a:defRPr/>
                </a:pPr>
                <a:r>
                  <a:rPr lang="en-US" sz="2800" dirty="0" err="1" smtClean="0">
                    <a:effectLst/>
                  </a:rPr>
                  <a:t>Biến</a:t>
                </a:r>
                <a:r>
                  <a:rPr lang="en-US" sz="2800" dirty="0" smtClean="0">
                    <a:effectLst/>
                  </a:rPr>
                  <a:t> </a:t>
                </a:r>
                <a:r>
                  <a:rPr lang="en-US" sz="2800" dirty="0" err="1">
                    <a:effectLst/>
                  </a:rPr>
                  <a:t>số</a:t>
                </a:r>
                <a:r>
                  <a:rPr lang="en-US" sz="2800" dirty="0">
                    <a:effectLst/>
                  </a:rPr>
                  <a:t> </a:t>
                </a:r>
                <a:r>
                  <a:rPr lang="en-US" sz="2800" dirty="0" err="1">
                    <a:effectLst/>
                  </a:rPr>
                  <a:t>phức</a:t>
                </a:r>
                <a:r>
                  <a:rPr lang="en-US" sz="2800" dirty="0">
                    <a:effectLst/>
                  </a:rPr>
                  <a:t> </a:t>
                </a:r>
                <a:r>
                  <a:rPr lang="en-US" sz="2800" dirty="0" smtClean="0">
                    <a:effectLst/>
                  </a:rPr>
                  <a:t>z:</a:t>
                </a:r>
              </a:p>
              <a:p>
                <a:pPr marL="0" indent="0" eaLnBrk="1" hangingPunct="1">
                  <a:lnSpc>
                    <a:spcPct val="90000"/>
                  </a:lnSpc>
                  <a:buNone/>
                  <a:defRPr/>
                </a:pPr>
                <a:endParaRPr lang="en-US" sz="2800" dirty="0" smtClean="0">
                  <a:effectLst/>
                </a:endParaRPr>
              </a:p>
              <a:p>
                <a:pPr eaLnBrk="1" hangingPunct="1">
                  <a:lnSpc>
                    <a:spcPct val="90000"/>
                  </a:lnSpc>
                  <a:defRPr/>
                </a:pPr>
                <a:r>
                  <a:rPr lang="en-US" sz="2800" dirty="0" err="1" smtClean="0"/>
                  <a:t>Trong</a:t>
                </a:r>
                <a:r>
                  <a:rPr lang="en-US" sz="2800" dirty="0" smtClean="0"/>
                  <a:t> </a:t>
                </a:r>
                <a:r>
                  <a:rPr lang="en-US" sz="2800" dirty="0" err="1" smtClean="0"/>
                  <a:t>đó</a:t>
                </a:r>
                <a:r>
                  <a:rPr lang="en-US" sz="2800" dirty="0" smtClean="0"/>
                  <a:t> </a:t>
                </a:r>
                <a14:m>
                  <m:oMath xmlns:m="http://schemas.openxmlformats.org/officeDocument/2006/math">
                    <m:r>
                      <a:rPr lang="en-US" sz="2800" b="0" i="1" smtClean="0">
                        <a:latin typeface="Cambria Math"/>
                      </a:rPr>
                      <m:t>𝑟</m:t>
                    </m:r>
                    <m:r>
                      <a:rPr lang="en-US" sz="2800" b="0" i="1" smtClean="0">
                        <a:latin typeface="Cambria Math"/>
                      </a:rPr>
                      <m:t>=</m:t>
                    </m:r>
                    <m:d>
                      <m:dPr>
                        <m:begChr m:val="|"/>
                        <m:endChr m:val="|"/>
                        <m:ctrlPr>
                          <a:rPr lang="en-US" sz="2800" b="0" i="1" smtClean="0">
                            <a:latin typeface="Cambria Math" panose="02040503050406030204" pitchFamily="18" charset="0"/>
                          </a:rPr>
                        </m:ctrlPr>
                      </m:dPr>
                      <m:e>
                        <m:r>
                          <a:rPr lang="en-US" sz="2800" b="0" i="1" smtClean="0">
                            <a:latin typeface="Cambria Math"/>
                          </a:rPr>
                          <m:t>𝑧</m:t>
                        </m:r>
                      </m:e>
                    </m:d>
                  </m:oMath>
                </a14:m>
                <a:r>
                  <a:rPr lang="en-US" sz="2800" dirty="0" smtClean="0"/>
                  <a:t> </a:t>
                </a:r>
                <a:r>
                  <a:rPr lang="en-US" sz="2800" dirty="0" err="1" smtClean="0"/>
                  <a:t>và</a:t>
                </a:r>
                <a:r>
                  <a:rPr lang="en-US" sz="2800" dirty="0" smtClean="0"/>
                  <a:t> </a:t>
                </a:r>
                <a14:m>
                  <m:oMath xmlns:m="http://schemas.openxmlformats.org/officeDocument/2006/math">
                    <m:r>
                      <a:rPr lang="en-US" sz="2800" i="1" smtClean="0">
                        <a:latin typeface="Cambria Math"/>
                        <a:ea typeface="Cambria Math"/>
                      </a:rPr>
                      <m:t>𝜃</m:t>
                    </m:r>
                    <m:r>
                      <a:rPr lang="en-US" sz="2800" b="0" i="1" smtClean="0">
                        <a:latin typeface="Cambria Math"/>
                        <a:ea typeface="Cambria Math"/>
                      </a:rPr>
                      <m:t>=∠</m:t>
                    </m:r>
                    <m:r>
                      <a:rPr lang="en-US" sz="2800" b="0" i="1" smtClean="0">
                        <a:latin typeface="Cambria Math"/>
                        <a:ea typeface="Cambria Math"/>
                      </a:rPr>
                      <m:t>𝑧</m:t>
                    </m:r>
                  </m:oMath>
                </a14:m>
                <a:endParaRPr lang="en-US" sz="2800" dirty="0" smtClean="0"/>
              </a:p>
              <a:p>
                <a:pPr eaLnBrk="1" hangingPunct="1">
                  <a:lnSpc>
                    <a:spcPct val="90000"/>
                  </a:lnSpc>
                  <a:defRPr/>
                </a:pPr>
                <a:endParaRPr lang="en-US" sz="2800" b="1" dirty="0" smtClean="0"/>
              </a:p>
              <a:p>
                <a:pPr eaLnBrk="1" hangingPunct="1">
                  <a:lnSpc>
                    <a:spcPct val="90000"/>
                  </a:lnSpc>
                  <a:defRPr/>
                </a:pPr>
                <a:endParaRPr lang="en-US" sz="2800" b="1" dirty="0" smtClean="0"/>
              </a:p>
              <a:p>
                <a:pPr eaLnBrk="1" hangingPunct="1">
                  <a:lnSpc>
                    <a:spcPct val="90000"/>
                  </a:lnSpc>
                  <a:defRPr/>
                </a:pPr>
                <a:r>
                  <a:rPr lang="en-US" sz="2800" dirty="0" err="1" smtClean="0"/>
                  <a:t>Trong</a:t>
                </a:r>
                <a:r>
                  <a:rPr lang="en-US" sz="2800" dirty="0" smtClean="0"/>
                  <a:t> MHT </a:t>
                </a:r>
                <a14:m>
                  <m:oMath xmlns:m="http://schemas.openxmlformats.org/officeDocument/2006/math">
                    <m:r>
                      <a:rPr lang="en-US" sz="2800" b="0" i="1" smtClean="0">
                        <a:latin typeface="Cambria Math"/>
                      </a:rPr>
                      <m:t>𝑋</m:t>
                    </m:r>
                    <m:d>
                      <m:dPr>
                        <m:ctrlPr>
                          <a:rPr lang="en-US" sz="2800" b="0" i="1" smtClean="0">
                            <a:latin typeface="Cambria Math" panose="02040503050406030204" pitchFamily="18" charset="0"/>
                          </a:rPr>
                        </m:ctrlPr>
                      </m:dPr>
                      <m:e>
                        <m:r>
                          <a:rPr lang="en-US" sz="2800" b="0" i="1" smtClean="0">
                            <a:latin typeface="Cambria Math"/>
                          </a:rPr>
                          <m:t>𝑧</m:t>
                        </m:r>
                      </m:e>
                    </m:d>
                    <m:r>
                      <a:rPr lang="en-US" sz="2800" b="0" i="1" smtClean="0">
                        <a:latin typeface="Cambria Math"/>
                      </a:rPr>
                      <m:t>&lt;</m:t>
                    </m:r>
                    <m:r>
                      <a:rPr lang="en-US" sz="2800" b="0" i="1" smtClean="0">
                        <a:latin typeface="Cambria Math"/>
                        <a:ea typeface="Cambria Math"/>
                      </a:rPr>
                      <m:t>∞</m:t>
                    </m:r>
                  </m:oMath>
                </a14:m>
                <a:r>
                  <a:rPr lang="en-US" sz="2800" dirty="0" smtClean="0"/>
                  <a:t>. </a:t>
                </a:r>
              </a:p>
              <a:p>
                <a:pPr marL="0" indent="0" eaLnBrk="1" hangingPunct="1">
                  <a:lnSpc>
                    <a:spcPct val="90000"/>
                  </a:lnSpc>
                  <a:buNone/>
                  <a:defRPr/>
                </a:pPr>
                <a:endParaRPr lang="en-US" sz="2800" dirty="0" smtClean="0"/>
              </a:p>
              <a:p>
                <a:pPr eaLnBrk="1" hangingPunct="1">
                  <a:lnSpc>
                    <a:spcPct val="90000"/>
                  </a:lnSpc>
                  <a:defRPr/>
                </a:pPr>
                <a:endParaRPr lang="en-US" sz="2800" dirty="0" smtClean="0"/>
              </a:p>
              <a:p>
                <a:pPr eaLnBrk="1" hangingPunct="1">
                  <a:lnSpc>
                    <a:spcPct val="90000"/>
                  </a:lnSpc>
                  <a:buNone/>
                  <a:defRPr/>
                </a:pPr>
                <a:r>
                  <a:rPr lang="en-US" sz="2800" dirty="0" smtClean="0">
                    <a:sym typeface="Wingdings" pitchFamily="2" charset="2"/>
                  </a:rPr>
                  <a:t> </a:t>
                </a:r>
                <a:r>
                  <a:rPr lang="en-US" sz="2800" dirty="0" err="1" smtClean="0">
                    <a:sym typeface="Wingdings" pitchFamily="2" charset="2"/>
                  </a:rPr>
                  <a:t>Vậy</a:t>
                </a:r>
                <a:r>
                  <a:rPr lang="en-US" sz="2800" dirty="0" smtClean="0">
                    <a:sym typeface="Wingdings" pitchFamily="2" charset="2"/>
                  </a:rPr>
                  <a:t> </a:t>
                </a:r>
                <a14:m>
                  <m:oMath xmlns:m="http://schemas.openxmlformats.org/officeDocument/2006/math">
                    <m:r>
                      <a:rPr lang="en-US" sz="2800" b="0" i="1" smtClean="0">
                        <a:latin typeface="Cambria Math"/>
                        <a:sym typeface="Wingdings" pitchFamily="2" charset="2"/>
                      </a:rPr>
                      <m:t>𝑋</m:t>
                    </m:r>
                    <m:r>
                      <a:rPr lang="en-US" sz="2800" b="0" i="1" smtClean="0">
                        <a:latin typeface="Cambria Math"/>
                        <a:sym typeface="Wingdings" pitchFamily="2" charset="2"/>
                      </a:rPr>
                      <m:t>(</m:t>
                    </m:r>
                    <m:r>
                      <a:rPr lang="en-US" sz="2800" b="0" i="1" smtClean="0">
                        <a:latin typeface="Cambria Math"/>
                        <a:sym typeface="Wingdings" pitchFamily="2" charset="2"/>
                      </a:rPr>
                      <m:t>𝑧</m:t>
                    </m:r>
                    <m:r>
                      <a:rPr lang="en-US" sz="2800" b="0" i="1" smtClean="0">
                        <a:latin typeface="Cambria Math"/>
                        <a:sym typeface="Wingdings" pitchFamily="2" charset="2"/>
                      </a:rPr>
                      <m:t>)</m:t>
                    </m:r>
                  </m:oMath>
                </a14:m>
                <a:r>
                  <a:rPr lang="en-US" sz="2800" dirty="0" smtClean="0">
                    <a:effectLst/>
                  </a:rPr>
                  <a:t> </a:t>
                </a:r>
                <a:r>
                  <a:rPr lang="en-US" sz="2800" dirty="0" err="1" smtClean="0">
                    <a:effectLst/>
                  </a:rPr>
                  <a:t>là</a:t>
                </a:r>
                <a:r>
                  <a:rPr lang="en-US" sz="2800" dirty="0" smtClean="0">
                    <a:effectLst/>
                  </a:rPr>
                  <a:t> </a:t>
                </a:r>
                <a:r>
                  <a:rPr lang="en-US" sz="2800" dirty="0" err="1">
                    <a:effectLst/>
                  </a:rPr>
                  <a:t>hữu</a:t>
                </a:r>
                <a:r>
                  <a:rPr lang="en-US" sz="2800" dirty="0">
                    <a:effectLst/>
                  </a:rPr>
                  <a:t> </a:t>
                </a:r>
                <a:r>
                  <a:rPr lang="en-US" sz="2800" dirty="0" err="1">
                    <a:effectLst/>
                  </a:rPr>
                  <a:t>hạn</a:t>
                </a:r>
                <a:r>
                  <a:rPr lang="en-US" sz="2800" dirty="0">
                    <a:effectLst/>
                  </a:rPr>
                  <a:t>  </a:t>
                </a:r>
                <a:r>
                  <a:rPr lang="en-US" sz="2800" dirty="0" err="1">
                    <a:effectLst/>
                  </a:rPr>
                  <a:t>nếu</a:t>
                </a:r>
                <a:r>
                  <a:rPr lang="en-US" sz="2800" dirty="0">
                    <a:effectLst/>
                  </a:rPr>
                  <a:t> </a:t>
                </a:r>
                <a:r>
                  <a:rPr lang="en-US" sz="2800" dirty="0" err="1">
                    <a:effectLst/>
                  </a:rPr>
                  <a:t>dãy</a:t>
                </a:r>
                <a:r>
                  <a:rPr lang="en-US" sz="2800" dirty="0">
                    <a:effectLst/>
                  </a:rPr>
                  <a:t> </a:t>
                </a:r>
                <a14:m>
                  <m:oMath xmlns:m="http://schemas.openxmlformats.org/officeDocument/2006/math">
                    <m:r>
                      <a:rPr lang="en-US" sz="2800" i="1">
                        <a:effectLst/>
                        <a:latin typeface="Cambria Math"/>
                      </a:rPr>
                      <m:t>𝑥</m:t>
                    </m:r>
                    <m:r>
                      <a:rPr lang="en-US" sz="2800" i="1">
                        <a:effectLst/>
                        <a:latin typeface="Cambria Math"/>
                      </a:rPr>
                      <m:t>(</m:t>
                    </m:r>
                    <m:r>
                      <a:rPr lang="en-US" sz="2800" i="1">
                        <a:effectLst/>
                        <a:latin typeface="Cambria Math"/>
                      </a:rPr>
                      <m:t>𝑛</m:t>
                    </m:r>
                    <m:r>
                      <a:rPr lang="en-US" sz="2800" i="1">
                        <a:effectLst/>
                        <a:latin typeface="Cambria Math"/>
                      </a:rPr>
                      <m:t>)</m:t>
                    </m:r>
                    <m:sSup>
                      <m:sSupPr>
                        <m:ctrlPr>
                          <a:rPr lang="en-US" sz="2800" i="1">
                            <a:effectLst/>
                            <a:latin typeface="Cambria Math" panose="02040503050406030204" pitchFamily="18" charset="0"/>
                          </a:rPr>
                        </m:ctrlPr>
                      </m:sSupPr>
                      <m:e>
                        <m:r>
                          <a:rPr lang="en-US" sz="2800" i="1">
                            <a:effectLst/>
                            <a:latin typeface="Cambria Math"/>
                          </a:rPr>
                          <m:t>𝑟</m:t>
                        </m:r>
                      </m:e>
                      <m:sup>
                        <m:r>
                          <a:rPr lang="en-US" sz="2800" i="1" baseline="30000">
                            <a:effectLst/>
                            <a:latin typeface="Cambria Math"/>
                          </a:rPr>
                          <m:t>𝑛</m:t>
                        </m:r>
                      </m:sup>
                    </m:sSup>
                  </m:oMath>
                </a14:m>
                <a:r>
                  <a:rPr lang="en-US" sz="2800" dirty="0">
                    <a:effectLst/>
                  </a:rPr>
                  <a:t> </a:t>
                </a:r>
                <a:r>
                  <a:rPr lang="en-US" sz="2800" dirty="0" err="1">
                    <a:effectLst/>
                  </a:rPr>
                  <a:t>là</a:t>
                </a:r>
                <a:r>
                  <a:rPr lang="en-US" sz="2800" dirty="0">
                    <a:effectLst/>
                  </a:rPr>
                  <a:t> </a:t>
                </a:r>
                <a:r>
                  <a:rPr lang="en-US" sz="2800" dirty="0" err="1">
                    <a:effectLst/>
                  </a:rPr>
                  <a:t>khả</a:t>
                </a:r>
                <a:r>
                  <a:rPr lang="en-US" sz="2800" dirty="0">
                    <a:effectLst/>
                  </a:rPr>
                  <a:t> </a:t>
                </a:r>
                <a:r>
                  <a:rPr lang="en-US" sz="2800" dirty="0" err="1">
                    <a:effectLst/>
                  </a:rPr>
                  <a:t>tổng</a:t>
                </a:r>
                <a:r>
                  <a:rPr lang="en-US" sz="2800" dirty="0">
                    <a:effectLst/>
                  </a:rPr>
                  <a:t> </a:t>
                </a:r>
                <a:r>
                  <a:rPr lang="en-US" sz="2800" dirty="0" err="1">
                    <a:effectLst/>
                  </a:rPr>
                  <a:t>tuyệt</a:t>
                </a:r>
                <a:r>
                  <a:rPr lang="en-US" sz="2800" dirty="0">
                    <a:effectLst/>
                  </a:rPr>
                  <a:t> </a:t>
                </a:r>
                <a:r>
                  <a:rPr lang="en-US" sz="2800" dirty="0" err="1">
                    <a:effectLst/>
                  </a:rPr>
                  <a:t>đối</a:t>
                </a:r>
                <a:endParaRPr lang="en-US" sz="2800" dirty="0" smtClean="0"/>
              </a:p>
            </p:txBody>
          </p:sp>
        </mc:Choice>
        <mc:Fallback xmlns="">
          <p:sp>
            <p:nvSpPr>
              <p:cNvPr id="61443" name="Rectangle 3"/>
              <p:cNvSpPr>
                <a:spLocks noGrp="1" noRot="1" noChangeAspect="1" noMove="1" noResize="1" noEditPoints="1" noAdjustHandles="1" noChangeArrowheads="1" noChangeShapeType="1" noTextEdit="1"/>
              </p:cNvSpPr>
              <p:nvPr>
                <p:ph type="body" idx="1"/>
              </p:nvPr>
            </p:nvSpPr>
            <p:spPr>
              <a:xfrm>
                <a:off x="152400" y="1295400"/>
                <a:ext cx="8839200" cy="5562600"/>
              </a:xfrm>
              <a:blipFill rotWithShape="1">
                <a:blip r:embed="rId2"/>
                <a:stretch>
                  <a:fillRect l="-1448" t="-1974" r="-69" b="-1316"/>
                </a:stretch>
              </a:blipFill>
            </p:spPr>
            <p:txBody>
              <a:bodyPr/>
              <a:lstStyle/>
              <a:p>
                <a:r>
                  <a:rPr lang="en-US">
                    <a:noFill/>
                  </a:rPr>
                  <a:t> </a:t>
                </a:r>
              </a:p>
            </p:txBody>
          </p:sp>
        </mc:Fallback>
      </mc:AlternateContent>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2142" y="2514600"/>
            <a:ext cx="1271951" cy="533400"/>
          </a:xfrm>
          <a:prstGeom prst="rect">
            <a:avLst/>
          </a:prstGeom>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1800" y="3700426"/>
            <a:ext cx="3355034" cy="795374"/>
          </a:xfrm>
          <a:prstGeom prst="rect">
            <a:avLst/>
          </a:prstGeom>
        </p:spPr>
      </p:pic>
      <p:pic>
        <p:nvPicPr>
          <p:cNvPr id="4" name="Picture 3"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20581" y="4953000"/>
            <a:ext cx="6657471" cy="9144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Miền</a:t>
            </a:r>
            <a:r>
              <a:rPr lang="en-US" dirty="0" smtClean="0"/>
              <a:t> </a:t>
            </a:r>
            <a:r>
              <a:rPr lang="en-US" dirty="0" err="1" smtClean="0"/>
              <a:t>hội</a:t>
            </a:r>
            <a:r>
              <a:rPr lang="en-US" dirty="0" smtClean="0"/>
              <a:t> </a:t>
            </a:r>
            <a:r>
              <a:rPr lang="en-US" dirty="0" err="1" smtClean="0"/>
              <a:t>tụ</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371600"/>
                <a:ext cx="9144000" cy="5334000"/>
              </a:xfrm>
            </p:spPr>
            <p:txBody>
              <a:bodyPr/>
              <a:lstStyle/>
              <a:p>
                <a:r>
                  <a:rPr lang="en-US" sz="2800" dirty="0" smtClean="0"/>
                  <a:t>Ta </a:t>
                </a:r>
                <a:r>
                  <a:rPr lang="en-US" sz="2800" dirty="0" err="1" smtClean="0"/>
                  <a:t>có</a:t>
                </a:r>
                <a:endParaRPr lang="en-US" sz="2800" dirty="0" smtClean="0"/>
              </a:p>
              <a:p>
                <a:endParaRPr lang="en-US" sz="2800" dirty="0" smtClean="0"/>
              </a:p>
              <a:p>
                <a:endParaRPr lang="en-US" sz="2800" dirty="0"/>
              </a:p>
              <a:p>
                <a:r>
                  <a:rPr lang="en-US" sz="2800" dirty="0" err="1">
                    <a:effectLst/>
                  </a:rPr>
                  <a:t>Để</a:t>
                </a:r>
                <a:r>
                  <a:rPr lang="en-US" sz="2800" dirty="0">
                    <a:effectLst/>
                  </a:rPr>
                  <a:t> </a:t>
                </a:r>
                <a:r>
                  <a:rPr lang="en-US" sz="2800" dirty="0" err="1">
                    <a:effectLst/>
                  </a:rPr>
                  <a:t>tổng</a:t>
                </a:r>
                <a:r>
                  <a:rPr lang="en-US" sz="2800" dirty="0">
                    <a:effectLst/>
                  </a:rPr>
                  <a:t> </a:t>
                </a:r>
                <a:r>
                  <a:rPr lang="en-US" sz="2800" dirty="0" err="1">
                    <a:effectLst/>
                  </a:rPr>
                  <a:t>thứ</a:t>
                </a:r>
                <a:r>
                  <a:rPr lang="en-US" sz="2800" dirty="0">
                    <a:effectLst/>
                  </a:rPr>
                  <a:t> </a:t>
                </a:r>
                <a:r>
                  <a:rPr lang="en-US" sz="2800" dirty="0" err="1">
                    <a:effectLst/>
                  </a:rPr>
                  <a:t>nhất</a:t>
                </a:r>
                <a:r>
                  <a:rPr lang="en-US" sz="2800" dirty="0">
                    <a:effectLst/>
                  </a:rPr>
                  <a:t> </a:t>
                </a:r>
                <a:r>
                  <a:rPr lang="en-US" sz="2800" dirty="0" err="1" smtClean="0">
                    <a:effectLst/>
                  </a:rPr>
                  <a:t>hội</a:t>
                </a:r>
                <a:r>
                  <a:rPr lang="en-US" sz="2800" dirty="0" smtClean="0">
                    <a:effectLst/>
                  </a:rPr>
                  <a:t> </a:t>
                </a:r>
                <a:r>
                  <a:rPr lang="en-US" sz="2800" dirty="0" err="1">
                    <a:effectLst/>
                  </a:rPr>
                  <a:t>tụ</a:t>
                </a:r>
                <a:r>
                  <a:rPr lang="en-US" sz="2800" dirty="0">
                    <a:effectLst/>
                  </a:rPr>
                  <a:t> </a:t>
                </a:r>
                <a:r>
                  <a:rPr lang="en-US" sz="2800" dirty="0" err="1">
                    <a:effectLst/>
                  </a:rPr>
                  <a:t>thì</a:t>
                </a:r>
                <a:r>
                  <a:rPr lang="en-US" sz="2800" dirty="0">
                    <a:effectLst/>
                  </a:rPr>
                  <a:t> </a:t>
                </a:r>
                <a:r>
                  <a:rPr lang="en-US" sz="2800" dirty="0" err="1">
                    <a:effectLst/>
                  </a:rPr>
                  <a:t>phải</a:t>
                </a:r>
                <a:r>
                  <a:rPr lang="en-US" sz="2800" dirty="0">
                    <a:effectLst/>
                  </a:rPr>
                  <a:t> </a:t>
                </a:r>
                <a:r>
                  <a:rPr lang="en-US" sz="2800" dirty="0" err="1">
                    <a:effectLst/>
                  </a:rPr>
                  <a:t>tồn</a:t>
                </a:r>
                <a:r>
                  <a:rPr lang="en-US" sz="2800" dirty="0">
                    <a:effectLst/>
                  </a:rPr>
                  <a:t> </a:t>
                </a:r>
                <a:r>
                  <a:rPr lang="en-US" sz="2800" dirty="0" err="1">
                    <a:effectLst/>
                  </a:rPr>
                  <a:t>tại</a:t>
                </a:r>
                <a:r>
                  <a:rPr lang="en-US" sz="2800" dirty="0">
                    <a:effectLst/>
                  </a:rPr>
                  <a:t> </a:t>
                </a:r>
                <a:r>
                  <a:rPr lang="en-US" sz="2800" dirty="0" err="1">
                    <a:effectLst/>
                  </a:rPr>
                  <a:t>một</a:t>
                </a:r>
                <a:r>
                  <a:rPr lang="en-US" sz="2800" dirty="0">
                    <a:effectLst/>
                  </a:rPr>
                  <a:t> </a:t>
                </a:r>
                <a:r>
                  <a:rPr lang="en-US" sz="2800" dirty="0" err="1">
                    <a:effectLst/>
                  </a:rPr>
                  <a:t>giá</a:t>
                </a:r>
                <a:r>
                  <a:rPr lang="en-US" sz="2800" dirty="0">
                    <a:effectLst/>
                  </a:rPr>
                  <a:t> </a:t>
                </a:r>
                <a:r>
                  <a:rPr lang="en-US" sz="2800" dirty="0" err="1">
                    <a:effectLst/>
                  </a:rPr>
                  <a:t>trị</a:t>
                </a:r>
                <a:r>
                  <a:rPr lang="en-US" sz="2800" dirty="0">
                    <a:effectLst/>
                  </a:rPr>
                  <a:t> </a:t>
                </a:r>
                <a:r>
                  <a:rPr lang="en-US" sz="2800" i="1" dirty="0">
                    <a:effectLst/>
                  </a:rPr>
                  <a:t>r</a:t>
                </a:r>
                <a:r>
                  <a:rPr lang="en-US" sz="2800" dirty="0">
                    <a:effectLst/>
                  </a:rPr>
                  <a:t> </a:t>
                </a:r>
                <a:r>
                  <a:rPr lang="en-US" sz="2800" dirty="0" err="1">
                    <a:effectLst/>
                  </a:rPr>
                  <a:t>đủ</a:t>
                </a:r>
                <a:r>
                  <a:rPr lang="en-US" sz="2800" dirty="0">
                    <a:effectLst/>
                  </a:rPr>
                  <a:t> </a:t>
                </a:r>
                <a:r>
                  <a:rPr lang="en-US" sz="2800" dirty="0" err="1">
                    <a:effectLst/>
                  </a:rPr>
                  <a:t>nhỏ</a:t>
                </a:r>
                <a:r>
                  <a:rPr lang="en-US" sz="2800" dirty="0">
                    <a:effectLst/>
                  </a:rPr>
                  <a:t> </a:t>
                </a:r>
                <a:r>
                  <a:rPr lang="en-US" sz="2800" dirty="0" err="1">
                    <a:effectLst/>
                  </a:rPr>
                  <a:t>để</a:t>
                </a:r>
                <a:r>
                  <a:rPr lang="en-US" sz="2800" dirty="0">
                    <a:effectLst/>
                  </a:rPr>
                  <a:t> </a:t>
                </a:r>
                <a:r>
                  <a:rPr lang="en-US" sz="2800" dirty="0" err="1">
                    <a:effectLst/>
                  </a:rPr>
                  <a:t>cho</a:t>
                </a:r>
                <a:r>
                  <a:rPr lang="en-US" sz="2800" dirty="0">
                    <a:effectLst/>
                  </a:rPr>
                  <a:t> </a:t>
                </a:r>
                <a:r>
                  <a:rPr lang="en-US" sz="2800" dirty="0" err="1">
                    <a:effectLst/>
                  </a:rPr>
                  <a:t>dãy</a:t>
                </a:r>
                <a:r>
                  <a:rPr lang="en-US" sz="2800" dirty="0">
                    <a:effectLst/>
                  </a:rPr>
                  <a:t> </a:t>
                </a:r>
                <a:r>
                  <a:rPr lang="en-US" sz="2800" dirty="0" err="1">
                    <a:effectLst/>
                  </a:rPr>
                  <a:t>tích</a:t>
                </a:r>
                <a:r>
                  <a:rPr lang="en-US" sz="2800" dirty="0">
                    <a:effectLst/>
                  </a:rPr>
                  <a:t> </a:t>
                </a:r>
                <a:r>
                  <a:rPr lang="en-US" sz="2800" dirty="0" err="1">
                    <a:effectLst/>
                  </a:rPr>
                  <a:t>số</a:t>
                </a:r>
                <a:r>
                  <a:rPr lang="en-US" sz="2800" dirty="0">
                    <a:effectLst/>
                  </a:rPr>
                  <a:t> </a:t>
                </a:r>
                <a14:m>
                  <m:oMath xmlns:m="http://schemas.openxmlformats.org/officeDocument/2006/math">
                    <m:r>
                      <a:rPr lang="en-US" sz="2800" i="1">
                        <a:effectLst/>
                        <a:latin typeface="Cambria Math"/>
                      </a:rPr>
                      <m:t>𝑥</m:t>
                    </m:r>
                    <m:r>
                      <a:rPr lang="en-US" sz="2800" i="1">
                        <a:effectLst/>
                        <a:latin typeface="Cambria Math"/>
                      </a:rPr>
                      <m:t>(−</m:t>
                    </m:r>
                    <m:r>
                      <a:rPr lang="en-US" sz="2800" i="1">
                        <a:effectLst/>
                        <a:latin typeface="Cambria Math"/>
                      </a:rPr>
                      <m:t>𝑛</m:t>
                    </m:r>
                    <m:r>
                      <a:rPr lang="en-US" sz="2800" i="1">
                        <a:effectLst/>
                        <a:latin typeface="Cambria Math"/>
                      </a:rPr>
                      <m:t>)</m:t>
                    </m:r>
                    <m:sSup>
                      <m:sSupPr>
                        <m:ctrlPr>
                          <a:rPr lang="en-US" sz="2800" i="1">
                            <a:effectLst/>
                            <a:latin typeface="Cambria Math" panose="02040503050406030204" pitchFamily="18" charset="0"/>
                          </a:rPr>
                        </m:ctrlPr>
                      </m:sSupPr>
                      <m:e>
                        <m:r>
                          <a:rPr lang="en-US" sz="2800" i="1">
                            <a:effectLst/>
                            <a:latin typeface="Cambria Math"/>
                          </a:rPr>
                          <m:t>𝑟</m:t>
                        </m:r>
                      </m:e>
                      <m:sup>
                        <m:r>
                          <a:rPr lang="en-US" sz="2800" i="1" baseline="30000">
                            <a:effectLst/>
                            <a:latin typeface="Cambria Math"/>
                          </a:rPr>
                          <m:t>𝑛</m:t>
                        </m:r>
                      </m:sup>
                    </m:sSup>
                  </m:oMath>
                </a14:m>
                <a:r>
                  <a:rPr lang="en-US" sz="2800" dirty="0">
                    <a:effectLst/>
                  </a:rPr>
                  <a:t>, </a:t>
                </a:r>
                <a14:m>
                  <m:oMath xmlns:m="http://schemas.openxmlformats.org/officeDocument/2006/math">
                    <m:r>
                      <a:rPr lang="en-US" sz="2800" b="0" i="1" dirty="0" smtClean="0">
                        <a:effectLst/>
                        <a:latin typeface="Cambria Math"/>
                      </a:rPr>
                      <m:t>1</m:t>
                    </m:r>
                    <m:r>
                      <a:rPr lang="en-US" sz="2800" b="0" i="1" dirty="0" smtClean="0">
                        <a:effectLst/>
                        <a:latin typeface="Cambria Math"/>
                        <a:ea typeface="Cambria Math"/>
                      </a:rPr>
                      <m:t>≤</m:t>
                    </m:r>
                    <m:r>
                      <a:rPr lang="en-US" sz="2800" b="0" i="1" dirty="0" smtClean="0">
                        <a:effectLst/>
                        <a:latin typeface="Cambria Math"/>
                        <a:ea typeface="Cambria Math"/>
                      </a:rPr>
                      <m:t>𝑛</m:t>
                    </m:r>
                    <m:r>
                      <a:rPr lang="en-US" sz="2800" b="0" i="1" dirty="0" smtClean="0">
                        <a:effectLst/>
                        <a:latin typeface="Cambria Math"/>
                        <a:ea typeface="Cambria Math"/>
                      </a:rPr>
                      <m:t>&lt;∞</m:t>
                    </m:r>
                  </m:oMath>
                </a14:m>
                <a:r>
                  <a:rPr lang="en-US" sz="2800" dirty="0" smtClean="0">
                    <a:effectLst/>
                  </a:rPr>
                  <a:t> </a:t>
                </a:r>
                <a:r>
                  <a:rPr lang="en-US" sz="2800" dirty="0" err="1">
                    <a:effectLst/>
                  </a:rPr>
                  <a:t>là</a:t>
                </a:r>
                <a:r>
                  <a:rPr lang="en-US" sz="2800" dirty="0">
                    <a:effectLst/>
                  </a:rPr>
                  <a:t> </a:t>
                </a:r>
                <a:r>
                  <a:rPr lang="en-US" sz="2800" dirty="0" err="1">
                    <a:effectLst/>
                  </a:rPr>
                  <a:t>khả</a:t>
                </a:r>
                <a:r>
                  <a:rPr lang="en-US" sz="2800" dirty="0">
                    <a:effectLst/>
                  </a:rPr>
                  <a:t> </a:t>
                </a:r>
                <a:r>
                  <a:rPr lang="en-US" sz="2800" dirty="0" err="1">
                    <a:effectLst/>
                  </a:rPr>
                  <a:t>tổng</a:t>
                </a:r>
                <a:r>
                  <a:rPr lang="en-US" sz="2800" dirty="0">
                    <a:effectLst/>
                  </a:rPr>
                  <a:t> </a:t>
                </a:r>
                <a:r>
                  <a:rPr lang="en-US" sz="2800" dirty="0" err="1">
                    <a:effectLst/>
                  </a:rPr>
                  <a:t>tuyệt</a:t>
                </a:r>
                <a:r>
                  <a:rPr lang="en-US" sz="2800" dirty="0">
                    <a:effectLst/>
                  </a:rPr>
                  <a:t> </a:t>
                </a:r>
                <a:r>
                  <a:rPr lang="en-US" sz="2800" dirty="0" err="1">
                    <a:effectLst/>
                  </a:rPr>
                  <a:t>đối</a:t>
                </a:r>
                <a:r>
                  <a:rPr lang="en-US" sz="2800" dirty="0">
                    <a:effectLst/>
                  </a:rPr>
                  <a:t>. </a:t>
                </a:r>
                <a:r>
                  <a:rPr lang="en-US" sz="2800" dirty="0" smtClean="0">
                    <a:effectLst/>
                  </a:rPr>
                  <a:t>MHT </a:t>
                </a:r>
                <a:r>
                  <a:rPr lang="en-US" sz="2800" dirty="0" err="1">
                    <a:effectLst/>
                  </a:rPr>
                  <a:t>của</a:t>
                </a:r>
                <a:r>
                  <a:rPr lang="en-US" sz="2800" dirty="0">
                    <a:effectLst/>
                  </a:rPr>
                  <a:t> </a:t>
                </a:r>
                <a:r>
                  <a:rPr lang="en-US" sz="2800" dirty="0" err="1">
                    <a:effectLst/>
                  </a:rPr>
                  <a:t>tổng</a:t>
                </a:r>
                <a:r>
                  <a:rPr lang="en-US" sz="2800" dirty="0">
                    <a:effectLst/>
                  </a:rPr>
                  <a:t> </a:t>
                </a:r>
                <a:r>
                  <a:rPr lang="en-US" sz="2800" dirty="0" err="1" smtClean="0">
                    <a:effectLst/>
                  </a:rPr>
                  <a:t>này</a:t>
                </a:r>
                <a:r>
                  <a:rPr lang="en-US" sz="2800" dirty="0">
                    <a:effectLst/>
                  </a:rPr>
                  <a:t> </a:t>
                </a:r>
                <a:r>
                  <a:rPr lang="en-US" sz="2800" dirty="0" err="1" smtClean="0">
                    <a:effectLst/>
                  </a:rPr>
                  <a:t>nằm</a:t>
                </a:r>
                <a:r>
                  <a:rPr lang="en-US" sz="2800" dirty="0" smtClean="0">
                    <a:effectLst/>
                  </a:rPr>
                  <a:t> </a:t>
                </a:r>
                <a:r>
                  <a:rPr lang="en-US" sz="2800" dirty="0" err="1">
                    <a:effectLst/>
                  </a:rPr>
                  <a:t>bên</a:t>
                </a:r>
                <a:r>
                  <a:rPr lang="en-US" sz="2800" dirty="0">
                    <a:effectLst/>
                  </a:rPr>
                  <a:t> </a:t>
                </a:r>
                <a:r>
                  <a:rPr lang="en-US" sz="2800" dirty="0" err="1">
                    <a:effectLst/>
                  </a:rPr>
                  <a:t>trong</a:t>
                </a:r>
                <a:r>
                  <a:rPr lang="en-US" sz="2800" dirty="0">
                    <a:effectLst/>
                  </a:rPr>
                  <a:t> </a:t>
                </a:r>
                <a:r>
                  <a:rPr lang="en-US" sz="2800" dirty="0" err="1">
                    <a:effectLst/>
                  </a:rPr>
                  <a:t>đường</a:t>
                </a:r>
                <a:r>
                  <a:rPr lang="en-US" sz="2800" dirty="0">
                    <a:effectLst/>
                  </a:rPr>
                  <a:t> </a:t>
                </a:r>
                <a:r>
                  <a:rPr lang="en-US" sz="2800" dirty="0" err="1">
                    <a:effectLst/>
                  </a:rPr>
                  <a:t>tròn</a:t>
                </a:r>
                <a:r>
                  <a:rPr lang="en-US" sz="2800" dirty="0">
                    <a:effectLst/>
                  </a:rPr>
                  <a:t> </a:t>
                </a:r>
                <a:r>
                  <a:rPr lang="en-US" sz="2800" dirty="0" err="1">
                    <a:effectLst/>
                  </a:rPr>
                  <a:t>với</a:t>
                </a:r>
                <a:r>
                  <a:rPr lang="en-US" sz="2800" dirty="0">
                    <a:effectLst/>
                  </a:rPr>
                  <a:t> </a:t>
                </a:r>
                <a:r>
                  <a:rPr lang="en-US" sz="2800" dirty="0" err="1">
                    <a:effectLst/>
                  </a:rPr>
                  <a:t>bán</a:t>
                </a:r>
                <a:r>
                  <a:rPr lang="en-US" sz="2800" dirty="0">
                    <a:effectLst/>
                  </a:rPr>
                  <a:t> </a:t>
                </a:r>
                <a:r>
                  <a:rPr lang="en-US" sz="2800" dirty="0" err="1">
                    <a:effectLst/>
                  </a:rPr>
                  <a:t>kính</a:t>
                </a:r>
                <a:r>
                  <a:rPr lang="en-US" sz="2800" dirty="0">
                    <a:effectLst/>
                  </a:rPr>
                  <a:t> </a:t>
                </a:r>
                <a:r>
                  <a:rPr lang="en-US" sz="2800" i="1" dirty="0">
                    <a:effectLst/>
                  </a:rPr>
                  <a:t>r</a:t>
                </a:r>
                <a:r>
                  <a:rPr lang="en-US" sz="2800" baseline="-25000" dirty="0">
                    <a:effectLst/>
                  </a:rPr>
                  <a:t>1</a:t>
                </a:r>
                <a:r>
                  <a:rPr lang="en-US" sz="2800" dirty="0">
                    <a:effectLst/>
                  </a:rPr>
                  <a:t> </a:t>
                </a:r>
                <a:r>
                  <a:rPr lang="en-US" sz="2800" dirty="0" err="1">
                    <a:effectLst/>
                  </a:rPr>
                  <a:t>nào</a:t>
                </a:r>
                <a:r>
                  <a:rPr lang="en-US" sz="2800" dirty="0">
                    <a:effectLst/>
                  </a:rPr>
                  <a:t> </a:t>
                </a:r>
                <a:r>
                  <a:rPr lang="en-US" sz="2800" dirty="0" err="1">
                    <a:effectLst/>
                  </a:rPr>
                  <a:t>đó</a:t>
                </a:r>
                <a:r>
                  <a:rPr lang="en-US" sz="2800" dirty="0">
                    <a:effectLst/>
                  </a:rPr>
                  <a:t>, </a:t>
                </a:r>
                <a14:m>
                  <m:oMath xmlns:m="http://schemas.openxmlformats.org/officeDocument/2006/math">
                    <m:sSub>
                      <m:sSubPr>
                        <m:ctrlPr>
                          <a:rPr lang="en-US" sz="2800" i="1">
                            <a:effectLst/>
                            <a:latin typeface="Cambria Math" panose="02040503050406030204" pitchFamily="18" charset="0"/>
                          </a:rPr>
                        </m:ctrlPr>
                      </m:sSubPr>
                      <m:e>
                        <m:r>
                          <a:rPr lang="en-US" sz="2800" i="1">
                            <a:effectLst/>
                            <a:latin typeface="Cambria Math"/>
                          </a:rPr>
                          <m:t>𝑟</m:t>
                        </m:r>
                      </m:e>
                      <m:sub>
                        <m:r>
                          <a:rPr lang="en-US" sz="2800" i="1">
                            <a:effectLst/>
                            <a:latin typeface="Cambria Math"/>
                          </a:rPr>
                          <m:t>1</m:t>
                        </m:r>
                      </m:sub>
                    </m:sSub>
                    <m:r>
                      <a:rPr lang="en-US" sz="2800" i="1">
                        <a:effectLst/>
                        <a:latin typeface="Cambria Math"/>
                      </a:rPr>
                      <m:t>&lt;∞</m:t>
                    </m:r>
                  </m:oMath>
                </a14:m>
                <a:r>
                  <a:rPr lang="en-US" sz="2800" dirty="0" smtClean="0">
                    <a:effectLst/>
                  </a:rPr>
                  <a:t>. Mặt </a:t>
                </a:r>
                <a:r>
                  <a:rPr lang="en-US" sz="2800" dirty="0" err="1">
                    <a:effectLst/>
                  </a:rPr>
                  <a:t>khác</a:t>
                </a:r>
                <a:r>
                  <a:rPr lang="en-US" sz="2800" dirty="0">
                    <a:effectLst/>
                  </a:rPr>
                  <a:t> </a:t>
                </a:r>
                <a:r>
                  <a:rPr lang="en-US" sz="2800" dirty="0" err="1">
                    <a:effectLst/>
                  </a:rPr>
                  <a:t>để</a:t>
                </a:r>
                <a:r>
                  <a:rPr lang="en-US" sz="2800" dirty="0">
                    <a:effectLst/>
                  </a:rPr>
                  <a:t> </a:t>
                </a:r>
                <a:r>
                  <a:rPr lang="en-US" sz="2800" dirty="0" err="1">
                    <a:effectLst/>
                  </a:rPr>
                  <a:t>cho</a:t>
                </a:r>
                <a:r>
                  <a:rPr lang="en-US" sz="2800" dirty="0">
                    <a:effectLst/>
                  </a:rPr>
                  <a:t> </a:t>
                </a:r>
                <a:r>
                  <a:rPr lang="en-US" sz="2800" dirty="0" err="1">
                    <a:effectLst/>
                  </a:rPr>
                  <a:t>tổng</a:t>
                </a:r>
                <a:r>
                  <a:rPr lang="en-US" sz="2800" dirty="0">
                    <a:effectLst/>
                  </a:rPr>
                  <a:t> </a:t>
                </a:r>
                <a:r>
                  <a:rPr lang="en-US" sz="2800" dirty="0" err="1">
                    <a:effectLst/>
                  </a:rPr>
                  <a:t>thứ</a:t>
                </a:r>
                <a:r>
                  <a:rPr lang="en-US" sz="2800" dirty="0">
                    <a:effectLst/>
                  </a:rPr>
                  <a:t> </a:t>
                </a:r>
                <a:r>
                  <a:rPr lang="en-US" sz="2800" dirty="0" err="1">
                    <a:effectLst/>
                  </a:rPr>
                  <a:t>hai</a:t>
                </a:r>
                <a:r>
                  <a:rPr lang="en-US" sz="2800" dirty="0">
                    <a:effectLst/>
                  </a:rPr>
                  <a:t> </a:t>
                </a:r>
                <a:r>
                  <a:rPr lang="en-US" sz="2800" dirty="0" err="1" smtClean="0">
                    <a:effectLst/>
                  </a:rPr>
                  <a:t>hội</a:t>
                </a:r>
                <a:r>
                  <a:rPr lang="en-US" sz="2800" dirty="0" smtClean="0">
                    <a:effectLst/>
                  </a:rPr>
                  <a:t> </a:t>
                </a:r>
                <a:r>
                  <a:rPr lang="en-US" sz="2800" dirty="0" err="1">
                    <a:effectLst/>
                  </a:rPr>
                  <a:t>tụ</a:t>
                </a:r>
                <a:r>
                  <a:rPr lang="en-US" sz="2800" dirty="0">
                    <a:effectLst/>
                  </a:rPr>
                  <a:t> </a:t>
                </a:r>
                <a:r>
                  <a:rPr lang="en-US" sz="2800" dirty="0" err="1">
                    <a:effectLst/>
                  </a:rPr>
                  <a:t>thì</a:t>
                </a:r>
                <a:r>
                  <a:rPr lang="en-US" sz="2800" dirty="0">
                    <a:effectLst/>
                  </a:rPr>
                  <a:t> </a:t>
                </a:r>
                <a:r>
                  <a:rPr lang="en-US" sz="2800" dirty="0" err="1" smtClean="0">
                    <a:effectLst/>
                  </a:rPr>
                  <a:t>phải</a:t>
                </a:r>
                <a:r>
                  <a:rPr lang="en-US" sz="2800" dirty="0" smtClean="0">
                    <a:effectLst/>
                  </a:rPr>
                  <a:t> </a:t>
                </a:r>
                <a:r>
                  <a:rPr lang="en-US" sz="2800" dirty="0" err="1">
                    <a:effectLst/>
                  </a:rPr>
                  <a:t>tồn</a:t>
                </a:r>
                <a:r>
                  <a:rPr lang="en-US" sz="2800" dirty="0">
                    <a:effectLst/>
                  </a:rPr>
                  <a:t> </a:t>
                </a:r>
                <a:r>
                  <a:rPr lang="en-US" sz="2800" dirty="0" err="1">
                    <a:effectLst/>
                  </a:rPr>
                  <a:t>tại</a:t>
                </a:r>
                <a:r>
                  <a:rPr lang="en-US" sz="2800" dirty="0">
                    <a:effectLst/>
                  </a:rPr>
                  <a:t> </a:t>
                </a:r>
                <a:r>
                  <a:rPr lang="en-US" sz="2800" dirty="0" err="1">
                    <a:effectLst/>
                  </a:rPr>
                  <a:t>một</a:t>
                </a:r>
                <a:r>
                  <a:rPr lang="en-US" sz="2800" dirty="0">
                    <a:effectLst/>
                  </a:rPr>
                  <a:t> </a:t>
                </a:r>
                <a:r>
                  <a:rPr lang="en-US" sz="2800" dirty="0" err="1">
                    <a:effectLst/>
                  </a:rPr>
                  <a:t>giá</a:t>
                </a:r>
                <a:r>
                  <a:rPr lang="en-US" sz="2800" dirty="0">
                    <a:effectLst/>
                  </a:rPr>
                  <a:t> </a:t>
                </a:r>
                <a:r>
                  <a:rPr lang="en-US" sz="2800" dirty="0" err="1">
                    <a:effectLst/>
                  </a:rPr>
                  <a:t>trị</a:t>
                </a:r>
                <a:r>
                  <a:rPr lang="en-US" sz="2800" dirty="0">
                    <a:effectLst/>
                  </a:rPr>
                  <a:t> r </a:t>
                </a:r>
                <a:r>
                  <a:rPr lang="en-US" sz="2800" dirty="0" err="1">
                    <a:effectLst/>
                  </a:rPr>
                  <a:t>đủ</a:t>
                </a:r>
                <a:r>
                  <a:rPr lang="en-US" sz="2800" dirty="0">
                    <a:effectLst/>
                  </a:rPr>
                  <a:t> </a:t>
                </a:r>
                <a:r>
                  <a:rPr lang="en-US" sz="2800" dirty="0" err="1">
                    <a:effectLst/>
                  </a:rPr>
                  <a:t>lớn</a:t>
                </a:r>
                <a:r>
                  <a:rPr lang="en-US" sz="2800" dirty="0">
                    <a:effectLst/>
                  </a:rPr>
                  <a:t> </a:t>
                </a:r>
                <a:r>
                  <a:rPr lang="en-US" sz="2800" dirty="0" err="1">
                    <a:effectLst/>
                  </a:rPr>
                  <a:t>để</a:t>
                </a:r>
                <a:r>
                  <a:rPr lang="en-US" sz="2800" dirty="0">
                    <a:effectLst/>
                  </a:rPr>
                  <a:t> </a:t>
                </a:r>
                <a:r>
                  <a:rPr lang="en-US" sz="2800" dirty="0" err="1">
                    <a:effectLst/>
                  </a:rPr>
                  <a:t>cho</a:t>
                </a:r>
                <a:r>
                  <a:rPr lang="en-US" sz="2800" dirty="0">
                    <a:effectLst/>
                  </a:rPr>
                  <a:t> </a:t>
                </a:r>
                <a:r>
                  <a:rPr lang="en-US" sz="2800" dirty="0" err="1">
                    <a:effectLst/>
                  </a:rPr>
                  <a:t>dãy</a:t>
                </a:r>
                <a:r>
                  <a:rPr lang="en-US" sz="2800" dirty="0">
                    <a:effectLst/>
                  </a:rPr>
                  <a:t> </a:t>
                </a:r>
                <a14:m>
                  <m:oMath xmlns:m="http://schemas.openxmlformats.org/officeDocument/2006/math">
                    <m:f>
                      <m:fPr>
                        <m:ctrlPr>
                          <a:rPr lang="en-US" sz="2800" i="1" smtClean="0">
                            <a:effectLst/>
                            <a:latin typeface="Cambria Math" panose="02040503050406030204" pitchFamily="18" charset="0"/>
                          </a:rPr>
                        </m:ctrlPr>
                      </m:fPr>
                      <m:num>
                        <m:r>
                          <a:rPr lang="en-US" sz="2800" i="1">
                            <a:effectLst/>
                            <a:latin typeface="Cambria Math"/>
                          </a:rPr>
                          <m:t>𝑥</m:t>
                        </m:r>
                        <m:r>
                          <a:rPr lang="en-US" sz="2800" i="1">
                            <a:effectLst/>
                            <a:latin typeface="Cambria Math"/>
                          </a:rPr>
                          <m:t>(−</m:t>
                        </m:r>
                        <m:r>
                          <a:rPr lang="en-US" sz="2800" i="1">
                            <a:effectLst/>
                            <a:latin typeface="Cambria Math"/>
                          </a:rPr>
                          <m:t>𝑛</m:t>
                        </m:r>
                        <m:r>
                          <a:rPr lang="en-US" sz="2800" i="1">
                            <a:effectLst/>
                            <a:latin typeface="Cambria Math"/>
                          </a:rPr>
                          <m:t>)</m:t>
                        </m:r>
                      </m:num>
                      <m:den>
                        <m:sSup>
                          <m:sSupPr>
                            <m:ctrlPr>
                              <a:rPr lang="en-US" sz="2800" i="1">
                                <a:effectLst/>
                                <a:latin typeface="Cambria Math" panose="02040503050406030204" pitchFamily="18" charset="0"/>
                              </a:rPr>
                            </m:ctrlPr>
                          </m:sSupPr>
                          <m:e>
                            <m:r>
                              <a:rPr lang="en-US" sz="2800" i="1">
                                <a:effectLst/>
                                <a:latin typeface="Cambria Math"/>
                              </a:rPr>
                              <m:t>𝑟</m:t>
                            </m:r>
                          </m:e>
                          <m:sup>
                            <m:r>
                              <a:rPr lang="en-US" sz="2800" i="1" baseline="30000">
                                <a:effectLst/>
                                <a:latin typeface="Cambria Math"/>
                              </a:rPr>
                              <m:t>𝑛</m:t>
                            </m:r>
                          </m:sup>
                        </m:sSup>
                      </m:den>
                    </m:f>
                  </m:oMath>
                </a14:m>
                <a:r>
                  <a:rPr lang="en-US" sz="2800" dirty="0">
                    <a:effectLst/>
                  </a:rPr>
                  <a:t>, </a:t>
                </a:r>
                <a14:m>
                  <m:oMath xmlns:m="http://schemas.openxmlformats.org/officeDocument/2006/math">
                    <m:r>
                      <a:rPr lang="en-US" sz="2800" i="1" dirty="0" smtClean="0">
                        <a:effectLst/>
                        <a:latin typeface="Cambria Math"/>
                      </a:rPr>
                      <m:t>0</m:t>
                    </m:r>
                    <m:r>
                      <a:rPr lang="en-US" sz="2800" i="1" dirty="0">
                        <a:effectLst/>
                        <a:latin typeface="Cambria Math"/>
                        <a:ea typeface="Cambria Math"/>
                      </a:rPr>
                      <m:t>≤</m:t>
                    </m:r>
                    <m:r>
                      <a:rPr lang="en-US" sz="2800" i="1" dirty="0">
                        <a:effectLst/>
                        <a:latin typeface="Cambria Math"/>
                        <a:ea typeface="Cambria Math"/>
                      </a:rPr>
                      <m:t>𝑛</m:t>
                    </m:r>
                    <m:r>
                      <a:rPr lang="en-US" sz="2800" i="1" dirty="0">
                        <a:effectLst/>
                        <a:latin typeface="Cambria Math"/>
                        <a:ea typeface="Cambria Math"/>
                      </a:rPr>
                      <m:t>&lt;∞</m:t>
                    </m:r>
                  </m:oMath>
                </a14:m>
                <a:r>
                  <a:rPr lang="en-US" sz="2800" dirty="0">
                    <a:effectLst/>
                  </a:rPr>
                  <a:t> </a:t>
                </a:r>
                <a:r>
                  <a:rPr lang="en-US" sz="2800" dirty="0" smtClean="0">
                    <a:effectLst/>
                  </a:rPr>
                  <a:t>khả </a:t>
                </a:r>
                <a:r>
                  <a:rPr lang="en-US" sz="2800" dirty="0" err="1">
                    <a:effectLst/>
                  </a:rPr>
                  <a:t>tổng</a:t>
                </a:r>
                <a:r>
                  <a:rPr lang="en-US" sz="2800" dirty="0">
                    <a:effectLst/>
                  </a:rPr>
                  <a:t> </a:t>
                </a:r>
                <a:r>
                  <a:rPr lang="en-US" sz="2800" dirty="0" err="1">
                    <a:effectLst/>
                  </a:rPr>
                  <a:t>tuyệt</a:t>
                </a:r>
                <a:r>
                  <a:rPr lang="en-US" sz="2800" dirty="0">
                    <a:effectLst/>
                  </a:rPr>
                  <a:t> </a:t>
                </a:r>
                <a:r>
                  <a:rPr lang="en-US" sz="2800" dirty="0" err="1" smtClean="0">
                    <a:effectLst/>
                  </a:rPr>
                  <a:t>đối</a:t>
                </a:r>
                <a:r>
                  <a:rPr lang="en-US" sz="2800" dirty="0" smtClean="0">
                    <a:effectLst/>
                  </a:rPr>
                  <a:t>. </a:t>
                </a:r>
                <a:r>
                  <a:rPr lang="en-US" sz="2800" dirty="0">
                    <a:effectLst/>
                  </a:rPr>
                  <a:t>MHT </a:t>
                </a:r>
                <a:r>
                  <a:rPr lang="en-US" sz="2800" dirty="0" err="1">
                    <a:effectLst/>
                  </a:rPr>
                  <a:t>của</a:t>
                </a:r>
                <a:r>
                  <a:rPr lang="en-US" sz="2800" dirty="0">
                    <a:effectLst/>
                  </a:rPr>
                  <a:t> </a:t>
                </a:r>
                <a:r>
                  <a:rPr lang="en-US" sz="2800" dirty="0" err="1">
                    <a:effectLst/>
                  </a:rPr>
                  <a:t>tổng</a:t>
                </a:r>
                <a:r>
                  <a:rPr lang="en-US" sz="2800" dirty="0">
                    <a:effectLst/>
                  </a:rPr>
                  <a:t> </a:t>
                </a:r>
                <a:r>
                  <a:rPr lang="en-US" sz="2800" dirty="0" err="1">
                    <a:effectLst/>
                  </a:rPr>
                  <a:t>này</a:t>
                </a:r>
                <a:r>
                  <a:rPr lang="en-US" sz="2800" dirty="0">
                    <a:effectLst/>
                  </a:rPr>
                  <a:t> </a:t>
                </a:r>
                <a:r>
                  <a:rPr lang="en-US" sz="2800" dirty="0" err="1" smtClean="0">
                    <a:effectLst/>
                  </a:rPr>
                  <a:t>là</a:t>
                </a:r>
                <a:r>
                  <a:rPr lang="en-US" sz="2800" dirty="0" smtClean="0">
                    <a:effectLst/>
                  </a:rPr>
                  <a:t> </a:t>
                </a:r>
                <a:r>
                  <a:rPr lang="en-US" sz="2800" dirty="0" err="1" smtClean="0">
                    <a:effectLst/>
                  </a:rPr>
                  <a:t>miền</a:t>
                </a:r>
                <a:r>
                  <a:rPr lang="en-US" sz="2800" dirty="0" smtClean="0">
                    <a:effectLst/>
                  </a:rPr>
                  <a:t> </a:t>
                </a:r>
                <a:r>
                  <a:rPr lang="en-US" sz="2800" dirty="0" err="1" smtClean="0">
                    <a:effectLst/>
                  </a:rPr>
                  <a:t>nằm</a:t>
                </a:r>
                <a:r>
                  <a:rPr lang="en-US" sz="2800" dirty="0" smtClean="0">
                    <a:effectLst/>
                  </a:rPr>
                  <a:t> </a:t>
                </a:r>
                <a:r>
                  <a:rPr lang="en-US" sz="2800" dirty="0" err="1">
                    <a:effectLst/>
                  </a:rPr>
                  <a:t>ngoài</a:t>
                </a:r>
                <a:r>
                  <a:rPr lang="en-US" sz="2800" dirty="0">
                    <a:effectLst/>
                  </a:rPr>
                  <a:t> </a:t>
                </a:r>
                <a:r>
                  <a:rPr lang="en-US" sz="2800" dirty="0" err="1">
                    <a:effectLst/>
                  </a:rPr>
                  <a:t>đường</a:t>
                </a:r>
                <a:r>
                  <a:rPr lang="en-US" sz="2800" dirty="0">
                    <a:effectLst/>
                  </a:rPr>
                  <a:t> </a:t>
                </a:r>
                <a:r>
                  <a:rPr lang="en-US" sz="2800" dirty="0" err="1">
                    <a:effectLst/>
                  </a:rPr>
                  <a:t>tròn</a:t>
                </a:r>
                <a:r>
                  <a:rPr lang="en-US" sz="2800" dirty="0">
                    <a:effectLst/>
                  </a:rPr>
                  <a:t> </a:t>
                </a:r>
                <a:r>
                  <a:rPr lang="en-US" sz="2800" dirty="0" err="1">
                    <a:effectLst/>
                  </a:rPr>
                  <a:t>với</a:t>
                </a:r>
                <a:r>
                  <a:rPr lang="en-US" sz="2800" dirty="0">
                    <a:effectLst/>
                  </a:rPr>
                  <a:t> </a:t>
                </a:r>
                <a:r>
                  <a:rPr lang="en-US" sz="2800" dirty="0" err="1">
                    <a:effectLst/>
                  </a:rPr>
                  <a:t>bán</a:t>
                </a:r>
                <a:r>
                  <a:rPr lang="en-US" sz="2800" dirty="0">
                    <a:effectLst/>
                  </a:rPr>
                  <a:t> </a:t>
                </a:r>
                <a:r>
                  <a:rPr lang="en-US" sz="2800" dirty="0" err="1">
                    <a:effectLst/>
                  </a:rPr>
                  <a:t>kính</a:t>
                </a:r>
                <a:r>
                  <a:rPr lang="en-US" sz="2800" dirty="0">
                    <a:effectLst/>
                  </a:rPr>
                  <a:t> </a:t>
                </a:r>
                <a14:m>
                  <m:oMath xmlns:m="http://schemas.openxmlformats.org/officeDocument/2006/math">
                    <m:r>
                      <a:rPr lang="en-US" sz="2800" i="1">
                        <a:effectLst/>
                        <a:latin typeface="Cambria Math"/>
                      </a:rPr>
                      <m:t>𝑟</m:t>
                    </m:r>
                    <m:r>
                      <a:rPr lang="en-US" sz="2800" i="1">
                        <a:effectLst/>
                        <a:latin typeface="Cambria Math"/>
                      </a:rPr>
                      <m:t> &gt;</m:t>
                    </m:r>
                    <m:sSub>
                      <m:sSubPr>
                        <m:ctrlPr>
                          <a:rPr lang="en-US" sz="2800" i="1">
                            <a:effectLst/>
                            <a:latin typeface="Cambria Math" panose="02040503050406030204" pitchFamily="18" charset="0"/>
                          </a:rPr>
                        </m:ctrlPr>
                      </m:sSubPr>
                      <m:e>
                        <m:r>
                          <a:rPr lang="en-US" sz="2800" i="1">
                            <a:effectLst/>
                            <a:latin typeface="Cambria Math"/>
                          </a:rPr>
                          <m:t>𝑟</m:t>
                        </m:r>
                      </m:e>
                      <m:sub>
                        <m:r>
                          <a:rPr lang="en-US" sz="2800" i="1">
                            <a:effectLst/>
                            <a:latin typeface="Cambria Math"/>
                          </a:rPr>
                          <m:t>2</m:t>
                        </m:r>
                      </m:sub>
                    </m:sSub>
                  </m:oMath>
                </a14:m>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371600"/>
                <a:ext cx="9144000" cy="5334000"/>
              </a:xfrm>
              <a:blipFill rotWithShape="1">
                <a:blip r:embed="rId2"/>
                <a:stretch>
                  <a:fillRect l="-800" t="-1257" r="-933" b="-1371"/>
                </a:stretch>
              </a:blipFill>
            </p:spPr>
            <p:txBody>
              <a:bodyPr/>
              <a:lstStyle/>
              <a:p>
                <a:r>
                  <a:rPr lang="en-US">
                    <a:noFill/>
                  </a:rPr>
                  <a:t> </a:t>
                </a:r>
              </a:p>
            </p:txBody>
          </p:sp>
        </mc:Fallback>
      </mc:AlternateContent>
      <p:pic>
        <p:nvPicPr>
          <p:cNvPr id="4" name="Content Placeholder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985" y="1905000"/>
            <a:ext cx="6999215" cy="885757"/>
          </a:xfrm>
          <a:prstGeom prst="rect">
            <a:avLst/>
          </a:prstGeom>
          <a:noFill/>
          <a:ln w="9525">
            <a:noFill/>
            <a:miter lim="800000"/>
            <a:headEnd/>
            <a:tailEnd/>
          </a:ln>
          <a:effectLst/>
        </p:spPr>
      </p:pic>
    </p:spTree>
    <p:extLst>
      <p:ext uri="{BB962C8B-B14F-4D97-AF65-F5344CB8AC3E}">
        <p14:creationId xmlns:p14="http://schemas.microsoft.com/office/powerpoint/2010/main" val="29238951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p:nvPr/>
        </p:nvPicPr>
        <p:blipFill>
          <a:blip r:embed="rId2"/>
          <a:stretch>
            <a:fillRect/>
          </a:stretch>
        </p:blipFill>
        <p:spPr>
          <a:xfrm>
            <a:off x="304800" y="228600"/>
            <a:ext cx="4343400" cy="3352800"/>
          </a:xfrm>
          <a:prstGeom prst="rect">
            <a:avLst/>
          </a:prstGeom>
        </p:spPr>
      </p:pic>
      <p:pic>
        <p:nvPicPr>
          <p:cNvPr id="5" name="Content Placeholder 4"/>
          <p:cNvPicPr>
            <a:picLocks noGrp="1"/>
          </p:cNvPicPr>
          <p:nvPr>
            <p:ph idx="1"/>
          </p:nvPr>
        </p:nvPicPr>
        <p:blipFill>
          <a:blip r:embed="rId3"/>
          <a:stretch>
            <a:fillRect/>
          </a:stretch>
        </p:blipFill>
        <p:spPr>
          <a:xfrm>
            <a:off x="4740852" y="228600"/>
            <a:ext cx="4410075" cy="3352800"/>
          </a:xfrm>
          <a:prstGeom prst="rect">
            <a:avLst/>
          </a:prstGeom>
        </p:spPr>
      </p:pic>
      <p:pic>
        <p:nvPicPr>
          <p:cNvPr id="6" name="Picture 5"/>
          <p:cNvPicPr/>
          <p:nvPr/>
        </p:nvPicPr>
        <p:blipFill>
          <a:blip r:embed="rId4"/>
          <a:stretch>
            <a:fillRect/>
          </a:stretch>
        </p:blipFill>
        <p:spPr>
          <a:xfrm>
            <a:off x="2476500" y="3429000"/>
            <a:ext cx="4914900" cy="3429000"/>
          </a:xfrm>
          <a:prstGeom prst="rect">
            <a:avLst/>
          </a:prstGeom>
        </p:spPr>
      </p:pic>
      <p:pic>
        <p:nvPicPr>
          <p:cNvPr id="6349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36" y="0"/>
            <a:ext cx="915385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7573040"/>
      </p:ext>
    </p:extLst>
  </p:cSld>
  <p:clrMapOvr>
    <a:masterClrMapping/>
  </p:clrMapOvr>
  <p:timing>
    <p:tnLst>
      <p:par>
        <p:cTn id="1" dur="indefinite" restart="never" nodeType="tmRoot"/>
      </p:par>
    </p:tnLst>
  </p:timing>
</p:sld>
</file>

<file path=ppt/theme/theme1.xml><?xml version="1.0" encoding="utf-8"?>
<a:theme xmlns:a="http://schemas.openxmlformats.org/drawingml/2006/main" name="Ripple">
  <a:themeElements>
    <a:clrScheme name="Ripple 1">
      <a:dk1>
        <a:srgbClr val="2B2B85"/>
      </a:dk1>
      <a:lt1>
        <a:srgbClr val="FFFFFF"/>
      </a:lt1>
      <a:dk2>
        <a:srgbClr val="00254A"/>
      </a:dk2>
      <a:lt2>
        <a:srgbClr val="C0C0C0"/>
      </a:lt2>
      <a:accent1>
        <a:srgbClr val="0099FF"/>
      </a:accent1>
      <a:accent2>
        <a:srgbClr val="006699"/>
      </a:accent2>
      <a:accent3>
        <a:srgbClr val="AAACB1"/>
      </a:accent3>
      <a:accent4>
        <a:srgbClr val="DADADA"/>
      </a:accent4>
      <a:accent5>
        <a:srgbClr val="AACAFF"/>
      </a:accent5>
      <a:accent6>
        <a:srgbClr val="005C8A"/>
      </a:accent6>
      <a:hlink>
        <a:srgbClr val="99CCFF"/>
      </a:hlink>
      <a:folHlink>
        <a:srgbClr val="8F8FB5"/>
      </a:folHlink>
    </a:clrScheme>
    <a:fontScheme name="Rip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ngsana New" pitchFamily="18" charset="-34"/>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ngsana New" pitchFamily="18" charset="-34"/>
          </a:defRPr>
        </a:defPPr>
      </a:lstStyle>
    </a:lnDef>
  </a:objectDefaults>
  <a:extraClrSchemeLst>
    <a:extraClrScheme>
      <a:clrScheme name="Ripple 1">
        <a:dk1>
          <a:srgbClr val="2B2B85"/>
        </a:dk1>
        <a:lt1>
          <a:srgbClr val="FFFFFF"/>
        </a:lt1>
        <a:dk2>
          <a:srgbClr val="00254A"/>
        </a:dk2>
        <a:lt2>
          <a:srgbClr val="C0C0C0"/>
        </a:lt2>
        <a:accent1>
          <a:srgbClr val="0099FF"/>
        </a:accent1>
        <a:accent2>
          <a:srgbClr val="006699"/>
        </a:accent2>
        <a:accent3>
          <a:srgbClr val="AAACB1"/>
        </a:accent3>
        <a:accent4>
          <a:srgbClr val="DADADA"/>
        </a:accent4>
        <a:accent5>
          <a:srgbClr val="AACAFF"/>
        </a:accent5>
        <a:accent6>
          <a:srgbClr val="005C8A"/>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Ripple 2">
        <a:dk1>
          <a:srgbClr val="3B4B5D"/>
        </a:dk1>
        <a:lt1>
          <a:srgbClr val="FFFFFF"/>
        </a:lt1>
        <a:dk2>
          <a:srgbClr val="466886"/>
        </a:dk2>
        <a:lt2>
          <a:srgbClr val="CCECFF"/>
        </a:lt2>
        <a:accent1>
          <a:srgbClr val="6D9D97"/>
        </a:accent1>
        <a:accent2>
          <a:srgbClr val="53718C"/>
        </a:accent2>
        <a:accent3>
          <a:srgbClr val="B0B9C3"/>
        </a:accent3>
        <a:accent4>
          <a:srgbClr val="DADADA"/>
        </a:accent4>
        <a:accent5>
          <a:srgbClr val="BACCC9"/>
        </a:accent5>
        <a:accent6>
          <a:srgbClr val="4A667E"/>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Ripple 4">
        <a:dk1>
          <a:srgbClr val="9B69FF"/>
        </a:dk1>
        <a:lt1>
          <a:srgbClr val="FFFFFF"/>
        </a:lt1>
        <a:dk2>
          <a:srgbClr val="666699"/>
        </a:dk2>
        <a:lt2>
          <a:srgbClr val="D9D9FF"/>
        </a:lt2>
        <a:accent1>
          <a:srgbClr val="66CCFF"/>
        </a:accent1>
        <a:accent2>
          <a:srgbClr val="9966FF"/>
        </a:accent2>
        <a:accent3>
          <a:srgbClr val="B8B8CA"/>
        </a:accent3>
        <a:accent4>
          <a:srgbClr val="DADADA"/>
        </a:accent4>
        <a:accent5>
          <a:srgbClr val="B8E2FF"/>
        </a:accent5>
        <a:accent6>
          <a:srgbClr val="8A5CE7"/>
        </a:accent6>
        <a:hlink>
          <a:srgbClr val="0099CC"/>
        </a:hlink>
        <a:folHlink>
          <a:srgbClr val="003399"/>
        </a:folHlink>
      </a:clrScheme>
      <a:clrMap bg1="dk2" tx1="lt1" bg2="dk1" tx2="lt2" accent1="accent1" accent2="accent2" accent3="accent3" accent4="accent4" accent5="accent5" accent6="accent6" hlink="hlink" folHlink="folHlink"/>
    </a:extraClrScheme>
    <a:extraClrScheme>
      <a:clrScheme name="Ripple 5">
        <a:dk1>
          <a:srgbClr val="008080"/>
        </a:dk1>
        <a:lt1>
          <a:srgbClr val="FFFFFF"/>
        </a:lt1>
        <a:dk2>
          <a:srgbClr val="006666"/>
        </a:dk2>
        <a:lt2>
          <a:srgbClr val="FFFFCC"/>
        </a:lt2>
        <a:accent1>
          <a:srgbClr val="0099FF"/>
        </a:accent1>
        <a:accent2>
          <a:srgbClr val="008080"/>
        </a:accent2>
        <a:accent3>
          <a:srgbClr val="AAB8B8"/>
        </a:accent3>
        <a:accent4>
          <a:srgbClr val="DADADA"/>
        </a:accent4>
        <a:accent5>
          <a:srgbClr val="AACAFF"/>
        </a:accent5>
        <a:accent6>
          <a:srgbClr val="007373"/>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Ripple 6">
        <a:dk1>
          <a:srgbClr val="CDD9D1"/>
        </a:dk1>
        <a:lt1>
          <a:srgbClr val="FFFFFF"/>
        </a:lt1>
        <a:dk2>
          <a:srgbClr val="A3BBA9"/>
        </a:dk2>
        <a:lt2>
          <a:srgbClr val="007D80"/>
        </a:lt2>
        <a:accent1>
          <a:srgbClr val="9CA8A4"/>
        </a:accent1>
        <a:accent2>
          <a:srgbClr val="CBD7CE"/>
        </a:accent2>
        <a:accent3>
          <a:srgbClr val="CEDAD1"/>
        </a:accent3>
        <a:accent4>
          <a:srgbClr val="DADADA"/>
        </a:accent4>
        <a:accent5>
          <a:srgbClr val="CBD1CF"/>
        </a:accent5>
        <a:accent6>
          <a:srgbClr val="B8C3BA"/>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Ripple 7">
        <a:dk1>
          <a:srgbClr val="686B5D"/>
        </a:dk1>
        <a:lt1>
          <a:srgbClr val="DCDAD0"/>
        </a:lt1>
        <a:dk2>
          <a:srgbClr val="525040"/>
        </a:dk2>
        <a:lt2>
          <a:srgbClr val="D3D2A6"/>
        </a:lt2>
        <a:accent1>
          <a:srgbClr val="5D8770"/>
        </a:accent1>
        <a:accent2>
          <a:srgbClr val="686B5D"/>
        </a:accent2>
        <a:accent3>
          <a:srgbClr val="B3B3AF"/>
        </a:accent3>
        <a:accent4>
          <a:srgbClr val="BCBAB1"/>
        </a:accent4>
        <a:accent5>
          <a:srgbClr val="B6C3BB"/>
        </a:accent5>
        <a:accent6>
          <a:srgbClr val="5E6053"/>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Ripple 8">
        <a:dk1>
          <a:srgbClr val="000000"/>
        </a:dk1>
        <a:lt1>
          <a:srgbClr val="EAEAEA"/>
        </a:lt1>
        <a:dk2>
          <a:srgbClr val="000000"/>
        </a:dk2>
        <a:lt2>
          <a:srgbClr val="B2B2B2"/>
        </a:lt2>
        <a:accent1>
          <a:srgbClr val="A4BCC4"/>
        </a:accent1>
        <a:accent2>
          <a:srgbClr val="FFFFFF"/>
        </a:accent2>
        <a:accent3>
          <a:srgbClr val="F3F3F3"/>
        </a:accent3>
        <a:accent4>
          <a:srgbClr val="000000"/>
        </a:accent4>
        <a:accent5>
          <a:srgbClr val="CFDADE"/>
        </a:accent5>
        <a:accent6>
          <a:srgbClr val="E7E7E7"/>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Ripple 9">
        <a:dk1>
          <a:srgbClr val="000000"/>
        </a:dk1>
        <a:lt1>
          <a:srgbClr val="D7D1B9"/>
        </a:lt1>
        <a:dk2>
          <a:srgbClr val="B39257"/>
        </a:dk2>
        <a:lt2>
          <a:srgbClr val="B1A887"/>
        </a:lt2>
        <a:accent1>
          <a:srgbClr val="FFCC66"/>
        </a:accent1>
        <a:accent2>
          <a:srgbClr val="E6E3AC"/>
        </a:accent2>
        <a:accent3>
          <a:srgbClr val="E8E5D9"/>
        </a:accent3>
        <a:accent4>
          <a:srgbClr val="000000"/>
        </a:accent4>
        <a:accent5>
          <a:srgbClr val="FFE2B8"/>
        </a:accent5>
        <a:accent6>
          <a:srgbClr val="D0CE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Ripple</Template>
  <TotalTime>7720</TotalTime>
  <Words>2444</Words>
  <Application>Microsoft Office PowerPoint</Application>
  <PresentationFormat>On-screen Show (4:3)</PresentationFormat>
  <Paragraphs>384</Paragraphs>
  <Slides>61</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72" baseType="lpstr">
      <vt:lpstr>Arial Unicode MS</vt:lpstr>
      <vt:lpstr>Angsana New</vt:lpstr>
      <vt:lpstr>Arial</vt:lpstr>
      <vt:lpstr>Cambria Math</vt:lpstr>
      <vt:lpstr>Courier New</vt:lpstr>
      <vt:lpstr>Symbol</vt:lpstr>
      <vt:lpstr>Times New Roman</vt:lpstr>
      <vt:lpstr>Verdana</vt:lpstr>
      <vt:lpstr>Wingdings</vt:lpstr>
      <vt:lpstr>Ripple</vt:lpstr>
      <vt:lpstr>Equation</vt:lpstr>
      <vt:lpstr>The z-Transform Biến đổi Z</vt:lpstr>
      <vt:lpstr>Giới thiệu</vt:lpstr>
      <vt:lpstr>Nội dung</vt:lpstr>
      <vt:lpstr>3.1 Biến đổi Z  3.1.1 Biến đổi Z thuận</vt:lpstr>
      <vt:lpstr>Ví dụ 3.1.1</vt:lpstr>
      <vt:lpstr>Chú ý</vt:lpstr>
      <vt:lpstr>Miền hội tụ</vt:lpstr>
      <vt:lpstr>Miền hội tụ</vt:lpstr>
      <vt:lpstr>PowerPoint Presentation</vt:lpstr>
      <vt:lpstr>Ví dụ</vt:lpstr>
      <vt:lpstr>Ví dụ</vt:lpstr>
      <vt:lpstr>3.1.2 Biến đổi Z ngược</vt:lpstr>
      <vt:lpstr>3.2 Tính chất của biến đổi Z a. Tính tuyến tính</vt:lpstr>
      <vt:lpstr>Ví dụ</vt:lpstr>
      <vt:lpstr>b. Tính chất trễ trong miền thời gian</vt:lpstr>
      <vt:lpstr>c. Nhân tín hiệu với dãy lũy thừa an</vt:lpstr>
      <vt:lpstr>Ví dụ</vt:lpstr>
      <vt:lpstr>d. Tích chập</vt:lpstr>
      <vt:lpstr>Ví dụ</vt:lpstr>
      <vt:lpstr>e. Đạo hàm của biến đổi Z</vt:lpstr>
      <vt:lpstr>Miền thời gian ngược</vt:lpstr>
      <vt:lpstr>Tổng hợp tính chất của BD Z</vt:lpstr>
      <vt:lpstr>PowerPoint Presentation</vt:lpstr>
      <vt:lpstr>Nội dung</vt:lpstr>
      <vt:lpstr>3.3 Biểu diễn dạng hữu tỉ của biến đổi Z</vt:lpstr>
      <vt:lpstr>3.3.1 Các điểm cực và điểm không</vt:lpstr>
      <vt:lpstr>Điểm cực và điểm không</vt:lpstr>
      <vt:lpstr>Điểm cực – điểm không</vt:lpstr>
      <vt:lpstr>Ví dụ</vt:lpstr>
      <vt:lpstr>3.3.2 Ý nghĩa điểm cực</vt:lpstr>
      <vt:lpstr>Ý nghĩa điểm cực</vt:lpstr>
      <vt:lpstr>Ý nghĩa điểm cực</vt:lpstr>
      <vt:lpstr>Ý nghĩa điểm cực</vt:lpstr>
      <vt:lpstr>Ý nghĩa điểm cực</vt:lpstr>
      <vt:lpstr>3.3.3 Hệ thống LTI trong miền Z</vt:lpstr>
      <vt:lpstr>3.3.3 Hệ thống LTI trong miền Z</vt:lpstr>
      <vt:lpstr>3.3.3 Hệ thống LTI trong miền Z</vt:lpstr>
      <vt:lpstr>3.3.3 Hệ thống LTI trong miền Z</vt:lpstr>
      <vt:lpstr>Ví dụ</vt:lpstr>
      <vt:lpstr>3.4 Biến đổi Z ngược</vt:lpstr>
      <vt:lpstr>3.4.1 Phương pháp phân tích thành chuỗi lũy thừa</vt:lpstr>
      <vt:lpstr>3.4.1 Phương pháp phân tích thành chuỗi lũy thừa</vt:lpstr>
      <vt:lpstr>Một số nhận xét</vt:lpstr>
      <vt:lpstr>Ví dụ</vt:lpstr>
      <vt:lpstr>3.4.2 Phương pháp khai triển phân số từng phần</vt:lpstr>
      <vt:lpstr>PowerPoint Presentation</vt:lpstr>
      <vt:lpstr>PowerPoint Presentation</vt:lpstr>
      <vt:lpstr>PowerPoint Presentation</vt:lpstr>
      <vt:lpstr>Ví dụ</vt:lpstr>
      <vt:lpstr>Nội dung</vt:lpstr>
      <vt:lpstr>3.5 Phân tích hệ thống LTI trong miền z 3.5.1 Đáp ứng của hệ thống LTI</vt:lpstr>
      <vt:lpstr>3.5.1 Đáp ứng của hệ thống LTI</vt:lpstr>
      <vt:lpstr>3.5.1 Đáp ứng của hệ thống LTI</vt:lpstr>
      <vt:lpstr>3.5.2 Trạng thái tạm thời và trạng thái ổn định của hệ thống</vt:lpstr>
      <vt:lpstr>3.5.2 Trạng thái tạm thời và trạng thái ổn định của hệ thống</vt:lpstr>
      <vt:lpstr>3.5.2 Trạng thái tạm thời và trạng thái ổn định của hệ thống</vt:lpstr>
      <vt:lpstr>Ví dụ</vt:lpstr>
      <vt:lpstr>3.5.3 Hệ thống LTI ổn định và nhân quả</vt:lpstr>
      <vt:lpstr>a. Tiêu chuẩn ổn định của hệ thống LTI</vt:lpstr>
      <vt:lpstr>b. HT LTI nhân quả và ổn định</vt:lpstr>
      <vt:lpstr>Ví dụ</vt:lpstr>
    </vt:vector>
  </TitlesOfParts>
  <Company>Dept. EE., Chulalongkorn 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z-Transform</dc:title>
  <dc:creator>Somchai Jitapunkul</dc:creator>
  <cp:lastModifiedBy>Thao Nguyen</cp:lastModifiedBy>
  <cp:revision>176</cp:revision>
  <cp:lastPrinted>1601-01-01T00:00:00Z</cp:lastPrinted>
  <dcterms:created xsi:type="dcterms:W3CDTF">2001-11-05T15:14:39Z</dcterms:created>
  <dcterms:modified xsi:type="dcterms:W3CDTF">2017-05-25T05:19:07Z</dcterms:modified>
</cp:coreProperties>
</file>