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8" r:id="rId2"/>
    <p:sldId id="256" r:id="rId3"/>
    <p:sldId id="290" r:id="rId4"/>
    <p:sldId id="260" r:id="rId5"/>
    <p:sldId id="291" r:id="rId6"/>
    <p:sldId id="292" r:id="rId7"/>
    <p:sldId id="262" r:id="rId8"/>
    <p:sldId id="297" r:id="rId9"/>
    <p:sldId id="263" r:id="rId10"/>
    <p:sldId id="265" r:id="rId11"/>
    <p:sldId id="264" r:id="rId12"/>
    <p:sldId id="266" r:id="rId13"/>
    <p:sldId id="275" r:id="rId14"/>
    <p:sldId id="276" r:id="rId15"/>
    <p:sldId id="298" r:id="rId16"/>
    <p:sldId id="299" r:id="rId17"/>
    <p:sldId id="277" r:id="rId18"/>
    <p:sldId id="278" r:id="rId19"/>
  </p:sldIdLst>
  <p:sldSz cx="9144000" cy="5143500" type="screen16x9"/>
  <p:notesSz cx="6858000" cy="9144000"/>
  <p:embeddedFontLst>
    <p:embeddedFont>
      <p:font typeface="Titillium Web ExtraLight" panose="020B0604020202020204" charset="0"/>
      <p:regular r:id="rId21"/>
      <p:bold r:id="rId22"/>
      <p:italic r:id="rId23"/>
      <p:boldItalic r:id="rId24"/>
    </p:embeddedFont>
    <p:embeddedFont>
      <p:font typeface="Titillium Web" panose="020B0604020202020204" charset="0"/>
      <p:regular r:id="rId25"/>
      <p:bold r:id="rId26"/>
      <p:italic r:id="rId27"/>
      <p:boldItalic r:id="rId28"/>
    </p:embeddedFont>
    <p:embeddedFont>
      <p:font typeface="맑은 고딕" panose="020B0503020000020004" pitchFamily="34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9AD2FA-5582-4ABE-A0E3-3570E24E6CF2}">
  <a:tblStyle styleId="{EA9AD2FA-5582-4ABE-A0E3-3570E24E6C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38" autoAdjust="0"/>
  </p:normalViewPr>
  <p:slideViewPr>
    <p:cSldViewPr snapToGrid="0">
      <p:cViewPr varScale="1">
        <p:scale>
          <a:sx n="85" d="100"/>
          <a:sy n="85" d="100"/>
        </p:scale>
        <p:origin x="8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Shape 8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Shape 8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Shape 9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Shape 10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Shape 10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30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AE9C2-5881-4A10-94B1-2302DB8795F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31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Shape 8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53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Shape 44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6" name="Shape 446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Shape 464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0" name="Shape 480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Shape 546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9" name="Shape 549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0" name="Shape 550"/>
          <p:cNvSpPr txBox="1">
            <a:spLocks noGrp="1"/>
          </p:cNvSpPr>
          <p:nvPr>
            <p:ph type="body" idx="3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1" name="Shape 55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Shape 774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42653" y="1739259"/>
            <a:ext cx="27720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0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8" r:id="rId6"/>
    <p:sldLayoutId id="2147483660" r:id="rId7"/>
    <p:sldLayoutId id="2147483662" r:id="rId8"/>
    <p:sldLayoutId id="2147483663" r:id="rId9"/>
    <p:sldLayoutId id="214748366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68660" y="450865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HELLO!</a:t>
            </a:r>
            <a:endParaRPr sz="9200" dirty="0"/>
          </a:p>
        </p:txBody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471531" y="1960040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We are STORM</a:t>
            </a:r>
            <a:endParaRPr lang="en" sz="28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</a:p>
          <a:p>
            <a:pPr marL="0" lvl="0" indent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16520642@</a:t>
            </a:r>
            <a:r>
              <a:rPr lang="en-US" dirty="0"/>
              <a:t>gm.uit.edu.vn</a:t>
            </a:r>
          </a:p>
        </p:txBody>
      </p:sp>
      <p:pic>
        <p:nvPicPr>
          <p:cNvPr id="795" name="Shape 795" descr="photo-1434030216411-0b793f4b4173.jpg"/>
          <p:cNvPicPr preferRelativeResize="0"/>
          <p:nvPr/>
        </p:nvPicPr>
        <p:blipFill rotWithShape="1">
          <a:blip r:embed="rId3">
            <a:alphaModFix/>
          </a:blip>
          <a:srcRect l="16447" r="8482"/>
          <a:stretch/>
        </p:blipFill>
        <p:spPr>
          <a:xfrm>
            <a:off x="5546725" y="544875"/>
            <a:ext cx="3039850" cy="404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Shape 79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6" name="Shape 794">
            <a:extLst>
              <a:ext uri="{FF2B5EF4-FFF2-40B4-BE49-F238E27FC236}">
                <a16:creationId xmlns:a16="http://schemas.microsoft.com/office/drawing/2014/main" id="{70CF7AD8-3493-4071-AB5C-E5A059B6804D}"/>
              </a:ext>
            </a:extLst>
          </p:cNvPr>
          <p:cNvSpPr txBox="1">
            <a:spLocks/>
          </p:cNvSpPr>
          <p:nvPr/>
        </p:nvSpPr>
        <p:spPr>
          <a:xfrm>
            <a:off x="471531" y="1960040"/>
            <a:ext cx="4478761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2800" dirty="0"/>
              <a:t>We are STORM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S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Lâm</a:t>
            </a:r>
            <a:r>
              <a:rPr lang="en-US" dirty="0"/>
              <a:t> 	16520642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C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	16520157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Trần Thị Xuân Phú 	16520939</a:t>
            </a:r>
          </a:p>
          <a:p>
            <a:pPr marL="0" indent="0" algn="just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Nguyễn</a:t>
            </a:r>
            <a:r>
              <a:rPr lang="en-US" dirty="0"/>
              <a:t> Thị Lan 	16520650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" grpId="0" uiExpand="1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Shape 857"/>
          <p:cNvSpPr txBox="1">
            <a:spLocks noGrp="1"/>
          </p:cNvSpPr>
          <p:nvPr>
            <p:ph type="title"/>
          </p:nvPr>
        </p:nvSpPr>
        <p:spPr>
          <a:xfrm>
            <a:off x="452727" y="1301403"/>
            <a:ext cx="3970417" cy="19946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MỘT SỐ LOẠI GUI TESTING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9" name="Shape 85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56B24D7-017A-4197-A7A0-2E1C563815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22" y="262025"/>
            <a:ext cx="3039851" cy="404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 txBox="1">
            <a:spLocks noGrp="1"/>
          </p:cNvSpPr>
          <p:nvPr>
            <p:ph type="body" idx="1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Checklist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danh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Navigation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điều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Non-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Functional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phi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chức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năng)</a:t>
            </a:r>
            <a:endParaRPr lang="en-US" dirty="0">
              <a:latin typeface="+mj-lt"/>
            </a:endParaRPr>
          </a:p>
          <a:p>
            <a:endParaRPr lang="en-US" dirty="0"/>
          </a:p>
          <a:p>
            <a:pPr lvl="0"/>
            <a:endParaRPr lang="en-US" dirty="0"/>
          </a:p>
        </p:txBody>
      </p:sp>
      <p:sp>
        <p:nvSpPr>
          <p:cNvPr id="850" name="Shape 850"/>
          <p:cNvSpPr txBox="1">
            <a:spLocks noGrp="1"/>
          </p:cNvSpPr>
          <p:nvPr>
            <p:ph type="body" idx="2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Application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Desktop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interfration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màn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hình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tích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hợp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</p:txBody>
      </p:sp>
      <p:sp>
        <p:nvSpPr>
          <p:cNvPr id="851" name="Shape 851"/>
          <p:cNvSpPr txBox="1">
            <a:spLocks noGrp="1"/>
          </p:cNvSpPr>
          <p:nvPr>
            <p:ph type="body" idx="3"/>
          </p:nvPr>
        </p:nvSpPr>
        <p:spPr>
          <a:xfrm>
            <a:off x="5948275" y="1235873"/>
            <a:ext cx="2477400" cy="28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III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/Server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communication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liên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giữa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client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/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server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)</a:t>
            </a:r>
            <a:endParaRPr lang="en-US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Synchronisation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testing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(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tra 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sự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đồng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bộ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lvl="0"/>
            <a:endParaRPr lang="en-US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Shape 85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" grpId="0" build="p"/>
      <p:bldP spid="850" grpId="0" build="p"/>
      <p:bldP spid="8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Shape 865"/>
          <p:cNvSpPr txBox="1">
            <a:spLocks noGrp="1"/>
          </p:cNvSpPr>
          <p:nvPr>
            <p:ph type="title" idx="4294967295"/>
          </p:nvPr>
        </p:nvSpPr>
        <p:spPr>
          <a:xfrm>
            <a:off x="631493" y="2033539"/>
            <a:ext cx="4535929" cy="16569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14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MỘT SỐ AUTOMATION TESTING</a:t>
            </a:r>
            <a:endParaRPr sz="4000" dirty="0">
              <a:solidFill>
                <a:srgbClr val="FF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66" name="Shape 86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hape 979"/>
          <p:cNvSpPr txBox="1">
            <a:spLocks noGrp="1"/>
          </p:cNvSpPr>
          <p:nvPr>
            <p:ph type="body" idx="4294967295"/>
          </p:nvPr>
        </p:nvSpPr>
        <p:spPr>
          <a:xfrm>
            <a:off x="0" y="631827"/>
            <a:ext cx="6326372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vi-VN" sz="1800" b="1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lvl="0"/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dành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web-base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hỗ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trợ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recording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thiết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bị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tế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tốt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hơn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emulators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sức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mạnh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thi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device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ngôn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ngữ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nào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sz="1800" dirty="0"/>
          </a:p>
          <a:p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Ranorex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tool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automation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dễ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desktop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testing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trên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en-US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android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IOS),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ích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việc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test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  <a:p>
            <a:pPr lvl="0"/>
            <a:endParaRPr lang="en-US" sz="1800" dirty="0"/>
          </a:p>
        </p:txBody>
      </p:sp>
      <p:sp>
        <p:nvSpPr>
          <p:cNvPr id="980" name="Shape 98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982" name="Shape 982"/>
          <p:cNvGrpSpPr/>
          <p:nvPr/>
        </p:nvGrpSpPr>
        <p:grpSpPr>
          <a:xfrm>
            <a:off x="6567254" y="262025"/>
            <a:ext cx="2119546" cy="4396359"/>
            <a:chOff x="2547150" y="238125"/>
            <a:chExt cx="2525675" cy="5238750"/>
          </a:xfrm>
        </p:grpSpPr>
        <p:sp>
          <p:nvSpPr>
            <p:cNvPr id="983" name="Shape 983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0" t="0" r="0" b="0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Shape 98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0" t="0" r="0" b="0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Shape 985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Shape 986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0" t="0" r="0" b="0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8393B7-1E35-454C-92A8-42E9E2486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08" y="691576"/>
            <a:ext cx="1935967" cy="3564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92" name="Shape 992"/>
          <p:cNvSpPr txBox="1">
            <a:spLocks noGrp="1"/>
          </p:cNvSpPr>
          <p:nvPr>
            <p:ph type="body" idx="4294967295"/>
          </p:nvPr>
        </p:nvSpPr>
        <p:spPr>
          <a:xfrm>
            <a:off x="457199" y="631827"/>
            <a:ext cx="5305647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vi-VN" sz="18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 TEST</a:t>
            </a:r>
            <a:endParaRPr lang="en-US" sz="1800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SilkTest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là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công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cụ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kiểm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thử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function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và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regression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test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tự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động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cho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các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ứng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dụng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doanh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nghiệp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.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Nó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được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phát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triển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bởi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Segue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Software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,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hiện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nay đang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thuộc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quyền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sở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hữu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của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Micro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Focus</a:t>
            </a:r>
            <a:r>
              <a:rPr lang="vi-VN" sz="18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vi-VN" sz="18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+mj-lt"/>
              </a:rPr>
              <a:t>International</a:t>
            </a:r>
            <a:endParaRPr lang="en-US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automation testing </a:t>
            </a:r>
            <a:r>
              <a:rPr lang="en-US" sz="1800" dirty="0" err="1">
                <a:latin typeface="+mj-lt"/>
              </a:rPr>
              <a:t>đang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dẫn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thị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trường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Là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công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cụ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nhanh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mạnh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mẽ</a:t>
            </a:r>
            <a:endParaRPr lang="en-US" sz="1800" dirty="0">
              <a:latin typeface="+mj-lt"/>
            </a:endParaRPr>
          </a:p>
          <a:p>
            <a:pPr lvl="0"/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trình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duyệt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phổ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biến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cả</a:t>
            </a:r>
            <a:r>
              <a:rPr lang="en-US" sz="1800" dirty="0">
                <a:latin typeface="+mj-lt"/>
              </a:rPr>
              <a:t> PC - Mobile</a:t>
            </a:r>
          </a:p>
          <a:p>
            <a:pPr lvl="0"/>
            <a:r>
              <a:rPr lang="en-US" sz="1800" dirty="0" err="1">
                <a:latin typeface="+mj-lt"/>
              </a:rPr>
              <a:t>Có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hầu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hết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các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ứng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dụng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chạy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trên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nền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tảng</a:t>
            </a:r>
            <a:r>
              <a:rPr lang="en-US" sz="1800" dirty="0">
                <a:latin typeface="+mj-lt"/>
              </a:rPr>
              <a:t> PC – Mobile – Web App</a:t>
            </a:r>
            <a:r>
              <a:rPr lang="vi-VN" sz="1800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endParaRPr sz="1800" dirty="0">
              <a:latin typeface="+mj-lt"/>
            </a:endParaRPr>
          </a:p>
        </p:txBody>
      </p:sp>
      <p:grpSp>
        <p:nvGrpSpPr>
          <p:cNvPr id="994" name="Shape 994"/>
          <p:cNvGrpSpPr/>
          <p:nvPr/>
        </p:nvGrpSpPr>
        <p:grpSpPr>
          <a:xfrm>
            <a:off x="6299500" y="460533"/>
            <a:ext cx="2736410" cy="4222433"/>
            <a:chOff x="2112475" y="238125"/>
            <a:chExt cx="3395050" cy="5238750"/>
          </a:xfrm>
        </p:grpSpPr>
        <p:sp>
          <p:nvSpPr>
            <p:cNvPr id="995" name="Shape 99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0" t="0" r="0" b="0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6E86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Shape 996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0" t="0" r="0" b="0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Shape 997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0" t="0" r="0" b="0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Shape 998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0" t="0" r="0" b="0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10">
            <a:extLst>
              <a:ext uri="{FF2B5EF4-FFF2-40B4-BE49-F238E27FC236}">
                <a16:creationId xmlns:a16="http://schemas.microsoft.com/office/drawing/2014/main" id="{CCA5EF10-00E8-453B-BE9E-C493C566B5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857709"/>
            <a:ext cx="2551814" cy="3405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7BB0BFB-716B-4E69-9D5C-2154D1DA6EEA}"/>
              </a:ext>
            </a:extLst>
          </p:cNvPr>
          <p:cNvSpPr txBox="1">
            <a:spLocks/>
          </p:cNvSpPr>
          <p:nvPr/>
        </p:nvSpPr>
        <p:spPr>
          <a:xfrm>
            <a:off x="1851150" y="1714350"/>
            <a:ext cx="4222271" cy="85740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testing (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web)</a:t>
            </a:r>
            <a:endParaRPr lang="en-US" altLang="ko-KR" b="1" dirty="0"/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6CD381BA-AEAF-44CE-9F99-E305BC5EE545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02A311C1-F463-43C9-ABEB-E0BCDDC6F006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4ACDCF3-7AB5-4FCC-8E03-52E8ED4BA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7" y="118703"/>
            <a:ext cx="7686000" cy="72163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Checklist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và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GUI Testing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B89C9EF-EB3A-4E48-96BC-E52BFFE0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416" y="2083020"/>
            <a:ext cx="4394584" cy="2785119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BFC4C1AA-ADD6-4632-B9A5-124CDF89E9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63611" y="2083020"/>
            <a:ext cx="4302973" cy="2357558"/>
          </a:xfrm>
        </p:spPr>
        <p:txBody>
          <a:bodyPr/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phông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văn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ghi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danh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liên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A2D68C-114C-4ED4-B1A7-60F072839D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03A7D026-8033-460D-9285-8A75A808D087}"/>
              </a:ext>
            </a:extLst>
          </p:cNvPr>
          <p:cNvSpPr txBox="1">
            <a:spLocks/>
          </p:cNvSpPr>
          <p:nvPr/>
        </p:nvSpPr>
        <p:spPr>
          <a:xfrm>
            <a:off x="724877" y="1748867"/>
            <a:ext cx="154812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Checklist</a:t>
            </a:r>
            <a:endParaRPr lang="en-US" altLang="ko-KR" b="1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F18C0B9-F314-4713-AED6-90CC90F03447}"/>
              </a:ext>
            </a:extLst>
          </p:cNvPr>
          <p:cNvSpPr txBox="1">
            <a:spLocks/>
          </p:cNvSpPr>
          <p:nvPr/>
        </p:nvSpPr>
        <p:spPr>
          <a:xfrm>
            <a:off x="5198571" y="1758595"/>
            <a:ext cx="1332409" cy="426419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Testing</a:t>
            </a:r>
            <a:endParaRPr lang="en-US" altLang="ko-KR" b="1" dirty="0"/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710F2F5C-5262-4793-9076-AF79A2DE1939}"/>
              </a:ext>
            </a:extLst>
          </p:cNvPr>
          <p:cNvSpPr>
            <a:spLocks noChangeAspect="1"/>
          </p:cNvSpPr>
          <p:nvPr/>
        </p:nvSpPr>
        <p:spPr>
          <a:xfrm>
            <a:off x="640260" y="250893"/>
            <a:ext cx="1089692" cy="102645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B16E3359-9727-48B3-97C1-B09AAC676CA5}"/>
              </a:ext>
            </a:extLst>
          </p:cNvPr>
          <p:cNvSpPr>
            <a:spLocks noChangeAspect="1"/>
          </p:cNvSpPr>
          <p:nvPr/>
        </p:nvSpPr>
        <p:spPr>
          <a:xfrm>
            <a:off x="177416" y="1082769"/>
            <a:ext cx="674581" cy="6315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A95DD25-768F-4907-AF68-A750DDABC1D7}"/>
              </a:ext>
            </a:extLst>
          </p:cNvPr>
          <p:cNvSpPr txBox="1">
            <a:spLocks/>
          </p:cNvSpPr>
          <p:nvPr/>
        </p:nvSpPr>
        <p:spPr>
          <a:xfrm>
            <a:off x="1668801" y="968265"/>
            <a:ext cx="1724812" cy="59626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altLang="ko-KR" sz="22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ko-KR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50"/>
                            </p:stCondLst>
                            <p:childTnLst>
                              <p:par>
                                <p:cTn id="1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5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5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95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95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06" name="Shape 1006"/>
          <p:cNvSpPr txBox="1">
            <a:spLocks noGrp="1"/>
          </p:cNvSpPr>
          <p:nvPr>
            <p:ph type="body" idx="4294967295"/>
          </p:nvPr>
        </p:nvSpPr>
        <p:spPr>
          <a:xfrm>
            <a:off x="457200" y="631825"/>
            <a:ext cx="7017488" cy="3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Kết</a:t>
            </a:r>
            <a:r>
              <a:rPr lang="en-US" sz="3000" dirty="0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 </a:t>
            </a:r>
            <a:r>
              <a:rPr lang="en-US" sz="3000" dirty="0" err="1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luận</a:t>
            </a:r>
            <a:endParaRPr b="1" dirty="0"/>
          </a:p>
          <a:p>
            <a:pPr lvl="0"/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xu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hướng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phát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triển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công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nghệ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yêu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khách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ngày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càng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cao .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vậy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, ở “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tuyến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phòng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thủ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cuối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cùng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“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quyết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định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lượng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của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mềm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thì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GUI TESTING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đóng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vai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trò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rất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lớn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012" name="Shape 1012"/>
          <p:cNvSpPr txBox="1">
            <a:spLocks noGrp="1"/>
          </p:cNvSpPr>
          <p:nvPr>
            <p:ph type="title"/>
          </p:nvPr>
        </p:nvSpPr>
        <p:spPr>
          <a:xfrm>
            <a:off x="452724" y="796914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452727" y="1967225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</p:txBody>
      </p:sp>
      <p:pic>
        <p:nvPicPr>
          <p:cNvPr id="1014" name="Shape 1014"/>
          <p:cNvPicPr preferRelativeResize="0"/>
          <p:nvPr/>
        </p:nvPicPr>
        <p:blipFill rotWithShape="1">
          <a:blip r:embed="rId3">
            <a:alphaModFix/>
          </a:blip>
          <a:srcRect l="29032" t="-74" r="24357" b="6947"/>
          <a:stretch/>
        </p:blipFill>
        <p:spPr>
          <a:xfrm>
            <a:off x="5546725" y="544875"/>
            <a:ext cx="3039850" cy="404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0"/>
      <p:bldP spid="101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CHECKLIST</a:t>
            </a:r>
            <a:br>
              <a:rPr lang="en-US" dirty="0"/>
            </a:br>
            <a:endParaRPr dirty="0"/>
          </a:p>
        </p:txBody>
      </p:sp>
      <p:sp>
        <p:nvSpPr>
          <p:cNvPr id="3" name="Shape 779">
            <a:extLst>
              <a:ext uri="{FF2B5EF4-FFF2-40B4-BE49-F238E27FC236}">
                <a16:creationId xmlns:a16="http://schemas.microsoft.com/office/drawing/2014/main" id="{55B1A695-8100-4B1C-BAF0-E5D572C865F0}"/>
              </a:ext>
            </a:extLst>
          </p:cNvPr>
          <p:cNvSpPr txBox="1">
            <a:spLocks/>
          </p:cNvSpPr>
          <p:nvPr/>
        </p:nvSpPr>
        <p:spPr>
          <a:xfrm>
            <a:off x="390793" y="1530900"/>
            <a:ext cx="8362413" cy="20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Titillium Web ExtraLight"/>
              <a:buNone/>
              <a:defRPr sz="5800" b="0" i="0" u="none" strike="noStrike" cap="none">
                <a:solidFill>
                  <a:schemeClr val="lt1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br>
              <a:rPr lang="en-US" sz="4400" dirty="0"/>
            </a:br>
            <a:endParaRPr lang="en-US" sz="4400" dirty="0"/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70791945-6DF0-42BE-9FC8-0032664A32B7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411896" y="1378912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898949" y="1384013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6310534" y="138642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794550" y="1372038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606839" y="1583286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968667" y="1644400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Rectangle 16"/>
          <p:cNvSpPr/>
          <p:nvPr/>
        </p:nvSpPr>
        <p:spPr>
          <a:xfrm rot="2700000">
            <a:off x="6567028" y="1478265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5081514" y="1566078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9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GUI CHECKLIST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4624" y="2387285"/>
            <a:ext cx="120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67866" y="2383371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Các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giao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diện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61108" y="2392543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GUI Testing là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gi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̀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30582" y="2378327"/>
            <a:ext cx="1207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Sư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̣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cần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thiết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của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Chỗ dành sẵn cho Hình ảnh 6">
            <a:extLst>
              <a:ext uri="{FF2B5EF4-FFF2-40B4-BE49-F238E27FC236}">
                <a16:creationId xmlns:a16="http://schemas.microsoft.com/office/drawing/2014/main" id="{01E9C5C6-C8D8-4F00-ACF2-04E97AF05D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1083" r="11083"/>
          <a:stretch>
            <a:fillRect/>
          </a:stretch>
        </p:blipFill>
        <p:spPr/>
      </p:pic>
      <p:sp>
        <p:nvSpPr>
          <p:cNvPr id="9" name="Tiêu đề 8">
            <a:extLst>
              <a:ext uri="{FF2B5EF4-FFF2-40B4-BE49-F238E27FC236}">
                <a16:creationId xmlns:a16="http://schemas.microsoft.com/office/drawing/2014/main" id="{49281A59-8C7B-4B17-BD56-C8AAC7C2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77" y="238782"/>
            <a:ext cx="10280690" cy="64807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NỘI DUNG</a:t>
            </a: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D86DA977-7A76-410D-90D5-D4BA4EF39A1C}"/>
              </a:ext>
            </a:extLst>
          </p:cNvPr>
          <p:cNvSpPr/>
          <p:nvPr/>
        </p:nvSpPr>
        <p:spPr>
          <a:xfrm>
            <a:off x="4067635" y="3158840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6D1C9404-5B12-4DF7-9F02-BB4EED1957E4}"/>
              </a:ext>
            </a:extLst>
          </p:cNvPr>
          <p:cNvSpPr>
            <a:spLocks noChangeAspect="1"/>
          </p:cNvSpPr>
          <p:nvPr/>
        </p:nvSpPr>
        <p:spPr>
          <a:xfrm>
            <a:off x="4273931" y="3339592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TextBox 41">
            <a:extLst>
              <a:ext uri="{FF2B5EF4-FFF2-40B4-BE49-F238E27FC236}">
                <a16:creationId xmlns:a16="http://schemas.microsoft.com/office/drawing/2014/main" id="{4B15D629-D502-464E-B959-2D27D7FE837E}"/>
              </a:ext>
            </a:extLst>
          </p:cNvPr>
          <p:cNvSpPr txBox="1"/>
          <p:nvPr/>
        </p:nvSpPr>
        <p:spPr>
          <a:xfrm>
            <a:off x="3881719" y="4049984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Oval 12">
            <a:extLst>
              <a:ext uri="{FF2B5EF4-FFF2-40B4-BE49-F238E27FC236}">
                <a16:creationId xmlns:a16="http://schemas.microsoft.com/office/drawing/2014/main" id="{25EA7FB8-F98A-464B-AD91-0A006D4CF1D2}"/>
              </a:ext>
            </a:extLst>
          </p:cNvPr>
          <p:cNvSpPr/>
          <p:nvPr/>
        </p:nvSpPr>
        <p:spPr>
          <a:xfrm>
            <a:off x="5690974" y="3171475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DE128B8D-90AD-4FAD-8B62-BDB3EB71C0F5}"/>
              </a:ext>
            </a:extLst>
          </p:cNvPr>
          <p:cNvSpPr/>
          <p:nvPr/>
        </p:nvSpPr>
        <p:spPr>
          <a:xfrm>
            <a:off x="5896978" y="3389623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1">
            <a:extLst>
              <a:ext uri="{FF2B5EF4-FFF2-40B4-BE49-F238E27FC236}">
                <a16:creationId xmlns:a16="http://schemas.microsoft.com/office/drawing/2014/main" id="{20D54146-82BE-41CB-BB3F-6DB81A5B4F3A}"/>
              </a:ext>
            </a:extLst>
          </p:cNvPr>
          <p:cNvSpPr txBox="1"/>
          <p:nvPr/>
        </p:nvSpPr>
        <p:spPr>
          <a:xfrm>
            <a:off x="5499236" y="4049984"/>
            <a:ext cx="1207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Một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sô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loại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auto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Shape 796">
            <a:extLst>
              <a:ext uri="{FF2B5EF4-FFF2-40B4-BE49-F238E27FC236}">
                <a16:creationId xmlns:a16="http://schemas.microsoft.com/office/drawing/2014/main" id="{0973BFB4-0932-439E-925D-E28A8AA140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  <a:defRPr sz="1200" b="0" i="0" u="none" strike="noStrike" cap="none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Titillium Web"/>
                <a:cs typeface="Arial" pitchFamily="34" charset="0"/>
                <a:sym typeface="Titillium Web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>
              <a:spcBef>
                <a:spcPts val="0"/>
              </a:spcBef>
            </a:pPr>
            <a:fld id="{00000000-1234-1234-1234-123412341234}" type="slidenum">
              <a:rPr lang="en" smtClean="0">
                <a:solidFill>
                  <a:schemeClr val="bg1"/>
                </a:solidFill>
              </a:rPr>
              <a:pPr>
                <a:spcBef>
                  <a:spcPts val="0"/>
                </a:spcBef>
              </a:pPr>
              <a:t>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D1F8F937-D56E-41A5-9D9A-CBCF1A6E9D2A}"/>
              </a:ext>
            </a:extLst>
          </p:cNvPr>
          <p:cNvSpPr/>
          <p:nvPr/>
        </p:nvSpPr>
        <p:spPr>
          <a:xfrm>
            <a:off x="7171088" y="3156788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CE5D7D89-9AB9-4F88-8DB7-92014A235A6C}"/>
              </a:ext>
            </a:extLst>
          </p:cNvPr>
          <p:cNvSpPr/>
          <p:nvPr/>
        </p:nvSpPr>
        <p:spPr>
          <a:xfrm rot="2700000">
            <a:off x="7416130" y="3266226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6239869C-C0A9-4BC4-81D1-E36B91433256}"/>
              </a:ext>
            </a:extLst>
          </p:cNvPr>
          <p:cNvSpPr txBox="1"/>
          <p:nvPr/>
        </p:nvSpPr>
        <p:spPr>
          <a:xfrm>
            <a:off x="6969282" y="4049984"/>
            <a:ext cx="132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So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sánh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Checklist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và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GUI Testing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1092875" y="15960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LÀ GÌ?</a:t>
            </a:r>
            <a:endParaRPr dirty="0"/>
          </a:p>
        </p:txBody>
      </p:sp>
      <p:sp>
        <p:nvSpPr>
          <p:cNvPr id="809" name="Shape 809"/>
          <p:cNvSpPr/>
          <p:nvPr/>
        </p:nvSpPr>
        <p:spPr>
          <a:xfrm>
            <a:off x="6898679" y="1890725"/>
            <a:ext cx="1408000" cy="2701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rgbClr val="6E86B6"/>
              </a:solidFill>
              <a:latin typeface="Titillium Web"/>
            </a:endParaRPr>
          </a:p>
        </p:txBody>
      </p:sp>
      <p:sp>
        <p:nvSpPr>
          <p:cNvPr id="5" name="Shape 796">
            <a:extLst>
              <a:ext uri="{FF2B5EF4-FFF2-40B4-BE49-F238E27FC236}">
                <a16:creationId xmlns:a16="http://schemas.microsoft.com/office/drawing/2014/main" id="{400A2A99-A6DD-4C3D-91FD-373E192013B5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4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  </a:t>
            </a:r>
            <a:br>
              <a:rPr lang="en-US" altLang="ko-KR" dirty="0">
                <a:solidFill>
                  <a:schemeClr val="accent1"/>
                </a:solidFill>
              </a:rPr>
            </a:br>
            <a:r>
              <a:rPr lang="en-US" dirty="0"/>
              <a:t>GUI-Graphical User Interface</a:t>
            </a:r>
            <a:br>
              <a:rPr lang="en-US" dirty="0"/>
            </a:b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spcBef>
                <a:spcPts val="600"/>
              </a:spcBef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Là thuật ngữ trong ngành công nghiệp máy tính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 algn="just">
              <a:buSzPts val="2400"/>
            </a:pP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Cách giao tiếp với máy tính hay các thiết bị điện tử bằng hình ảnh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dòng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lệnh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thuần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6A94BE05-8AD9-4449-8599-886945885DBF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1" r="151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" name="Shape 816">
            <a:extLst>
              <a:ext uri="{FF2B5EF4-FFF2-40B4-BE49-F238E27FC236}">
                <a16:creationId xmlns:a16="http://schemas.microsoft.com/office/drawing/2014/main" id="{E8C71AB0-C9D8-44E7-8BE9-521E3B5FDBE8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942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animBg="1"/>
      <p:bldP spid="20" grpId="0" animBg="1"/>
      <p:bldP spid="23" grpId="0" animBg="1"/>
      <p:bldP spid="26" grpId="0" animBg="1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 CÁC GIAO DIỆN GUI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7580" y="3493538"/>
            <a:ext cx="3363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Command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line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có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thể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ra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cho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câu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09964" y="3493538"/>
            <a:ext cx="384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Giao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diện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đồ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họa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Graphical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interface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máy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tính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thông qua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bằng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hình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ảnh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chữ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viết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thay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vì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chỉ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là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dòng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lệnh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đơn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thuần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Một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số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thành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phần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trong tương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giữa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người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dùng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với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các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ứng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vi-VN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dụng</a:t>
            </a:r>
            <a:r>
              <a:rPr lang="vi-VN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D765BBE-D181-4172-B06C-146B0C187F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87" y="1381358"/>
            <a:ext cx="3903013" cy="1889215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5A34D5E-2D00-4C95-A3E0-D3D147D2C26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1381359"/>
            <a:ext cx="3903013" cy="1889215"/>
          </a:xfrm>
          <a:prstGeom prst="rect">
            <a:avLst/>
          </a:prstGeom>
        </p:spPr>
      </p:pic>
      <p:sp>
        <p:nvSpPr>
          <p:cNvPr id="18" name="Shape 816">
            <a:extLst>
              <a:ext uri="{FF2B5EF4-FFF2-40B4-BE49-F238E27FC236}">
                <a16:creationId xmlns:a16="http://schemas.microsoft.com/office/drawing/2014/main" id="{45A415B9-6BB5-4EBE-AE4E-4A239605BA82}"/>
              </a:ext>
            </a:extLst>
          </p:cNvPr>
          <p:cNvSpPr txBox="1">
            <a:spLocks/>
          </p:cNvSpPr>
          <p:nvPr/>
        </p:nvSpPr>
        <p:spPr>
          <a:xfrm>
            <a:off x="8586600" y="2573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6692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3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9200" dirty="0"/>
              <a:t>GUI TESTING</a:t>
            </a:r>
            <a:endParaRPr sz="92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0DD2D9"/>
                </a:solidFill>
              </a:rPr>
              <a:t> GUI TESTING LÀ GÌ?</a:t>
            </a:r>
            <a:endParaRPr lang="ko-KR" altLang="en-US" sz="3200" dirty="0"/>
          </a:p>
        </p:txBody>
      </p:sp>
      <p:sp>
        <p:nvSpPr>
          <p:cNvPr id="16" name="Text Placeholder 13"/>
          <p:cNvSpPr txBox="1">
            <a:spLocks/>
          </p:cNvSpPr>
          <p:nvPr/>
        </p:nvSpPr>
        <p:spPr>
          <a:xfrm>
            <a:off x="4963504" y="1083118"/>
            <a:ext cx="3062895" cy="10588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trình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kiểm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diện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họa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ời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dùng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altLang="ko-K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58957" y="1426337"/>
            <a:ext cx="55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8749" y="257793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59790" y="3602118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63505" y="2396948"/>
            <a:ext cx="3599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ảm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yêu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3438" y="3622932"/>
            <a:ext cx="40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à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nhìn</a:t>
            </a:r>
            <a:r>
              <a:rPr lang="vi-VN" sz="1800" dirty="0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solidFill>
                  <a:schemeClr val="bg1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52EE1356-9BC7-4DA4-AE94-3098295799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5" y="1083118"/>
            <a:ext cx="4116114" cy="3869882"/>
          </a:xfrm>
          <a:prstGeom prst="rect">
            <a:avLst/>
          </a:prstGeom>
        </p:spPr>
      </p:pic>
      <p:sp>
        <p:nvSpPr>
          <p:cNvPr id="10" name="Shape 843">
            <a:extLst>
              <a:ext uri="{FF2B5EF4-FFF2-40B4-BE49-F238E27FC236}">
                <a16:creationId xmlns:a16="http://schemas.microsoft.com/office/drawing/2014/main" id="{6E391C0C-0B9E-4ECB-9A8C-4CFDB4235B3A}"/>
              </a:ext>
            </a:extLst>
          </p:cNvPr>
          <p:cNvSpPr txBox="1">
            <a:spLocks/>
          </p:cNvSpPr>
          <p:nvPr/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6059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1" grpId="0"/>
      <p:bldP spid="23" grpId="0"/>
      <p:bldP spid="24" grpId="0"/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ất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trọng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̀ khả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̉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hành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1" name="Shape 84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̣ CẦN THIẾT CỦA GUI TESTING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2" name="Shape 842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ảm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chú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thích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biểu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nội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kết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đều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đạt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3" name="Shape 843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" grpId="0"/>
    </p:bld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869</Words>
  <Application>Microsoft Office PowerPoint</Application>
  <PresentationFormat>Trình chiếu Trên màn hình (16:9)</PresentationFormat>
  <Paragraphs>103</Paragraphs>
  <Slides>18</Slides>
  <Notes>14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18</vt:i4>
      </vt:variant>
    </vt:vector>
  </HeadingPairs>
  <TitlesOfParts>
    <vt:vector size="24" baseType="lpstr">
      <vt:lpstr>Titillium Web ExtraLight</vt:lpstr>
      <vt:lpstr>Titillium Web</vt:lpstr>
      <vt:lpstr>Arial</vt:lpstr>
      <vt:lpstr>Times New Roman</vt:lpstr>
      <vt:lpstr>맑은 고딕</vt:lpstr>
      <vt:lpstr>Thaliard template</vt:lpstr>
      <vt:lpstr>HELLO!</vt:lpstr>
      <vt:lpstr>GUI CHECKLIST </vt:lpstr>
      <vt:lpstr>NỘI DUNG</vt:lpstr>
      <vt:lpstr>GUI LÀ GÌ?</vt:lpstr>
      <vt:lpstr>   GUI-Graphical User Interface </vt:lpstr>
      <vt:lpstr> CÁC GIAO DIỆN GUI</vt:lpstr>
      <vt:lpstr>GUI TESTING</vt:lpstr>
      <vt:lpstr> GUI TESTING LÀ GÌ?</vt:lpstr>
      <vt:lpstr>SỰ CẦN THIẾT CỦA GUI TESTING</vt:lpstr>
      <vt:lpstr>MỘT SỐ LOẠI GUI TESTING</vt:lpstr>
      <vt:lpstr>Bản trình bày PowerPoint</vt:lpstr>
      <vt:lpstr>MỘT SỐ AUTOMATION TESTING</vt:lpstr>
      <vt:lpstr>Bản trình bày PowerPoint</vt:lpstr>
      <vt:lpstr>Bản trình bày PowerPoint</vt:lpstr>
      <vt:lpstr>So sánh GUI Checklist và GUI Testing</vt:lpstr>
      <vt:lpstr>So sánh GUI Checklist và GUI Testing</vt:lpstr>
      <vt:lpstr>Bản trình bày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LAN NGUYỄN THỊ</cp:lastModifiedBy>
  <cp:revision>42</cp:revision>
  <dcterms:modified xsi:type="dcterms:W3CDTF">2018-05-23T15:09:03Z</dcterms:modified>
</cp:coreProperties>
</file>