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56" r:id="rId3"/>
    <p:sldId id="263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307" r:id="rId12"/>
    <p:sldId id="264" r:id="rId13"/>
    <p:sldId id="289" r:id="rId14"/>
    <p:sldId id="266" r:id="rId15"/>
    <p:sldId id="291" r:id="rId16"/>
    <p:sldId id="293" r:id="rId17"/>
    <p:sldId id="313" r:id="rId18"/>
    <p:sldId id="314" r:id="rId19"/>
    <p:sldId id="296" r:id="rId20"/>
    <p:sldId id="308" r:id="rId21"/>
    <p:sldId id="309" r:id="rId22"/>
    <p:sldId id="294" r:id="rId23"/>
    <p:sldId id="297" r:id="rId24"/>
    <p:sldId id="295" r:id="rId25"/>
    <p:sldId id="290" r:id="rId26"/>
    <p:sldId id="268" r:id="rId27"/>
    <p:sldId id="269" r:id="rId28"/>
    <p:sldId id="279" r:id="rId29"/>
    <p:sldId id="270" r:id="rId30"/>
    <p:sldId id="306" r:id="rId31"/>
    <p:sldId id="273" r:id="rId32"/>
    <p:sldId id="271" r:id="rId33"/>
    <p:sldId id="310" r:id="rId34"/>
    <p:sldId id="274" r:id="rId35"/>
    <p:sldId id="292" r:id="rId36"/>
    <p:sldId id="305" r:id="rId37"/>
    <p:sldId id="288" r:id="rId38"/>
    <p:sldId id="265" r:id="rId39"/>
    <p:sldId id="280" r:id="rId40"/>
    <p:sldId id="267" r:id="rId41"/>
    <p:sldId id="287" r:id="rId42"/>
    <p:sldId id="275" r:id="rId43"/>
    <p:sldId id="276" r:id="rId44"/>
    <p:sldId id="298" r:id="rId45"/>
    <p:sldId id="303" r:id="rId46"/>
    <p:sldId id="272" r:id="rId47"/>
    <p:sldId id="312" r:id="rId48"/>
    <p:sldId id="277" r:id="rId49"/>
    <p:sldId id="311" r:id="rId50"/>
    <p:sldId id="299" r:id="rId51"/>
    <p:sldId id="300" r:id="rId52"/>
    <p:sldId id="301" r:id="rId53"/>
    <p:sldId id="278" r:id="rId54"/>
  </p:sldIdLst>
  <p:sldSz cx="12188825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5238" autoAdjust="0"/>
  </p:normalViewPr>
  <p:slideViewPr>
    <p:cSldViewPr>
      <p:cViewPr varScale="1">
        <p:scale>
          <a:sx n="81" d="100"/>
          <a:sy n="81" d="100"/>
        </p:scale>
        <p:origin x="706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3/5/2023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3/5/2023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5812" y="1447800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友達の家で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91427" y="4876800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７</a:t>
            </a:r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9212" y="1600200"/>
            <a:ext cx="6629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ともだち　　　　　うち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１．　</a:t>
            </a:r>
            <a:r>
              <a:rPr lang="en-US" dirty="0"/>
              <a:t>N(place)</a:t>
            </a:r>
            <a:r>
              <a:rPr lang="ja-JP" altLang="en-US" dirty="0"/>
              <a:t>　に　</a:t>
            </a:r>
            <a:r>
              <a:rPr lang="en-US" altLang="ja-JP" dirty="0"/>
              <a:t>N</a:t>
            </a:r>
            <a:r>
              <a:rPr lang="ja-JP" altLang="en-US" dirty="0"/>
              <a:t>（</a:t>
            </a:r>
            <a:r>
              <a:rPr lang="en-US" altLang="ja-JP" dirty="0"/>
              <a:t>thing)</a:t>
            </a:r>
            <a:r>
              <a:rPr lang="ja-JP" altLang="en-US" dirty="0"/>
              <a:t>が　あります</a:t>
            </a:r>
            <a:endParaRPr lang="en-US" altLang="ja-JP" dirty="0"/>
          </a:p>
          <a:p>
            <a:r>
              <a:rPr lang="ja-JP" altLang="en-US" dirty="0"/>
              <a:t>　　　　　　　</a:t>
            </a:r>
            <a:r>
              <a:rPr lang="en-US" altLang="ja-JP" dirty="0"/>
              <a:t>N(person, animal)</a:t>
            </a:r>
            <a:r>
              <a:rPr lang="ja-JP" altLang="en-US" dirty="0"/>
              <a:t>　が　います。</a:t>
            </a:r>
            <a:endParaRPr lang="en-US" altLang="ja-JP" dirty="0"/>
          </a:p>
          <a:p>
            <a:endParaRPr lang="en-US" dirty="0"/>
          </a:p>
          <a:p>
            <a:pPr marL="0" indent="0">
              <a:buNone/>
            </a:pPr>
            <a:r>
              <a:rPr lang="ja-JP" altLang="en-US" dirty="0"/>
              <a:t>２．　</a:t>
            </a:r>
            <a:r>
              <a:rPr lang="en-US" altLang="ja-JP" dirty="0"/>
              <a:t>N</a:t>
            </a:r>
            <a:r>
              <a:rPr lang="ja-JP" altLang="en-US" dirty="0"/>
              <a:t>（</a:t>
            </a:r>
            <a:r>
              <a:rPr lang="en-US" altLang="ja-JP" dirty="0"/>
              <a:t>thing)</a:t>
            </a:r>
            <a:r>
              <a:rPr lang="ja-JP" altLang="en-US" dirty="0"/>
              <a:t>　は　どこに　ありますか？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（</a:t>
            </a:r>
            <a:r>
              <a:rPr lang="en-US" altLang="ja-JP" dirty="0"/>
              <a:t>person/ animal)</a:t>
            </a:r>
            <a:r>
              <a:rPr lang="ja-JP" altLang="en-US" dirty="0"/>
              <a:t>　は　どこに　いますか？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</a:t>
            </a:r>
            <a:r>
              <a:rPr lang="en-US" altLang="ja-JP" dirty="0"/>
              <a:t>N(place)</a:t>
            </a:r>
            <a:r>
              <a:rPr lang="ja-JP" altLang="en-US"/>
              <a:t>　に</a:t>
            </a:r>
            <a:r>
              <a:rPr lang="ja-JP" altLang="en-US" dirty="0"/>
              <a:t>　あります／います。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3. N1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/>
              <a:t>　</a:t>
            </a:r>
            <a:r>
              <a:rPr lang="en-US" altLang="ja-JP" dirty="0"/>
              <a:t>N2</a:t>
            </a:r>
            <a:r>
              <a:rPr lang="ja-JP" altLang="en-US" dirty="0"/>
              <a:t>　（へや　の　なか）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762000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5637212" y="9144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1592" y="2665457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パーティーの　</a:t>
            </a:r>
            <a:endParaRPr lang="en-US" altLang="ja-JP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準備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7" name="Rounded Rectangle 6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 rot="21182823">
            <a:off x="1340014" y="1882855"/>
            <a:ext cx="5486400" cy="144780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ĐỘNG TỪ DẠNG –TE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FF"/>
                </a:solidFill>
              </a:rPr>
              <a:t>「て形」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11593" y="2665457"/>
            <a:ext cx="5626220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動詞グループ分け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rot="21258491">
            <a:off x="2103866" y="1380127"/>
            <a:ext cx="5898010" cy="1392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Cách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phân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loại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</a:p>
          <a:p>
            <a:pPr algn="ctr"/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nhóm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động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từ</a:t>
            </a:r>
            <a:endParaRPr lang="en-US" sz="2800" dirty="0">
              <a:latin typeface="OCR A Extended" panose="02010509020102010303" pitchFamily="50" charset="0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579812" y="319167"/>
            <a:ext cx="4724400" cy="914400"/>
          </a:xfrm>
          <a:prstGeom prst="round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+mj-ea"/>
                <a:ea typeface="+mj-ea"/>
              </a:rPr>
              <a:t>動詞グループ分け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8011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グループ１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8011" y="2778177"/>
            <a:ext cx="4933922" cy="26538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グループ２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011" y="5482657"/>
            <a:ext cx="4952999" cy="12991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グループ３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0" name="Snip Diagonal Corner Rectangle 19"/>
          <p:cNvSpPr/>
          <p:nvPr/>
        </p:nvSpPr>
        <p:spPr>
          <a:xfrm>
            <a:off x="2983951" y="1778834"/>
            <a:ext cx="2362202" cy="729521"/>
          </a:xfrm>
          <a:prstGeom prst="snip2Diag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/>
              <a:t> </a:t>
            </a:r>
            <a:r>
              <a:rPr lang="en-US" altLang="ja-JP" sz="4400" dirty="0"/>
              <a:t>i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2983951" y="2905593"/>
            <a:ext cx="2362202" cy="729521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/>
              <a:t> </a:t>
            </a:r>
            <a:r>
              <a:rPr lang="en-US" altLang="ja-JP" sz="4400" dirty="0"/>
              <a:t>e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3002350" y="3776899"/>
            <a:ext cx="2362202" cy="729521"/>
          </a:xfrm>
          <a:prstGeom prst="snip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1 </a:t>
            </a:r>
            <a:r>
              <a:rPr lang="en-US" altLang="ja-JP" sz="3200" dirty="0" err="1"/>
              <a:t>chữ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3016091" y="4625720"/>
            <a:ext cx="2362202" cy="729521"/>
          </a:xfrm>
          <a:prstGeom prst="snip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/>
              <a:t> </a:t>
            </a:r>
            <a:r>
              <a:rPr lang="en-US" altLang="ja-JP" sz="4400" dirty="0"/>
              <a:t>i</a:t>
            </a:r>
            <a:r>
              <a:rPr lang="ja-JP" altLang="en-US" sz="3200" dirty="0"/>
              <a:t>ます</a:t>
            </a:r>
            <a:r>
              <a:rPr lang="en-US" altLang="ja-JP" sz="3200" dirty="0"/>
              <a:t>(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thuộc</a:t>
            </a:r>
            <a:r>
              <a:rPr lang="en-US" altLang="ja-JP" sz="3200" dirty="0"/>
              <a:t>)</a:t>
            </a:r>
            <a:endParaRPr lang="en-US" sz="3200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2983951" y="5551361"/>
            <a:ext cx="2362202" cy="544640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VN</a:t>
            </a:r>
            <a:r>
              <a:rPr lang="ja-JP" altLang="en-US" sz="2800" dirty="0"/>
              <a:t>します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6945783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書きます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　　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読みます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en-US" sz="2800" dirty="0">
                <a:latin typeface="+mj-ea"/>
                <a:ea typeface="+mj-ea"/>
              </a:rPr>
              <a:t>　帰ります</a:t>
            </a:r>
            <a:r>
              <a:rPr lang="en-US" altLang="ja-JP" sz="2800" dirty="0">
                <a:latin typeface="+mj-ea"/>
                <a:ea typeface="+mj-ea"/>
              </a:rPr>
              <a:t>		</a:t>
            </a:r>
            <a:r>
              <a:rPr lang="ja-JP" altLang="en-US" sz="2800" dirty="0">
                <a:latin typeface="+mj-ea"/>
                <a:ea typeface="+mj-ea"/>
              </a:rPr>
              <a:t>買います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32612" y="2778177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食べます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教えます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45783" y="5638800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+mj-ea"/>
                <a:ea typeface="+mj-ea"/>
              </a:rPr>
              <a:t>特別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32612" y="3698822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寝ます</a:t>
            </a:r>
            <a:r>
              <a:rPr lang="en-US" altLang="ja-JP" sz="2800" dirty="0">
                <a:latin typeface="+mj-ea"/>
                <a:ea typeface="+mj-ea"/>
              </a:rPr>
              <a:t>		</a:t>
            </a:r>
            <a:r>
              <a:rPr lang="ja-JP" altLang="en-US" sz="2800" dirty="0">
                <a:latin typeface="+mj-ea"/>
                <a:ea typeface="+mj-ea"/>
              </a:rPr>
              <a:t>見ます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2612" y="4595740"/>
            <a:ext cx="4947093" cy="9718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起きます　　　借ります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2983951" y="6154089"/>
            <a:ext cx="2362202" cy="597731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来ます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2817812" y="1793824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OCR A Extended" panose="02010509020102010303" pitchFamily="50" charset="0"/>
              </a:rPr>
              <a:t>90%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OCR A Extended" panose="02010509020102010303" pitchFamily="50" charset="0"/>
              </a:rPr>
              <a:t>10%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OCR A Extended" panose="02010509020102010303" pitchFamily="50" charset="0"/>
              </a:rPr>
              <a:t>(Ngoại </a:t>
            </a:r>
            <a:r>
              <a:rPr lang="en-US" dirty="0" err="1">
                <a:latin typeface="OCR A Extended" panose="02010509020102010303" pitchFamily="50" charset="0"/>
              </a:rPr>
              <a:t>lệ</a:t>
            </a:r>
            <a:r>
              <a:rPr lang="en-US" dirty="0">
                <a:latin typeface="OCR A Extended" panose="02010509020102010303" pitchFamily="50" charset="0"/>
              </a:rPr>
              <a:t>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1597">
            <a:off x="10221253" y="5798487"/>
            <a:ext cx="1590937" cy="89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Striped Right Arrow 36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ja-JP" altLang="en-US" dirty="0"/>
              <a:t>を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-9754"/>
            <a:ext cx="8839200" cy="6912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92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52400"/>
            <a:ext cx="9144000" cy="6705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あらいます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おきます</a:t>
            </a:r>
            <a:r>
              <a:rPr lang="en-US" altLang="ja-JP" sz="3600" dirty="0"/>
              <a:t>(</a:t>
            </a:r>
            <a:r>
              <a:rPr lang="en-US" altLang="ja-JP" sz="3600" dirty="0" err="1"/>
              <a:t>thức</a:t>
            </a:r>
            <a:r>
              <a:rPr lang="en-US" altLang="ja-JP" sz="3600" dirty="0"/>
              <a:t> </a:t>
            </a:r>
            <a:r>
              <a:rPr lang="en-US" altLang="ja-JP" sz="3600" dirty="0" err="1"/>
              <a:t>dậy</a:t>
            </a:r>
            <a:r>
              <a:rPr lang="en-US" altLang="ja-JP" sz="3600" dirty="0"/>
              <a:t>) </a:t>
            </a:r>
            <a:r>
              <a:rPr lang="en-US" altLang="ja-JP" sz="3600" dirty="0" err="1"/>
              <a:t>nhóm</a:t>
            </a:r>
            <a:r>
              <a:rPr lang="en-US" altLang="ja-JP" sz="3600" dirty="0"/>
              <a:t> 2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おきます</a:t>
            </a:r>
            <a:r>
              <a:rPr lang="en-US" altLang="ja-JP" sz="3600" dirty="0"/>
              <a:t>(</a:t>
            </a:r>
            <a:r>
              <a:rPr lang="en-US" altLang="ja-JP" sz="3600" dirty="0" err="1"/>
              <a:t>đặt</a:t>
            </a:r>
            <a:r>
              <a:rPr lang="en-US" altLang="ja-JP" sz="3600" dirty="0"/>
              <a:t>, </a:t>
            </a:r>
            <a:r>
              <a:rPr lang="en-US" altLang="ja-JP" sz="3600" dirty="0" err="1"/>
              <a:t>để</a:t>
            </a:r>
            <a:r>
              <a:rPr lang="en-US" altLang="ja-JP" sz="3600" dirty="0"/>
              <a:t>) </a:t>
            </a:r>
            <a:r>
              <a:rPr lang="en-US" altLang="ja-JP" sz="3600" dirty="0" err="1"/>
              <a:t>nhóm</a:t>
            </a:r>
            <a:r>
              <a:rPr lang="en-US" altLang="ja-JP" sz="3600" dirty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かきます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かします</a:t>
            </a:r>
            <a:r>
              <a:rPr lang="en-US" altLang="ja-JP" sz="3600" dirty="0"/>
              <a:t>(</a:t>
            </a:r>
            <a:r>
              <a:rPr lang="en-US" altLang="ja-JP" sz="3600" dirty="0" err="1"/>
              <a:t>nhóm</a:t>
            </a:r>
            <a:r>
              <a:rPr lang="en-US" altLang="ja-JP" sz="3600" dirty="0"/>
              <a:t> 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ききます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のみます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きります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つかいます</a:t>
            </a:r>
            <a:r>
              <a:rPr lang="en-US" altLang="ja-JP" sz="3600" dirty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てつだいます</a:t>
            </a:r>
            <a:r>
              <a:rPr lang="en-US" altLang="ja-JP" sz="3600" dirty="0"/>
              <a:t>(1)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ねます</a:t>
            </a:r>
            <a:endParaRPr lang="en-US" altLang="ja-JP" dirty="0"/>
          </a:p>
          <a:p>
            <a:r>
              <a:rPr lang="ja-JP" altLang="en-US" dirty="0"/>
              <a:t>たべます</a:t>
            </a:r>
            <a:endParaRPr lang="en-US" altLang="ja-JP" dirty="0"/>
          </a:p>
          <a:p>
            <a:r>
              <a:rPr lang="ja-JP" altLang="en-US" dirty="0"/>
              <a:t>かけます</a:t>
            </a:r>
            <a:endParaRPr lang="en-US" altLang="ja-JP" dirty="0"/>
          </a:p>
          <a:p>
            <a:r>
              <a:rPr lang="ja-JP" altLang="en-US" dirty="0"/>
              <a:t>みます</a:t>
            </a:r>
            <a:endParaRPr lang="en-US" altLang="ja-JP" dirty="0"/>
          </a:p>
          <a:p>
            <a:r>
              <a:rPr lang="ja-JP" altLang="en-US" dirty="0"/>
              <a:t>います</a:t>
            </a:r>
            <a:endParaRPr lang="en-US" altLang="ja-JP" dirty="0"/>
          </a:p>
          <a:p>
            <a:r>
              <a:rPr lang="ja-JP" altLang="en-US" dirty="0"/>
              <a:t>おきます（</a:t>
            </a:r>
            <a:r>
              <a:rPr lang="en-US" altLang="ja-JP" dirty="0"/>
              <a:t>THUCDAY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かります（</a:t>
            </a:r>
            <a:r>
              <a:rPr lang="en-US" altLang="ja-JP" dirty="0"/>
              <a:t>MUON</a:t>
            </a:r>
            <a:r>
              <a:rPr lang="ja-JP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きます　（</a:t>
            </a:r>
            <a:r>
              <a:rPr lang="en-US" altLang="ja-JP" dirty="0"/>
              <a:t>DEN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べんきょうします（勉強します）</a:t>
            </a:r>
            <a:r>
              <a:rPr lang="en-US" altLang="ja-JP" dirty="0"/>
              <a:t>VN</a:t>
            </a:r>
          </a:p>
          <a:p>
            <a:r>
              <a:rPr lang="ja-JP" altLang="en-US" dirty="0"/>
              <a:t>れんしゅうします（練習します）</a:t>
            </a:r>
            <a:endParaRPr lang="en-US" altLang="ja-JP" dirty="0"/>
          </a:p>
          <a:p>
            <a:r>
              <a:rPr lang="ja-JP" altLang="en-US" dirty="0"/>
              <a:t>そうじします（掃除します）</a:t>
            </a:r>
            <a:endParaRPr lang="en-US" altLang="ja-JP" dirty="0"/>
          </a:p>
          <a:p>
            <a:r>
              <a:rPr lang="ja-JP" altLang="en-US" dirty="0"/>
              <a:t>せんたくします（選択します）</a:t>
            </a:r>
            <a:endParaRPr lang="en-US" altLang="ja-JP" dirty="0"/>
          </a:p>
          <a:p>
            <a:r>
              <a:rPr lang="ja-JP" altLang="en-US" dirty="0"/>
              <a:t>かいものします（買い物します）</a:t>
            </a:r>
            <a:endParaRPr lang="en-US" altLang="ja-JP" dirty="0"/>
          </a:p>
          <a:p>
            <a:r>
              <a:rPr lang="ja-JP" altLang="en-US" dirty="0"/>
              <a:t>かします（貸します）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はなします（話します）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52400"/>
            <a:ext cx="11887200" cy="670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あら</a:t>
            </a:r>
            <a:r>
              <a:rPr lang="ja-JP" altLang="en-US" sz="3600" dirty="0">
                <a:solidFill>
                  <a:srgbClr val="FF0000"/>
                </a:solidFill>
              </a:rPr>
              <a:t>います</a:t>
            </a:r>
            <a:r>
              <a:rPr lang="ja-JP" altLang="en-US" sz="3600" dirty="0"/>
              <a:t>→　あら</a:t>
            </a:r>
            <a:r>
              <a:rPr lang="ja-JP" altLang="en-US" sz="3600" dirty="0">
                <a:solidFill>
                  <a:srgbClr val="FF0000"/>
                </a:solidFill>
              </a:rPr>
              <a:t>って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ま</a:t>
            </a:r>
            <a:r>
              <a:rPr lang="ja-JP" altLang="en-US" sz="3600" dirty="0">
                <a:solidFill>
                  <a:srgbClr val="FF0000"/>
                </a:solidFill>
              </a:rPr>
              <a:t>ちます</a:t>
            </a:r>
            <a:r>
              <a:rPr lang="ja-JP" altLang="en-US" sz="3600" dirty="0"/>
              <a:t>　→　ま</a:t>
            </a:r>
            <a:r>
              <a:rPr lang="ja-JP" altLang="en-US" sz="3600" dirty="0">
                <a:solidFill>
                  <a:srgbClr val="FF0000"/>
                </a:solidFill>
              </a:rPr>
              <a:t>って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</a:t>
            </a:r>
            <a:r>
              <a:rPr lang="ja-JP" altLang="en-US" sz="3600" dirty="0">
                <a:solidFill>
                  <a:srgbClr val="FF0000"/>
                </a:solidFill>
              </a:rPr>
              <a:t>ります</a:t>
            </a:r>
            <a:r>
              <a:rPr lang="ja-JP" altLang="en-US" sz="3600" dirty="0"/>
              <a:t>　→　き</a:t>
            </a:r>
            <a:r>
              <a:rPr lang="ja-JP" altLang="en-US" sz="3600" dirty="0">
                <a:solidFill>
                  <a:srgbClr val="FF0000"/>
                </a:solidFill>
              </a:rPr>
              <a:t>って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か</a:t>
            </a:r>
            <a:r>
              <a:rPr lang="ja-JP" altLang="en-US" sz="3600" dirty="0">
                <a:solidFill>
                  <a:srgbClr val="FF0000"/>
                </a:solidFill>
              </a:rPr>
              <a:t>きます</a:t>
            </a:r>
            <a:r>
              <a:rPr lang="ja-JP" altLang="en-US" sz="3600" dirty="0"/>
              <a:t>→　か</a:t>
            </a:r>
            <a:r>
              <a:rPr lang="ja-JP" altLang="en-US" sz="3600" dirty="0">
                <a:solidFill>
                  <a:srgbClr val="FF0000"/>
                </a:solidFill>
              </a:rPr>
              <a:t>いて</a:t>
            </a:r>
            <a:r>
              <a:rPr lang="ja-JP" altLang="en-US" sz="3600" dirty="0"/>
              <a:t>　</a:t>
            </a:r>
            <a:r>
              <a:rPr lang="ja-JP" altLang="en-US" sz="2800" dirty="0"/>
              <a:t>（</a:t>
            </a:r>
            <a:r>
              <a:rPr lang="en-US" altLang="ja-JP" sz="2800" dirty="0">
                <a:solidFill>
                  <a:srgbClr val="FFC000"/>
                </a:solidFill>
              </a:rPr>
              <a:t>※</a:t>
            </a:r>
            <a:r>
              <a:rPr lang="ja-JP" altLang="en-US" sz="2800" dirty="0">
                <a:solidFill>
                  <a:srgbClr val="FFC000"/>
                </a:solidFill>
              </a:rPr>
              <a:t>行きます（いきます）→　いって）</a:t>
            </a:r>
            <a:endParaRPr lang="en-US" altLang="ja-JP" sz="28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およ</a:t>
            </a:r>
            <a:r>
              <a:rPr lang="ja-JP" altLang="en-US" sz="2800" dirty="0">
                <a:solidFill>
                  <a:srgbClr val="FF0000"/>
                </a:solidFill>
              </a:rPr>
              <a:t>ぎます</a:t>
            </a:r>
            <a:r>
              <a:rPr lang="ja-JP" altLang="en-US" sz="2800" dirty="0"/>
              <a:t>　→　およ</a:t>
            </a:r>
            <a:r>
              <a:rPr lang="ja-JP" altLang="en-US" sz="2800" dirty="0">
                <a:solidFill>
                  <a:srgbClr val="FF0000"/>
                </a:solidFill>
              </a:rPr>
              <a:t>いで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話</a:t>
            </a:r>
            <a:r>
              <a:rPr lang="ja-JP" altLang="en-US" sz="3600" dirty="0">
                <a:solidFill>
                  <a:srgbClr val="FF0000"/>
                </a:solidFill>
              </a:rPr>
              <a:t>します</a:t>
            </a:r>
            <a:r>
              <a:rPr lang="ja-JP" altLang="en-US" sz="3600" dirty="0"/>
              <a:t>（はなします）　→　はな</a:t>
            </a:r>
            <a:r>
              <a:rPr lang="ja-JP" altLang="en-US" sz="3600" dirty="0">
                <a:solidFill>
                  <a:srgbClr val="FF0000"/>
                </a:solidFill>
              </a:rPr>
              <a:t>して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の</a:t>
            </a:r>
            <a:r>
              <a:rPr lang="ja-JP" altLang="en-US" sz="3600" dirty="0">
                <a:solidFill>
                  <a:srgbClr val="FF0000"/>
                </a:solidFill>
              </a:rPr>
              <a:t>みます</a:t>
            </a:r>
            <a:r>
              <a:rPr lang="ja-JP" altLang="en-US" sz="3600" dirty="0"/>
              <a:t>→　の</a:t>
            </a:r>
            <a:r>
              <a:rPr lang="ja-JP" altLang="en-US" sz="3600" dirty="0">
                <a:solidFill>
                  <a:srgbClr val="FF0000"/>
                </a:solidFill>
              </a:rPr>
              <a:t>んで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よ</a:t>
            </a:r>
            <a:r>
              <a:rPr lang="ja-JP" altLang="en-US" sz="3600" dirty="0">
                <a:solidFill>
                  <a:srgbClr val="FF0000"/>
                </a:solidFill>
              </a:rPr>
              <a:t>びます　→　</a:t>
            </a:r>
            <a:r>
              <a:rPr lang="ja-JP" altLang="en-US" sz="3600" dirty="0"/>
              <a:t>よ</a:t>
            </a:r>
            <a:r>
              <a:rPr lang="ja-JP" altLang="en-US" sz="3600" dirty="0">
                <a:solidFill>
                  <a:srgbClr val="FF0000"/>
                </a:solidFill>
              </a:rPr>
              <a:t>んで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-76200"/>
            <a:ext cx="10134598" cy="7010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あいます→　あって　</a:t>
            </a:r>
            <a:r>
              <a:rPr lang="en-US" altLang="ja-JP" dirty="0" err="1"/>
              <a:t>atte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たちます→　たって </a:t>
            </a:r>
            <a:r>
              <a:rPr lang="en-US" altLang="ja-JP" dirty="0" err="1"/>
              <a:t>tatte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きります→　きって　</a:t>
            </a:r>
            <a:r>
              <a:rPr lang="en-US" altLang="ja-JP" dirty="0" err="1"/>
              <a:t>kitte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とります→　とって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あらいます→　あらって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かきます→　かいて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よみます→　よんで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よびます→　よんで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あそびます→　あそんで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いそぎます→　いそいで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623843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56755" y="2362200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道が　</a:t>
            </a:r>
            <a:endParaRPr lang="en-US" altLang="ja-JP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わかりません。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09386"/>
              </p:ext>
            </p:extLst>
          </p:nvPr>
        </p:nvGraphicFramePr>
        <p:xfrm>
          <a:off x="0" y="1752600"/>
          <a:ext cx="11885611" cy="5334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7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8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いきます→いって　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ねます→ねて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みます→　みて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そうじします→そうじして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しょくじします→しょくじして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よびます→よんで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あそびます→あそんで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いそぎます→いそいで</a:t>
                      </a:r>
                      <a:endParaRPr lang="en-US" sz="3200" dirty="0"/>
                    </a:p>
                    <a:p>
                      <a:pPr marL="0" indent="0">
                        <a:buNone/>
                      </a:pPr>
                      <a:endParaRPr lang="en-US" sz="3200" dirty="0"/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あいます→　あって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つかいます→　つかって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たちます→　たって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きります→　きって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とります→　とって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あらいます→　あらって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かきます→かいて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よみます→　よんで</a:t>
                      </a:r>
                      <a:endParaRPr lang="en-US" altLang="ja-JP" sz="3200" dirty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/>
                        <a:t>ひきます→ひいて</a:t>
                      </a:r>
                      <a:endParaRPr lang="en-US" altLang="ja-JP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953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あけます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しめます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みせます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みます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ねます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/>
              <a:t>います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953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あけます→　あけて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しめます→　しめて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みせて→　みせて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みます→　みて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ねます→　ねて</a:t>
            </a:r>
            <a:endParaRPr lang="en-US" altLang="ja-JP" sz="4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/>
              <a:t>います→　いて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します　 →　して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きます→　きて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勉強します（べんきょう）→　べんきょうして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散歩します（さんぽ）→　さんぽして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洗濯します（せんたく）→　せんたくして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掃除します</a:t>
            </a:r>
            <a:r>
              <a:rPr lang="en-US" altLang="ja-JP" sz="3600" dirty="0"/>
              <a:t>(</a:t>
            </a:r>
            <a:r>
              <a:rPr lang="ja-JP" altLang="en-US" sz="3600" dirty="0"/>
              <a:t>そうじ）→　そうじして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/>
              <a:t>CÁCH CHIA</a:t>
            </a:r>
          </a:p>
          <a:p>
            <a:pPr algn="ctr" eaLnBrk="1" hangingPunct="1">
              <a:defRPr/>
            </a:pPr>
            <a:r>
              <a:rPr lang="ja-JP" altLang="en-US" sz="32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（つくりかた）</a:t>
            </a:r>
            <a:endParaRPr lang="en-US" sz="32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[-mi] [-</a:t>
            </a:r>
            <a:r>
              <a:rPr lang="en-US" sz="2800" dirty="0" err="1">
                <a:solidFill>
                  <a:schemeClr val="bg1"/>
                </a:solidFill>
              </a:rPr>
              <a:t>ni</a:t>
            </a:r>
            <a:r>
              <a:rPr lang="en-US" sz="2800" dirty="0">
                <a:solidFill>
                  <a:schemeClr val="bg1"/>
                </a:solidFill>
              </a:rPr>
              <a:t>] [-bi] </a:t>
            </a:r>
            <a:r>
              <a:rPr lang="ja-JP" altLang="en-US" sz="280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～んで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solidFill>
                  <a:schemeClr val="bg1"/>
                </a:solidFill>
              </a:rPr>
              <a:t>Bỏ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en-US" sz="2800" dirty="0" err="1">
                <a:solidFill>
                  <a:schemeClr val="bg1"/>
                </a:solidFill>
              </a:rPr>
              <a:t>masu</a:t>
            </a:r>
            <a:r>
              <a:rPr lang="en-US" sz="2800" dirty="0">
                <a:solidFill>
                  <a:schemeClr val="bg1"/>
                </a:solidFill>
              </a:rPr>
              <a:t>], </a:t>
            </a:r>
            <a:r>
              <a:rPr lang="en-US" sz="2800" dirty="0" err="1">
                <a:solidFill>
                  <a:schemeClr val="bg1"/>
                </a:solidFill>
              </a:rPr>
              <a:t>cộng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thêm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します　　　して　</a:t>
            </a:r>
            <a:endParaRPr lang="en-US" altLang="ja-JP" sz="28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きます　　　きて</a:t>
            </a:r>
            <a:r>
              <a:rPr lang="ja-JP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　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94574" y="5791200"/>
            <a:ext cx="685800" cy="500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[-i] [-chi] [-</a:t>
            </a:r>
            <a:r>
              <a:rPr lang="en-US" sz="2800" dirty="0" err="1">
                <a:solidFill>
                  <a:schemeClr val="bg1"/>
                </a:solidFill>
              </a:rPr>
              <a:t>ri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～って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ki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～いて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gi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shi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>
                <a:solidFill>
                  <a:schemeClr val="bg1"/>
                </a:solidFill>
              </a:rPr>
              <a:t>→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～して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" name="Rounded Rectangle 1"/>
          <p:cNvSpPr/>
          <p:nvPr/>
        </p:nvSpPr>
        <p:spPr>
          <a:xfrm rot="529928">
            <a:off x="8837612" y="990600"/>
            <a:ext cx="3200400" cy="12954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行きます</a:t>
            </a:r>
            <a:endParaRPr lang="en-US" altLang="ja-JP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行って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Striped Right Arrow 13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CHÚ Ý</a:t>
            </a:r>
          </a:p>
        </p:txBody>
      </p:sp>
    </p:spTree>
    <p:extLst>
      <p:ext uri="{BB962C8B-B14F-4D97-AF65-F5344CB8AC3E}">
        <p14:creationId xmlns:p14="http://schemas.microsoft.com/office/powerpoint/2010/main" val="17015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たちます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すわります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（かう）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かします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（かす）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よびます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（よぶ）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かきます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（かく）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のみます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（のむ）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いそぎます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（いそぐ）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かえります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もちます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（もつ）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4274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すわって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4274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4274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4274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よんで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4274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7708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のんで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7708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いそいで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7708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かえって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7708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7708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たべます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（たべる）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みます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（みる）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かります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（かりる）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おきます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（おきる）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かけます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（かける）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おしえます</a:t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（おしえる）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かいもの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します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日本へきます（くる）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たべて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036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みて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5036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かりて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503612" y="3810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03612" y="4724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かけて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503612" y="5638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8470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おしえて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9232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かいもの</a:t>
            </a:r>
            <a:br>
              <a:rPr lang="en-US" altLang="ja-JP" sz="36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923212" y="396875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日本へ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999412" y="5608638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r:id="rId1" imgW="11810880" imgH="6248520"/>
        </mc:Choice>
        <mc:Fallback>
          <p:control r:id="rId1" imgW="11810880" imgH="624852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9700" y="152400"/>
                  <a:ext cx="11811000" cy="6248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502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Đứng lên.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đứng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Viết tên.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Ngày mai đến lúc 9 giờ.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</a:rPr>
              <a:t> mai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lúc</a:t>
            </a:r>
            <a:r>
              <a:rPr lang="en-US" sz="1800" dirty="0">
                <a:latin typeface="Arial" panose="020B0604020202020204" pitchFamily="34" charset="0"/>
              </a:rPr>
              <a:t> 9 </a:t>
            </a:r>
            <a:r>
              <a:rPr lang="en-US" sz="1800" dirty="0" err="1">
                <a:latin typeface="Arial" panose="020B0604020202020204" pitchFamily="34" charset="0"/>
              </a:rPr>
              <a:t>giờ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たちます。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たって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6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なまえを　かきます。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76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なまえを　かいて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9604" y="5495925"/>
            <a:ext cx="30194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明日９時に　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76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明日９時に　きて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5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Ｖて＋ください</a:t>
            </a:r>
            <a:endParaRPr 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mời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hãy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vui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lòng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,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727266" y="3003550"/>
            <a:ext cx="2667000" cy="65881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84666" y="40941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84666" y="53133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33400"/>
            <a:ext cx="9144000" cy="5638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lấy</a:t>
            </a:r>
            <a:r>
              <a:rPr lang="en-US" sz="6000" dirty="0"/>
              <a:t> </a:t>
            </a:r>
            <a:r>
              <a:rPr lang="en-US" sz="6000" dirty="0" err="1"/>
              <a:t>cho</a:t>
            </a:r>
            <a:r>
              <a:rPr lang="en-US" sz="6000" dirty="0"/>
              <a:t> </a:t>
            </a:r>
            <a:r>
              <a:rPr lang="en-US" sz="6000" dirty="0" err="1"/>
              <a:t>tôi</a:t>
            </a:r>
            <a:r>
              <a:rPr lang="en-US" sz="6000" dirty="0"/>
              <a:t> </a:t>
            </a:r>
            <a:r>
              <a:rPr lang="en-US" sz="6000" dirty="0" err="1"/>
              <a:t>lọ</a:t>
            </a:r>
            <a:r>
              <a:rPr lang="en-US" sz="6000" dirty="0"/>
              <a:t> </a:t>
            </a:r>
            <a:r>
              <a:rPr lang="en-US" sz="6000" dirty="0" err="1"/>
              <a:t>muối</a:t>
            </a:r>
            <a:r>
              <a:rPr lang="en-US" sz="6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viết</a:t>
            </a:r>
            <a:r>
              <a:rPr lang="en-US" sz="6000" dirty="0"/>
              <a:t> </a:t>
            </a:r>
            <a:r>
              <a:rPr lang="en-US" sz="6000" dirty="0" err="1"/>
              <a:t>tên</a:t>
            </a:r>
            <a:r>
              <a:rPr lang="en-US" sz="6000" dirty="0"/>
              <a:t> </a:t>
            </a:r>
            <a:r>
              <a:rPr lang="en-US" sz="6000" dirty="0" err="1"/>
              <a:t>vào</a:t>
            </a:r>
            <a:r>
              <a:rPr lang="en-US" sz="6000" dirty="0"/>
              <a:t> </a:t>
            </a:r>
            <a:r>
              <a:rPr lang="en-US" sz="6000" dirty="0" err="1"/>
              <a:t>đây</a:t>
            </a:r>
            <a:r>
              <a:rPr lang="en-US" sz="6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để</a:t>
            </a:r>
            <a:r>
              <a:rPr lang="en-US" sz="6000" dirty="0"/>
              <a:t> </a:t>
            </a:r>
            <a:r>
              <a:rPr lang="en-US" sz="6000" dirty="0" err="1"/>
              <a:t>đĩa</a:t>
            </a:r>
            <a:r>
              <a:rPr lang="en-US" sz="6000" dirty="0"/>
              <a:t> </a:t>
            </a:r>
            <a:r>
              <a:rPr lang="en-US" sz="6000" dirty="0" err="1"/>
              <a:t>lên</a:t>
            </a:r>
            <a:r>
              <a:rPr lang="en-US" sz="6000" dirty="0"/>
              <a:t> </a:t>
            </a:r>
            <a:r>
              <a:rPr lang="en-US" sz="6000" dirty="0" err="1"/>
              <a:t>trên</a:t>
            </a:r>
            <a:r>
              <a:rPr lang="en-US" sz="6000" dirty="0"/>
              <a:t> </a:t>
            </a:r>
            <a:r>
              <a:rPr lang="en-US" sz="6000" dirty="0" err="1"/>
              <a:t>bàn</a:t>
            </a:r>
            <a:r>
              <a:rPr lang="en-US" sz="6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cắt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táo</a:t>
            </a:r>
            <a:r>
              <a:rPr lang="en-US" sz="6000" dirty="0"/>
              <a:t> </a:t>
            </a:r>
            <a:r>
              <a:rPr lang="en-US" sz="6000" dirty="0" err="1"/>
              <a:t>kia</a:t>
            </a:r>
            <a:r>
              <a:rPr lang="en-US" sz="6000" dirty="0"/>
              <a:t> </a:t>
            </a:r>
            <a:r>
              <a:rPr lang="en-US" sz="6000" dirty="0" err="1"/>
              <a:t>đi</a:t>
            </a:r>
            <a:r>
              <a:rPr lang="en-US" sz="6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rửa</a:t>
            </a:r>
            <a:r>
              <a:rPr lang="en-US" sz="6000" dirty="0"/>
              <a:t> </a:t>
            </a:r>
            <a:r>
              <a:rPr lang="en-US" sz="6000" dirty="0" err="1"/>
              <a:t>hoa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endParaRPr lang="en-US" sz="6000" dirty="0"/>
          </a:p>
          <a:p>
            <a:pPr marL="457200" indent="-457200">
              <a:buFont typeface="+mj-lt"/>
              <a:buAutoNum type="arabicPeriod"/>
            </a:pPr>
            <a:r>
              <a:rPr lang="en-US" sz="6000" dirty="0" err="1"/>
              <a:t>Hãy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</a:t>
            </a:r>
            <a:r>
              <a:rPr lang="en-US" sz="6000" dirty="0" err="1"/>
              <a:t>lò</a:t>
            </a:r>
            <a:r>
              <a:rPr lang="en-US" sz="6000" dirty="0"/>
              <a:t> vi </a:t>
            </a:r>
            <a:r>
              <a:rPr lang="en-US" sz="6000" dirty="0" err="1"/>
              <a:t>sóng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～は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32817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ちちは　日本のカメラが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お金が　ありません。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>
                <a:latin typeface="NtMotoyaKyotai" pitchFamily="18" charset="-128"/>
                <a:ea typeface="NtMotoyaKyotai" pitchFamily="18" charset="-128"/>
              </a:rPr>
              <a:t>～は　～が　います</a:t>
            </a:r>
            <a:r>
              <a:rPr lang="ja-JP" altLang="en-US" sz="360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5080817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　　　　　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48268" y="5838848"/>
            <a:ext cx="632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あには　　　　　　　　　     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81023" y="5844429"/>
            <a:ext cx="411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日本人のともだち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609012" y="5842817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387072" y="509638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94612" y="5080817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41612" y="2109017"/>
            <a:ext cx="2667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7412" y="2947217"/>
            <a:ext cx="990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09012" y="5779317"/>
            <a:ext cx="1524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94612" y="5004617"/>
            <a:ext cx="1981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Oval Callout 20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 rot="21262951">
            <a:off x="3579812" y="4086496"/>
            <a:ext cx="2895600" cy="1066800"/>
          </a:xfrm>
          <a:prstGeom prst="wedgeEllipseCallout">
            <a:avLst>
              <a:gd name="adj1" fmla="val 64900"/>
              <a:gd name="adj2" fmla="val -430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Flowchart: Punched Tape 22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Sở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hữu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103201" y="98389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Flowchart: Punched Tape 8"/>
          <p:cNvSpPr/>
          <p:nvPr/>
        </p:nvSpPr>
        <p:spPr>
          <a:xfrm rot="21285276">
            <a:off x="183451" y="2659388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RỦ RÊ</a:t>
            </a:r>
          </a:p>
        </p:txBody>
      </p:sp>
      <p:sp>
        <p:nvSpPr>
          <p:cNvPr id="10" name="Flowchart: Punched Tape 9"/>
          <p:cNvSpPr/>
          <p:nvPr/>
        </p:nvSpPr>
        <p:spPr>
          <a:xfrm rot="21285276">
            <a:off x="291202" y="3411381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HÔ HÀO</a:t>
            </a: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377976" y="4134665"/>
            <a:ext cx="2404999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ĐI ĐỂ…</a:t>
            </a: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469014" y="4842587"/>
            <a:ext cx="249683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MỆNH LỆNH</a:t>
            </a: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542406" y="5547567"/>
            <a:ext cx="2946474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To be continued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聞いてください。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0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262399" y="2209800"/>
            <a:ext cx="5584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nói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chuyện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bằng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tiếng</a:t>
            </a:r>
            <a:r>
              <a:rPr lang="en-US" sz="2000" i="1" dirty="0">
                <a:latin typeface="Arial" panose="020B0604020202020204" pitchFamily="34" charset="0"/>
              </a:rPr>
              <a:t> Nhật </a:t>
            </a:r>
            <a:r>
              <a:rPr lang="en-US" sz="2000" i="1" dirty="0" err="1">
                <a:latin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毎日　日本語で　話して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 mai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gửi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Mr.Tanaka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cái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áo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mới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明日　田中さんに　この新しいコートを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おくって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chờ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ở </a:t>
            </a:r>
            <a:r>
              <a:rPr lang="en-US" sz="2000" i="1" dirty="0" err="1">
                <a:latin typeface="Arial" panose="020B0604020202020204" pitchFamily="34" charset="0"/>
              </a:rPr>
              <a:t>bên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quán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giải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khát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khoảng</a:t>
            </a:r>
            <a:r>
              <a:rPr lang="en-US" sz="2000" i="1" dirty="0">
                <a:latin typeface="Arial" panose="020B0604020202020204" pitchFamily="34" charset="0"/>
              </a:rPr>
              <a:t> 30’.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（わたしを）きっさてんで　３０分ぐらい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まって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2818" y="25272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495800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: V</a:t>
            </a:r>
            <a:r>
              <a:rPr lang="ja-JP" altLang="en-US" dirty="0"/>
              <a:t>ます→　</a:t>
            </a:r>
            <a:r>
              <a:rPr lang="en-US" altLang="ja-JP" dirty="0"/>
              <a:t>V</a:t>
            </a:r>
            <a:r>
              <a:rPr lang="ja-JP" altLang="en-US" u="sng" dirty="0"/>
              <a:t>ます</a:t>
            </a:r>
            <a:r>
              <a:rPr lang="ja-JP" altLang="en-US" dirty="0"/>
              <a:t>＋かた</a:t>
            </a:r>
            <a:r>
              <a:rPr lang="en-US" altLang="ja-JP" dirty="0"/>
              <a:t>(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bỏ</a:t>
            </a:r>
            <a:r>
              <a:rPr lang="ja-JP" altLang="en-US" dirty="0"/>
              <a:t>ます</a:t>
            </a:r>
            <a:r>
              <a:rPr lang="en-US" altLang="ja-JP" dirty="0"/>
              <a:t>+</a:t>
            </a:r>
            <a:r>
              <a:rPr lang="ja-JP" altLang="en-US" dirty="0"/>
              <a:t>かた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つくります→　つきりかた </a:t>
            </a:r>
            <a:r>
              <a:rPr lang="en-US" altLang="ja-JP" dirty="0"/>
              <a:t>(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,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nấu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カレーの　つくりかた </a:t>
            </a:r>
            <a:r>
              <a:rPr lang="en-US" altLang="ja-JP" dirty="0"/>
              <a:t>(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nấu</a:t>
            </a:r>
            <a:r>
              <a:rPr lang="en-US" altLang="ja-JP" dirty="0"/>
              <a:t> </a:t>
            </a:r>
            <a:r>
              <a:rPr lang="en-US" altLang="ja-JP" dirty="0" err="1"/>
              <a:t>món</a:t>
            </a:r>
            <a:r>
              <a:rPr lang="en-US" altLang="ja-JP" dirty="0"/>
              <a:t> </a:t>
            </a:r>
            <a:r>
              <a:rPr lang="en-US" altLang="ja-JP" dirty="0" err="1"/>
              <a:t>cà</a:t>
            </a:r>
            <a:r>
              <a:rPr lang="en-US" altLang="ja-JP" dirty="0"/>
              <a:t> </a:t>
            </a:r>
            <a:r>
              <a:rPr lang="en-US" altLang="ja-JP" dirty="0" err="1"/>
              <a:t>ri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かきます→　かきかた </a:t>
            </a:r>
            <a:r>
              <a:rPr lang="en-US" altLang="ja-JP" dirty="0"/>
              <a:t>(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viết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カレーの　つくりかたを　教えてください。</a:t>
            </a:r>
            <a:endParaRPr lang="en-US" altLang="ja-JP" dirty="0"/>
          </a:p>
          <a:p>
            <a:r>
              <a:rPr lang="ja-JP" altLang="en-US" dirty="0"/>
              <a:t>電子レンジの　つかいかたが　わかりませんから、おしえてください。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896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3212" y="1550234"/>
            <a:ext cx="4343400" cy="381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8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8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56212" y="864434"/>
            <a:ext cx="6781800" cy="1143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ました／ません／ましょう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56212" y="2200432"/>
            <a:ext cx="6781800" cy="1143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ます＋に　行きます／来ます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12" y="3530809"/>
            <a:ext cx="6781800" cy="1143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ます＋たいです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6212" y="4896163"/>
            <a:ext cx="6781800" cy="1143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ます＋方（かた）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016069">
            <a:off x="1237469" y="5176538"/>
            <a:ext cx="4037353" cy="11430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Tạo DANH TỪ </a:t>
            </a:r>
            <a:r>
              <a:rPr lang="en-US" sz="2000" dirty="0" err="1"/>
              <a:t>từ</a:t>
            </a:r>
            <a:r>
              <a:rPr lang="en-US" sz="2000" dirty="0"/>
              <a:t> ĐỘNG TỪ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 flipV="1">
            <a:off x="4646612" y="1435934"/>
            <a:ext cx="609600" cy="20193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 flipV="1">
            <a:off x="4646612" y="2771932"/>
            <a:ext cx="609600" cy="6833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646612" y="3455234"/>
            <a:ext cx="609600" cy="64707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6" idx="1"/>
          </p:cNvCxnSpPr>
          <p:nvPr/>
        </p:nvCxnSpPr>
        <p:spPr>
          <a:xfrm>
            <a:off x="4646612" y="3455234"/>
            <a:ext cx="609600" cy="201242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unched Tape 18"/>
          <p:cNvSpPr/>
          <p:nvPr/>
        </p:nvSpPr>
        <p:spPr>
          <a:xfrm rot="21301085">
            <a:off x="9668584" y="5048563"/>
            <a:ext cx="1752600" cy="838200"/>
          </a:xfrm>
          <a:prstGeom prst="flowChartPunchedTap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CÁCH…</a:t>
            </a:r>
          </a:p>
        </p:txBody>
      </p:sp>
    </p:spTree>
    <p:extLst>
      <p:ext uri="{BB962C8B-B14F-4D97-AF65-F5344CB8AC3E}">
        <p14:creationId xmlns:p14="http://schemas.microsoft.com/office/powerpoint/2010/main" val="2850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7237412" y="19050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英語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中国語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漢字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かんじ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あなたは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7237412" y="5707063"/>
            <a:ext cx="3657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分かりますか。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6780212" y="42672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分かりません。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name="adj1" fmla="val -66948"/>
              <a:gd name="adj2" fmla="val 81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Hiểu, biết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name="adj1" fmla="val -118678"/>
              <a:gd name="adj2" fmla="val 543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Không hiểu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name="adj1" fmla="val -169304"/>
              <a:gd name="adj2" fmla="val 312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Có hiểu không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 rot="701746">
            <a:off x="1197716" y="504585"/>
            <a:ext cx="82979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～は　～が　わかります。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23012" y="198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323012" y="3081338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27725" y="4310063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99212" y="579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ちゅうごくご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にほんご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7" name="Cloud Callout 46"/>
          <p:cNvSpPr/>
          <p:nvPr/>
        </p:nvSpPr>
        <p:spPr>
          <a:xfrm rot="219708">
            <a:off x="8407006" y="3393190"/>
            <a:ext cx="3290888" cy="2438400"/>
          </a:xfrm>
          <a:prstGeom prst="cloudCallout">
            <a:avLst>
              <a:gd name="adj1" fmla="val -42633"/>
              <a:gd name="adj2" fmla="val 403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HIỂU, BIẾT (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)</a:t>
            </a:r>
          </a:p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,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7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762000"/>
            <a:ext cx="11734800" cy="6096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Hãy</a:t>
            </a:r>
            <a:r>
              <a:rPr lang="en-US" sz="5400" dirty="0"/>
              <a:t> </a:t>
            </a:r>
            <a:r>
              <a:rPr lang="en-US" sz="5400" dirty="0" err="1"/>
              <a:t>dạy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cách</a:t>
            </a:r>
            <a:r>
              <a:rPr lang="en-US" sz="5400" dirty="0"/>
              <a:t> </a:t>
            </a:r>
            <a:r>
              <a:rPr lang="en-US" sz="5400" dirty="0" err="1"/>
              <a:t>sử</a:t>
            </a:r>
            <a:r>
              <a:rPr lang="en-US" sz="5400" dirty="0"/>
              <a:t> </a:t>
            </a:r>
            <a:r>
              <a:rPr lang="en-US" sz="5400" dirty="0" err="1"/>
              <a:t>dụng</a:t>
            </a:r>
            <a:r>
              <a:rPr lang="en-US" sz="5400" dirty="0"/>
              <a:t> DVD </a:t>
            </a:r>
            <a:r>
              <a:rPr lang="en-US" sz="5400" dirty="0" err="1"/>
              <a:t>với</a:t>
            </a:r>
            <a:r>
              <a:rPr lang="en-US" sz="5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Hãy</a:t>
            </a:r>
            <a:r>
              <a:rPr lang="en-US" sz="5400" dirty="0"/>
              <a:t> </a:t>
            </a:r>
            <a:r>
              <a:rPr lang="en-US" sz="5400" dirty="0" err="1"/>
              <a:t>dạy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cách</a:t>
            </a:r>
            <a:r>
              <a:rPr lang="en-US" sz="5400" dirty="0"/>
              <a:t> </a:t>
            </a:r>
            <a:r>
              <a:rPr lang="en-US" sz="5400" dirty="0" err="1"/>
              <a:t>mua</a:t>
            </a:r>
            <a:r>
              <a:rPr lang="en-US" sz="5400" dirty="0"/>
              <a:t> </a:t>
            </a:r>
            <a:r>
              <a:rPr lang="en-US" sz="5400" dirty="0" err="1"/>
              <a:t>vé</a:t>
            </a:r>
            <a:r>
              <a:rPr lang="en-US" sz="5400" dirty="0"/>
              <a:t> </a:t>
            </a:r>
            <a:r>
              <a:rPr lang="en-US" sz="5400" dirty="0" err="1"/>
              <a:t>với</a:t>
            </a:r>
            <a:r>
              <a:rPr lang="en-US" sz="5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không</a:t>
            </a:r>
            <a:r>
              <a:rPr lang="en-US" sz="5400" dirty="0"/>
              <a:t> </a:t>
            </a:r>
            <a:r>
              <a:rPr lang="en-US" sz="5400" dirty="0" err="1"/>
              <a:t>biết</a:t>
            </a:r>
            <a:r>
              <a:rPr lang="en-US" sz="5400" dirty="0"/>
              <a:t> </a:t>
            </a:r>
            <a:r>
              <a:rPr lang="en-US" sz="5400" dirty="0" err="1"/>
              <a:t>cách</a:t>
            </a:r>
            <a:r>
              <a:rPr lang="en-US" sz="5400" dirty="0"/>
              <a:t> </a:t>
            </a:r>
            <a:r>
              <a:rPr lang="en-US" sz="5400" dirty="0" err="1"/>
              <a:t>thái</a:t>
            </a:r>
            <a:r>
              <a:rPr lang="en-US" sz="5400" dirty="0"/>
              <a:t> </a:t>
            </a:r>
            <a:r>
              <a:rPr lang="en-US" sz="5400" dirty="0" err="1"/>
              <a:t>rau</a:t>
            </a:r>
            <a:r>
              <a:rPr lang="en-US" sz="5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không</a:t>
            </a:r>
            <a:r>
              <a:rPr lang="en-US" sz="5400" dirty="0"/>
              <a:t> </a:t>
            </a:r>
            <a:r>
              <a:rPr lang="en-US" sz="5400" dirty="0" err="1"/>
              <a:t>biết</a:t>
            </a:r>
            <a:r>
              <a:rPr lang="en-US" sz="5400" dirty="0"/>
              <a:t> </a:t>
            </a:r>
            <a:r>
              <a:rPr lang="en-US" sz="5400" dirty="0" err="1"/>
              <a:t>cách</a:t>
            </a:r>
            <a:r>
              <a:rPr lang="en-US" sz="5400" dirty="0"/>
              <a:t> </a:t>
            </a:r>
            <a:r>
              <a:rPr lang="en-US" sz="5400" dirty="0" err="1"/>
              <a:t>làm</a:t>
            </a:r>
            <a:r>
              <a:rPr lang="en-US" sz="5400" dirty="0"/>
              <a:t> </a:t>
            </a:r>
            <a:r>
              <a:rPr lang="en-US" sz="5400" dirty="0" err="1"/>
              <a:t>cà</a:t>
            </a:r>
            <a:r>
              <a:rPr lang="en-US" sz="5400" dirty="0"/>
              <a:t> </a:t>
            </a:r>
            <a:r>
              <a:rPr lang="en-US" sz="5400" dirty="0" err="1"/>
              <a:t>ri</a:t>
            </a:r>
            <a:r>
              <a:rPr lang="en-US" sz="5400" dirty="0"/>
              <a:t>. </a:t>
            </a:r>
            <a:r>
              <a:rPr lang="en-US" sz="5400" dirty="0" err="1"/>
              <a:t>Hãy</a:t>
            </a:r>
            <a:r>
              <a:rPr lang="en-US" sz="5400" dirty="0"/>
              <a:t> </a:t>
            </a:r>
            <a:r>
              <a:rPr lang="en-US" sz="5400" dirty="0" err="1"/>
              <a:t>dạy</a:t>
            </a:r>
            <a:r>
              <a:rPr lang="en-US" sz="5400" dirty="0"/>
              <a:t> </a:t>
            </a:r>
            <a:r>
              <a:rPr lang="en-US" sz="5400" dirty="0" err="1"/>
              <a:t>tôi</a:t>
            </a:r>
            <a:r>
              <a:rPr lang="en-US" sz="5400" dirty="0"/>
              <a:t> </a:t>
            </a:r>
            <a:r>
              <a:rPr lang="en-US" sz="5400" dirty="0" err="1"/>
              <a:t>với</a:t>
            </a:r>
            <a:r>
              <a:rPr lang="en-US" sz="5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Hãy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cái</a:t>
            </a:r>
            <a:r>
              <a:rPr lang="en-US" sz="2400" i="1" dirty="0"/>
              <a:t> </a:t>
            </a:r>
            <a:r>
              <a:rPr lang="en-US" sz="2400" i="1" dirty="0" err="1"/>
              <a:t>đĩa</a:t>
            </a:r>
            <a:r>
              <a:rPr lang="en-US" sz="2400" i="1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Hãy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lọ</a:t>
            </a:r>
            <a:r>
              <a:rPr lang="en-US" sz="2400" i="1" dirty="0"/>
              <a:t> </a:t>
            </a:r>
            <a:r>
              <a:rPr lang="en-US" sz="2400" i="1" dirty="0" err="1"/>
              <a:t>muối</a:t>
            </a:r>
            <a:r>
              <a:rPr lang="en-US" sz="2400" i="1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" y="2895600"/>
            <a:ext cx="2981325" cy="1533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001725"/>
            <a:ext cx="2571750" cy="1781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1897192"/>
            <a:ext cx="2943225" cy="1552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962" y="295274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604" y="1519237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449" y="1904219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2431694" y="74796"/>
            <a:ext cx="7320318" cy="1314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/>
              <a:t>『</a:t>
            </a:r>
            <a:r>
              <a:rPr lang="ja-JP" altLang="en-US" sz="6000" dirty="0"/>
              <a:t>どの</a:t>
            </a:r>
            <a:r>
              <a:rPr lang="en-US" altLang="ja-JP" sz="6000" dirty="0"/>
              <a:t>』</a:t>
            </a:r>
            <a:r>
              <a:rPr lang="en-US" altLang="ja-JP" sz="2800" dirty="0"/>
              <a:t>VS</a:t>
            </a:r>
            <a:r>
              <a:rPr lang="en-US" altLang="ja-JP" sz="6000" dirty="0"/>
              <a:t>『</a:t>
            </a:r>
            <a:r>
              <a:rPr lang="ja-JP" altLang="en-US" sz="6000" dirty="0"/>
              <a:t>どれ</a:t>
            </a:r>
            <a:r>
              <a:rPr lang="en-US" altLang="ja-JP" sz="6000" dirty="0"/>
              <a:t>』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601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お皿を取ってください。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5568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塩を取ってください。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9727" y="4546197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さら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しお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Cái</a:t>
            </a:r>
            <a:r>
              <a:rPr lang="en-US" sz="2400" i="1" dirty="0"/>
              <a:t> </a:t>
            </a:r>
            <a:r>
              <a:rPr lang="en-US" sz="2400" i="1" dirty="0" err="1"/>
              <a:t>nào</a:t>
            </a:r>
            <a:r>
              <a:rPr lang="en-US" sz="2400" i="1" dirty="0"/>
              <a:t> ạ?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どの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皿ですか。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3812" y="5566845"/>
            <a:ext cx="3247192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どれ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1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57911" y="2439839"/>
            <a:ext cx="6426958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みんなで　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楽しいパーティー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5" name="Rounded Rectangle 4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1" y="673071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9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r:id="rId1" imgW="11433240" imgH="6400800"/>
        </mc:Choice>
        <mc:Fallback>
          <p:control r:id="rId1" imgW="11433240" imgH="6400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8300" y="228600"/>
                  <a:ext cx="11430000" cy="6400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855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 dirty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 </a:t>
            </a: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Hút thuốc lá.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hút thuốc lá.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Học tiếng Nhật.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học tiếng Nhật.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バスをまちます。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3829" y="3048000"/>
            <a:ext cx="47958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バスを　まって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タバコを　すいます。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タバコを　すって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日本語を　勉強します。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38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日本語を　勉強して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Ｖて＋います</a:t>
            </a:r>
            <a:endParaRPr lang="en-US" sz="32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Đang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:</a:t>
            </a:r>
          </a:p>
          <a:p>
            <a:pPr algn="ctr" eaLnBrk="1" hangingPunct="1">
              <a:defRPr/>
            </a:pP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</a:p>
          <a:p>
            <a:pPr algn="ctr" eaLnBrk="1" hangingPunct="1">
              <a:defRPr/>
            </a:pP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7479866" y="3048000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479866" y="4135438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13266" y="5343525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6516" y="3048000"/>
            <a:ext cx="14541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57329" y="4124325"/>
            <a:ext cx="1684337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954" y="5359400"/>
            <a:ext cx="16827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29979" y="1803400"/>
            <a:ext cx="1982787" cy="1073150"/>
            <a:chOff x="494506" y="1651575"/>
            <a:chExt cx="1981201" cy="1073268"/>
          </a:xfrm>
        </p:grpSpPr>
        <p:sp>
          <p:nvSpPr>
            <p:cNvPr id="25" name="Rounded Rectangular Callout 24"/>
            <p:cNvSpPr/>
            <p:nvPr/>
          </p:nvSpPr>
          <p:spPr>
            <a:xfrm rot="21069462">
              <a:off x="494506" y="1657926"/>
              <a:ext cx="1981201" cy="1066917"/>
            </a:xfrm>
            <a:prstGeom prst="wedgeRoundRectCallout">
              <a:avLst>
                <a:gd name="adj1" fmla="val 86560"/>
                <a:gd name="adj2" fmla="val 9352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ounded Rectangular Callout 25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82555"/>
                <a:gd name="adj2" fmla="val 204298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ounded Rectangular Callout 26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73956"/>
                <a:gd name="adj2" fmla="val 32493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4800">
                  <a:solidFill>
                    <a:srgbClr val="000000"/>
                  </a:solidFill>
                  <a:latin typeface="Calibri" panose="020F0502020204030204" pitchFamily="34" charset="0"/>
                </a:rPr>
                <a:t>なに</a:t>
              </a:r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0947870">
            <a:off x="1887564" y="3059053"/>
            <a:ext cx="8260527" cy="215443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en-US" altLang="ja-JP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なにを　していますか。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3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Tồn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tại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～に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私の町に　公園が　ありません。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デパートが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～に　～が　います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教室に　学生が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だれも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Oval Callout 18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 rot="21262951">
            <a:off x="3503902" y="3874858"/>
            <a:ext cx="2895600" cy="1066800"/>
          </a:xfrm>
          <a:prstGeom prst="wedgeEllipseCallout">
            <a:avLst>
              <a:gd name="adj1" fmla="val 73008"/>
              <a:gd name="adj2" fmla="val -83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まち　　　　こうえん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61754" y="490671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きょうしつ　　がくせい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8" grpId="0"/>
      <p:bldP spid="19" grpId="0" animBg="1"/>
      <p:bldP spid="20" grpId="0" animBg="1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6653">
            <a:off x="1494081" y="4724400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711125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聞いてください。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246830" y="2704788"/>
            <a:ext cx="249683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MỆNH LỆNH</a:t>
            </a: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321224" y="3431627"/>
            <a:ext cx="2468268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TIẾP DIỄN</a:t>
            </a: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394556" y="4122125"/>
            <a:ext cx="2946474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To be continued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聞いています。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3939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nghe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bài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hát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tiếng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Nhật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　日本語の　うたを　聞いています。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125913"/>
            <a:ext cx="794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bạn</a:t>
            </a:r>
            <a:r>
              <a:rPr lang="en-US" sz="1800" i="1" dirty="0">
                <a:latin typeface="Arial" panose="020B0604020202020204" pitchFamily="34" charset="0"/>
              </a:rPr>
              <a:t> Sơn </a:t>
            </a:r>
            <a:r>
              <a:rPr lang="en-US" sz="1800" i="1" dirty="0" err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nói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chuyện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với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cô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Thủy</a:t>
            </a:r>
            <a:r>
              <a:rPr lang="en-US" sz="1800" i="1" dirty="0">
                <a:latin typeface="Arial" panose="020B0604020202020204" pitchFamily="34" charset="0"/>
              </a:rPr>
              <a:t> ở </a:t>
            </a:r>
            <a:r>
              <a:rPr lang="en-US" sz="1800" i="1" dirty="0" err="1">
                <a:latin typeface="Arial" panose="020B0604020202020204" pitchFamily="34" charset="0"/>
              </a:rPr>
              <a:t>phòng</a:t>
            </a:r>
            <a:r>
              <a:rPr lang="en-US" sz="1800" i="1" dirty="0">
                <a:latin typeface="Arial" panose="020B0604020202020204" pitchFamily="34" charset="0"/>
              </a:rPr>
              <a:t> 201 </a:t>
            </a:r>
            <a:r>
              <a:rPr lang="en-US" sz="1800" i="1" dirty="0" err="1">
                <a:latin typeface="Arial" panose="020B0604020202020204" pitchFamily="34" charset="0"/>
              </a:rPr>
              <a:t>tầng</a:t>
            </a:r>
            <a:r>
              <a:rPr lang="en-US" sz="1800" i="1" dirty="0">
                <a:latin typeface="Arial" panose="020B0604020202020204" pitchFamily="34" charset="0"/>
              </a:rPr>
              <a:t> 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3048000"/>
            <a:ext cx="11125200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Son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さんは　２階の２０１の　きょうしつで　</a:t>
            </a:r>
            <a:r>
              <a:rPr lang="en-US" altLang="ja-JP" sz="2800" dirty="0" err="1">
                <a:latin typeface="NtMotoyaKyotai" pitchFamily="18" charset="-128"/>
                <a:ea typeface="NtMotoyaKyotai" pitchFamily="18" charset="-128"/>
              </a:rPr>
              <a:t>Thuy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先生と　</a:t>
            </a:r>
            <a:r>
              <a:rPr lang="ja-JP" altLang="en-US" sz="2800" dirty="0">
                <a:solidFill>
                  <a:srgbClr val="92D050"/>
                </a:solidFill>
                <a:latin typeface="NtMotoyaKyotai" pitchFamily="18" charset="-128"/>
                <a:ea typeface="NtMotoyaKyotai" pitchFamily="18" charset="-128"/>
              </a:rPr>
              <a:t>はなしています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851506"/>
            <a:ext cx="832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đứng</a:t>
            </a:r>
            <a:r>
              <a:rPr lang="en-US" sz="1800" i="1" dirty="0">
                <a:latin typeface="Arial" panose="020B0604020202020204" pitchFamily="34" charset="0"/>
              </a:rPr>
              <a:t> ở ga Hà </a:t>
            </a:r>
            <a:r>
              <a:rPr lang="en-US" sz="1800" i="1" dirty="0" err="1">
                <a:latin typeface="Arial" panose="020B0604020202020204" pitchFamily="34" charset="0"/>
              </a:rPr>
              <a:t>Nội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nên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Arial" panose="020B0604020202020204" pitchFamily="34" charset="0"/>
              </a:rPr>
              <a:t>hãy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đến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đón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tôi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ngay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4800600"/>
            <a:ext cx="1135221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　ハノイ駅の　前で　立っていますから、すぐ　むかえに　きて　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2818" y="252724"/>
            <a:ext cx="295334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17812" y="5062210"/>
            <a:ext cx="108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0624" y="4653599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6012" y="2895600"/>
            <a:ext cx="190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かい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5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13271" y="1722368"/>
            <a:ext cx="11811000" cy="9459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2750948"/>
            <a:ext cx="11811000" cy="149349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434" y="4351971"/>
            <a:ext cx="11811000" cy="23720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83206" y="309797"/>
            <a:ext cx="739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ましょうか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の使い方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切符が２枚ありますが、一緒に行きませんか？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切符が２枚ありますが、一緒に行きましょう。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手伝いましょうか？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あなたの荷物を運びましょうか。 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いすを持ってきましょうか。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Wave 9"/>
          <p:cNvSpPr/>
          <p:nvPr/>
        </p:nvSpPr>
        <p:spPr>
          <a:xfrm rot="21225577">
            <a:off x="7150651" y="4721613"/>
            <a:ext cx="4404342" cy="1447800"/>
          </a:xfrm>
          <a:prstGeom prst="wav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Shall I do </a:t>
            </a:r>
            <a:r>
              <a:rPr lang="en-US" sz="3200" dirty="0" err="1"/>
              <a:t>smt</a:t>
            </a:r>
            <a:r>
              <a:rPr lang="en-US" sz="3200" dirty="0"/>
              <a:t> for you!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4041" y="1596438"/>
            <a:ext cx="6483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きっぷ　　　まい　　　　　　　　           　いっしょ　   い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てつだ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にもつ　   　はこ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Wave 19"/>
          <p:cNvSpPr/>
          <p:nvPr/>
        </p:nvSpPr>
        <p:spPr>
          <a:xfrm rot="21225577">
            <a:off x="9595347" y="1840171"/>
            <a:ext cx="2070026" cy="710340"/>
          </a:xfrm>
          <a:prstGeom prst="wav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Let’s (do </a:t>
            </a:r>
            <a:r>
              <a:rPr lang="en-US" sz="2400" dirty="0" err="1"/>
              <a:t>smt</a:t>
            </a:r>
            <a:r>
              <a:rPr lang="en-US" sz="2400" dirty="0"/>
              <a:t>)</a:t>
            </a:r>
          </a:p>
        </p:txBody>
      </p:sp>
      <p:sp>
        <p:nvSpPr>
          <p:cNvPr id="21" name="Wave 20"/>
          <p:cNvSpPr/>
          <p:nvPr/>
        </p:nvSpPr>
        <p:spPr>
          <a:xfrm rot="21225577">
            <a:off x="9453473" y="2947768"/>
            <a:ext cx="2496984" cy="1056982"/>
          </a:xfrm>
          <a:prstGeom prst="wav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want to </a:t>
            </a:r>
          </a:p>
          <a:p>
            <a:pPr algn="ctr"/>
            <a:r>
              <a:rPr lang="en-US" sz="2000" dirty="0"/>
              <a:t>(do </a:t>
            </a:r>
            <a:r>
              <a:rPr lang="en-US" sz="2000" dirty="0" err="1"/>
              <a:t>smt</a:t>
            </a:r>
            <a:r>
              <a:rPr lang="en-US" sz="2000" dirty="0"/>
              <a:t>) with me?</a:t>
            </a:r>
          </a:p>
        </p:txBody>
      </p:sp>
    </p:spTree>
    <p:extLst>
      <p:ext uri="{BB962C8B-B14F-4D97-AF65-F5344CB8AC3E}">
        <p14:creationId xmlns:p14="http://schemas.microsoft.com/office/powerpoint/2010/main" val="4640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9" grpId="0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11125200" cy="6858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4800" dirty="0" err="1"/>
              <a:t>Vmasu</a:t>
            </a:r>
            <a:r>
              <a:rPr lang="en-US" sz="4800" dirty="0"/>
              <a:t> </a:t>
            </a:r>
            <a:r>
              <a:rPr lang="ja-JP" altLang="en-US" sz="4800" dirty="0"/>
              <a:t>→　</a:t>
            </a:r>
            <a:r>
              <a:rPr lang="en-US" altLang="ja-JP" sz="4800" dirty="0"/>
              <a:t>V</a:t>
            </a:r>
            <a:r>
              <a:rPr lang="ja-JP" altLang="en-US" sz="4800" dirty="0"/>
              <a:t>ましょうか。</a:t>
            </a:r>
            <a:endParaRPr lang="en-US" altLang="ja-JP" sz="4800" dirty="0"/>
          </a:p>
          <a:p>
            <a:pPr marL="457200" indent="-457200">
              <a:buNone/>
            </a:pPr>
            <a:r>
              <a:rPr lang="vi-VN" sz="3500" dirty="0"/>
              <a:t>Để tôi làm...(đề nghị mình làm gì đó)</a:t>
            </a:r>
            <a:endParaRPr lang="en-US" sz="48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mở</a:t>
            </a:r>
            <a:r>
              <a:rPr lang="en-US" sz="4700" dirty="0"/>
              <a:t> </a:t>
            </a:r>
            <a:r>
              <a:rPr lang="en-US" sz="4700" dirty="0" err="1"/>
              <a:t>cửa</a:t>
            </a:r>
            <a:r>
              <a:rPr lang="en-US" sz="4700" dirty="0"/>
              <a:t> </a:t>
            </a:r>
            <a:r>
              <a:rPr lang="en-US" sz="4700" dirty="0" err="1"/>
              <a:t>sổ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lấy</a:t>
            </a:r>
            <a:r>
              <a:rPr lang="en-US" sz="4700" dirty="0"/>
              <a:t> </a:t>
            </a:r>
            <a:r>
              <a:rPr lang="en-US" sz="4700" dirty="0" err="1"/>
              <a:t>đồ</a:t>
            </a:r>
            <a:r>
              <a:rPr lang="en-US" sz="4700" dirty="0"/>
              <a:t> </a:t>
            </a:r>
            <a:r>
              <a:rPr lang="en-US" sz="4700" dirty="0" err="1"/>
              <a:t>ăn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Để</a:t>
            </a:r>
            <a:r>
              <a:rPr lang="en-US" sz="4700" dirty="0"/>
              <a:t> </a:t>
            </a: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cầm</a:t>
            </a:r>
            <a:r>
              <a:rPr lang="en-US" sz="4700" dirty="0"/>
              <a:t> </a:t>
            </a:r>
            <a:r>
              <a:rPr lang="en-US" sz="4700" dirty="0" err="1"/>
              <a:t>cặp</a:t>
            </a:r>
            <a:r>
              <a:rPr lang="en-US" sz="4700" dirty="0"/>
              <a:t> </a:t>
            </a:r>
            <a:r>
              <a:rPr lang="en-US" sz="4700" dirty="0" err="1"/>
              <a:t>sách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giúp</a:t>
            </a:r>
            <a:r>
              <a:rPr lang="en-US" sz="4700" dirty="0"/>
              <a:t> </a:t>
            </a:r>
            <a:r>
              <a:rPr lang="en-US" sz="4700" dirty="0" err="1"/>
              <a:t>bạn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dọn</a:t>
            </a:r>
            <a:r>
              <a:rPr lang="en-US" sz="4700" dirty="0"/>
              <a:t> </a:t>
            </a:r>
            <a:r>
              <a:rPr lang="en-US" sz="4700" dirty="0" err="1"/>
              <a:t>phòng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anh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Em</a:t>
            </a:r>
            <a:r>
              <a:rPr lang="en-US" sz="4700" dirty="0"/>
              <a:t> </a:t>
            </a:r>
            <a:r>
              <a:rPr lang="en-US" sz="4700" dirty="0" err="1"/>
              <a:t>giặt</a:t>
            </a:r>
            <a:r>
              <a:rPr lang="en-US" sz="4700" dirty="0"/>
              <a:t> </a:t>
            </a:r>
            <a:r>
              <a:rPr lang="en-US" sz="4700" dirty="0" err="1"/>
              <a:t>quần</a:t>
            </a:r>
            <a:r>
              <a:rPr lang="en-US" sz="4700" dirty="0"/>
              <a:t> </a:t>
            </a:r>
            <a:r>
              <a:rPr lang="en-US" sz="4700" dirty="0" err="1"/>
              <a:t>áo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anh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11125200" cy="6858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sz="4800" dirty="0" err="1"/>
              <a:t>Vmasu</a:t>
            </a:r>
            <a:r>
              <a:rPr lang="en-US" sz="4800" dirty="0"/>
              <a:t> </a:t>
            </a:r>
            <a:r>
              <a:rPr lang="ja-JP" altLang="en-US" sz="4800"/>
              <a:t>→　</a:t>
            </a:r>
            <a:r>
              <a:rPr lang="en-US" altLang="ja-JP" sz="4800" dirty="0"/>
              <a:t>V</a:t>
            </a:r>
            <a:r>
              <a:rPr lang="ja-JP" altLang="en-US" sz="4800"/>
              <a:t>ましょうか。</a:t>
            </a:r>
            <a:endParaRPr lang="en-US" altLang="ja-JP" sz="4800" dirty="0"/>
          </a:p>
          <a:p>
            <a:pPr marL="457200" indent="-457200">
              <a:buNone/>
            </a:pPr>
            <a:r>
              <a:rPr lang="vi-VN" sz="3500" dirty="0"/>
              <a:t>Để tôi làm...(đề nghị mình làm gì đó)</a:t>
            </a:r>
            <a:endParaRPr lang="en-US" sz="48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mở</a:t>
            </a:r>
            <a:r>
              <a:rPr lang="en-US" sz="4700" dirty="0"/>
              <a:t> </a:t>
            </a:r>
            <a:r>
              <a:rPr lang="en-US" sz="4700" dirty="0" err="1"/>
              <a:t>cửa</a:t>
            </a:r>
            <a:r>
              <a:rPr lang="en-US" sz="4700" dirty="0"/>
              <a:t> </a:t>
            </a:r>
            <a:r>
              <a:rPr lang="en-US" sz="4700" dirty="0" err="1"/>
              <a:t>sổ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  <a:br>
              <a:rPr lang="en-US" sz="4700" dirty="0"/>
            </a:br>
            <a:r>
              <a:rPr lang="ja-JP" altLang="en-US" sz="4700"/>
              <a:t>まどを　あけましょうか。</a:t>
            </a:r>
            <a:endParaRPr lang="en-US" sz="47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lấy</a:t>
            </a:r>
            <a:r>
              <a:rPr lang="en-US" sz="4700" dirty="0"/>
              <a:t> </a:t>
            </a:r>
            <a:r>
              <a:rPr lang="en-US" sz="4700" dirty="0" err="1"/>
              <a:t>đồ</a:t>
            </a:r>
            <a:r>
              <a:rPr lang="en-US" sz="4700" dirty="0"/>
              <a:t> </a:t>
            </a:r>
            <a:r>
              <a:rPr lang="en-US" sz="4700" dirty="0" err="1"/>
              <a:t>ăn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  <a:br>
              <a:rPr lang="en-US" sz="4700" dirty="0"/>
            </a:br>
            <a:r>
              <a:rPr lang="ja-JP" altLang="en-US" sz="4700"/>
              <a:t>りょうりを　とりましょうか。</a:t>
            </a:r>
            <a:endParaRPr lang="en-US" sz="47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Để</a:t>
            </a:r>
            <a:r>
              <a:rPr lang="en-US" sz="4700" dirty="0"/>
              <a:t> </a:t>
            </a: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cầm</a:t>
            </a:r>
            <a:r>
              <a:rPr lang="en-US" sz="4700" dirty="0"/>
              <a:t> </a:t>
            </a:r>
            <a:r>
              <a:rPr lang="en-US" sz="4700" dirty="0" err="1"/>
              <a:t>cặp</a:t>
            </a:r>
            <a:r>
              <a:rPr lang="en-US" sz="4700" dirty="0"/>
              <a:t> </a:t>
            </a:r>
            <a:r>
              <a:rPr lang="en-US" sz="4700" dirty="0" err="1"/>
              <a:t>sách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  <a:br>
              <a:rPr lang="en-US" sz="4700" dirty="0"/>
            </a:br>
            <a:r>
              <a:rPr lang="ja-JP" altLang="en-US" sz="4700"/>
              <a:t>かばんを　もちましょうか。</a:t>
            </a:r>
            <a:endParaRPr lang="en-US" sz="47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giúp</a:t>
            </a:r>
            <a:r>
              <a:rPr lang="en-US" sz="4700" dirty="0"/>
              <a:t> </a:t>
            </a:r>
            <a:r>
              <a:rPr lang="en-US" sz="4700" dirty="0" err="1"/>
              <a:t>bạn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  <a:br>
              <a:rPr lang="en-US" sz="4700" dirty="0"/>
            </a:br>
            <a:r>
              <a:rPr lang="ja-JP" altLang="en-US" sz="4700"/>
              <a:t>てつだいましょうか。</a:t>
            </a:r>
            <a:endParaRPr lang="en-US" sz="47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Tôi</a:t>
            </a:r>
            <a:r>
              <a:rPr lang="en-US" sz="4700" dirty="0"/>
              <a:t> </a:t>
            </a:r>
            <a:r>
              <a:rPr lang="en-US" sz="4700" dirty="0" err="1"/>
              <a:t>dọn</a:t>
            </a:r>
            <a:r>
              <a:rPr lang="en-US" sz="4700" dirty="0"/>
              <a:t> </a:t>
            </a:r>
            <a:r>
              <a:rPr lang="en-US" sz="4700" dirty="0" err="1"/>
              <a:t>phòng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anh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  <a:br>
              <a:rPr lang="en-US" sz="4700" dirty="0"/>
            </a:br>
            <a:r>
              <a:rPr lang="ja-JP" altLang="en-US" sz="4700"/>
              <a:t>へやを　そうじしましょうか。</a:t>
            </a:r>
            <a:endParaRPr lang="en-US" sz="4700" dirty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/>
              <a:t>Em</a:t>
            </a:r>
            <a:r>
              <a:rPr lang="en-US" sz="4700" dirty="0"/>
              <a:t> </a:t>
            </a:r>
            <a:r>
              <a:rPr lang="en-US" sz="4700" dirty="0" err="1"/>
              <a:t>giặt</a:t>
            </a:r>
            <a:r>
              <a:rPr lang="en-US" sz="4700" dirty="0"/>
              <a:t> </a:t>
            </a:r>
            <a:r>
              <a:rPr lang="en-US" sz="4700" dirty="0" err="1"/>
              <a:t>quần</a:t>
            </a:r>
            <a:r>
              <a:rPr lang="en-US" sz="4700" dirty="0"/>
              <a:t> </a:t>
            </a:r>
            <a:r>
              <a:rPr lang="en-US" sz="4700" dirty="0" err="1"/>
              <a:t>áo</a:t>
            </a:r>
            <a:r>
              <a:rPr lang="en-US" sz="4700" dirty="0"/>
              <a:t> </a:t>
            </a:r>
            <a:r>
              <a:rPr lang="en-US" sz="4700" dirty="0" err="1"/>
              <a:t>cho</a:t>
            </a:r>
            <a:r>
              <a:rPr lang="en-US" sz="4700" dirty="0"/>
              <a:t> </a:t>
            </a:r>
            <a:r>
              <a:rPr lang="en-US" sz="4700" dirty="0" err="1"/>
              <a:t>anh</a:t>
            </a:r>
            <a:r>
              <a:rPr lang="en-US" sz="4700" dirty="0"/>
              <a:t> </a:t>
            </a:r>
            <a:r>
              <a:rPr lang="en-US" sz="4700" dirty="0" err="1"/>
              <a:t>nhé</a:t>
            </a:r>
            <a:r>
              <a:rPr lang="en-US" sz="4700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4700"/>
              <a:t>ふくを　せんたくしましょうか。</a:t>
            </a:r>
            <a:endParaRPr lang="en-US" sz="4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4803" y="356936"/>
            <a:ext cx="5233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まだ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en-US" altLang="ja-JP" sz="28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VS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もう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94012" y="1905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：もう　宿題を　しましたか。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012" y="3581400"/>
            <a:ext cx="5538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です。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1412" y="170494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しゅくだい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2751386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：はい、もう　しました。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4012" y="4406417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D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していません。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212" y="2551331"/>
            <a:ext cx="11587248" cy="430666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1284" y="2567703"/>
            <a:ext cx="441960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あります。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812">
            <a:off x="187080" y="952306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81781" y="2567702"/>
            <a:ext cx="468976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ありません。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3298">
            <a:off x="9180155" y="100831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4412" y="3711781"/>
            <a:ext cx="769620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あります。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84412" y="4664241"/>
            <a:ext cx="8392984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84412" y="5580569"/>
            <a:ext cx="8392984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もう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15528" y="3728683"/>
            <a:ext cx="4191000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 rot="559611">
            <a:off x="8608435" y="2538664"/>
            <a:ext cx="2515177" cy="1103531"/>
          </a:xfrm>
          <a:prstGeom prst="wedgeRoundRectCallout">
            <a:avLst>
              <a:gd name="adj1" fmla="val -56128"/>
              <a:gd name="adj2" fmla="val 83972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VẪN CÓ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15528" y="4688160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049366" y="5591847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 rot="559611">
            <a:off x="9569122" y="3724094"/>
            <a:ext cx="2515177" cy="1103531"/>
          </a:xfrm>
          <a:prstGeom prst="wedgeRoundRectCallout">
            <a:avLst>
              <a:gd name="adj1" fmla="val -43690"/>
              <a:gd name="adj2" fmla="val 88952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VẪN CHƯA CÓ</a:t>
            </a:r>
          </a:p>
        </p:txBody>
      </p:sp>
      <p:sp>
        <p:nvSpPr>
          <p:cNvPr id="21" name="Rounded Rectangular Callout 20"/>
          <p:cNvSpPr/>
          <p:nvPr/>
        </p:nvSpPr>
        <p:spPr>
          <a:xfrm rot="21176624">
            <a:off x="986108" y="4893876"/>
            <a:ext cx="2515177" cy="1103531"/>
          </a:xfrm>
          <a:prstGeom prst="wedgeRoundRectCallout">
            <a:avLst>
              <a:gd name="adj1" fmla="val 103412"/>
              <a:gd name="adj2" fmla="val 78440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KHÔNG CÓ NỮA</a:t>
            </a:r>
          </a:p>
        </p:txBody>
      </p:sp>
    </p:spTree>
    <p:extLst>
      <p:ext uri="{BB962C8B-B14F-4D97-AF65-F5344CB8AC3E}">
        <p14:creationId xmlns:p14="http://schemas.microsoft.com/office/powerpoint/2010/main" val="2600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2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4" grpId="0" animBg="1"/>
      <p:bldP spid="17" grpId="0" animBg="1"/>
      <p:bldP spid="19" grpId="0" animBg="1"/>
      <p:bldP spid="20" grpId="0" animBg="1"/>
      <p:bldP spid="18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7526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まだ　あります：</a:t>
            </a:r>
            <a:r>
              <a:rPr lang="en-US" altLang="ja-JP" dirty="0"/>
              <a:t>Van co</a:t>
            </a:r>
            <a:r>
              <a:rPr lang="ja-JP" altLang="en-US" dirty="0"/>
              <a:t>、Ｖａｎ　ｃｏｎ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もう　ありません：ｋｈｏｎｇｃｏｎ　ＮｕＡ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サラダは　まだ　ありますか？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はい、まだ　あります。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いいえ、　もう　ありません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293812" y="914400"/>
            <a:ext cx="9448800" cy="124884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000" dirty="0" err="1"/>
              <a:t>Hỏi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đối</a:t>
            </a:r>
            <a:r>
              <a:rPr lang="en-US" sz="4000" dirty="0"/>
              <a:t> </a:t>
            </a:r>
            <a:r>
              <a:rPr lang="en-US" sz="4000" dirty="0" err="1"/>
              <a:t>tượng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câu</a:t>
            </a:r>
            <a:endParaRPr lang="en-US" sz="4000" dirty="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Ngày</a:t>
            </a:r>
            <a:r>
              <a:rPr lang="en-US" sz="1800" i="1" dirty="0">
                <a:latin typeface="Arial" panose="020B0604020202020204" pitchFamily="34" charset="0"/>
              </a:rPr>
              <a:t> mai </a:t>
            </a:r>
            <a:r>
              <a:rPr lang="en-US" sz="1800" i="1" dirty="0" err="1">
                <a:latin typeface="Arial" panose="020B0604020202020204" pitchFamily="34" charset="0"/>
              </a:rPr>
              <a:t>bạn</a:t>
            </a:r>
            <a:r>
              <a:rPr lang="en-US" sz="1800" i="1" dirty="0">
                <a:latin typeface="Arial" panose="020B0604020202020204" pitchFamily="34" charset="0"/>
              </a:rPr>
              <a:t> Lan </a:t>
            </a:r>
            <a:r>
              <a:rPr lang="en-US" sz="1800" i="1" dirty="0" err="1">
                <a:latin typeface="Arial" panose="020B0604020202020204" pitchFamily="34" charset="0"/>
              </a:rPr>
              <a:t>sẽ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mang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bánh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ngọt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tới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明日　ランさんは　ケーキを　持ってきます。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>
                <a:latin typeface="Arial" panose="020B0604020202020204" pitchFamily="34" charset="0"/>
              </a:rPr>
              <a:t>Anh Kim </a:t>
            </a:r>
            <a:r>
              <a:rPr lang="en-US" sz="1800" i="1" dirty="0" err="1"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nói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chuyện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với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altLang="ja-JP" sz="1800" i="1" dirty="0" err="1">
                <a:latin typeface="Arial" panose="020B0604020202020204" pitchFamily="34" charset="0"/>
              </a:rPr>
              <a:t>Chị</a:t>
            </a:r>
            <a:r>
              <a:rPr lang="ja-JP" altLang="en-US" sz="1800" i="1" dirty="0">
                <a:latin typeface="Arial" panose="020B0604020202020204" pitchFamily="34" charset="0"/>
              </a:rPr>
              <a:t>　</a:t>
            </a:r>
            <a:r>
              <a:rPr lang="en-US" altLang="ja-JP" sz="1800" i="1" dirty="0">
                <a:latin typeface="Arial" panose="020B0604020202020204" pitchFamily="34" charset="0"/>
              </a:rPr>
              <a:t>Mai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36576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キムさんは　マイさんと　話しています。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Thầy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giáo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sẽ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không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đi</a:t>
            </a:r>
            <a:r>
              <a:rPr lang="en-US" sz="1800" i="1" dirty="0">
                <a:latin typeface="Arial" panose="020B0604020202020204" pitchFamily="34" charset="0"/>
              </a:rPr>
              <a:t> du </a:t>
            </a:r>
            <a:r>
              <a:rPr lang="en-US" sz="1800" i="1" dirty="0" err="1">
                <a:latin typeface="Arial" panose="020B0604020202020204" pitchFamily="34" charset="0"/>
              </a:rPr>
              <a:t>lịch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cùng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mọi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người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　みんなと一</a:t>
            </a:r>
            <a:r>
              <a:rPr lang="ja-JP" altLang="en-US" sz="32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緒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に　旅行に　行きません。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い</a:t>
            </a: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っしょ</a:t>
            </a: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</a:t>
            </a: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りょこう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5212" y="2286000"/>
            <a:ext cx="17526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5212" y="2266950"/>
            <a:ext cx="12192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04532" y="3648075"/>
            <a:ext cx="216608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0252" y="5103887"/>
            <a:ext cx="1360360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20758" y="3649993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17905" y="2269761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1316881">
            <a:off x="561824" y="533400"/>
            <a:ext cx="2634520" cy="838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だれが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>
          <a:xfrm rot="21316881">
            <a:off x="3403084" y="454703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>
                <a:latin typeface="+mj-ea"/>
                <a:ea typeface="+mj-ea"/>
              </a:rPr>
              <a:t>いつが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>
          <a:xfrm rot="21316881">
            <a:off x="6221553" y="367201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どこが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1" name="Rounded Rectangle 20"/>
          <p:cNvSpPr/>
          <p:nvPr/>
        </p:nvSpPr>
        <p:spPr>
          <a:xfrm rot="21316881">
            <a:off x="9096224" y="347852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なにが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だれが　</a:t>
            </a:r>
            <a:r>
              <a:rPr lang="en-US" altLang="ja-JP" dirty="0"/>
              <a:t>V</a:t>
            </a:r>
            <a:r>
              <a:rPr lang="ja-JP" altLang="en-US" dirty="0"/>
              <a:t>ますか／</a:t>
            </a:r>
            <a:r>
              <a:rPr lang="en-US" altLang="ja-JP" dirty="0"/>
              <a:t>V</a:t>
            </a:r>
            <a:r>
              <a:rPr lang="ja-JP" altLang="en-US" dirty="0"/>
              <a:t>ましたか／</a:t>
            </a:r>
            <a:r>
              <a:rPr lang="en-US" altLang="ja-JP" dirty="0"/>
              <a:t>V</a:t>
            </a:r>
            <a:r>
              <a:rPr lang="ja-JP" altLang="en-US" dirty="0"/>
              <a:t>ていますか？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が　</a:t>
            </a:r>
            <a:r>
              <a:rPr lang="en-US" altLang="ja-JP" dirty="0"/>
              <a:t>V</a:t>
            </a:r>
            <a:r>
              <a:rPr lang="ja-JP" altLang="en-US" dirty="0"/>
              <a:t>ます／</a:t>
            </a:r>
            <a:r>
              <a:rPr lang="en-US" altLang="ja-JP" dirty="0"/>
              <a:t>V</a:t>
            </a:r>
            <a:r>
              <a:rPr lang="ja-JP" altLang="en-US" dirty="0"/>
              <a:t>ました／</a:t>
            </a:r>
            <a:r>
              <a:rPr lang="en-US" altLang="ja-JP" dirty="0"/>
              <a:t>V</a:t>
            </a:r>
            <a:r>
              <a:rPr lang="ja-JP" altLang="en-US" dirty="0"/>
              <a:t>ています。</a:t>
            </a:r>
            <a:endParaRPr lang="en-US" altLang="ja-JP" dirty="0"/>
          </a:p>
          <a:p>
            <a:r>
              <a:rPr lang="ja-JP" altLang="en-US" dirty="0"/>
              <a:t>だれが　りょうりを　つくりましたか。</a:t>
            </a:r>
            <a:endParaRPr lang="en-US" altLang="ja-JP" dirty="0"/>
          </a:p>
          <a:p>
            <a:r>
              <a:rPr lang="ja-JP" altLang="en-US" dirty="0"/>
              <a:t>ワンさんが　つくりました。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457200"/>
            <a:ext cx="11658600" cy="6248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/>
              <a:t>Hãy rửa đĩa.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lấy lọ muối.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giúp tôi với.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chụp ảnh.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nghe tiếng Nhật đi.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ăn nhiều vào.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mang ghế đến đây.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để cốc lên bàn.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Hãy cho bánh vào tủ lạnh.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ngày mai hãy đến lúc 9 giờ.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(1)   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(2)   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ロビーに　テレビが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事務所に　田中さんが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テレビは　ロビーに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田中さんは　事務所に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7612" y="5715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22098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～に　～が　あります／います。</a:t>
            </a:r>
            <a:endParaRPr lang="en-US" altLang="en-US" sz="32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98812" y="41910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～は　～に　あります／います。</a:t>
            </a:r>
            <a:endParaRPr lang="en-US" altLang="en-US" sz="32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21423907">
            <a:off x="746413" y="285606"/>
            <a:ext cx="8558104" cy="1684061"/>
          </a:xfrm>
          <a:prstGeom prst="wedgeRoundRectCallout">
            <a:avLst>
              <a:gd name="adj1" fmla="val -3130"/>
              <a:gd name="adj2" fmla="val 8227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.</a:t>
            </a:r>
          </a:p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ở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/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ai</a:t>
            </a:r>
            <a:r>
              <a:rPr lang="en-US" sz="2800" dirty="0"/>
              <a:t>/</a:t>
            </a: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.</a:t>
            </a:r>
          </a:p>
        </p:txBody>
      </p:sp>
      <p:sp>
        <p:nvSpPr>
          <p:cNvPr id="14" name="Rounded Rectangular Callout 13"/>
          <p:cNvSpPr/>
          <p:nvPr/>
        </p:nvSpPr>
        <p:spPr>
          <a:xfrm rot="21423907">
            <a:off x="877020" y="4876811"/>
            <a:ext cx="9774013" cy="1828778"/>
          </a:xfrm>
          <a:prstGeom prst="wedgeRoundRectCallout">
            <a:avLst>
              <a:gd name="adj1" fmla="val -7054"/>
              <a:gd name="adj2" fmla="val -6695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/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/</a:t>
            </a:r>
            <a:r>
              <a:rPr lang="en-US" sz="2800" dirty="0" err="1"/>
              <a:t>nằm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7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228600"/>
            <a:ext cx="10439402" cy="6400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rửa đĩa.</a:t>
            </a:r>
            <a:br>
              <a:rPr lang="vi-VN" sz="3600" dirty="0"/>
            </a:br>
            <a:r>
              <a:rPr lang="ja-JP" altLang="en-US" sz="3600" dirty="0"/>
              <a:t>おさらを　あらってください。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lấy lọ muối.</a:t>
            </a:r>
            <a:r>
              <a:rPr lang="ja-JP" altLang="en-US" sz="3600" dirty="0"/>
              <a:t>　とります</a:t>
            </a:r>
            <a:br>
              <a:rPr lang="en-US" sz="3600" dirty="0"/>
            </a:br>
            <a:r>
              <a:rPr lang="ja-JP" altLang="en-US" sz="3600" dirty="0"/>
              <a:t>しおを　とってください。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giúp tôi với.</a:t>
            </a:r>
            <a:br>
              <a:rPr lang="en-US" sz="3600" dirty="0"/>
            </a:br>
            <a:r>
              <a:rPr lang="ja-JP" altLang="en-US" sz="3600" dirty="0"/>
              <a:t>わたしを　てつだってください。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chụp ảnh.</a:t>
            </a:r>
            <a:br>
              <a:rPr lang="en-US" sz="3600" dirty="0"/>
            </a:br>
            <a:r>
              <a:rPr lang="ja-JP" altLang="en-US" sz="3600" dirty="0"/>
              <a:t>しゃしんを　とってください。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nghe tiếng Nhật đi.</a:t>
            </a:r>
            <a:br>
              <a:rPr lang="en-US" sz="3600" dirty="0"/>
            </a:br>
            <a:r>
              <a:rPr lang="ja-JP" altLang="en-US" sz="3600" dirty="0"/>
              <a:t>日本語を　きいてください。</a:t>
            </a:r>
            <a:endParaRPr lang="vi-VN" sz="3600" dirty="0"/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304800"/>
            <a:ext cx="11734800" cy="6553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ăn nhiều vào.</a:t>
            </a:r>
            <a:br>
              <a:rPr lang="en-US" sz="3600" dirty="0"/>
            </a:br>
            <a:r>
              <a:rPr lang="ja-JP" altLang="en-US" sz="3600"/>
              <a:t>たくさん　たべてください。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mang ghế đến đây.</a:t>
            </a:r>
            <a:br>
              <a:rPr lang="en-US" sz="3600" dirty="0"/>
            </a:br>
            <a:r>
              <a:rPr lang="ja-JP" altLang="en-US" sz="3600"/>
              <a:t>いすを　もってきてください。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để cốc lên bàn.</a:t>
            </a:r>
            <a:br>
              <a:rPr lang="en-US" sz="3600" dirty="0"/>
            </a:br>
            <a:r>
              <a:rPr lang="ja-JP" altLang="en-US" sz="3600"/>
              <a:t>テーブルのうえに　コップを　おいてください。</a:t>
            </a:r>
            <a:br>
              <a:rPr lang="en-US" altLang="ja-JP" sz="3600" dirty="0"/>
            </a:br>
            <a:r>
              <a:rPr lang="ja-JP" altLang="en-US" sz="3600"/>
              <a:t>（おきます）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Hãy cho bánh vào tủ lạnh.</a:t>
            </a:r>
            <a:br>
              <a:rPr lang="en-US" sz="3600" dirty="0"/>
            </a:br>
            <a:r>
              <a:rPr lang="ja-JP" altLang="en-US" sz="3600"/>
              <a:t>れいぞうこに　ケーキをいれてください。</a:t>
            </a:r>
            <a:endParaRPr lang="vi-VN" sz="3600" dirty="0"/>
          </a:p>
          <a:p>
            <a:pPr marL="457200" indent="-457200">
              <a:buFont typeface="+mj-lt"/>
              <a:buAutoNum type="arabicPeriod"/>
            </a:pPr>
            <a:r>
              <a:rPr lang="vi-VN" sz="3600" dirty="0"/>
              <a:t>ngày mai hãy đến lúc 9 giờ.</a:t>
            </a:r>
            <a:br>
              <a:rPr lang="en-US" sz="3600" dirty="0"/>
            </a:br>
            <a:r>
              <a:rPr lang="ja-JP" altLang="en-US" sz="3600"/>
              <a:t>あした　９じに　きてください。</a:t>
            </a:r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1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した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まえ／うしろ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なか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そば／となり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ひだり／みぎ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ちかく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ほんや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はなや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27612" y="32781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361406" y="4115593"/>
            <a:ext cx="4876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579812" y="4114800"/>
            <a:ext cx="4878387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44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372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 chỉ vị trí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18212" y="839787"/>
            <a:ext cx="13716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0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6612" y="3825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999412" y="611187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7612" y="306387"/>
            <a:ext cx="297180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ja-JP" sz="5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5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3318">
            <a:off x="122819" y="318333"/>
            <a:ext cx="3298531" cy="2391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：本は　どこに　ありますか。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420" y="1524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：（本は）机の上に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712" y="4114298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：ぼうしは　どこに　ありますか。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：（ぼうしは）いすの後ろに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　うえ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うし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Trong cặp bạn có cái gì thế?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tiếng Nhật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sách,vở, từ điển…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và vở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Chả có gì cả…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6350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かばんの　なかに　何が　ありますか。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日本ごの　本が　あります。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本と　ノートが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本や</a:t>
            </a:r>
            <a:r>
              <a:rPr lang="en-US" altLang="ja-JP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ノートや 辞書 などが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ありません。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22812" y="40386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じしょ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1600201"/>
            <a:ext cx="2257425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714500"/>
            <a:ext cx="1524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1556543"/>
            <a:ext cx="2371725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76894" y="3810000"/>
            <a:ext cx="117849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894" y="4876800"/>
            <a:ext cx="50793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30193" y="4864895"/>
            <a:ext cx="0" cy="1981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2718" y="4867276"/>
            <a:ext cx="0" cy="19907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7812" y="4876800"/>
            <a:ext cx="53340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724" y="4953000"/>
            <a:ext cx="3900488" cy="176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12" y="1540271"/>
            <a:ext cx="2286000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556" y="1600201"/>
            <a:ext cx="1994694" cy="1690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7412" y="4980856"/>
            <a:ext cx="1755776" cy="187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587" y="76202"/>
            <a:ext cx="1352549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612" y="82874"/>
            <a:ext cx="1387872" cy="13878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92465">
            <a:off x="8303591" y="5477488"/>
            <a:ext cx="1409700" cy="932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0685" y="4980855"/>
            <a:ext cx="1562100" cy="1865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1097" y="5081102"/>
            <a:ext cx="1956550" cy="144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276" y="90412"/>
            <a:ext cx="3767536" cy="138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444" y="90412"/>
            <a:ext cx="2040731" cy="1328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Flowchart: Punched Tape 31"/>
          <p:cNvSpPr/>
          <p:nvPr/>
        </p:nvSpPr>
        <p:spPr>
          <a:xfrm rot="21187794">
            <a:off x="197150" y="1154084"/>
            <a:ext cx="1247323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My house</a:t>
            </a:r>
          </a:p>
        </p:txBody>
      </p:sp>
      <p:sp>
        <p:nvSpPr>
          <p:cNvPr id="33" name="Flowchart: Punched Tape 32"/>
          <p:cNvSpPr/>
          <p:nvPr/>
        </p:nvSpPr>
        <p:spPr>
          <a:xfrm rot="21187794">
            <a:off x="918061" y="6325960"/>
            <a:ext cx="1290656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Boss’s house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865509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交番は　病院の　後ろに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42012" y="2648123"/>
            <a:ext cx="584541" cy="116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2394" y="2245030"/>
            <a:ext cx="838200" cy="97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671" y="5081102"/>
            <a:ext cx="801577" cy="1335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こうばん　　　びょういん　　うし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70920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会社は　公園の　隣に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　　　こうえん　　　となり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0974" y="3895353"/>
            <a:ext cx="10582076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銀行は　映画館と　病院の　間に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えいがかん　　　　びょういん　　あいだ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60277" y="3895353"/>
            <a:ext cx="8354485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リーさんは　病院の　前に</a:t>
            </a:r>
            <a:r>
              <a:rPr lang="ja-JP" altLang="en-US" sz="360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いま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びょういん　　　まえ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82802" y="3886200"/>
            <a:ext cx="8912294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子供たちは　公園の　中に　います。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こうえん　　　なか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8" name="Striped Right Arrow 47"/>
          <p:cNvSpPr/>
          <p:nvPr/>
        </p:nvSpPr>
        <p:spPr>
          <a:xfrm rot="20642422">
            <a:off x="7570229" y="5815300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子供</a:t>
            </a:r>
            <a:endParaRPr lang="en-US" dirty="0"/>
          </a:p>
        </p:txBody>
      </p:sp>
      <p:sp>
        <p:nvSpPr>
          <p:cNvPr id="35" name="Striped Right Arrow 34"/>
          <p:cNvSpPr/>
          <p:nvPr/>
        </p:nvSpPr>
        <p:spPr>
          <a:xfrm rot="20642422">
            <a:off x="10284637" y="611744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riped Right Arrow 44"/>
          <p:cNvSpPr/>
          <p:nvPr/>
        </p:nvSpPr>
        <p:spPr>
          <a:xfrm rot="20642422">
            <a:off x="5137766" y="2965925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リー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 rot="20642422">
            <a:off x="4762385" y="61406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iped Right Arrow 38"/>
          <p:cNvSpPr/>
          <p:nvPr/>
        </p:nvSpPr>
        <p:spPr>
          <a:xfrm rot="20642422">
            <a:off x="2529140" y="2790299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  <p:bldP spid="38" grpId="1" animBg="1"/>
      <p:bldP spid="34" grpId="0"/>
      <p:bldP spid="34" grpId="1"/>
      <p:bldP spid="36" grpId="0" animBg="1"/>
      <p:bldP spid="36" grpId="1" animBg="1"/>
      <p:bldP spid="37" grpId="0"/>
      <p:bldP spid="37" grpId="1"/>
      <p:bldP spid="43" grpId="0" animBg="1"/>
      <p:bldP spid="43" grpId="1" animBg="1"/>
      <p:bldP spid="44" grpId="0"/>
      <p:bldP spid="44" grpId="1"/>
      <p:bldP spid="46" grpId="0" animBg="1"/>
      <p:bldP spid="46" grpId="1" animBg="1"/>
      <p:bldP spid="47" grpId="0"/>
      <p:bldP spid="47" grpId="1"/>
      <p:bldP spid="49" grpId="0" animBg="1"/>
      <p:bldP spid="49" grpId="1" animBg="1"/>
      <p:bldP spid="50" grpId="0"/>
      <p:bldP spid="50" grpId="1"/>
      <p:bldP spid="48" grpId="0" animBg="1"/>
      <p:bldP spid="48" grpId="1" animBg="1"/>
      <p:bldP spid="35" grpId="0" animBg="1"/>
      <p:bldP spid="35" grpId="1" animBg="1"/>
      <p:bldP spid="45" grpId="0" animBg="1"/>
      <p:bldP spid="45" grpId="1" animBg="1"/>
      <p:bldP spid="3" grpId="0" animBg="1"/>
      <p:bldP spid="3" grpId="1" animBg="1"/>
      <p:bldP spid="39" grpId="0" animBg="1"/>
      <p:bldP spid="3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9.0&quot;&gt;&lt;object type=&quot;1&quot; unique_id=&quot;10001&quot;&gt;&lt;property id=&quot;20226&quot; value=&quot;D:\Users\Nguyen Cuong\Desktop\Year of 2015\Spring 2015\Bachelor-Program\Slides (Dekiru Nihongo)\Lesson 7 All.pptx&quot;/&gt;&lt;object type=&quot;8&quot; unique_id=&quot;23015&quot;&gt;&lt;/object&gt;&lt;object type=&quot;2&quot; unique_id=&quot;23016&quot;&gt;&lt;object type=&quot;3&quot; unique_id=&quot;23017&quot;&gt;&lt;property id=&quot;20148&quot; value=&quot;5&quot;/&gt;&lt;property id=&quot;20300&quot; value=&quot;Slide 1&quot;/&gt;&lt;property id=&quot;20307&quot; value=&quot;256&quot;/&gt;&lt;/object&gt;&lt;object type=&quot;3&quot; unique_id=&quot;23018&quot;&gt;&lt;property id=&quot;20148&quot; value=&quot;5&quot;/&gt;&lt;property id=&quot;20300&quot; value=&quot;Slide 2&quot;/&gt;&lt;property id=&quot;20307&quot; value=&quot;263&quot;/&gt;&lt;/object&gt;&lt;object type=&quot;3&quot; unique_id=&quot;23019&quot;&gt;&lt;property id=&quot;20148&quot; value=&quot;5&quot;/&gt;&lt;property id=&quot;20300&quot; value=&quot;Slide 3&quot;/&gt;&lt;property id=&quot;20307&quot; value=&quot;257&quot;/&gt;&lt;/object&gt;&lt;object type=&quot;3&quot; unique_id=&quot;23020&quot;&gt;&lt;property id=&quot;20148&quot; value=&quot;5&quot;/&gt;&lt;property id=&quot;20300&quot; value=&quot;Slide 10&quot;/&gt;&lt;property id=&quot;20307&quot; value=&quot;264&quot;/&gt;&lt;/object&gt;&lt;object type=&quot;3&quot; unique_id=&quot;23021&quot;&gt;&lt;property id=&quot;20148&quot; value=&quot;5&quot;/&gt;&lt;property id=&quot;20300&quot; value=&quot;Slide 12&quot;/&gt;&lt;property id=&quot;20307&quot; value=&quot;266&quot;/&gt;&lt;/object&gt;&lt;object type=&quot;3&quot; unique_id=&quot;23022&quot;&gt;&lt;property id=&quot;20148&quot; value=&quot;5&quot;/&gt;&lt;property id=&quot;20300&quot; value=&quot;Slide 24&quot;/&gt;&lt;property id=&quot;20307&quot; value=&quot;265&quot;/&gt;&lt;/object&gt;&lt;object type=&quot;3&quot; unique_id=&quot;23023&quot;&gt;&lt;property id=&quot;20148&quot; value=&quot;5&quot;/&gt;&lt;property id=&quot;20300&quot; value=&quot;Slide 26&quot;/&gt;&lt;property id=&quot;20307&quot; value=&quot;267&quot;/&gt;&lt;/object&gt;&lt;object type=&quot;3&quot; unique_id=&quot;23600&quot;&gt;&lt;property id=&quot;20148&quot; value=&quot;5&quot;/&gt;&lt;property id=&quot;20300&quot; value=&quot;Slide 15&quot;/&gt;&lt;property id=&quot;20307&quot; value=&quot;268&quot;/&gt;&lt;/object&gt;&lt;object type=&quot;3&quot; unique_id=&quot;23601&quot;&gt;&lt;property id=&quot;20148&quot; value=&quot;5&quot;/&gt;&lt;property id=&quot;20300&quot; value=&quot;Slide 16&quot;/&gt;&lt;property id=&quot;20307&quot; value=&quot;269&quot;/&gt;&lt;/object&gt;&lt;object type=&quot;3&quot; unique_id=&quot;23602&quot;&gt;&lt;property id=&quot;20148&quot; value=&quot;5&quot;/&gt;&lt;property id=&quot;20300&quot; value=&quot;Slide 18&quot;/&gt;&lt;property id=&quot;20307&quot; value=&quot;270&quot;/&gt;&lt;/object&gt;&lt;object type=&quot;3&quot; unique_id=&quot;23603&quot;&gt;&lt;property id=&quot;20148&quot; value=&quot;5&quot;/&gt;&lt;property id=&quot;20300&quot; value=&quot;Slide 20&quot;/&gt;&lt;property id=&quot;20307&quot; value=&quot;271&quot;/&gt;&lt;/object&gt;&lt;object type=&quot;3&quot; unique_id=&quot;23604&quot;&gt;&lt;property id=&quot;20148&quot; value=&quot;5&quot;/&gt;&lt;property id=&quot;20300&quot; value=&quot;Slide 30&quot;/&gt;&lt;property id=&quot;20307&quot; value=&quot;272&quot;/&gt;&lt;/object&gt;&lt;object type=&quot;3&quot; unique_id=&quot;23605&quot;&gt;&lt;property id=&quot;20148&quot; value=&quot;5&quot;/&gt;&lt;property id=&quot;20300&quot; value=&quot;Slide 19&quot;/&gt;&lt;property id=&quot;20307&quot; value=&quot;273&quot;/&gt;&lt;/object&gt;&lt;object type=&quot;3&quot; unique_id=&quot;23606&quot;&gt;&lt;property id=&quot;20148&quot; value=&quot;5&quot;/&gt;&lt;property id=&quot;20300&quot; value=&quot;Slide 21&quot;/&gt;&lt;property id=&quot;20307&quot; value=&quot;274&quot;/&gt;&lt;/object&gt;&lt;object type=&quot;3&quot; unique_id=&quot;23607&quot;&gt;&lt;property id=&quot;20148&quot; value=&quot;5&quot;/&gt;&lt;property id=&quot;20300&quot; value=&quot;Slide 28&quot;/&gt;&lt;property id=&quot;20307&quot; value=&quot;275&quot;/&gt;&lt;/object&gt;&lt;object type=&quot;3&quot; unique_id=&quot;23608&quot;&gt;&lt;property id=&quot;20148&quot; value=&quot;5&quot;/&gt;&lt;property id=&quot;20300&quot; value=&quot;Slide 29&quot;/&gt;&lt;property id=&quot;20307&quot; value=&quot;276&quot;/&gt;&lt;/object&gt;&lt;object type=&quot;3&quot; unique_id=&quot;23609&quot;&gt;&lt;property id=&quot;20148&quot; value=&quot;5&quot;/&gt;&lt;property id=&quot;20300&quot; value=&quot;Slide 31&quot;/&gt;&lt;property id=&quot;20307&quot; value=&quot;277&quot;/&gt;&lt;/object&gt;&lt;object type=&quot;3&quot; unique_id=&quot;23610&quot;&gt;&lt;property id=&quot;20148&quot; value=&quot;5&quot;/&gt;&lt;property id=&quot;20300&quot; value=&quot;Slide 32&quot;/&gt;&lt;property id=&quot;20307&quot; value=&quot;278&quot;/&gt;&lt;/object&gt;&lt;object type=&quot;3&quot; unique_id=&quot;23671&quot;&gt;&lt;property id=&quot;20148&quot; value=&quot;5&quot;/&gt;&lt;property id=&quot;20300&quot; value=&quot;Slide 17&quot;/&gt;&lt;property id=&quot;20307&quot; value=&quot;279&quot;/&gt;&lt;/object&gt;&lt;object type=&quot;3&quot; unique_id=&quot;23735&quot;&gt;&lt;property id=&quot;20148&quot; value=&quot;5&quot;/&gt;&lt;property id=&quot;20300&quot; value=&quot;Slide 25&quot;/&gt;&lt;property id=&quot;20307&quot; value=&quot;280&quot;/&gt;&lt;/object&gt;&lt;object type=&quot;3&quot; unique_id=&quot;24359&quot;&gt;&lt;property id=&quot;20148&quot; value=&quot;5&quot;/&gt;&lt;property id=&quot;20300&quot; value=&quot;Slide 4&quot;/&gt;&lt;property id=&quot;20307&quot; value=&quot;281&quot;/&gt;&lt;/object&gt;&lt;object type=&quot;3&quot; unique_id=&quot;24360&quot;&gt;&lt;property id=&quot;20148&quot; value=&quot;5&quot;/&gt;&lt;property id=&quot;20300&quot; value=&quot;Slide 5&quot;/&gt;&lt;property id=&quot;20307&quot; value=&quot;282&quot;/&gt;&lt;/object&gt;&lt;object type=&quot;3&quot; unique_id=&quot;24361&quot;&gt;&lt;property id=&quot;20148&quot; value=&quot;5&quot;/&gt;&lt;property id=&quot;20300&quot; value=&quot;Slide 6&quot;/&gt;&lt;property id=&quot;20307&quot; value=&quot;283&quot;/&gt;&lt;/object&gt;&lt;object type=&quot;3&quot; unique_id=&quot;24362&quot;&gt;&lt;property id=&quot;20148&quot; value=&quot;5&quot;/&gt;&lt;property id=&quot;20300&quot; value=&quot;Slide 7&quot;/&gt;&lt;property id=&quot;20307&quot; value=&quot;284&quot;/&gt;&lt;/object&gt;&lt;object type=&quot;3&quot; unique_id=&quot;24363&quot;&gt;&lt;property id=&quot;20148&quot; value=&quot;5&quot;/&gt;&lt;property id=&quot;20300&quot; value=&quot;Slide 8&quot;/&gt;&lt;property id=&quot;20307&quot; value=&quot;285&quot;/&gt;&lt;/object&gt;&lt;object type=&quot;3&quot; unique_id=&quot;24688&quot;&gt;&lt;property id=&quot;20148&quot; value=&quot;5&quot;/&gt;&lt;property id=&quot;20300&quot; value=&quot;Slide 9&quot;/&gt;&lt;property id=&quot;20307&quot; value=&quot;286&quot;/&gt;&lt;/object&gt;&lt;object type=&quot;3&quot; unique_id=&quot;25289&quot;&gt;&lt;property id=&quot;20148&quot; value=&quot;5&quot;/&gt;&lt;property id=&quot;20300&quot; value=&quot;Slide 27&quot;/&gt;&lt;property id=&quot;20307&quot; value=&quot;287&quot;/&gt;&lt;/object&gt;&lt;object type=&quot;3&quot; unique_id=&quot;25609&quot;&gt;&lt;property id=&quot;20148&quot; value=&quot;5&quot;/&gt;&lt;property id=&quot;20300&quot; value=&quot;Slide 23&quot;/&gt;&lt;property id=&quot;20307&quot; value=&quot;288&quot;/&gt;&lt;/object&gt;&lt;object type=&quot;3&quot; unique_id=&quot;27514&quot;&gt;&lt;property id=&quot;20148&quot; value=&quot;5&quot;/&gt;&lt;property id=&quot;20300&quot; value=&quot;Slide 11&quot;/&gt;&lt;property id=&quot;20307&quot; value=&quot;289&quot;/&gt;&lt;/object&gt;&lt;object type=&quot;3&quot; unique_id=&quot;27515&quot;&gt;&lt;property id=&quot;20148&quot; value=&quot;5&quot;/&gt;&lt;property id=&quot;20300&quot; value=&quot;Slide 13&quot;/&gt;&lt;property id=&quot;20307&quot; value=&quot;291&quot;/&gt;&lt;/object&gt;&lt;object type=&quot;3&quot; unique_id=&quot;27516&quot;&gt;&lt;property id=&quot;20148&quot; value=&quot;5&quot;/&gt;&lt;property id=&quot;20300&quot; value=&quot;Slide 14&quot;/&gt;&lt;property id=&quot;20307&quot; value=&quot;290&quot;/&gt;&lt;/object&gt;&lt;object type=&quot;3&quot; unique_id=&quot;28516&quot;&gt;&lt;property id=&quot;20148&quot; value=&quot;5&quot;/&gt;&lt;property id=&quot;20300&quot; value=&quot;Slide 22&quot;/&gt;&lt;property id=&quot;20307&quot; value=&quot;29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4223</Words>
  <Application>Microsoft Office PowerPoint</Application>
  <PresentationFormat>Custom</PresentationFormat>
  <Paragraphs>531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Chaparral Pro</vt:lpstr>
      <vt:lpstr>Especial Kay</vt:lpstr>
      <vt:lpstr>HGMaruGothicMPRO</vt:lpstr>
      <vt:lpstr>HGMaruGothicMPRO</vt:lpstr>
      <vt:lpstr>HGPSoeiKakupoptai</vt:lpstr>
      <vt:lpstr>HGSoeiKakupoptai</vt:lpstr>
      <vt:lpstr>HGSSoeiKakupoptai</vt:lpstr>
      <vt:lpstr>Kozuka Mincho Pro H</vt:lpstr>
      <vt:lpstr>NtMotoyaKyotai</vt:lpstr>
      <vt:lpstr>OCR A Extended</vt:lpstr>
      <vt:lpstr>Arial</vt:lpstr>
      <vt:lpstr>Bradley Hand ITC</vt:lpstr>
      <vt:lpstr>Calibri</vt:lpstr>
      <vt:lpstr>Consolas</vt:lpstr>
      <vt:lpstr>Corbel</vt:lpstr>
      <vt:lpstr>HG正楷書体-PRO</vt:lpstr>
      <vt:lpstr>Tahoma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2014-12-19T07:23:54Z</dcterms:created>
  <dcterms:modified xsi:type="dcterms:W3CDTF">2023-03-05T20:18:38Z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