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265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9" d="100"/>
          <a:sy n="49" d="100"/>
        </p:scale>
        <p:origin x="-102" y="-3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69EA11-60E6-4263-8F1C-608B21012322}" type="datetimeFigureOut">
              <a:rPr lang="en-CA" smtClean="0"/>
              <a:t>28/09/2014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E27345-7B6E-42CE-AD04-B70060E9250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15413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Hanoi (n) is called,</a:t>
            </a:r>
            <a:r>
              <a:rPr lang="en-CA" baseline="0" dirty="0" smtClean="0"/>
              <a:t> in which case n is 5 in this example. (is a global variable)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E27345-7B6E-42CE-AD04-B70060E9250D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686022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When </a:t>
            </a:r>
            <a:r>
              <a:rPr lang="en-CA" dirty="0" err="1" smtClean="0"/>
              <a:t>hanoi</a:t>
            </a:r>
            <a:r>
              <a:rPr lang="en-CA" dirty="0" smtClean="0"/>
              <a:t>(5) is called n&gt;1 so it will return 2*</a:t>
            </a:r>
            <a:r>
              <a:rPr lang="en-CA" dirty="0" err="1" smtClean="0"/>
              <a:t>hanoi</a:t>
            </a:r>
            <a:r>
              <a:rPr lang="en-CA" dirty="0" smtClean="0"/>
              <a:t>(4)+1, where </a:t>
            </a:r>
            <a:r>
              <a:rPr lang="en-CA" dirty="0" err="1" smtClean="0"/>
              <a:t>hanoi</a:t>
            </a:r>
            <a:r>
              <a:rPr lang="en-CA" baseline="0" dirty="0" smtClean="0"/>
              <a:t> (4) is called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E27345-7B6E-42CE-AD04-B70060E9250D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903506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Same thing as before, </a:t>
            </a:r>
            <a:r>
              <a:rPr lang="en-CA" dirty="0" err="1" smtClean="0"/>
              <a:t>hanoi</a:t>
            </a:r>
            <a:r>
              <a:rPr lang="en-CA" dirty="0" smtClean="0"/>
              <a:t>(3)</a:t>
            </a:r>
            <a:r>
              <a:rPr lang="en-CA" baseline="0" dirty="0" smtClean="0"/>
              <a:t> is called, will continue until the if statement is called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E27345-7B6E-42CE-AD04-B70060E9250D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185993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Now that n&lt;=1,</a:t>
            </a:r>
            <a:r>
              <a:rPr lang="en-CA" baseline="0" dirty="0" smtClean="0"/>
              <a:t> it will start to return values back to the previous function calls.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E27345-7B6E-42CE-AD04-B70060E9250D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513794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Hanoi(1)</a:t>
            </a:r>
            <a:r>
              <a:rPr lang="en-CA" baseline="0" dirty="0" smtClean="0"/>
              <a:t> will return the value of 1 to </a:t>
            </a:r>
            <a:r>
              <a:rPr lang="en-CA" baseline="0" dirty="0" err="1" smtClean="0"/>
              <a:t>hanoi</a:t>
            </a:r>
            <a:r>
              <a:rPr lang="en-CA" baseline="0" dirty="0" smtClean="0"/>
              <a:t>(2), which will result in the return value to be 2*1+1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E27345-7B6E-42CE-AD04-B70060E9250D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665111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Hanoi(2)</a:t>
            </a:r>
            <a:r>
              <a:rPr lang="en-CA" baseline="0" dirty="0" smtClean="0"/>
              <a:t> will return the value 3 to </a:t>
            </a:r>
            <a:r>
              <a:rPr lang="en-CA" baseline="0" dirty="0" err="1" smtClean="0"/>
              <a:t>hanoi</a:t>
            </a:r>
            <a:r>
              <a:rPr lang="en-CA" baseline="0" dirty="0" smtClean="0"/>
              <a:t>(3), this will continue until the first call of </a:t>
            </a:r>
            <a:r>
              <a:rPr lang="en-CA" baseline="0" dirty="0" err="1" smtClean="0"/>
              <a:t>hanoi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E27345-7B6E-42CE-AD04-B70060E9250D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15105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Finally</a:t>
            </a:r>
            <a:r>
              <a:rPr lang="en-CA" baseline="0" dirty="0" smtClean="0"/>
              <a:t> reaching the first call of </a:t>
            </a:r>
            <a:r>
              <a:rPr lang="en-CA" baseline="0" dirty="0" err="1" smtClean="0"/>
              <a:t>hanoi</a:t>
            </a:r>
            <a:r>
              <a:rPr lang="en-CA" baseline="0" dirty="0" smtClean="0"/>
              <a:t>, it will return the final answer of 31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E27345-7B6E-42CE-AD04-B70060E9250D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789959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CB9E3-21A4-4805-A27C-005DE5B4D6EF}" type="datetimeFigureOut">
              <a:rPr lang="en-CA" smtClean="0"/>
              <a:t>28/09/2014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6C84F-DB17-47DA-A20F-A297DEB8D5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84065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CB9E3-21A4-4805-A27C-005DE5B4D6EF}" type="datetimeFigureOut">
              <a:rPr lang="en-CA" smtClean="0"/>
              <a:t>28/09/2014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6C84F-DB17-47DA-A20F-A297DEB8D5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47343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CB9E3-21A4-4805-A27C-005DE5B4D6EF}" type="datetimeFigureOut">
              <a:rPr lang="en-CA" smtClean="0"/>
              <a:t>28/09/2014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6C84F-DB17-47DA-A20F-A297DEB8D5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47953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CB9E3-21A4-4805-A27C-005DE5B4D6EF}" type="datetimeFigureOut">
              <a:rPr lang="en-CA" smtClean="0"/>
              <a:t>28/09/2014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6C84F-DB17-47DA-A20F-A297DEB8D5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57645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CB9E3-21A4-4805-A27C-005DE5B4D6EF}" type="datetimeFigureOut">
              <a:rPr lang="en-CA" smtClean="0"/>
              <a:t>28/09/2014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6C84F-DB17-47DA-A20F-A297DEB8D5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03091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CB9E3-21A4-4805-A27C-005DE5B4D6EF}" type="datetimeFigureOut">
              <a:rPr lang="en-CA" smtClean="0"/>
              <a:t>28/09/2014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6C84F-DB17-47DA-A20F-A297DEB8D5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13530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CB9E3-21A4-4805-A27C-005DE5B4D6EF}" type="datetimeFigureOut">
              <a:rPr lang="en-CA" smtClean="0"/>
              <a:t>28/09/2014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6C84F-DB17-47DA-A20F-A297DEB8D5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36999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CB9E3-21A4-4805-A27C-005DE5B4D6EF}" type="datetimeFigureOut">
              <a:rPr lang="en-CA" smtClean="0"/>
              <a:t>28/09/2014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6C84F-DB17-47DA-A20F-A297DEB8D5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33780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CB9E3-21A4-4805-A27C-005DE5B4D6EF}" type="datetimeFigureOut">
              <a:rPr lang="en-CA" smtClean="0"/>
              <a:t>28/09/2014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6C84F-DB17-47DA-A20F-A297DEB8D5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90094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CB9E3-21A4-4805-A27C-005DE5B4D6EF}" type="datetimeFigureOut">
              <a:rPr lang="en-CA" smtClean="0"/>
              <a:t>28/09/2014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6C84F-DB17-47DA-A20F-A297DEB8D5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92629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CB9E3-21A4-4805-A27C-005DE5B4D6EF}" type="datetimeFigureOut">
              <a:rPr lang="en-CA" smtClean="0"/>
              <a:t>28/09/2014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6C84F-DB17-47DA-A20F-A297DEB8D5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23040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CB9E3-21A4-4805-A27C-005DE5B4D6EF}" type="datetimeFigureOut">
              <a:rPr lang="en-CA" smtClean="0"/>
              <a:t>28/09/2014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46C84F-DB17-47DA-A20F-A297DEB8D5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5905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48064" y="188640"/>
            <a:ext cx="3744416" cy="6264696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dirty="0" err="1" smtClean="0">
                <a:solidFill>
                  <a:schemeClr val="tx1"/>
                </a:solidFill>
              </a:rPr>
              <a:t>var</a:t>
            </a:r>
            <a:r>
              <a:rPr lang="en-CA" dirty="0" smtClean="0">
                <a:solidFill>
                  <a:schemeClr val="tx1"/>
                </a:solidFill>
              </a:rPr>
              <a:t> n = 5;</a:t>
            </a:r>
          </a:p>
          <a:p>
            <a:endParaRPr lang="en-CA" dirty="0" smtClean="0">
              <a:solidFill>
                <a:schemeClr val="tx1"/>
              </a:solidFill>
            </a:endParaRPr>
          </a:p>
          <a:p>
            <a:r>
              <a:rPr lang="en-CA" dirty="0" smtClean="0">
                <a:solidFill>
                  <a:schemeClr val="tx1"/>
                </a:solidFill>
              </a:rPr>
              <a:t>//Tower of </a:t>
            </a:r>
            <a:r>
              <a:rPr lang="en-CA" dirty="0" err="1" smtClean="0">
                <a:solidFill>
                  <a:schemeClr val="tx1"/>
                </a:solidFill>
              </a:rPr>
              <a:t>hanoi</a:t>
            </a:r>
            <a:r>
              <a:rPr lang="en-CA" dirty="0" smtClean="0">
                <a:solidFill>
                  <a:schemeClr val="tx1"/>
                </a:solidFill>
              </a:rPr>
              <a:t> </a:t>
            </a:r>
            <a:r>
              <a:rPr lang="en-CA" dirty="0" err="1" smtClean="0">
                <a:solidFill>
                  <a:schemeClr val="tx1"/>
                </a:solidFill>
              </a:rPr>
              <a:t>recusive</a:t>
            </a:r>
            <a:r>
              <a:rPr lang="en-CA" dirty="0" smtClean="0">
                <a:solidFill>
                  <a:schemeClr val="tx1"/>
                </a:solidFill>
              </a:rPr>
              <a:t> function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function </a:t>
            </a:r>
            <a:r>
              <a:rPr lang="en-CA" dirty="0" err="1" smtClean="0">
                <a:solidFill>
                  <a:schemeClr val="tx1"/>
                </a:solidFill>
              </a:rPr>
              <a:t>hanoi</a:t>
            </a:r>
            <a:r>
              <a:rPr lang="en-CA" dirty="0" smtClean="0">
                <a:solidFill>
                  <a:schemeClr val="tx1"/>
                </a:solidFill>
              </a:rPr>
              <a:t>(n){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   //BASIS CASES: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   if(n&lt;0) {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      console.log("ERROR: </a:t>
            </a:r>
            <a:r>
              <a:rPr lang="en-CA" dirty="0" err="1" smtClean="0">
                <a:solidFill>
                  <a:schemeClr val="tx1"/>
                </a:solidFill>
              </a:rPr>
              <a:t>neg</a:t>
            </a:r>
            <a:r>
              <a:rPr lang="en-CA" dirty="0" smtClean="0">
                <a:solidFill>
                  <a:schemeClr val="tx1"/>
                </a:solidFill>
              </a:rPr>
              <a:t> factorial not defined"); 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      return undefined;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   }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   if(n&lt;=1) return 1;</a:t>
            </a:r>
          </a:p>
          <a:p>
            <a:endParaRPr lang="en-CA" dirty="0" smtClean="0">
              <a:solidFill>
                <a:schemeClr val="tx1"/>
              </a:solidFill>
            </a:endParaRPr>
          </a:p>
          <a:p>
            <a:r>
              <a:rPr lang="en-CA" dirty="0" smtClean="0">
                <a:solidFill>
                  <a:schemeClr val="tx1"/>
                </a:solidFill>
              </a:rPr>
              <a:t>   //RECURSIVE CASES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   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   return 2*</a:t>
            </a:r>
            <a:r>
              <a:rPr lang="en-CA" dirty="0" err="1" smtClean="0">
                <a:solidFill>
                  <a:schemeClr val="tx1"/>
                </a:solidFill>
              </a:rPr>
              <a:t>hanoi</a:t>
            </a:r>
            <a:r>
              <a:rPr lang="en-CA" dirty="0" smtClean="0">
                <a:solidFill>
                  <a:schemeClr val="tx1"/>
                </a:solidFill>
              </a:rPr>
              <a:t>(n-1)+1;</a:t>
            </a:r>
          </a:p>
          <a:p>
            <a:endParaRPr lang="en-CA" dirty="0" smtClean="0">
              <a:solidFill>
                <a:schemeClr val="tx1"/>
              </a:solidFill>
            </a:endParaRPr>
          </a:p>
          <a:p>
            <a:r>
              <a:rPr lang="en-CA" dirty="0" smtClean="0">
                <a:solidFill>
                  <a:schemeClr val="tx1"/>
                </a:solidFill>
              </a:rPr>
              <a:t>}</a:t>
            </a:r>
          </a:p>
          <a:p>
            <a:endParaRPr lang="en-CA" dirty="0" smtClean="0">
              <a:solidFill>
                <a:schemeClr val="tx1"/>
              </a:solidFill>
            </a:endParaRPr>
          </a:p>
          <a:p>
            <a:r>
              <a:rPr lang="en-CA" dirty="0" err="1" smtClean="0">
                <a:solidFill>
                  <a:schemeClr val="tx1"/>
                </a:solidFill>
              </a:rPr>
              <a:t>hanoi</a:t>
            </a:r>
            <a:r>
              <a:rPr lang="en-CA" dirty="0" smtClean="0">
                <a:solidFill>
                  <a:schemeClr val="tx1"/>
                </a:solidFill>
              </a:rPr>
              <a:t>(n</a:t>
            </a:r>
            <a:r>
              <a:rPr lang="en-CA" dirty="0">
                <a:solidFill>
                  <a:schemeClr val="tx1"/>
                </a:solidFill>
              </a:rPr>
              <a:t>);</a:t>
            </a:r>
          </a:p>
        </p:txBody>
      </p:sp>
      <p:sp>
        <p:nvSpPr>
          <p:cNvPr id="4" name="Rectangle 3"/>
          <p:cNvSpPr/>
          <p:nvPr/>
        </p:nvSpPr>
        <p:spPr>
          <a:xfrm>
            <a:off x="1259632" y="188640"/>
            <a:ext cx="2016224" cy="21602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ectangle 4"/>
          <p:cNvSpPr/>
          <p:nvPr/>
        </p:nvSpPr>
        <p:spPr>
          <a:xfrm>
            <a:off x="1259632" y="2348881"/>
            <a:ext cx="2016224" cy="23762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Rectangle 5"/>
          <p:cNvSpPr/>
          <p:nvPr/>
        </p:nvSpPr>
        <p:spPr>
          <a:xfrm>
            <a:off x="1259632" y="5805264"/>
            <a:ext cx="2016224" cy="80047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dirty="0" err="1" smtClean="0">
                <a:solidFill>
                  <a:schemeClr val="tx1"/>
                </a:solidFill>
              </a:rPr>
              <a:t>Globals</a:t>
            </a:r>
            <a:endParaRPr lang="en-CA" dirty="0" smtClean="0">
              <a:solidFill>
                <a:schemeClr val="tx1"/>
              </a:solidFill>
            </a:endParaRPr>
          </a:p>
          <a:p>
            <a:r>
              <a:rPr lang="en-CA" dirty="0">
                <a:solidFill>
                  <a:schemeClr val="tx1"/>
                </a:solidFill>
              </a:rPr>
              <a:t>n</a:t>
            </a:r>
            <a:r>
              <a:rPr lang="en-CA" dirty="0" smtClean="0">
                <a:solidFill>
                  <a:schemeClr val="tx1"/>
                </a:solidFill>
              </a:rPr>
              <a:t> = 5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59632" y="4725144"/>
            <a:ext cx="2016224" cy="104290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dirty="0" smtClean="0">
                <a:solidFill>
                  <a:schemeClr val="tx1"/>
                </a:solidFill>
              </a:rPr>
              <a:t>Hanoi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n: 5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Ret </a:t>
            </a:r>
            <a:r>
              <a:rPr lang="en-CA" dirty="0" err="1" smtClean="0">
                <a:solidFill>
                  <a:schemeClr val="tx1"/>
                </a:solidFill>
              </a:rPr>
              <a:t>addr</a:t>
            </a:r>
            <a:r>
              <a:rPr lang="en-CA" dirty="0" smtClean="0">
                <a:solidFill>
                  <a:schemeClr val="tx1"/>
                </a:solidFill>
              </a:rPr>
              <a:t>: ..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Ret </a:t>
            </a:r>
            <a:r>
              <a:rPr lang="en-CA" dirty="0" err="1" smtClean="0">
                <a:solidFill>
                  <a:schemeClr val="tx1"/>
                </a:solidFill>
              </a:rPr>
              <a:t>val</a:t>
            </a:r>
            <a:r>
              <a:rPr lang="en-CA" dirty="0" smtClean="0">
                <a:solidFill>
                  <a:schemeClr val="tx1"/>
                </a:solidFill>
              </a:rPr>
              <a:t>: 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8" name="Left Arrow 7"/>
          <p:cNvSpPr/>
          <p:nvPr/>
        </p:nvSpPr>
        <p:spPr>
          <a:xfrm>
            <a:off x="6300192" y="5678643"/>
            <a:ext cx="576064" cy="25324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Left Arrow 8"/>
          <p:cNvSpPr/>
          <p:nvPr/>
        </p:nvSpPr>
        <p:spPr>
          <a:xfrm>
            <a:off x="3275856" y="6205500"/>
            <a:ext cx="576064" cy="25324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085313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48064" y="188640"/>
            <a:ext cx="3744416" cy="6264696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dirty="0" err="1" smtClean="0">
                <a:solidFill>
                  <a:schemeClr val="tx1"/>
                </a:solidFill>
              </a:rPr>
              <a:t>var</a:t>
            </a:r>
            <a:r>
              <a:rPr lang="en-CA" dirty="0" smtClean="0">
                <a:solidFill>
                  <a:schemeClr val="tx1"/>
                </a:solidFill>
              </a:rPr>
              <a:t> n = 5;</a:t>
            </a:r>
          </a:p>
          <a:p>
            <a:endParaRPr lang="en-CA" dirty="0" smtClean="0">
              <a:solidFill>
                <a:schemeClr val="tx1"/>
              </a:solidFill>
            </a:endParaRPr>
          </a:p>
          <a:p>
            <a:r>
              <a:rPr lang="en-CA" dirty="0" smtClean="0">
                <a:solidFill>
                  <a:schemeClr val="tx1"/>
                </a:solidFill>
              </a:rPr>
              <a:t>//Tower of </a:t>
            </a:r>
            <a:r>
              <a:rPr lang="en-CA" dirty="0" err="1" smtClean="0">
                <a:solidFill>
                  <a:schemeClr val="tx1"/>
                </a:solidFill>
              </a:rPr>
              <a:t>hanoi</a:t>
            </a:r>
            <a:r>
              <a:rPr lang="en-CA" dirty="0" smtClean="0">
                <a:solidFill>
                  <a:schemeClr val="tx1"/>
                </a:solidFill>
              </a:rPr>
              <a:t> </a:t>
            </a:r>
            <a:r>
              <a:rPr lang="en-CA" dirty="0" err="1" smtClean="0">
                <a:solidFill>
                  <a:schemeClr val="tx1"/>
                </a:solidFill>
              </a:rPr>
              <a:t>recusive</a:t>
            </a:r>
            <a:r>
              <a:rPr lang="en-CA" dirty="0" smtClean="0">
                <a:solidFill>
                  <a:schemeClr val="tx1"/>
                </a:solidFill>
              </a:rPr>
              <a:t> function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function </a:t>
            </a:r>
            <a:r>
              <a:rPr lang="en-CA" dirty="0" err="1" smtClean="0">
                <a:solidFill>
                  <a:schemeClr val="tx1"/>
                </a:solidFill>
              </a:rPr>
              <a:t>hanoi</a:t>
            </a:r>
            <a:r>
              <a:rPr lang="en-CA" dirty="0" smtClean="0">
                <a:solidFill>
                  <a:schemeClr val="tx1"/>
                </a:solidFill>
              </a:rPr>
              <a:t>(n){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   //BASIS CASES: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   if(n&lt;0) {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      console.log("ERROR: </a:t>
            </a:r>
            <a:r>
              <a:rPr lang="en-CA" dirty="0" err="1" smtClean="0">
                <a:solidFill>
                  <a:schemeClr val="tx1"/>
                </a:solidFill>
              </a:rPr>
              <a:t>neg</a:t>
            </a:r>
            <a:r>
              <a:rPr lang="en-CA" dirty="0" smtClean="0">
                <a:solidFill>
                  <a:schemeClr val="tx1"/>
                </a:solidFill>
              </a:rPr>
              <a:t> factorial not defined"); 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      return undefined;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   }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   if(n&lt;=1) return 1;</a:t>
            </a:r>
          </a:p>
          <a:p>
            <a:endParaRPr lang="en-CA" dirty="0" smtClean="0">
              <a:solidFill>
                <a:schemeClr val="tx1"/>
              </a:solidFill>
            </a:endParaRPr>
          </a:p>
          <a:p>
            <a:r>
              <a:rPr lang="en-CA" dirty="0" smtClean="0">
                <a:solidFill>
                  <a:schemeClr val="tx1"/>
                </a:solidFill>
              </a:rPr>
              <a:t>   //RECURSIVE CASES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   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   return 2*</a:t>
            </a:r>
            <a:r>
              <a:rPr lang="en-CA" dirty="0" err="1" smtClean="0">
                <a:solidFill>
                  <a:schemeClr val="tx1"/>
                </a:solidFill>
              </a:rPr>
              <a:t>hanoi</a:t>
            </a:r>
            <a:r>
              <a:rPr lang="en-CA" dirty="0" smtClean="0">
                <a:solidFill>
                  <a:schemeClr val="tx1"/>
                </a:solidFill>
              </a:rPr>
              <a:t>(n-1)+1;</a:t>
            </a:r>
          </a:p>
          <a:p>
            <a:endParaRPr lang="en-CA" dirty="0" smtClean="0">
              <a:solidFill>
                <a:schemeClr val="tx1"/>
              </a:solidFill>
            </a:endParaRPr>
          </a:p>
          <a:p>
            <a:r>
              <a:rPr lang="en-CA" dirty="0" smtClean="0">
                <a:solidFill>
                  <a:schemeClr val="tx1"/>
                </a:solidFill>
              </a:rPr>
              <a:t>}</a:t>
            </a:r>
          </a:p>
          <a:p>
            <a:endParaRPr lang="en-CA" dirty="0" smtClean="0">
              <a:solidFill>
                <a:schemeClr val="tx1"/>
              </a:solidFill>
            </a:endParaRPr>
          </a:p>
          <a:p>
            <a:r>
              <a:rPr lang="en-CA" dirty="0" err="1">
                <a:solidFill>
                  <a:schemeClr val="tx1"/>
                </a:solidFill>
              </a:rPr>
              <a:t>hanoi</a:t>
            </a:r>
            <a:r>
              <a:rPr lang="en-CA" dirty="0">
                <a:solidFill>
                  <a:schemeClr val="tx1"/>
                </a:solidFill>
              </a:rPr>
              <a:t>(n);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59632" y="-45404"/>
            <a:ext cx="2016224" cy="13681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ectangle 4"/>
          <p:cNvSpPr/>
          <p:nvPr/>
        </p:nvSpPr>
        <p:spPr>
          <a:xfrm>
            <a:off x="1254901" y="1346759"/>
            <a:ext cx="2016224" cy="2614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Rectangle 5"/>
          <p:cNvSpPr/>
          <p:nvPr/>
        </p:nvSpPr>
        <p:spPr>
          <a:xfrm>
            <a:off x="1259632" y="6053100"/>
            <a:ext cx="2016224" cy="80047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dirty="0" err="1" smtClean="0">
                <a:solidFill>
                  <a:schemeClr val="tx1"/>
                </a:solidFill>
              </a:rPr>
              <a:t>Globals</a:t>
            </a:r>
            <a:endParaRPr lang="en-CA" dirty="0" smtClean="0">
              <a:solidFill>
                <a:schemeClr val="tx1"/>
              </a:solidFill>
            </a:endParaRPr>
          </a:p>
          <a:p>
            <a:r>
              <a:rPr lang="en-CA" dirty="0">
                <a:solidFill>
                  <a:schemeClr val="tx1"/>
                </a:solidFill>
              </a:rPr>
              <a:t>n</a:t>
            </a:r>
            <a:r>
              <a:rPr lang="en-CA" dirty="0" smtClean="0">
                <a:solidFill>
                  <a:schemeClr val="tx1"/>
                </a:solidFill>
              </a:rPr>
              <a:t> = 5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59632" y="5010197"/>
            <a:ext cx="2016224" cy="104290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dirty="0" smtClean="0">
                <a:solidFill>
                  <a:schemeClr val="tx1"/>
                </a:solidFill>
              </a:rPr>
              <a:t>Hanoi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n: 5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Ret </a:t>
            </a:r>
            <a:r>
              <a:rPr lang="en-CA" dirty="0" err="1" smtClean="0">
                <a:solidFill>
                  <a:schemeClr val="tx1"/>
                </a:solidFill>
              </a:rPr>
              <a:t>addr</a:t>
            </a:r>
            <a:r>
              <a:rPr lang="en-CA" dirty="0" smtClean="0">
                <a:solidFill>
                  <a:schemeClr val="tx1"/>
                </a:solidFill>
              </a:rPr>
              <a:t>: ..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Ret </a:t>
            </a:r>
            <a:r>
              <a:rPr lang="en-CA" dirty="0" err="1" smtClean="0">
                <a:solidFill>
                  <a:schemeClr val="tx1"/>
                </a:solidFill>
              </a:rPr>
              <a:t>val</a:t>
            </a:r>
            <a:r>
              <a:rPr lang="en-CA" dirty="0" smtClean="0">
                <a:solidFill>
                  <a:schemeClr val="tx1"/>
                </a:solidFill>
              </a:rPr>
              <a:t>: </a:t>
            </a:r>
            <a:r>
              <a:rPr lang="en-CA" dirty="0" smtClean="0">
                <a:solidFill>
                  <a:schemeClr val="tx1"/>
                </a:solidFill>
              </a:rPr>
              <a:t>31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260948" y="838584"/>
            <a:ext cx="2016224" cy="41716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9" name="Left Arrow 8"/>
          <p:cNvSpPr/>
          <p:nvPr/>
        </p:nvSpPr>
        <p:spPr>
          <a:xfrm>
            <a:off x="3288332" y="5799859"/>
            <a:ext cx="576064" cy="25324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80729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48064" y="188640"/>
            <a:ext cx="3744416" cy="6264696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dirty="0" err="1" smtClean="0">
                <a:solidFill>
                  <a:schemeClr val="tx1"/>
                </a:solidFill>
              </a:rPr>
              <a:t>var</a:t>
            </a:r>
            <a:r>
              <a:rPr lang="en-CA" dirty="0" smtClean="0">
                <a:solidFill>
                  <a:schemeClr val="tx1"/>
                </a:solidFill>
              </a:rPr>
              <a:t> n = 5;</a:t>
            </a:r>
          </a:p>
          <a:p>
            <a:endParaRPr lang="en-CA" dirty="0" smtClean="0">
              <a:solidFill>
                <a:schemeClr val="tx1"/>
              </a:solidFill>
            </a:endParaRPr>
          </a:p>
          <a:p>
            <a:r>
              <a:rPr lang="en-CA" dirty="0" smtClean="0">
                <a:solidFill>
                  <a:schemeClr val="tx1"/>
                </a:solidFill>
              </a:rPr>
              <a:t>//Tower of </a:t>
            </a:r>
            <a:r>
              <a:rPr lang="en-CA" dirty="0" err="1" smtClean="0">
                <a:solidFill>
                  <a:schemeClr val="tx1"/>
                </a:solidFill>
              </a:rPr>
              <a:t>hanoi</a:t>
            </a:r>
            <a:r>
              <a:rPr lang="en-CA" dirty="0" smtClean="0">
                <a:solidFill>
                  <a:schemeClr val="tx1"/>
                </a:solidFill>
              </a:rPr>
              <a:t> </a:t>
            </a:r>
            <a:r>
              <a:rPr lang="en-CA" dirty="0" err="1" smtClean="0">
                <a:solidFill>
                  <a:schemeClr val="tx1"/>
                </a:solidFill>
              </a:rPr>
              <a:t>recusive</a:t>
            </a:r>
            <a:r>
              <a:rPr lang="en-CA" dirty="0" smtClean="0">
                <a:solidFill>
                  <a:schemeClr val="tx1"/>
                </a:solidFill>
              </a:rPr>
              <a:t> function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function </a:t>
            </a:r>
            <a:r>
              <a:rPr lang="en-CA" dirty="0" err="1" smtClean="0">
                <a:solidFill>
                  <a:schemeClr val="tx1"/>
                </a:solidFill>
              </a:rPr>
              <a:t>hanoi</a:t>
            </a:r>
            <a:r>
              <a:rPr lang="en-CA" dirty="0" smtClean="0">
                <a:solidFill>
                  <a:schemeClr val="tx1"/>
                </a:solidFill>
              </a:rPr>
              <a:t>(n){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   //BASIS CASES: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   if(n&lt;0) {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      console.log("ERROR: </a:t>
            </a:r>
            <a:r>
              <a:rPr lang="en-CA" dirty="0" err="1" smtClean="0">
                <a:solidFill>
                  <a:schemeClr val="tx1"/>
                </a:solidFill>
              </a:rPr>
              <a:t>neg</a:t>
            </a:r>
            <a:r>
              <a:rPr lang="en-CA" dirty="0" smtClean="0">
                <a:solidFill>
                  <a:schemeClr val="tx1"/>
                </a:solidFill>
              </a:rPr>
              <a:t> factorial not defined"); 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      return undefined;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   }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   if(n&lt;=1) return 1;</a:t>
            </a:r>
          </a:p>
          <a:p>
            <a:endParaRPr lang="en-CA" dirty="0" smtClean="0">
              <a:solidFill>
                <a:schemeClr val="tx1"/>
              </a:solidFill>
            </a:endParaRPr>
          </a:p>
          <a:p>
            <a:r>
              <a:rPr lang="en-CA" dirty="0" smtClean="0">
                <a:solidFill>
                  <a:schemeClr val="tx1"/>
                </a:solidFill>
              </a:rPr>
              <a:t>   //RECURSIVE CASES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   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   return 2*</a:t>
            </a:r>
            <a:r>
              <a:rPr lang="en-CA" dirty="0" err="1" smtClean="0">
                <a:solidFill>
                  <a:schemeClr val="tx1"/>
                </a:solidFill>
              </a:rPr>
              <a:t>hanoi</a:t>
            </a:r>
            <a:r>
              <a:rPr lang="en-CA" dirty="0" smtClean="0">
                <a:solidFill>
                  <a:schemeClr val="tx1"/>
                </a:solidFill>
              </a:rPr>
              <a:t>(n-1)+1;</a:t>
            </a:r>
          </a:p>
          <a:p>
            <a:endParaRPr lang="en-CA" dirty="0" smtClean="0">
              <a:solidFill>
                <a:schemeClr val="tx1"/>
              </a:solidFill>
            </a:endParaRPr>
          </a:p>
          <a:p>
            <a:r>
              <a:rPr lang="en-CA" dirty="0" smtClean="0">
                <a:solidFill>
                  <a:schemeClr val="tx1"/>
                </a:solidFill>
              </a:rPr>
              <a:t>}</a:t>
            </a:r>
          </a:p>
          <a:p>
            <a:endParaRPr lang="en-CA" dirty="0" smtClean="0">
              <a:solidFill>
                <a:schemeClr val="tx1"/>
              </a:solidFill>
            </a:endParaRPr>
          </a:p>
          <a:p>
            <a:r>
              <a:rPr lang="en-CA" dirty="0" err="1">
                <a:solidFill>
                  <a:schemeClr val="tx1"/>
                </a:solidFill>
              </a:rPr>
              <a:t>hanoi</a:t>
            </a:r>
            <a:r>
              <a:rPr lang="en-CA" dirty="0">
                <a:solidFill>
                  <a:schemeClr val="tx1"/>
                </a:solidFill>
              </a:rPr>
              <a:t>(n);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59632" y="188640"/>
            <a:ext cx="2016224" cy="21602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ectangle 4"/>
          <p:cNvSpPr/>
          <p:nvPr/>
        </p:nvSpPr>
        <p:spPr>
          <a:xfrm>
            <a:off x="1254901" y="2348881"/>
            <a:ext cx="2016224" cy="13043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Rectangle 5"/>
          <p:cNvSpPr/>
          <p:nvPr/>
        </p:nvSpPr>
        <p:spPr>
          <a:xfrm>
            <a:off x="1259632" y="5805264"/>
            <a:ext cx="2016224" cy="80047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dirty="0" err="1" smtClean="0">
                <a:solidFill>
                  <a:schemeClr val="tx1"/>
                </a:solidFill>
              </a:rPr>
              <a:t>Globals</a:t>
            </a:r>
            <a:endParaRPr lang="en-CA" dirty="0" smtClean="0">
              <a:solidFill>
                <a:schemeClr val="tx1"/>
              </a:solidFill>
            </a:endParaRPr>
          </a:p>
          <a:p>
            <a:r>
              <a:rPr lang="en-CA" dirty="0">
                <a:solidFill>
                  <a:schemeClr val="tx1"/>
                </a:solidFill>
              </a:rPr>
              <a:t>n</a:t>
            </a:r>
            <a:r>
              <a:rPr lang="en-CA" dirty="0" smtClean="0">
                <a:solidFill>
                  <a:schemeClr val="tx1"/>
                </a:solidFill>
              </a:rPr>
              <a:t> = 5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59632" y="4725144"/>
            <a:ext cx="2016224" cy="104290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dirty="0" smtClean="0">
                <a:solidFill>
                  <a:schemeClr val="tx1"/>
                </a:solidFill>
              </a:rPr>
              <a:t>Hanoi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n: 5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Ret </a:t>
            </a:r>
            <a:r>
              <a:rPr lang="en-CA" dirty="0" err="1" smtClean="0">
                <a:solidFill>
                  <a:schemeClr val="tx1"/>
                </a:solidFill>
              </a:rPr>
              <a:t>addr</a:t>
            </a:r>
            <a:r>
              <a:rPr lang="en-CA" dirty="0" smtClean="0">
                <a:solidFill>
                  <a:schemeClr val="tx1"/>
                </a:solidFill>
              </a:rPr>
              <a:t>: ..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Ret </a:t>
            </a:r>
            <a:r>
              <a:rPr lang="en-CA" dirty="0" err="1" smtClean="0">
                <a:solidFill>
                  <a:schemeClr val="tx1"/>
                </a:solidFill>
              </a:rPr>
              <a:t>val</a:t>
            </a:r>
            <a:r>
              <a:rPr lang="en-CA" dirty="0" smtClean="0">
                <a:solidFill>
                  <a:schemeClr val="tx1"/>
                </a:solidFill>
              </a:rPr>
              <a:t>: 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259632" y="3653202"/>
            <a:ext cx="2016224" cy="104290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dirty="0" smtClean="0">
                <a:solidFill>
                  <a:schemeClr val="tx1"/>
                </a:solidFill>
              </a:rPr>
              <a:t>Hanoi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n: 4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Ret </a:t>
            </a:r>
            <a:r>
              <a:rPr lang="en-CA" dirty="0" err="1" smtClean="0">
                <a:solidFill>
                  <a:schemeClr val="tx1"/>
                </a:solidFill>
              </a:rPr>
              <a:t>addr</a:t>
            </a:r>
            <a:r>
              <a:rPr lang="en-CA" dirty="0" smtClean="0">
                <a:solidFill>
                  <a:schemeClr val="tx1"/>
                </a:solidFill>
              </a:rPr>
              <a:t>: ..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Ret </a:t>
            </a:r>
            <a:r>
              <a:rPr lang="en-CA" dirty="0" err="1" smtClean="0">
                <a:solidFill>
                  <a:schemeClr val="tx1"/>
                </a:solidFill>
              </a:rPr>
              <a:t>val</a:t>
            </a:r>
            <a:r>
              <a:rPr lang="en-CA" dirty="0" smtClean="0">
                <a:solidFill>
                  <a:schemeClr val="tx1"/>
                </a:solidFill>
              </a:rPr>
              <a:t>: 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9" name="Left Arrow 8"/>
          <p:cNvSpPr/>
          <p:nvPr/>
        </p:nvSpPr>
        <p:spPr>
          <a:xfrm>
            <a:off x="7740352" y="4598523"/>
            <a:ext cx="576064" cy="25324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Left Arrow 9"/>
          <p:cNvSpPr/>
          <p:nvPr/>
        </p:nvSpPr>
        <p:spPr>
          <a:xfrm>
            <a:off x="3419872" y="3921412"/>
            <a:ext cx="792088" cy="5157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17219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48064" y="188640"/>
            <a:ext cx="3744416" cy="6264696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dirty="0" err="1" smtClean="0">
                <a:solidFill>
                  <a:schemeClr val="tx1"/>
                </a:solidFill>
              </a:rPr>
              <a:t>var</a:t>
            </a:r>
            <a:r>
              <a:rPr lang="en-CA" dirty="0" smtClean="0">
                <a:solidFill>
                  <a:schemeClr val="tx1"/>
                </a:solidFill>
              </a:rPr>
              <a:t> n = 5;</a:t>
            </a:r>
          </a:p>
          <a:p>
            <a:endParaRPr lang="en-CA" dirty="0" smtClean="0">
              <a:solidFill>
                <a:schemeClr val="tx1"/>
              </a:solidFill>
            </a:endParaRPr>
          </a:p>
          <a:p>
            <a:r>
              <a:rPr lang="en-CA" dirty="0" smtClean="0">
                <a:solidFill>
                  <a:schemeClr val="tx1"/>
                </a:solidFill>
              </a:rPr>
              <a:t>//Tower of </a:t>
            </a:r>
            <a:r>
              <a:rPr lang="en-CA" dirty="0" err="1" smtClean="0">
                <a:solidFill>
                  <a:schemeClr val="tx1"/>
                </a:solidFill>
              </a:rPr>
              <a:t>hanoi</a:t>
            </a:r>
            <a:r>
              <a:rPr lang="en-CA" dirty="0" smtClean="0">
                <a:solidFill>
                  <a:schemeClr val="tx1"/>
                </a:solidFill>
              </a:rPr>
              <a:t> </a:t>
            </a:r>
            <a:r>
              <a:rPr lang="en-CA" dirty="0" err="1" smtClean="0">
                <a:solidFill>
                  <a:schemeClr val="tx1"/>
                </a:solidFill>
              </a:rPr>
              <a:t>recusive</a:t>
            </a:r>
            <a:r>
              <a:rPr lang="en-CA" dirty="0" smtClean="0">
                <a:solidFill>
                  <a:schemeClr val="tx1"/>
                </a:solidFill>
              </a:rPr>
              <a:t> function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function </a:t>
            </a:r>
            <a:r>
              <a:rPr lang="en-CA" dirty="0" err="1" smtClean="0">
                <a:solidFill>
                  <a:schemeClr val="tx1"/>
                </a:solidFill>
              </a:rPr>
              <a:t>hanoi</a:t>
            </a:r>
            <a:r>
              <a:rPr lang="en-CA" dirty="0" smtClean="0">
                <a:solidFill>
                  <a:schemeClr val="tx1"/>
                </a:solidFill>
              </a:rPr>
              <a:t>(n){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   //BASIS CASES: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   if(n&lt;0) {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      console.log("ERROR: </a:t>
            </a:r>
            <a:r>
              <a:rPr lang="en-CA" dirty="0" err="1" smtClean="0">
                <a:solidFill>
                  <a:schemeClr val="tx1"/>
                </a:solidFill>
              </a:rPr>
              <a:t>neg</a:t>
            </a:r>
            <a:r>
              <a:rPr lang="en-CA" dirty="0" smtClean="0">
                <a:solidFill>
                  <a:schemeClr val="tx1"/>
                </a:solidFill>
              </a:rPr>
              <a:t> factorial not defined"); 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      return undefined;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   }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   if(n&lt;=1) return 1;</a:t>
            </a:r>
          </a:p>
          <a:p>
            <a:endParaRPr lang="en-CA" dirty="0" smtClean="0">
              <a:solidFill>
                <a:schemeClr val="tx1"/>
              </a:solidFill>
            </a:endParaRPr>
          </a:p>
          <a:p>
            <a:r>
              <a:rPr lang="en-CA" dirty="0" smtClean="0">
                <a:solidFill>
                  <a:schemeClr val="tx1"/>
                </a:solidFill>
              </a:rPr>
              <a:t>   //RECURSIVE CASES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   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   return 2*</a:t>
            </a:r>
            <a:r>
              <a:rPr lang="en-CA" dirty="0" err="1" smtClean="0">
                <a:solidFill>
                  <a:schemeClr val="tx1"/>
                </a:solidFill>
              </a:rPr>
              <a:t>hanoi</a:t>
            </a:r>
            <a:r>
              <a:rPr lang="en-CA" dirty="0" smtClean="0">
                <a:solidFill>
                  <a:schemeClr val="tx1"/>
                </a:solidFill>
              </a:rPr>
              <a:t>(n-1)+1;</a:t>
            </a:r>
          </a:p>
          <a:p>
            <a:endParaRPr lang="en-CA" dirty="0" smtClean="0">
              <a:solidFill>
                <a:schemeClr val="tx1"/>
              </a:solidFill>
            </a:endParaRPr>
          </a:p>
          <a:p>
            <a:r>
              <a:rPr lang="en-CA" dirty="0" smtClean="0">
                <a:solidFill>
                  <a:schemeClr val="tx1"/>
                </a:solidFill>
              </a:rPr>
              <a:t>}</a:t>
            </a:r>
          </a:p>
          <a:p>
            <a:endParaRPr lang="en-CA" dirty="0" smtClean="0">
              <a:solidFill>
                <a:schemeClr val="tx1"/>
              </a:solidFill>
            </a:endParaRPr>
          </a:p>
          <a:p>
            <a:r>
              <a:rPr lang="en-CA" dirty="0" err="1">
                <a:solidFill>
                  <a:schemeClr val="tx1"/>
                </a:solidFill>
              </a:rPr>
              <a:t>hanoi</a:t>
            </a:r>
            <a:r>
              <a:rPr lang="en-CA" dirty="0">
                <a:solidFill>
                  <a:schemeClr val="tx1"/>
                </a:solidFill>
              </a:rPr>
              <a:t>(n);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59632" y="188640"/>
            <a:ext cx="2016224" cy="21602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ectangle 4"/>
          <p:cNvSpPr/>
          <p:nvPr/>
        </p:nvSpPr>
        <p:spPr>
          <a:xfrm>
            <a:off x="1254901" y="2348881"/>
            <a:ext cx="2016224" cy="2614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Rectangle 5"/>
          <p:cNvSpPr/>
          <p:nvPr/>
        </p:nvSpPr>
        <p:spPr>
          <a:xfrm>
            <a:off x="1259632" y="5805264"/>
            <a:ext cx="2016224" cy="80047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dirty="0" err="1" smtClean="0">
                <a:solidFill>
                  <a:schemeClr val="tx1"/>
                </a:solidFill>
              </a:rPr>
              <a:t>Globals</a:t>
            </a:r>
            <a:endParaRPr lang="en-CA" dirty="0" smtClean="0">
              <a:solidFill>
                <a:schemeClr val="tx1"/>
              </a:solidFill>
            </a:endParaRPr>
          </a:p>
          <a:p>
            <a:r>
              <a:rPr lang="en-CA" dirty="0">
                <a:solidFill>
                  <a:schemeClr val="tx1"/>
                </a:solidFill>
              </a:rPr>
              <a:t>n</a:t>
            </a:r>
            <a:r>
              <a:rPr lang="en-CA" dirty="0" smtClean="0">
                <a:solidFill>
                  <a:schemeClr val="tx1"/>
                </a:solidFill>
              </a:rPr>
              <a:t> = 5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59632" y="4725144"/>
            <a:ext cx="2016224" cy="104290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dirty="0" smtClean="0">
                <a:solidFill>
                  <a:schemeClr val="tx1"/>
                </a:solidFill>
              </a:rPr>
              <a:t>Hanoi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n: 5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Ret </a:t>
            </a:r>
            <a:r>
              <a:rPr lang="en-CA" dirty="0" err="1" smtClean="0">
                <a:solidFill>
                  <a:schemeClr val="tx1"/>
                </a:solidFill>
              </a:rPr>
              <a:t>addr</a:t>
            </a:r>
            <a:r>
              <a:rPr lang="en-CA" dirty="0" smtClean="0">
                <a:solidFill>
                  <a:schemeClr val="tx1"/>
                </a:solidFill>
              </a:rPr>
              <a:t>: ..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Ret </a:t>
            </a:r>
            <a:r>
              <a:rPr lang="en-CA" dirty="0" err="1" smtClean="0">
                <a:solidFill>
                  <a:schemeClr val="tx1"/>
                </a:solidFill>
              </a:rPr>
              <a:t>val</a:t>
            </a:r>
            <a:r>
              <a:rPr lang="en-CA" dirty="0" smtClean="0">
                <a:solidFill>
                  <a:schemeClr val="tx1"/>
                </a:solidFill>
              </a:rPr>
              <a:t>: 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259632" y="3653202"/>
            <a:ext cx="2016224" cy="104290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dirty="0" smtClean="0">
                <a:solidFill>
                  <a:schemeClr val="tx1"/>
                </a:solidFill>
              </a:rPr>
              <a:t>Hanoi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n: 4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Ret </a:t>
            </a:r>
            <a:r>
              <a:rPr lang="en-CA" dirty="0" err="1" smtClean="0">
                <a:solidFill>
                  <a:schemeClr val="tx1"/>
                </a:solidFill>
              </a:rPr>
              <a:t>addr</a:t>
            </a:r>
            <a:r>
              <a:rPr lang="en-CA" dirty="0" smtClean="0">
                <a:solidFill>
                  <a:schemeClr val="tx1"/>
                </a:solidFill>
              </a:rPr>
              <a:t>: ..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Ret </a:t>
            </a:r>
            <a:r>
              <a:rPr lang="en-CA" dirty="0" err="1" smtClean="0">
                <a:solidFill>
                  <a:schemeClr val="tx1"/>
                </a:solidFill>
              </a:rPr>
              <a:t>val</a:t>
            </a:r>
            <a:r>
              <a:rPr lang="en-CA" dirty="0" smtClean="0">
                <a:solidFill>
                  <a:schemeClr val="tx1"/>
                </a:solidFill>
              </a:rPr>
              <a:t>: 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254901" y="2610299"/>
            <a:ext cx="2016224" cy="104290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dirty="0" smtClean="0">
                <a:solidFill>
                  <a:schemeClr val="tx1"/>
                </a:solidFill>
              </a:rPr>
              <a:t>Hanoi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n: 3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Ret </a:t>
            </a:r>
            <a:r>
              <a:rPr lang="en-CA" dirty="0" err="1" smtClean="0">
                <a:solidFill>
                  <a:schemeClr val="tx1"/>
                </a:solidFill>
              </a:rPr>
              <a:t>addr</a:t>
            </a:r>
            <a:r>
              <a:rPr lang="en-CA" dirty="0" smtClean="0">
                <a:solidFill>
                  <a:schemeClr val="tx1"/>
                </a:solidFill>
              </a:rPr>
              <a:t>: ..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Ret </a:t>
            </a:r>
            <a:r>
              <a:rPr lang="en-CA" dirty="0" err="1" smtClean="0">
                <a:solidFill>
                  <a:schemeClr val="tx1"/>
                </a:solidFill>
              </a:rPr>
              <a:t>val</a:t>
            </a:r>
            <a:r>
              <a:rPr lang="en-CA" dirty="0" smtClean="0">
                <a:solidFill>
                  <a:schemeClr val="tx1"/>
                </a:solidFill>
              </a:rPr>
              <a:t>: 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0" name="Left Arrow 9"/>
          <p:cNvSpPr/>
          <p:nvPr/>
        </p:nvSpPr>
        <p:spPr>
          <a:xfrm>
            <a:off x="7668344" y="4569484"/>
            <a:ext cx="576064" cy="25324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Left Arrow 10"/>
          <p:cNvSpPr/>
          <p:nvPr/>
        </p:nvSpPr>
        <p:spPr>
          <a:xfrm>
            <a:off x="3491880" y="2827722"/>
            <a:ext cx="864096" cy="49326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12849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48064" y="188640"/>
            <a:ext cx="3744416" cy="6264696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dirty="0" err="1" smtClean="0">
                <a:solidFill>
                  <a:schemeClr val="tx1"/>
                </a:solidFill>
              </a:rPr>
              <a:t>var</a:t>
            </a:r>
            <a:r>
              <a:rPr lang="en-CA" dirty="0" smtClean="0">
                <a:solidFill>
                  <a:schemeClr val="tx1"/>
                </a:solidFill>
              </a:rPr>
              <a:t> n = 5;</a:t>
            </a:r>
          </a:p>
          <a:p>
            <a:endParaRPr lang="en-CA" dirty="0" smtClean="0">
              <a:solidFill>
                <a:schemeClr val="tx1"/>
              </a:solidFill>
            </a:endParaRPr>
          </a:p>
          <a:p>
            <a:r>
              <a:rPr lang="en-CA" dirty="0" smtClean="0">
                <a:solidFill>
                  <a:schemeClr val="tx1"/>
                </a:solidFill>
              </a:rPr>
              <a:t>//Tower of </a:t>
            </a:r>
            <a:r>
              <a:rPr lang="en-CA" dirty="0" err="1" smtClean="0">
                <a:solidFill>
                  <a:schemeClr val="tx1"/>
                </a:solidFill>
              </a:rPr>
              <a:t>hanoi</a:t>
            </a:r>
            <a:r>
              <a:rPr lang="en-CA" dirty="0" smtClean="0">
                <a:solidFill>
                  <a:schemeClr val="tx1"/>
                </a:solidFill>
              </a:rPr>
              <a:t> </a:t>
            </a:r>
            <a:r>
              <a:rPr lang="en-CA" dirty="0" err="1" smtClean="0">
                <a:solidFill>
                  <a:schemeClr val="tx1"/>
                </a:solidFill>
              </a:rPr>
              <a:t>recusive</a:t>
            </a:r>
            <a:r>
              <a:rPr lang="en-CA" dirty="0" smtClean="0">
                <a:solidFill>
                  <a:schemeClr val="tx1"/>
                </a:solidFill>
              </a:rPr>
              <a:t> function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function </a:t>
            </a:r>
            <a:r>
              <a:rPr lang="en-CA" dirty="0" err="1" smtClean="0">
                <a:solidFill>
                  <a:schemeClr val="tx1"/>
                </a:solidFill>
              </a:rPr>
              <a:t>hanoi</a:t>
            </a:r>
            <a:r>
              <a:rPr lang="en-CA" dirty="0" smtClean="0">
                <a:solidFill>
                  <a:schemeClr val="tx1"/>
                </a:solidFill>
              </a:rPr>
              <a:t>(n){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   //BASIS CASES: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   if(n&lt;0) {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      console.log("ERROR: </a:t>
            </a:r>
            <a:r>
              <a:rPr lang="en-CA" dirty="0" err="1" smtClean="0">
                <a:solidFill>
                  <a:schemeClr val="tx1"/>
                </a:solidFill>
              </a:rPr>
              <a:t>neg</a:t>
            </a:r>
            <a:r>
              <a:rPr lang="en-CA" dirty="0" smtClean="0">
                <a:solidFill>
                  <a:schemeClr val="tx1"/>
                </a:solidFill>
              </a:rPr>
              <a:t> factorial not defined"); 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      return undefined;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   }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   if(n&lt;=1) return 1;</a:t>
            </a:r>
          </a:p>
          <a:p>
            <a:endParaRPr lang="en-CA" dirty="0" smtClean="0">
              <a:solidFill>
                <a:schemeClr val="tx1"/>
              </a:solidFill>
            </a:endParaRPr>
          </a:p>
          <a:p>
            <a:r>
              <a:rPr lang="en-CA" dirty="0" smtClean="0">
                <a:solidFill>
                  <a:schemeClr val="tx1"/>
                </a:solidFill>
              </a:rPr>
              <a:t>   //RECURSIVE CASES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   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   return 2*</a:t>
            </a:r>
            <a:r>
              <a:rPr lang="en-CA" dirty="0" err="1" smtClean="0">
                <a:solidFill>
                  <a:schemeClr val="tx1"/>
                </a:solidFill>
              </a:rPr>
              <a:t>hanoi</a:t>
            </a:r>
            <a:r>
              <a:rPr lang="en-CA" dirty="0" smtClean="0">
                <a:solidFill>
                  <a:schemeClr val="tx1"/>
                </a:solidFill>
              </a:rPr>
              <a:t>(n-1)+1;</a:t>
            </a:r>
          </a:p>
          <a:p>
            <a:endParaRPr lang="en-CA" dirty="0" smtClean="0">
              <a:solidFill>
                <a:schemeClr val="tx1"/>
              </a:solidFill>
            </a:endParaRPr>
          </a:p>
          <a:p>
            <a:r>
              <a:rPr lang="en-CA" dirty="0" smtClean="0">
                <a:solidFill>
                  <a:schemeClr val="tx1"/>
                </a:solidFill>
              </a:rPr>
              <a:t>}</a:t>
            </a:r>
          </a:p>
          <a:p>
            <a:endParaRPr lang="en-CA" dirty="0" smtClean="0">
              <a:solidFill>
                <a:schemeClr val="tx1"/>
              </a:solidFill>
            </a:endParaRPr>
          </a:p>
          <a:p>
            <a:r>
              <a:rPr lang="en-CA" dirty="0" err="1">
                <a:solidFill>
                  <a:schemeClr val="tx1"/>
                </a:solidFill>
              </a:rPr>
              <a:t>hanoi</a:t>
            </a:r>
            <a:r>
              <a:rPr lang="en-CA" dirty="0">
                <a:solidFill>
                  <a:schemeClr val="tx1"/>
                </a:solidFill>
              </a:rPr>
              <a:t>(n);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59632" y="-45404"/>
            <a:ext cx="2016224" cy="13681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ectangle 4"/>
          <p:cNvSpPr/>
          <p:nvPr/>
        </p:nvSpPr>
        <p:spPr>
          <a:xfrm>
            <a:off x="1254901" y="1346759"/>
            <a:ext cx="2016224" cy="2614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Rectangle 5"/>
          <p:cNvSpPr/>
          <p:nvPr/>
        </p:nvSpPr>
        <p:spPr>
          <a:xfrm>
            <a:off x="1259632" y="5805264"/>
            <a:ext cx="2016224" cy="80047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dirty="0" err="1" smtClean="0">
                <a:solidFill>
                  <a:schemeClr val="tx1"/>
                </a:solidFill>
              </a:rPr>
              <a:t>Globals</a:t>
            </a:r>
            <a:endParaRPr lang="en-CA" dirty="0" smtClean="0">
              <a:solidFill>
                <a:schemeClr val="tx1"/>
              </a:solidFill>
            </a:endParaRPr>
          </a:p>
          <a:p>
            <a:r>
              <a:rPr lang="en-CA" dirty="0">
                <a:solidFill>
                  <a:schemeClr val="tx1"/>
                </a:solidFill>
              </a:rPr>
              <a:t>n</a:t>
            </a:r>
            <a:r>
              <a:rPr lang="en-CA" dirty="0" smtClean="0">
                <a:solidFill>
                  <a:schemeClr val="tx1"/>
                </a:solidFill>
              </a:rPr>
              <a:t> = 5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59632" y="4725144"/>
            <a:ext cx="2016224" cy="104290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dirty="0" smtClean="0">
                <a:solidFill>
                  <a:schemeClr val="tx1"/>
                </a:solidFill>
              </a:rPr>
              <a:t>Hanoi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n: 5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Ret </a:t>
            </a:r>
            <a:r>
              <a:rPr lang="en-CA" dirty="0" err="1" smtClean="0">
                <a:solidFill>
                  <a:schemeClr val="tx1"/>
                </a:solidFill>
              </a:rPr>
              <a:t>addr</a:t>
            </a:r>
            <a:r>
              <a:rPr lang="en-CA" dirty="0" smtClean="0">
                <a:solidFill>
                  <a:schemeClr val="tx1"/>
                </a:solidFill>
              </a:rPr>
              <a:t>: ..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Ret </a:t>
            </a:r>
            <a:r>
              <a:rPr lang="en-CA" dirty="0" err="1" smtClean="0">
                <a:solidFill>
                  <a:schemeClr val="tx1"/>
                </a:solidFill>
              </a:rPr>
              <a:t>val</a:t>
            </a:r>
            <a:r>
              <a:rPr lang="en-CA" dirty="0" smtClean="0">
                <a:solidFill>
                  <a:schemeClr val="tx1"/>
                </a:solidFill>
              </a:rPr>
              <a:t>: 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259632" y="3653202"/>
            <a:ext cx="2016224" cy="104290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dirty="0" smtClean="0">
                <a:solidFill>
                  <a:schemeClr val="tx1"/>
                </a:solidFill>
              </a:rPr>
              <a:t>Hanoi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n: 4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Ret </a:t>
            </a:r>
            <a:r>
              <a:rPr lang="en-CA" dirty="0" err="1" smtClean="0">
                <a:solidFill>
                  <a:schemeClr val="tx1"/>
                </a:solidFill>
              </a:rPr>
              <a:t>addr</a:t>
            </a:r>
            <a:r>
              <a:rPr lang="en-CA" dirty="0" smtClean="0">
                <a:solidFill>
                  <a:schemeClr val="tx1"/>
                </a:solidFill>
              </a:rPr>
              <a:t>: ..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Ret </a:t>
            </a:r>
            <a:r>
              <a:rPr lang="en-CA" dirty="0" err="1" smtClean="0">
                <a:solidFill>
                  <a:schemeClr val="tx1"/>
                </a:solidFill>
              </a:rPr>
              <a:t>val</a:t>
            </a:r>
            <a:r>
              <a:rPr lang="en-CA" dirty="0" smtClean="0">
                <a:solidFill>
                  <a:schemeClr val="tx1"/>
                </a:solidFill>
              </a:rPr>
              <a:t>: 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254901" y="2610299"/>
            <a:ext cx="2016224" cy="104290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dirty="0" smtClean="0">
                <a:solidFill>
                  <a:schemeClr val="tx1"/>
                </a:solidFill>
              </a:rPr>
              <a:t>Hanoi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n: 3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Ret </a:t>
            </a:r>
            <a:r>
              <a:rPr lang="en-CA" dirty="0" err="1" smtClean="0">
                <a:solidFill>
                  <a:schemeClr val="tx1"/>
                </a:solidFill>
              </a:rPr>
              <a:t>addr</a:t>
            </a:r>
            <a:r>
              <a:rPr lang="en-CA" dirty="0" smtClean="0">
                <a:solidFill>
                  <a:schemeClr val="tx1"/>
                </a:solidFill>
              </a:rPr>
              <a:t>: ..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Ret </a:t>
            </a:r>
            <a:r>
              <a:rPr lang="en-CA" dirty="0" err="1" smtClean="0">
                <a:solidFill>
                  <a:schemeClr val="tx1"/>
                </a:solidFill>
              </a:rPr>
              <a:t>val</a:t>
            </a:r>
            <a:r>
              <a:rPr lang="en-CA" dirty="0" smtClean="0">
                <a:solidFill>
                  <a:schemeClr val="tx1"/>
                </a:solidFill>
              </a:rPr>
              <a:t>: 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244590" y="1567396"/>
            <a:ext cx="2016224" cy="104290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dirty="0" smtClean="0">
                <a:solidFill>
                  <a:schemeClr val="tx1"/>
                </a:solidFill>
              </a:rPr>
              <a:t>Hanoi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n: 2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Ret </a:t>
            </a:r>
            <a:r>
              <a:rPr lang="en-CA" dirty="0" err="1" smtClean="0">
                <a:solidFill>
                  <a:schemeClr val="tx1"/>
                </a:solidFill>
              </a:rPr>
              <a:t>addr</a:t>
            </a:r>
            <a:r>
              <a:rPr lang="en-CA" dirty="0" smtClean="0">
                <a:solidFill>
                  <a:schemeClr val="tx1"/>
                </a:solidFill>
              </a:rPr>
              <a:t>: ..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Ret </a:t>
            </a:r>
            <a:r>
              <a:rPr lang="en-CA" dirty="0" err="1" smtClean="0">
                <a:solidFill>
                  <a:schemeClr val="tx1"/>
                </a:solidFill>
              </a:rPr>
              <a:t>val</a:t>
            </a:r>
            <a:r>
              <a:rPr lang="en-CA" dirty="0" smtClean="0">
                <a:solidFill>
                  <a:schemeClr val="tx1"/>
                </a:solidFill>
              </a:rPr>
              <a:t>: 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1" name="Left Arrow 10"/>
          <p:cNvSpPr/>
          <p:nvPr/>
        </p:nvSpPr>
        <p:spPr>
          <a:xfrm>
            <a:off x="7668344" y="4569484"/>
            <a:ext cx="576064" cy="25324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Left Arrow 11"/>
          <p:cNvSpPr/>
          <p:nvPr/>
        </p:nvSpPr>
        <p:spPr>
          <a:xfrm>
            <a:off x="3563888" y="1835606"/>
            <a:ext cx="792088" cy="44126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3364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48064" y="188640"/>
            <a:ext cx="3744416" cy="6264696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dirty="0" err="1" smtClean="0">
                <a:solidFill>
                  <a:schemeClr val="tx1"/>
                </a:solidFill>
              </a:rPr>
              <a:t>var</a:t>
            </a:r>
            <a:r>
              <a:rPr lang="en-CA" dirty="0" smtClean="0">
                <a:solidFill>
                  <a:schemeClr val="tx1"/>
                </a:solidFill>
              </a:rPr>
              <a:t> n = 5;</a:t>
            </a:r>
          </a:p>
          <a:p>
            <a:endParaRPr lang="en-CA" dirty="0" smtClean="0">
              <a:solidFill>
                <a:schemeClr val="tx1"/>
              </a:solidFill>
            </a:endParaRPr>
          </a:p>
          <a:p>
            <a:r>
              <a:rPr lang="en-CA" dirty="0" smtClean="0">
                <a:solidFill>
                  <a:schemeClr val="tx1"/>
                </a:solidFill>
              </a:rPr>
              <a:t>//Tower of </a:t>
            </a:r>
            <a:r>
              <a:rPr lang="en-CA" dirty="0" err="1" smtClean="0">
                <a:solidFill>
                  <a:schemeClr val="tx1"/>
                </a:solidFill>
              </a:rPr>
              <a:t>hanoi</a:t>
            </a:r>
            <a:r>
              <a:rPr lang="en-CA" dirty="0" smtClean="0">
                <a:solidFill>
                  <a:schemeClr val="tx1"/>
                </a:solidFill>
              </a:rPr>
              <a:t> </a:t>
            </a:r>
            <a:r>
              <a:rPr lang="en-CA" dirty="0" err="1" smtClean="0">
                <a:solidFill>
                  <a:schemeClr val="tx1"/>
                </a:solidFill>
              </a:rPr>
              <a:t>recusive</a:t>
            </a:r>
            <a:r>
              <a:rPr lang="en-CA" dirty="0" smtClean="0">
                <a:solidFill>
                  <a:schemeClr val="tx1"/>
                </a:solidFill>
              </a:rPr>
              <a:t> function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function </a:t>
            </a:r>
            <a:r>
              <a:rPr lang="en-CA" dirty="0" err="1" smtClean="0">
                <a:solidFill>
                  <a:schemeClr val="tx1"/>
                </a:solidFill>
              </a:rPr>
              <a:t>hanoi</a:t>
            </a:r>
            <a:r>
              <a:rPr lang="en-CA" dirty="0" smtClean="0">
                <a:solidFill>
                  <a:schemeClr val="tx1"/>
                </a:solidFill>
              </a:rPr>
              <a:t>(n){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   //BASIS CASES: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   if(n&lt;0) {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      console.log("ERROR: </a:t>
            </a:r>
            <a:r>
              <a:rPr lang="en-CA" dirty="0" err="1" smtClean="0">
                <a:solidFill>
                  <a:schemeClr val="tx1"/>
                </a:solidFill>
              </a:rPr>
              <a:t>neg</a:t>
            </a:r>
            <a:r>
              <a:rPr lang="en-CA" dirty="0" smtClean="0">
                <a:solidFill>
                  <a:schemeClr val="tx1"/>
                </a:solidFill>
              </a:rPr>
              <a:t> factorial not defined"); 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      return undefined;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   }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   if(n&lt;=1) return 1;</a:t>
            </a:r>
          </a:p>
          <a:p>
            <a:endParaRPr lang="en-CA" dirty="0" smtClean="0">
              <a:solidFill>
                <a:schemeClr val="tx1"/>
              </a:solidFill>
            </a:endParaRPr>
          </a:p>
          <a:p>
            <a:r>
              <a:rPr lang="en-CA" dirty="0" smtClean="0">
                <a:solidFill>
                  <a:schemeClr val="tx1"/>
                </a:solidFill>
              </a:rPr>
              <a:t>   //RECURSIVE CASES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   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   return 2*</a:t>
            </a:r>
            <a:r>
              <a:rPr lang="en-CA" dirty="0" err="1" smtClean="0">
                <a:solidFill>
                  <a:schemeClr val="tx1"/>
                </a:solidFill>
              </a:rPr>
              <a:t>hanoi</a:t>
            </a:r>
            <a:r>
              <a:rPr lang="en-CA" dirty="0" smtClean="0">
                <a:solidFill>
                  <a:schemeClr val="tx1"/>
                </a:solidFill>
              </a:rPr>
              <a:t>(n-1)+1;</a:t>
            </a:r>
          </a:p>
          <a:p>
            <a:endParaRPr lang="en-CA" dirty="0" smtClean="0">
              <a:solidFill>
                <a:schemeClr val="tx1"/>
              </a:solidFill>
            </a:endParaRPr>
          </a:p>
          <a:p>
            <a:r>
              <a:rPr lang="en-CA" dirty="0" smtClean="0">
                <a:solidFill>
                  <a:schemeClr val="tx1"/>
                </a:solidFill>
              </a:rPr>
              <a:t>}</a:t>
            </a:r>
          </a:p>
          <a:p>
            <a:endParaRPr lang="en-CA" dirty="0" smtClean="0">
              <a:solidFill>
                <a:schemeClr val="tx1"/>
              </a:solidFill>
            </a:endParaRPr>
          </a:p>
          <a:p>
            <a:r>
              <a:rPr lang="en-CA" dirty="0" err="1">
                <a:solidFill>
                  <a:schemeClr val="tx1"/>
                </a:solidFill>
              </a:rPr>
              <a:t>h</a:t>
            </a:r>
            <a:r>
              <a:rPr lang="en-CA" dirty="0" err="1" smtClean="0">
                <a:solidFill>
                  <a:schemeClr val="tx1"/>
                </a:solidFill>
              </a:rPr>
              <a:t>anoi</a:t>
            </a:r>
            <a:r>
              <a:rPr lang="en-CA" dirty="0" smtClean="0">
                <a:solidFill>
                  <a:schemeClr val="tx1"/>
                </a:solidFill>
              </a:rPr>
              <a:t>(n</a:t>
            </a:r>
            <a:r>
              <a:rPr lang="en-CA" dirty="0" smtClean="0">
                <a:solidFill>
                  <a:schemeClr val="tx1"/>
                </a:solidFill>
              </a:rPr>
              <a:t>);</a:t>
            </a:r>
          </a:p>
          <a:p>
            <a:endParaRPr lang="en-CA" dirty="0" smtClean="0">
              <a:solidFill>
                <a:schemeClr val="tx1"/>
              </a:solidFill>
            </a:endParaRPr>
          </a:p>
          <a:p>
            <a:r>
              <a:rPr lang="en-CA" dirty="0" smtClean="0">
                <a:solidFill>
                  <a:schemeClr val="tx1"/>
                </a:solidFill>
              </a:rPr>
              <a:t>//for(</a:t>
            </a:r>
            <a:r>
              <a:rPr lang="en-CA" dirty="0" err="1" smtClean="0">
                <a:solidFill>
                  <a:schemeClr val="tx1"/>
                </a:solidFill>
              </a:rPr>
              <a:t>i</a:t>
            </a:r>
            <a:r>
              <a:rPr lang="en-CA" dirty="0" smtClean="0">
                <a:solidFill>
                  <a:schemeClr val="tx1"/>
                </a:solidFill>
              </a:rPr>
              <a:t>=0; </a:t>
            </a:r>
            <a:r>
              <a:rPr lang="en-CA" dirty="0" err="1" smtClean="0">
                <a:solidFill>
                  <a:schemeClr val="tx1"/>
                </a:solidFill>
              </a:rPr>
              <a:t>i</a:t>
            </a:r>
            <a:r>
              <a:rPr lang="en-CA" dirty="0" smtClean="0">
                <a:solidFill>
                  <a:schemeClr val="tx1"/>
                </a:solidFill>
              </a:rPr>
              <a:t>&lt;5; </a:t>
            </a:r>
            <a:r>
              <a:rPr lang="en-CA" dirty="0" err="1" smtClean="0">
                <a:solidFill>
                  <a:schemeClr val="tx1"/>
                </a:solidFill>
              </a:rPr>
              <a:t>i</a:t>
            </a:r>
            <a:r>
              <a:rPr lang="en-CA" dirty="0" smtClean="0">
                <a:solidFill>
                  <a:schemeClr val="tx1"/>
                </a:solidFill>
              </a:rPr>
              <a:t>++)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//  console.log("" + </a:t>
            </a:r>
            <a:r>
              <a:rPr lang="en-CA" dirty="0" err="1" smtClean="0">
                <a:solidFill>
                  <a:schemeClr val="tx1"/>
                </a:solidFill>
              </a:rPr>
              <a:t>i</a:t>
            </a:r>
            <a:r>
              <a:rPr lang="en-CA" dirty="0" smtClean="0">
                <a:solidFill>
                  <a:schemeClr val="tx1"/>
                </a:solidFill>
              </a:rPr>
              <a:t> + "! = " + </a:t>
            </a:r>
            <a:r>
              <a:rPr lang="en-CA" dirty="0" err="1" smtClean="0">
                <a:solidFill>
                  <a:schemeClr val="tx1"/>
                </a:solidFill>
              </a:rPr>
              <a:t>hanoi</a:t>
            </a:r>
            <a:r>
              <a:rPr lang="en-CA" dirty="0" smtClean="0">
                <a:solidFill>
                  <a:schemeClr val="tx1"/>
                </a:solidFill>
              </a:rPr>
              <a:t>(</a:t>
            </a:r>
            <a:r>
              <a:rPr lang="en-CA" dirty="0" err="1" smtClean="0">
                <a:solidFill>
                  <a:schemeClr val="tx1"/>
                </a:solidFill>
              </a:rPr>
              <a:t>i</a:t>
            </a:r>
            <a:r>
              <a:rPr lang="en-CA" dirty="0" smtClean="0">
                <a:solidFill>
                  <a:schemeClr val="tx1"/>
                </a:solidFill>
              </a:rPr>
              <a:t>));</a:t>
            </a:r>
          </a:p>
        </p:txBody>
      </p:sp>
      <p:sp>
        <p:nvSpPr>
          <p:cNvPr id="4" name="Rectangle 3"/>
          <p:cNvSpPr/>
          <p:nvPr/>
        </p:nvSpPr>
        <p:spPr>
          <a:xfrm>
            <a:off x="1259632" y="-45404"/>
            <a:ext cx="2016224" cy="13681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ectangle 4"/>
          <p:cNvSpPr/>
          <p:nvPr/>
        </p:nvSpPr>
        <p:spPr>
          <a:xfrm>
            <a:off x="1254901" y="1346759"/>
            <a:ext cx="2016224" cy="2614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Rectangle 5"/>
          <p:cNvSpPr/>
          <p:nvPr/>
        </p:nvSpPr>
        <p:spPr>
          <a:xfrm>
            <a:off x="1259632" y="6053100"/>
            <a:ext cx="2016224" cy="80047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dirty="0" err="1" smtClean="0">
                <a:solidFill>
                  <a:schemeClr val="tx1"/>
                </a:solidFill>
              </a:rPr>
              <a:t>Globals</a:t>
            </a:r>
            <a:endParaRPr lang="en-CA" dirty="0" smtClean="0">
              <a:solidFill>
                <a:schemeClr val="tx1"/>
              </a:solidFill>
            </a:endParaRPr>
          </a:p>
          <a:p>
            <a:r>
              <a:rPr lang="en-CA" dirty="0">
                <a:solidFill>
                  <a:schemeClr val="tx1"/>
                </a:solidFill>
              </a:rPr>
              <a:t>n</a:t>
            </a:r>
            <a:r>
              <a:rPr lang="en-CA" dirty="0" smtClean="0">
                <a:solidFill>
                  <a:schemeClr val="tx1"/>
                </a:solidFill>
              </a:rPr>
              <a:t> = 5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59632" y="5010197"/>
            <a:ext cx="2016224" cy="104290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dirty="0" smtClean="0">
                <a:solidFill>
                  <a:schemeClr val="tx1"/>
                </a:solidFill>
              </a:rPr>
              <a:t>Hanoi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n: 5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Ret </a:t>
            </a:r>
            <a:r>
              <a:rPr lang="en-CA" dirty="0" err="1" smtClean="0">
                <a:solidFill>
                  <a:schemeClr val="tx1"/>
                </a:solidFill>
              </a:rPr>
              <a:t>addr</a:t>
            </a:r>
            <a:r>
              <a:rPr lang="en-CA" dirty="0" smtClean="0">
                <a:solidFill>
                  <a:schemeClr val="tx1"/>
                </a:solidFill>
              </a:rPr>
              <a:t>: ..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Ret </a:t>
            </a:r>
            <a:r>
              <a:rPr lang="en-CA" dirty="0" err="1" smtClean="0">
                <a:solidFill>
                  <a:schemeClr val="tx1"/>
                </a:solidFill>
              </a:rPr>
              <a:t>val</a:t>
            </a:r>
            <a:r>
              <a:rPr lang="en-CA" dirty="0" smtClean="0">
                <a:solidFill>
                  <a:schemeClr val="tx1"/>
                </a:solidFill>
              </a:rPr>
              <a:t>: 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259632" y="3967294"/>
            <a:ext cx="2016224" cy="104290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dirty="0" smtClean="0">
                <a:solidFill>
                  <a:schemeClr val="tx1"/>
                </a:solidFill>
              </a:rPr>
              <a:t>Hanoi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n: 4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Ret </a:t>
            </a:r>
            <a:r>
              <a:rPr lang="en-CA" dirty="0" err="1" smtClean="0">
                <a:solidFill>
                  <a:schemeClr val="tx1"/>
                </a:solidFill>
              </a:rPr>
              <a:t>addr</a:t>
            </a:r>
            <a:r>
              <a:rPr lang="en-CA" dirty="0" smtClean="0">
                <a:solidFill>
                  <a:schemeClr val="tx1"/>
                </a:solidFill>
              </a:rPr>
              <a:t>: ..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Ret </a:t>
            </a:r>
            <a:r>
              <a:rPr lang="en-CA" dirty="0" err="1" smtClean="0">
                <a:solidFill>
                  <a:schemeClr val="tx1"/>
                </a:solidFill>
              </a:rPr>
              <a:t>val</a:t>
            </a:r>
            <a:r>
              <a:rPr lang="en-CA" dirty="0" smtClean="0">
                <a:solidFill>
                  <a:schemeClr val="tx1"/>
                </a:solidFill>
              </a:rPr>
              <a:t>: 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259632" y="2924391"/>
            <a:ext cx="2016224" cy="104290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dirty="0" smtClean="0">
                <a:solidFill>
                  <a:schemeClr val="tx1"/>
                </a:solidFill>
              </a:rPr>
              <a:t>Hanoi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n: 3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Ret </a:t>
            </a:r>
            <a:r>
              <a:rPr lang="en-CA" dirty="0" err="1" smtClean="0">
                <a:solidFill>
                  <a:schemeClr val="tx1"/>
                </a:solidFill>
              </a:rPr>
              <a:t>addr</a:t>
            </a:r>
            <a:r>
              <a:rPr lang="en-CA" dirty="0" smtClean="0">
                <a:solidFill>
                  <a:schemeClr val="tx1"/>
                </a:solidFill>
              </a:rPr>
              <a:t>: ..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Ret </a:t>
            </a:r>
            <a:r>
              <a:rPr lang="en-CA" dirty="0" err="1" smtClean="0">
                <a:solidFill>
                  <a:schemeClr val="tx1"/>
                </a:solidFill>
              </a:rPr>
              <a:t>val</a:t>
            </a:r>
            <a:r>
              <a:rPr lang="en-CA" dirty="0" smtClean="0">
                <a:solidFill>
                  <a:schemeClr val="tx1"/>
                </a:solidFill>
              </a:rPr>
              <a:t>: 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260948" y="1910878"/>
            <a:ext cx="2016224" cy="104290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dirty="0" smtClean="0">
                <a:solidFill>
                  <a:schemeClr val="tx1"/>
                </a:solidFill>
              </a:rPr>
              <a:t>Hanoi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n: 2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Ret </a:t>
            </a:r>
            <a:r>
              <a:rPr lang="en-CA" dirty="0" err="1" smtClean="0">
                <a:solidFill>
                  <a:schemeClr val="tx1"/>
                </a:solidFill>
              </a:rPr>
              <a:t>addr</a:t>
            </a:r>
            <a:r>
              <a:rPr lang="en-CA" dirty="0" smtClean="0">
                <a:solidFill>
                  <a:schemeClr val="tx1"/>
                </a:solidFill>
              </a:rPr>
              <a:t>: ..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Ret </a:t>
            </a:r>
            <a:r>
              <a:rPr lang="en-CA" dirty="0" err="1" smtClean="0">
                <a:solidFill>
                  <a:schemeClr val="tx1"/>
                </a:solidFill>
              </a:rPr>
              <a:t>val</a:t>
            </a:r>
            <a:r>
              <a:rPr lang="en-CA" dirty="0" smtClean="0">
                <a:solidFill>
                  <a:schemeClr val="tx1"/>
                </a:solidFill>
              </a:rPr>
              <a:t>: 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260948" y="838585"/>
            <a:ext cx="2016224" cy="104290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dirty="0" smtClean="0">
                <a:solidFill>
                  <a:schemeClr val="tx1"/>
                </a:solidFill>
              </a:rPr>
              <a:t>Hanoi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n: 1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Ret </a:t>
            </a:r>
            <a:r>
              <a:rPr lang="en-CA" dirty="0" err="1" smtClean="0">
                <a:solidFill>
                  <a:schemeClr val="tx1"/>
                </a:solidFill>
              </a:rPr>
              <a:t>addr</a:t>
            </a:r>
            <a:r>
              <a:rPr lang="en-CA" dirty="0" smtClean="0">
                <a:solidFill>
                  <a:schemeClr val="tx1"/>
                </a:solidFill>
              </a:rPr>
              <a:t>: ..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Ret </a:t>
            </a:r>
            <a:r>
              <a:rPr lang="en-CA" dirty="0" err="1" smtClean="0">
                <a:solidFill>
                  <a:schemeClr val="tx1"/>
                </a:solidFill>
              </a:rPr>
              <a:t>val</a:t>
            </a:r>
            <a:r>
              <a:rPr lang="en-CA" dirty="0" smtClean="0">
                <a:solidFill>
                  <a:schemeClr val="tx1"/>
                </a:solidFill>
              </a:rPr>
              <a:t>: 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2" name="Left Arrow 11"/>
          <p:cNvSpPr/>
          <p:nvPr/>
        </p:nvSpPr>
        <p:spPr>
          <a:xfrm>
            <a:off x="7524328" y="2941904"/>
            <a:ext cx="576064" cy="25324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Left Arrow 12"/>
          <p:cNvSpPr/>
          <p:nvPr/>
        </p:nvSpPr>
        <p:spPr>
          <a:xfrm>
            <a:off x="3347864" y="1106795"/>
            <a:ext cx="792088" cy="50138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04221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48064" y="188640"/>
            <a:ext cx="3744416" cy="6264696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dirty="0" err="1" smtClean="0">
                <a:solidFill>
                  <a:schemeClr val="tx1"/>
                </a:solidFill>
              </a:rPr>
              <a:t>var</a:t>
            </a:r>
            <a:r>
              <a:rPr lang="en-CA" dirty="0" smtClean="0">
                <a:solidFill>
                  <a:schemeClr val="tx1"/>
                </a:solidFill>
              </a:rPr>
              <a:t> n = 5;</a:t>
            </a:r>
          </a:p>
          <a:p>
            <a:endParaRPr lang="en-CA" dirty="0" smtClean="0">
              <a:solidFill>
                <a:schemeClr val="tx1"/>
              </a:solidFill>
            </a:endParaRPr>
          </a:p>
          <a:p>
            <a:r>
              <a:rPr lang="en-CA" dirty="0" smtClean="0">
                <a:solidFill>
                  <a:schemeClr val="tx1"/>
                </a:solidFill>
              </a:rPr>
              <a:t>//Tower of </a:t>
            </a:r>
            <a:r>
              <a:rPr lang="en-CA" dirty="0" err="1" smtClean="0">
                <a:solidFill>
                  <a:schemeClr val="tx1"/>
                </a:solidFill>
              </a:rPr>
              <a:t>hanoi</a:t>
            </a:r>
            <a:r>
              <a:rPr lang="en-CA" dirty="0" smtClean="0">
                <a:solidFill>
                  <a:schemeClr val="tx1"/>
                </a:solidFill>
              </a:rPr>
              <a:t> </a:t>
            </a:r>
            <a:r>
              <a:rPr lang="en-CA" dirty="0" err="1" smtClean="0">
                <a:solidFill>
                  <a:schemeClr val="tx1"/>
                </a:solidFill>
              </a:rPr>
              <a:t>recusive</a:t>
            </a:r>
            <a:r>
              <a:rPr lang="en-CA" dirty="0" smtClean="0">
                <a:solidFill>
                  <a:schemeClr val="tx1"/>
                </a:solidFill>
              </a:rPr>
              <a:t> function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function </a:t>
            </a:r>
            <a:r>
              <a:rPr lang="en-CA" dirty="0" err="1" smtClean="0">
                <a:solidFill>
                  <a:schemeClr val="tx1"/>
                </a:solidFill>
              </a:rPr>
              <a:t>hanoi</a:t>
            </a:r>
            <a:r>
              <a:rPr lang="en-CA" dirty="0" smtClean="0">
                <a:solidFill>
                  <a:schemeClr val="tx1"/>
                </a:solidFill>
              </a:rPr>
              <a:t>(n){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   //BASIS CASES: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   if(n&lt;0) {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      console.log("ERROR: </a:t>
            </a:r>
            <a:r>
              <a:rPr lang="en-CA" dirty="0" err="1" smtClean="0">
                <a:solidFill>
                  <a:schemeClr val="tx1"/>
                </a:solidFill>
              </a:rPr>
              <a:t>neg</a:t>
            </a:r>
            <a:r>
              <a:rPr lang="en-CA" dirty="0" smtClean="0">
                <a:solidFill>
                  <a:schemeClr val="tx1"/>
                </a:solidFill>
              </a:rPr>
              <a:t> factorial not defined"); 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      return undefined;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   }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   if(n&lt;=1) return 1;</a:t>
            </a:r>
          </a:p>
          <a:p>
            <a:endParaRPr lang="en-CA" dirty="0" smtClean="0">
              <a:solidFill>
                <a:schemeClr val="tx1"/>
              </a:solidFill>
            </a:endParaRPr>
          </a:p>
          <a:p>
            <a:r>
              <a:rPr lang="en-CA" dirty="0" smtClean="0">
                <a:solidFill>
                  <a:schemeClr val="tx1"/>
                </a:solidFill>
              </a:rPr>
              <a:t>   //RECURSIVE CASES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   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   return 2*</a:t>
            </a:r>
            <a:r>
              <a:rPr lang="en-CA" dirty="0" err="1" smtClean="0">
                <a:solidFill>
                  <a:schemeClr val="tx1"/>
                </a:solidFill>
              </a:rPr>
              <a:t>hanoi</a:t>
            </a:r>
            <a:r>
              <a:rPr lang="en-CA" dirty="0" smtClean="0">
                <a:solidFill>
                  <a:schemeClr val="tx1"/>
                </a:solidFill>
              </a:rPr>
              <a:t>(n-1)+1;</a:t>
            </a:r>
          </a:p>
          <a:p>
            <a:endParaRPr lang="en-CA" dirty="0" smtClean="0">
              <a:solidFill>
                <a:schemeClr val="tx1"/>
              </a:solidFill>
            </a:endParaRPr>
          </a:p>
          <a:p>
            <a:r>
              <a:rPr lang="en-CA" dirty="0" smtClean="0">
                <a:solidFill>
                  <a:schemeClr val="tx1"/>
                </a:solidFill>
              </a:rPr>
              <a:t>}</a:t>
            </a:r>
          </a:p>
          <a:p>
            <a:endParaRPr lang="en-CA" dirty="0" smtClean="0">
              <a:solidFill>
                <a:schemeClr val="tx1"/>
              </a:solidFill>
            </a:endParaRPr>
          </a:p>
          <a:p>
            <a:r>
              <a:rPr lang="en-CA" dirty="0" err="1">
                <a:solidFill>
                  <a:schemeClr val="tx1"/>
                </a:solidFill>
              </a:rPr>
              <a:t>hanoi</a:t>
            </a:r>
            <a:r>
              <a:rPr lang="en-CA" dirty="0">
                <a:solidFill>
                  <a:schemeClr val="tx1"/>
                </a:solidFill>
              </a:rPr>
              <a:t>(n);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59632" y="-45404"/>
            <a:ext cx="2016224" cy="13681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ectangle 4"/>
          <p:cNvSpPr/>
          <p:nvPr/>
        </p:nvSpPr>
        <p:spPr>
          <a:xfrm>
            <a:off x="1254901" y="1346759"/>
            <a:ext cx="2016224" cy="2614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Rectangle 5"/>
          <p:cNvSpPr/>
          <p:nvPr/>
        </p:nvSpPr>
        <p:spPr>
          <a:xfrm>
            <a:off x="1259632" y="6053100"/>
            <a:ext cx="2016224" cy="80047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dirty="0" err="1" smtClean="0">
                <a:solidFill>
                  <a:schemeClr val="tx1"/>
                </a:solidFill>
              </a:rPr>
              <a:t>Globals</a:t>
            </a:r>
            <a:endParaRPr lang="en-CA" dirty="0" smtClean="0">
              <a:solidFill>
                <a:schemeClr val="tx1"/>
              </a:solidFill>
            </a:endParaRPr>
          </a:p>
          <a:p>
            <a:r>
              <a:rPr lang="en-CA" dirty="0">
                <a:solidFill>
                  <a:schemeClr val="tx1"/>
                </a:solidFill>
              </a:rPr>
              <a:t>n</a:t>
            </a:r>
            <a:r>
              <a:rPr lang="en-CA" dirty="0" smtClean="0">
                <a:solidFill>
                  <a:schemeClr val="tx1"/>
                </a:solidFill>
              </a:rPr>
              <a:t> = 5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59632" y="5010197"/>
            <a:ext cx="2016224" cy="104290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dirty="0" smtClean="0">
                <a:solidFill>
                  <a:schemeClr val="tx1"/>
                </a:solidFill>
              </a:rPr>
              <a:t>Hanoi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n: 5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Ret </a:t>
            </a:r>
            <a:r>
              <a:rPr lang="en-CA" dirty="0" err="1" smtClean="0">
                <a:solidFill>
                  <a:schemeClr val="tx1"/>
                </a:solidFill>
              </a:rPr>
              <a:t>addr</a:t>
            </a:r>
            <a:r>
              <a:rPr lang="en-CA" dirty="0" smtClean="0">
                <a:solidFill>
                  <a:schemeClr val="tx1"/>
                </a:solidFill>
              </a:rPr>
              <a:t>: ..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Ret </a:t>
            </a:r>
            <a:r>
              <a:rPr lang="en-CA" dirty="0" err="1" smtClean="0">
                <a:solidFill>
                  <a:schemeClr val="tx1"/>
                </a:solidFill>
              </a:rPr>
              <a:t>val</a:t>
            </a:r>
            <a:r>
              <a:rPr lang="en-CA" dirty="0" smtClean="0">
                <a:solidFill>
                  <a:schemeClr val="tx1"/>
                </a:solidFill>
              </a:rPr>
              <a:t>: 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259632" y="3967294"/>
            <a:ext cx="2016224" cy="104290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dirty="0" smtClean="0">
                <a:solidFill>
                  <a:schemeClr val="tx1"/>
                </a:solidFill>
              </a:rPr>
              <a:t>Hanoi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n: 4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Ret </a:t>
            </a:r>
            <a:r>
              <a:rPr lang="en-CA" dirty="0" err="1" smtClean="0">
                <a:solidFill>
                  <a:schemeClr val="tx1"/>
                </a:solidFill>
              </a:rPr>
              <a:t>addr</a:t>
            </a:r>
            <a:r>
              <a:rPr lang="en-CA" dirty="0" smtClean="0">
                <a:solidFill>
                  <a:schemeClr val="tx1"/>
                </a:solidFill>
              </a:rPr>
              <a:t>: ..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Ret </a:t>
            </a:r>
            <a:r>
              <a:rPr lang="en-CA" dirty="0" err="1" smtClean="0">
                <a:solidFill>
                  <a:schemeClr val="tx1"/>
                </a:solidFill>
              </a:rPr>
              <a:t>val</a:t>
            </a:r>
            <a:r>
              <a:rPr lang="en-CA" dirty="0" smtClean="0">
                <a:solidFill>
                  <a:schemeClr val="tx1"/>
                </a:solidFill>
              </a:rPr>
              <a:t>: 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259632" y="2924391"/>
            <a:ext cx="2016224" cy="104290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dirty="0" smtClean="0">
                <a:solidFill>
                  <a:schemeClr val="tx1"/>
                </a:solidFill>
              </a:rPr>
              <a:t>Hanoi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n: 3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Ret </a:t>
            </a:r>
            <a:r>
              <a:rPr lang="en-CA" dirty="0" err="1" smtClean="0">
                <a:solidFill>
                  <a:schemeClr val="tx1"/>
                </a:solidFill>
              </a:rPr>
              <a:t>addr</a:t>
            </a:r>
            <a:r>
              <a:rPr lang="en-CA" dirty="0" smtClean="0">
                <a:solidFill>
                  <a:schemeClr val="tx1"/>
                </a:solidFill>
              </a:rPr>
              <a:t>: ..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Ret </a:t>
            </a:r>
            <a:r>
              <a:rPr lang="en-CA" dirty="0" err="1" smtClean="0">
                <a:solidFill>
                  <a:schemeClr val="tx1"/>
                </a:solidFill>
              </a:rPr>
              <a:t>val</a:t>
            </a:r>
            <a:r>
              <a:rPr lang="en-CA" dirty="0" smtClean="0">
                <a:solidFill>
                  <a:schemeClr val="tx1"/>
                </a:solidFill>
              </a:rPr>
              <a:t>: 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260948" y="1910878"/>
            <a:ext cx="2016224" cy="104290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dirty="0" smtClean="0">
                <a:solidFill>
                  <a:schemeClr val="tx1"/>
                </a:solidFill>
              </a:rPr>
              <a:t>Hanoi: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n: 2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Ret </a:t>
            </a:r>
            <a:r>
              <a:rPr lang="en-CA" dirty="0" err="1" smtClean="0">
                <a:solidFill>
                  <a:schemeClr val="tx1"/>
                </a:solidFill>
              </a:rPr>
              <a:t>addr</a:t>
            </a:r>
            <a:r>
              <a:rPr lang="en-CA" dirty="0" smtClean="0">
                <a:solidFill>
                  <a:schemeClr val="tx1"/>
                </a:solidFill>
              </a:rPr>
              <a:t>: ..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Ret </a:t>
            </a:r>
            <a:r>
              <a:rPr lang="en-CA" dirty="0" err="1" smtClean="0">
                <a:solidFill>
                  <a:schemeClr val="tx1"/>
                </a:solidFill>
              </a:rPr>
              <a:t>val</a:t>
            </a:r>
            <a:r>
              <a:rPr lang="en-CA" dirty="0" smtClean="0">
                <a:solidFill>
                  <a:schemeClr val="tx1"/>
                </a:solidFill>
              </a:rPr>
              <a:t>:  3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260948" y="838585"/>
            <a:ext cx="2016224" cy="104290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dirty="0" smtClean="0">
                <a:solidFill>
                  <a:schemeClr val="tx1"/>
                </a:solidFill>
              </a:rPr>
              <a:t>Hanoi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n: 1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Ret </a:t>
            </a:r>
            <a:r>
              <a:rPr lang="en-CA" dirty="0" err="1" smtClean="0">
                <a:solidFill>
                  <a:schemeClr val="tx1"/>
                </a:solidFill>
              </a:rPr>
              <a:t>addr</a:t>
            </a:r>
            <a:r>
              <a:rPr lang="en-CA" dirty="0" smtClean="0">
                <a:solidFill>
                  <a:schemeClr val="tx1"/>
                </a:solidFill>
              </a:rPr>
              <a:t>: ..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Ret </a:t>
            </a:r>
            <a:r>
              <a:rPr lang="en-CA" dirty="0" err="1" smtClean="0">
                <a:solidFill>
                  <a:schemeClr val="tx1"/>
                </a:solidFill>
              </a:rPr>
              <a:t>val</a:t>
            </a:r>
            <a:r>
              <a:rPr lang="en-CA" dirty="0" smtClean="0">
                <a:solidFill>
                  <a:schemeClr val="tx1"/>
                </a:solidFill>
              </a:rPr>
              <a:t>: 1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2" name="Left Arrow 11"/>
          <p:cNvSpPr/>
          <p:nvPr/>
        </p:nvSpPr>
        <p:spPr>
          <a:xfrm>
            <a:off x="3491880" y="1628247"/>
            <a:ext cx="576064" cy="25324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35472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48064" y="188640"/>
            <a:ext cx="3744416" cy="6264696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dirty="0" err="1" smtClean="0">
                <a:solidFill>
                  <a:schemeClr val="tx1"/>
                </a:solidFill>
              </a:rPr>
              <a:t>var</a:t>
            </a:r>
            <a:r>
              <a:rPr lang="en-CA" dirty="0" smtClean="0">
                <a:solidFill>
                  <a:schemeClr val="tx1"/>
                </a:solidFill>
              </a:rPr>
              <a:t> n = 5;</a:t>
            </a:r>
          </a:p>
          <a:p>
            <a:endParaRPr lang="en-CA" dirty="0" smtClean="0">
              <a:solidFill>
                <a:schemeClr val="tx1"/>
              </a:solidFill>
            </a:endParaRPr>
          </a:p>
          <a:p>
            <a:r>
              <a:rPr lang="en-CA" dirty="0" smtClean="0">
                <a:solidFill>
                  <a:schemeClr val="tx1"/>
                </a:solidFill>
              </a:rPr>
              <a:t>//Tower of </a:t>
            </a:r>
            <a:r>
              <a:rPr lang="en-CA" dirty="0" err="1" smtClean="0">
                <a:solidFill>
                  <a:schemeClr val="tx1"/>
                </a:solidFill>
              </a:rPr>
              <a:t>hanoi</a:t>
            </a:r>
            <a:r>
              <a:rPr lang="en-CA" dirty="0" smtClean="0">
                <a:solidFill>
                  <a:schemeClr val="tx1"/>
                </a:solidFill>
              </a:rPr>
              <a:t> </a:t>
            </a:r>
            <a:r>
              <a:rPr lang="en-CA" dirty="0" err="1" smtClean="0">
                <a:solidFill>
                  <a:schemeClr val="tx1"/>
                </a:solidFill>
              </a:rPr>
              <a:t>recusive</a:t>
            </a:r>
            <a:r>
              <a:rPr lang="en-CA" dirty="0" smtClean="0">
                <a:solidFill>
                  <a:schemeClr val="tx1"/>
                </a:solidFill>
              </a:rPr>
              <a:t> function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function </a:t>
            </a:r>
            <a:r>
              <a:rPr lang="en-CA" dirty="0" err="1" smtClean="0">
                <a:solidFill>
                  <a:schemeClr val="tx1"/>
                </a:solidFill>
              </a:rPr>
              <a:t>hanoi</a:t>
            </a:r>
            <a:r>
              <a:rPr lang="en-CA" dirty="0" smtClean="0">
                <a:solidFill>
                  <a:schemeClr val="tx1"/>
                </a:solidFill>
              </a:rPr>
              <a:t>(n){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   //BASIS CASES: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   if(n&lt;0) {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      console.log("ERROR: </a:t>
            </a:r>
            <a:r>
              <a:rPr lang="en-CA" dirty="0" err="1" smtClean="0">
                <a:solidFill>
                  <a:schemeClr val="tx1"/>
                </a:solidFill>
              </a:rPr>
              <a:t>neg</a:t>
            </a:r>
            <a:r>
              <a:rPr lang="en-CA" dirty="0" smtClean="0">
                <a:solidFill>
                  <a:schemeClr val="tx1"/>
                </a:solidFill>
              </a:rPr>
              <a:t> factorial not defined"); 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      return undefined;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   }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   if(n&lt;=1) return 1;</a:t>
            </a:r>
          </a:p>
          <a:p>
            <a:endParaRPr lang="en-CA" dirty="0" smtClean="0">
              <a:solidFill>
                <a:schemeClr val="tx1"/>
              </a:solidFill>
            </a:endParaRPr>
          </a:p>
          <a:p>
            <a:r>
              <a:rPr lang="en-CA" dirty="0" smtClean="0">
                <a:solidFill>
                  <a:schemeClr val="tx1"/>
                </a:solidFill>
              </a:rPr>
              <a:t>   //RECURSIVE CASES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   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   return 2*</a:t>
            </a:r>
            <a:r>
              <a:rPr lang="en-CA" dirty="0" err="1" smtClean="0">
                <a:solidFill>
                  <a:schemeClr val="tx1"/>
                </a:solidFill>
              </a:rPr>
              <a:t>hanoi</a:t>
            </a:r>
            <a:r>
              <a:rPr lang="en-CA" dirty="0" smtClean="0">
                <a:solidFill>
                  <a:schemeClr val="tx1"/>
                </a:solidFill>
              </a:rPr>
              <a:t>(n-1)+1;</a:t>
            </a:r>
          </a:p>
          <a:p>
            <a:endParaRPr lang="en-CA" dirty="0" smtClean="0">
              <a:solidFill>
                <a:schemeClr val="tx1"/>
              </a:solidFill>
            </a:endParaRPr>
          </a:p>
          <a:p>
            <a:r>
              <a:rPr lang="en-CA" dirty="0" smtClean="0">
                <a:solidFill>
                  <a:schemeClr val="tx1"/>
                </a:solidFill>
              </a:rPr>
              <a:t>}</a:t>
            </a:r>
          </a:p>
          <a:p>
            <a:endParaRPr lang="en-CA" dirty="0" smtClean="0">
              <a:solidFill>
                <a:schemeClr val="tx1"/>
              </a:solidFill>
            </a:endParaRPr>
          </a:p>
          <a:p>
            <a:r>
              <a:rPr lang="en-CA" dirty="0" err="1">
                <a:solidFill>
                  <a:schemeClr val="tx1"/>
                </a:solidFill>
              </a:rPr>
              <a:t>hanoi</a:t>
            </a:r>
            <a:r>
              <a:rPr lang="en-CA" dirty="0">
                <a:solidFill>
                  <a:schemeClr val="tx1"/>
                </a:solidFill>
              </a:rPr>
              <a:t>(n);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59632" y="-45404"/>
            <a:ext cx="2016224" cy="13681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ectangle 4"/>
          <p:cNvSpPr/>
          <p:nvPr/>
        </p:nvSpPr>
        <p:spPr>
          <a:xfrm>
            <a:off x="1254901" y="1346759"/>
            <a:ext cx="2016224" cy="2614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Rectangle 5"/>
          <p:cNvSpPr/>
          <p:nvPr/>
        </p:nvSpPr>
        <p:spPr>
          <a:xfrm>
            <a:off x="1259632" y="6053100"/>
            <a:ext cx="2016224" cy="80047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dirty="0" err="1" smtClean="0">
                <a:solidFill>
                  <a:schemeClr val="tx1"/>
                </a:solidFill>
              </a:rPr>
              <a:t>Globals</a:t>
            </a:r>
            <a:endParaRPr lang="en-CA" dirty="0" smtClean="0">
              <a:solidFill>
                <a:schemeClr val="tx1"/>
              </a:solidFill>
            </a:endParaRPr>
          </a:p>
          <a:p>
            <a:r>
              <a:rPr lang="en-CA" dirty="0">
                <a:solidFill>
                  <a:schemeClr val="tx1"/>
                </a:solidFill>
              </a:rPr>
              <a:t>n</a:t>
            </a:r>
            <a:r>
              <a:rPr lang="en-CA" dirty="0" smtClean="0">
                <a:solidFill>
                  <a:schemeClr val="tx1"/>
                </a:solidFill>
              </a:rPr>
              <a:t> = 5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59632" y="5010197"/>
            <a:ext cx="2016224" cy="104290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dirty="0" smtClean="0">
                <a:solidFill>
                  <a:schemeClr val="tx1"/>
                </a:solidFill>
              </a:rPr>
              <a:t>Hanoi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n: 5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Ret </a:t>
            </a:r>
            <a:r>
              <a:rPr lang="en-CA" dirty="0" err="1" smtClean="0">
                <a:solidFill>
                  <a:schemeClr val="tx1"/>
                </a:solidFill>
              </a:rPr>
              <a:t>addr</a:t>
            </a:r>
            <a:r>
              <a:rPr lang="en-CA" dirty="0" smtClean="0">
                <a:solidFill>
                  <a:schemeClr val="tx1"/>
                </a:solidFill>
              </a:rPr>
              <a:t>: ..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Ret </a:t>
            </a:r>
            <a:r>
              <a:rPr lang="en-CA" dirty="0" err="1" smtClean="0">
                <a:solidFill>
                  <a:schemeClr val="tx1"/>
                </a:solidFill>
              </a:rPr>
              <a:t>val</a:t>
            </a:r>
            <a:r>
              <a:rPr lang="en-CA" dirty="0" smtClean="0">
                <a:solidFill>
                  <a:schemeClr val="tx1"/>
                </a:solidFill>
              </a:rPr>
              <a:t>: 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259632" y="3967294"/>
            <a:ext cx="2016224" cy="104290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dirty="0" smtClean="0">
                <a:solidFill>
                  <a:schemeClr val="tx1"/>
                </a:solidFill>
              </a:rPr>
              <a:t>Hanoi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n: 4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Ret </a:t>
            </a:r>
            <a:r>
              <a:rPr lang="en-CA" dirty="0" err="1" smtClean="0">
                <a:solidFill>
                  <a:schemeClr val="tx1"/>
                </a:solidFill>
              </a:rPr>
              <a:t>addr</a:t>
            </a:r>
            <a:r>
              <a:rPr lang="en-CA" dirty="0" smtClean="0">
                <a:solidFill>
                  <a:schemeClr val="tx1"/>
                </a:solidFill>
              </a:rPr>
              <a:t>: ..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Ret </a:t>
            </a:r>
            <a:r>
              <a:rPr lang="en-CA" dirty="0" err="1" smtClean="0">
                <a:solidFill>
                  <a:schemeClr val="tx1"/>
                </a:solidFill>
              </a:rPr>
              <a:t>val</a:t>
            </a:r>
            <a:r>
              <a:rPr lang="en-CA" dirty="0" smtClean="0">
                <a:solidFill>
                  <a:schemeClr val="tx1"/>
                </a:solidFill>
              </a:rPr>
              <a:t>: 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259632" y="2924391"/>
            <a:ext cx="2016224" cy="104290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dirty="0" smtClean="0">
                <a:solidFill>
                  <a:schemeClr val="tx1"/>
                </a:solidFill>
              </a:rPr>
              <a:t>Hanoi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n: 3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Ret </a:t>
            </a:r>
            <a:r>
              <a:rPr lang="en-CA" dirty="0" err="1" smtClean="0">
                <a:solidFill>
                  <a:schemeClr val="tx1"/>
                </a:solidFill>
              </a:rPr>
              <a:t>addr</a:t>
            </a:r>
            <a:r>
              <a:rPr lang="en-CA" dirty="0" smtClean="0">
                <a:solidFill>
                  <a:schemeClr val="tx1"/>
                </a:solidFill>
              </a:rPr>
              <a:t>: ..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Ret </a:t>
            </a:r>
            <a:r>
              <a:rPr lang="en-CA" dirty="0" err="1" smtClean="0">
                <a:solidFill>
                  <a:schemeClr val="tx1"/>
                </a:solidFill>
              </a:rPr>
              <a:t>val</a:t>
            </a:r>
            <a:r>
              <a:rPr lang="en-CA" dirty="0" smtClean="0">
                <a:solidFill>
                  <a:schemeClr val="tx1"/>
                </a:solidFill>
              </a:rPr>
              <a:t>: 7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260948" y="1910878"/>
            <a:ext cx="2016224" cy="104290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dirty="0" smtClean="0">
                <a:solidFill>
                  <a:schemeClr val="tx1"/>
                </a:solidFill>
              </a:rPr>
              <a:t>Hanoi: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n: 2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Ret </a:t>
            </a:r>
            <a:r>
              <a:rPr lang="en-CA" dirty="0" err="1" smtClean="0">
                <a:solidFill>
                  <a:schemeClr val="tx1"/>
                </a:solidFill>
              </a:rPr>
              <a:t>addr</a:t>
            </a:r>
            <a:r>
              <a:rPr lang="en-CA" dirty="0" smtClean="0">
                <a:solidFill>
                  <a:schemeClr val="tx1"/>
                </a:solidFill>
              </a:rPr>
              <a:t>: ..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Ret </a:t>
            </a:r>
            <a:r>
              <a:rPr lang="en-CA" dirty="0" err="1" smtClean="0">
                <a:solidFill>
                  <a:schemeClr val="tx1"/>
                </a:solidFill>
              </a:rPr>
              <a:t>val</a:t>
            </a:r>
            <a:r>
              <a:rPr lang="en-CA" dirty="0" smtClean="0">
                <a:solidFill>
                  <a:schemeClr val="tx1"/>
                </a:solidFill>
              </a:rPr>
              <a:t>:  3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260948" y="838585"/>
            <a:ext cx="2016224" cy="104290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2" name="Left Arrow 11"/>
          <p:cNvSpPr/>
          <p:nvPr/>
        </p:nvSpPr>
        <p:spPr>
          <a:xfrm>
            <a:off x="3277172" y="2727573"/>
            <a:ext cx="576064" cy="25324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45036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48064" y="188640"/>
            <a:ext cx="3744416" cy="6264696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dirty="0" err="1" smtClean="0">
                <a:solidFill>
                  <a:schemeClr val="tx1"/>
                </a:solidFill>
              </a:rPr>
              <a:t>var</a:t>
            </a:r>
            <a:r>
              <a:rPr lang="en-CA" dirty="0" smtClean="0">
                <a:solidFill>
                  <a:schemeClr val="tx1"/>
                </a:solidFill>
              </a:rPr>
              <a:t> n = 5;</a:t>
            </a:r>
          </a:p>
          <a:p>
            <a:endParaRPr lang="en-CA" dirty="0" smtClean="0">
              <a:solidFill>
                <a:schemeClr val="tx1"/>
              </a:solidFill>
            </a:endParaRPr>
          </a:p>
          <a:p>
            <a:r>
              <a:rPr lang="en-CA" dirty="0" smtClean="0">
                <a:solidFill>
                  <a:schemeClr val="tx1"/>
                </a:solidFill>
              </a:rPr>
              <a:t>//Tower of </a:t>
            </a:r>
            <a:r>
              <a:rPr lang="en-CA" dirty="0" err="1" smtClean="0">
                <a:solidFill>
                  <a:schemeClr val="tx1"/>
                </a:solidFill>
              </a:rPr>
              <a:t>hanoi</a:t>
            </a:r>
            <a:r>
              <a:rPr lang="en-CA" dirty="0" smtClean="0">
                <a:solidFill>
                  <a:schemeClr val="tx1"/>
                </a:solidFill>
              </a:rPr>
              <a:t> </a:t>
            </a:r>
            <a:r>
              <a:rPr lang="en-CA" dirty="0" err="1" smtClean="0">
                <a:solidFill>
                  <a:schemeClr val="tx1"/>
                </a:solidFill>
              </a:rPr>
              <a:t>recusive</a:t>
            </a:r>
            <a:r>
              <a:rPr lang="en-CA" dirty="0" smtClean="0">
                <a:solidFill>
                  <a:schemeClr val="tx1"/>
                </a:solidFill>
              </a:rPr>
              <a:t> function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function </a:t>
            </a:r>
            <a:r>
              <a:rPr lang="en-CA" dirty="0" err="1" smtClean="0">
                <a:solidFill>
                  <a:schemeClr val="tx1"/>
                </a:solidFill>
              </a:rPr>
              <a:t>hanoi</a:t>
            </a:r>
            <a:r>
              <a:rPr lang="en-CA" dirty="0" smtClean="0">
                <a:solidFill>
                  <a:schemeClr val="tx1"/>
                </a:solidFill>
              </a:rPr>
              <a:t>(n){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   //BASIS CASES: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   if(n&lt;0) {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      console.log("ERROR: </a:t>
            </a:r>
            <a:r>
              <a:rPr lang="en-CA" dirty="0" err="1" smtClean="0">
                <a:solidFill>
                  <a:schemeClr val="tx1"/>
                </a:solidFill>
              </a:rPr>
              <a:t>neg</a:t>
            </a:r>
            <a:r>
              <a:rPr lang="en-CA" dirty="0" smtClean="0">
                <a:solidFill>
                  <a:schemeClr val="tx1"/>
                </a:solidFill>
              </a:rPr>
              <a:t> factorial not defined"); 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      return undefined;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   }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   if(n&lt;=1) return 1;</a:t>
            </a:r>
          </a:p>
          <a:p>
            <a:endParaRPr lang="en-CA" dirty="0" smtClean="0">
              <a:solidFill>
                <a:schemeClr val="tx1"/>
              </a:solidFill>
            </a:endParaRPr>
          </a:p>
          <a:p>
            <a:r>
              <a:rPr lang="en-CA" dirty="0" smtClean="0">
                <a:solidFill>
                  <a:schemeClr val="tx1"/>
                </a:solidFill>
              </a:rPr>
              <a:t>   //RECURSIVE CASES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   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   return 2*</a:t>
            </a:r>
            <a:r>
              <a:rPr lang="en-CA" dirty="0" err="1" smtClean="0">
                <a:solidFill>
                  <a:schemeClr val="tx1"/>
                </a:solidFill>
              </a:rPr>
              <a:t>hanoi</a:t>
            </a:r>
            <a:r>
              <a:rPr lang="en-CA" dirty="0" smtClean="0">
                <a:solidFill>
                  <a:schemeClr val="tx1"/>
                </a:solidFill>
              </a:rPr>
              <a:t>(n-1)+1;</a:t>
            </a:r>
          </a:p>
          <a:p>
            <a:endParaRPr lang="en-CA" dirty="0" smtClean="0">
              <a:solidFill>
                <a:schemeClr val="tx1"/>
              </a:solidFill>
            </a:endParaRPr>
          </a:p>
          <a:p>
            <a:r>
              <a:rPr lang="en-CA" dirty="0" smtClean="0">
                <a:solidFill>
                  <a:schemeClr val="tx1"/>
                </a:solidFill>
              </a:rPr>
              <a:t>}</a:t>
            </a:r>
          </a:p>
          <a:p>
            <a:endParaRPr lang="en-CA" dirty="0" smtClean="0">
              <a:solidFill>
                <a:schemeClr val="tx1"/>
              </a:solidFill>
            </a:endParaRPr>
          </a:p>
          <a:p>
            <a:r>
              <a:rPr lang="en-CA" dirty="0" err="1">
                <a:solidFill>
                  <a:schemeClr val="tx1"/>
                </a:solidFill>
              </a:rPr>
              <a:t>hanoi</a:t>
            </a:r>
            <a:r>
              <a:rPr lang="en-CA" dirty="0">
                <a:solidFill>
                  <a:schemeClr val="tx1"/>
                </a:solidFill>
              </a:rPr>
              <a:t>(n);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59632" y="-45404"/>
            <a:ext cx="2016224" cy="13681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ectangle 4"/>
          <p:cNvSpPr/>
          <p:nvPr/>
        </p:nvSpPr>
        <p:spPr>
          <a:xfrm>
            <a:off x="1254901" y="1346759"/>
            <a:ext cx="2016224" cy="2614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Rectangle 5"/>
          <p:cNvSpPr/>
          <p:nvPr/>
        </p:nvSpPr>
        <p:spPr>
          <a:xfrm>
            <a:off x="1259632" y="6053100"/>
            <a:ext cx="2016224" cy="80047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dirty="0" err="1" smtClean="0">
                <a:solidFill>
                  <a:schemeClr val="tx1"/>
                </a:solidFill>
              </a:rPr>
              <a:t>Globals</a:t>
            </a:r>
            <a:endParaRPr lang="en-CA" dirty="0" smtClean="0">
              <a:solidFill>
                <a:schemeClr val="tx1"/>
              </a:solidFill>
            </a:endParaRPr>
          </a:p>
          <a:p>
            <a:r>
              <a:rPr lang="en-CA" dirty="0">
                <a:solidFill>
                  <a:schemeClr val="tx1"/>
                </a:solidFill>
              </a:rPr>
              <a:t>n</a:t>
            </a:r>
            <a:r>
              <a:rPr lang="en-CA" dirty="0" smtClean="0">
                <a:solidFill>
                  <a:schemeClr val="tx1"/>
                </a:solidFill>
              </a:rPr>
              <a:t> = 5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59632" y="5010197"/>
            <a:ext cx="2016224" cy="104290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dirty="0" smtClean="0">
                <a:solidFill>
                  <a:schemeClr val="tx1"/>
                </a:solidFill>
              </a:rPr>
              <a:t>Hanoi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n: 5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Ret </a:t>
            </a:r>
            <a:r>
              <a:rPr lang="en-CA" dirty="0" err="1" smtClean="0">
                <a:solidFill>
                  <a:schemeClr val="tx1"/>
                </a:solidFill>
              </a:rPr>
              <a:t>addr</a:t>
            </a:r>
            <a:r>
              <a:rPr lang="en-CA" dirty="0" smtClean="0">
                <a:solidFill>
                  <a:schemeClr val="tx1"/>
                </a:solidFill>
              </a:rPr>
              <a:t>: ..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Ret </a:t>
            </a:r>
            <a:r>
              <a:rPr lang="en-CA" dirty="0" err="1" smtClean="0">
                <a:solidFill>
                  <a:schemeClr val="tx1"/>
                </a:solidFill>
              </a:rPr>
              <a:t>val</a:t>
            </a:r>
            <a:r>
              <a:rPr lang="en-CA" dirty="0" smtClean="0">
                <a:solidFill>
                  <a:schemeClr val="tx1"/>
                </a:solidFill>
              </a:rPr>
              <a:t>: 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259632" y="3967294"/>
            <a:ext cx="2016224" cy="104290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dirty="0" smtClean="0">
                <a:solidFill>
                  <a:schemeClr val="tx1"/>
                </a:solidFill>
              </a:rPr>
              <a:t>Hanoi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n: 4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Ret </a:t>
            </a:r>
            <a:r>
              <a:rPr lang="en-CA" dirty="0" err="1" smtClean="0">
                <a:solidFill>
                  <a:schemeClr val="tx1"/>
                </a:solidFill>
              </a:rPr>
              <a:t>addr</a:t>
            </a:r>
            <a:r>
              <a:rPr lang="en-CA" dirty="0" smtClean="0">
                <a:solidFill>
                  <a:schemeClr val="tx1"/>
                </a:solidFill>
              </a:rPr>
              <a:t>: ..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Ret </a:t>
            </a:r>
            <a:r>
              <a:rPr lang="en-CA" dirty="0" err="1" smtClean="0">
                <a:solidFill>
                  <a:schemeClr val="tx1"/>
                </a:solidFill>
              </a:rPr>
              <a:t>val</a:t>
            </a:r>
            <a:r>
              <a:rPr lang="en-CA" dirty="0" smtClean="0">
                <a:solidFill>
                  <a:schemeClr val="tx1"/>
                </a:solidFill>
              </a:rPr>
              <a:t>: </a:t>
            </a:r>
            <a:r>
              <a:rPr lang="en-CA" dirty="0" smtClean="0">
                <a:solidFill>
                  <a:schemeClr val="tx1"/>
                </a:solidFill>
              </a:rPr>
              <a:t>15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259632" y="2924391"/>
            <a:ext cx="2016224" cy="104290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dirty="0" smtClean="0">
                <a:solidFill>
                  <a:schemeClr val="tx1"/>
                </a:solidFill>
              </a:rPr>
              <a:t>Hanoi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n: 3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Ret </a:t>
            </a:r>
            <a:r>
              <a:rPr lang="en-CA" dirty="0" err="1" smtClean="0">
                <a:solidFill>
                  <a:schemeClr val="tx1"/>
                </a:solidFill>
              </a:rPr>
              <a:t>addr</a:t>
            </a:r>
            <a:r>
              <a:rPr lang="en-CA" dirty="0" smtClean="0">
                <a:solidFill>
                  <a:schemeClr val="tx1"/>
                </a:solidFill>
              </a:rPr>
              <a:t>: ..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Ret </a:t>
            </a:r>
            <a:r>
              <a:rPr lang="en-CA" dirty="0" err="1" smtClean="0">
                <a:solidFill>
                  <a:schemeClr val="tx1"/>
                </a:solidFill>
              </a:rPr>
              <a:t>val</a:t>
            </a:r>
            <a:r>
              <a:rPr lang="en-CA" dirty="0" smtClean="0">
                <a:solidFill>
                  <a:schemeClr val="tx1"/>
                </a:solidFill>
              </a:rPr>
              <a:t>: 7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260948" y="838585"/>
            <a:ext cx="2016224" cy="208580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2" name="Left Arrow 11"/>
          <p:cNvSpPr/>
          <p:nvPr/>
        </p:nvSpPr>
        <p:spPr>
          <a:xfrm>
            <a:off x="3271125" y="3714053"/>
            <a:ext cx="576064" cy="25324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403010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48064" y="188640"/>
            <a:ext cx="3744416" cy="6264696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dirty="0" err="1" smtClean="0">
                <a:solidFill>
                  <a:schemeClr val="tx1"/>
                </a:solidFill>
              </a:rPr>
              <a:t>var</a:t>
            </a:r>
            <a:r>
              <a:rPr lang="en-CA" dirty="0" smtClean="0">
                <a:solidFill>
                  <a:schemeClr val="tx1"/>
                </a:solidFill>
              </a:rPr>
              <a:t> n = 5;</a:t>
            </a:r>
          </a:p>
          <a:p>
            <a:endParaRPr lang="en-CA" dirty="0" smtClean="0">
              <a:solidFill>
                <a:schemeClr val="tx1"/>
              </a:solidFill>
            </a:endParaRPr>
          </a:p>
          <a:p>
            <a:r>
              <a:rPr lang="en-CA" dirty="0" smtClean="0">
                <a:solidFill>
                  <a:schemeClr val="tx1"/>
                </a:solidFill>
              </a:rPr>
              <a:t>//Tower of </a:t>
            </a:r>
            <a:r>
              <a:rPr lang="en-CA" dirty="0" err="1" smtClean="0">
                <a:solidFill>
                  <a:schemeClr val="tx1"/>
                </a:solidFill>
              </a:rPr>
              <a:t>hanoi</a:t>
            </a:r>
            <a:r>
              <a:rPr lang="en-CA" dirty="0" smtClean="0">
                <a:solidFill>
                  <a:schemeClr val="tx1"/>
                </a:solidFill>
              </a:rPr>
              <a:t> </a:t>
            </a:r>
            <a:r>
              <a:rPr lang="en-CA" dirty="0" err="1" smtClean="0">
                <a:solidFill>
                  <a:schemeClr val="tx1"/>
                </a:solidFill>
              </a:rPr>
              <a:t>recusive</a:t>
            </a:r>
            <a:r>
              <a:rPr lang="en-CA" dirty="0" smtClean="0">
                <a:solidFill>
                  <a:schemeClr val="tx1"/>
                </a:solidFill>
              </a:rPr>
              <a:t> function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function </a:t>
            </a:r>
            <a:r>
              <a:rPr lang="en-CA" dirty="0" err="1" smtClean="0">
                <a:solidFill>
                  <a:schemeClr val="tx1"/>
                </a:solidFill>
              </a:rPr>
              <a:t>hanoi</a:t>
            </a:r>
            <a:r>
              <a:rPr lang="en-CA" dirty="0" smtClean="0">
                <a:solidFill>
                  <a:schemeClr val="tx1"/>
                </a:solidFill>
              </a:rPr>
              <a:t>(n){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   //BASIS CASES: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   if(n&lt;0) {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      console.log("ERROR: </a:t>
            </a:r>
            <a:r>
              <a:rPr lang="en-CA" dirty="0" err="1" smtClean="0">
                <a:solidFill>
                  <a:schemeClr val="tx1"/>
                </a:solidFill>
              </a:rPr>
              <a:t>neg</a:t>
            </a:r>
            <a:r>
              <a:rPr lang="en-CA" dirty="0" smtClean="0">
                <a:solidFill>
                  <a:schemeClr val="tx1"/>
                </a:solidFill>
              </a:rPr>
              <a:t> factorial not defined"); 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      return undefined;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   }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   if(n&lt;=1) return 1;</a:t>
            </a:r>
          </a:p>
          <a:p>
            <a:endParaRPr lang="en-CA" dirty="0" smtClean="0">
              <a:solidFill>
                <a:schemeClr val="tx1"/>
              </a:solidFill>
            </a:endParaRPr>
          </a:p>
          <a:p>
            <a:r>
              <a:rPr lang="en-CA" dirty="0" smtClean="0">
                <a:solidFill>
                  <a:schemeClr val="tx1"/>
                </a:solidFill>
              </a:rPr>
              <a:t>   //RECURSIVE CASES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   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   return 2*</a:t>
            </a:r>
            <a:r>
              <a:rPr lang="en-CA" dirty="0" err="1" smtClean="0">
                <a:solidFill>
                  <a:schemeClr val="tx1"/>
                </a:solidFill>
              </a:rPr>
              <a:t>hanoi</a:t>
            </a:r>
            <a:r>
              <a:rPr lang="en-CA" dirty="0" smtClean="0">
                <a:solidFill>
                  <a:schemeClr val="tx1"/>
                </a:solidFill>
              </a:rPr>
              <a:t>(n-1)+1;</a:t>
            </a:r>
          </a:p>
          <a:p>
            <a:endParaRPr lang="en-CA" dirty="0" smtClean="0">
              <a:solidFill>
                <a:schemeClr val="tx1"/>
              </a:solidFill>
            </a:endParaRPr>
          </a:p>
          <a:p>
            <a:r>
              <a:rPr lang="en-CA" dirty="0" smtClean="0">
                <a:solidFill>
                  <a:schemeClr val="tx1"/>
                </a:solidFill>
              </a:rPr>
              <a:t>}</a:t>
            </a:r>
          </a:p>
          <a:p>
            <a:endParaRPr lang="en-CA" dirty="0" smtClean="0">
              <a:solidFill>
                <a:schemeClr val="tx1"/>
              </a:solidFill>
            </a:endParaRPr>
          </a:p>
          <a:p>
            <a:r>
              <a:rPr lang="en-CA" dirty="0" err="1">
                <a:solidFill>
                  <a:schemeClr val="tx1"/>
                </a:solidFill>
              </a:rPr>
              <a:t>hanoi</a:t>
            </a:r>
            <a:r>
              <a:rPr lang="en-CA" dirty="0">
                <a:solidFill>
                  <a:schemeClr val="tx1"/>
                </a:solidFill>
              </a:rPr>
              <a:t>(n);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59632" y="-45404"/>
            <a:ext cx="2016224" cy="13681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ectangle 4"/>
          <p:cNvSpPr/>
          <p:nvPr/>
        </p:nvSpPr>
        <p:spPr>
          <a:xfrm>
            <a:off x="1254901" y="1346759"/>
            <a:ext cx="2016224" cy="2614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Rectangle 5"/>
          <p:cNvSpPr/>
          <p:nvPr/>
        </p:nvSpPr>
        <p:spPr>
          <a:xfrm>
            <a:off x="1259632" y="6053100"/>
            <a:ext cx="2016224" cy="80047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dirty="0" err="1" smtClean="0">
                <a:solidFill>
                  <a:schemeClr val="tx1"/>
                </a:solidFill>
              </a:rPr>
              <a:t>Globals</a:t>
            </a:r>
            <a:endParaRPr lang="en-CA" dirty="0" smtClean="0">
              <a:solidFill>
                <a:schemeClr val="tx1"/>
              </a:solidFill>
            </a:endParaRPr>
          </a:p>
          <a:p>
            <a:r>
              <a:rPr lang="en-CA" dirty="0">
                <a:solidFill>
                  <a:schemeClr val="tx1"/>
                </a:solidFill>
              </a:rPr>
              <a:t>n</a:t>
            </a:r>
            <a:r>
              <a:rPr lang="en-CA" dirty="0" smtClean="0">
                <a:solidFill>
                  <a:schemeClr val="tx1"/>
                </a:solidFill>
              </a:rPr>
              <a:t> = 5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59632" y="5010197"/>
            <a:ext cx="2016224" cy="104290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dirty="0" smtClean="0">
                <a:solidFill>
                  <a:schemeClr val="tx1"/>
                </a:solidFill>
              </a:rPr>
              <a:t>Hanoi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n: 5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Ret </a:t>
            </a:r>
            <a:r>
              <a:rPr lang="en-CA" dirty="0" err="1" smtClean="0">
                <a:solidFill>
                  <a:schemeClr val="tx1"/>
                </a:solidFill>
              </a:rPr>
              <a:t>addr</a:t>
            </a:r>
            <a:r>
              <a:rPr lang="en-CA" dirty="0" smtClean="0">
                <a:solidFill>
                  <a:schemeClr val="tx1"/>
                </a:solidFill>
              </a:rPr>
              <a:t>: ..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Ret </a:t>
            </a:r>
            <a:r>
              <a:rPr lang="en-CA" dirty="0" err="1" smtClean="0">
                <a:solidFill>
                  <a:schemeClr val="tx1"/>
                </a:solidFill>
              </a:rPr>
              <a:t>val</a:t>
            </a:r>
            <a:r>
              <a:rPr lang="en-CA" dirty="0" smtClean="0">
                <a:solidFill>
                  <a:schemeClr val="tx1"/>
                </a:solidFill>
              </a:rPr>
              <a:t>: </a:t>
            </a:r>
            <a:r>
              <a:rPr lang="en-CA" dirty="0" smtClean="0">
                <a:solidFill>
                  <a:schemeClr val="tx1"/>
                </a:solidFill>
              </a:rPr>
              <a:t>31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259632" y="3967294"/>
            <a:ext cx="2016224" cy="104290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dirty="0" smtClean="0">
                <a:solidFill>
                  <a:schemeClr val="tx1"/>
                </a:solidFill>
              </a:rPr>
              <a:t>Hanoi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n: 4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Ret </a:t>
            </a:r>
            <a:r>
              <a:rPr lang="en-CA" dirty="0" err="1" smtClean="0">
                <a:solidFill>
                  <a:schemeClr val="tx1"/>
                </a:solidFill>
              </a:rPr>
              <a:t>addr</a:t>
            </a:r>
            <a:r>
              <a:rPr lang="en-CA" dirty="0" smtClean="0">
                <a:solidFill>
                  <a:schemeClr val="tx1"/>
                </a:solidFill>
              </a:rPr>
              <a:t>: ..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Ret </a:t>
            </a:r>
            <a:r>
              <a:rPr lang="en-CA" dirty="0" err="1" smtClean="0">
                <a:solidFill>
                  <a:schemeClr val="tx1"/>
                </a:solidFill>
              </a:rPr>
              <a:t>val</a:t>
            </a:r>
            <a:r>
              <a:rPr lang="en-CA" dirty="0" smtClean="0">
                <a:solidFill>
                  <a:schemeClr val="tx1"/>
                </a:solidFill>
              </a:rPr>
              <a:t>: </a:t>
            </a:r>
            <a:r>
              <a:rPr lang="en-CA" dirty="0" smtClean="0">
                <a:solidFill>
                  <a:schemeClr val="tx1"/>
                </a:solidFill>
              </a:rPr>
              <a:t>15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260948" y="838584"/>
            <a:ext cx="2016224" cy="31287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0" name="Left Arrow 9"/>
          <p:cNvSpPr/>
          <p:nvPr/>
        </p:nvSpPr>
        <p:spPr>
          <a:xfrm>
            <a:off x="3271125" y="4756956"/>
            <a:ext cx="576064" cy="25324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706932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1154</Words>
  <Application>Microsoft Office PowerPoint</Application>
  <PresentationFormat>On-screen Show (4:3)</PresentationFormat>
  <Paragraphs>337</Paragraphs>
  <Slides>10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</dc:creator>
  <cp:lastModifiedBy>Ryan</cp:lastModifiedBy>
  <cp:revision>22</cp:revision>
  <dcterms:created xsi:type="dcterms:W3CDTF">2014-09-25T14:19:09Z</dcterms:created>
  <dcterms:modified xsi:type="dcterms:W3CDTF">2014-09-28T16:53:10Z</dcterms:modified>
</cp:coreProperties>
</file>