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435" r:id="rId5"/>
    <p:sldId id="271" r:id="rId6"/>
    <p:sldId id="279" r:id="rId7"/>
    <p:sldId id="281" r:id="rId8"/>
    <p:sldId id="2436" r:id="rId9"/>
    <p:sldId id="280" r:id="rId10"/>
    <p:sldId id="257" r:id="rId11"/>
    <p:sldId id="275" r:id="rId12"/>
    <p:sldId id="2437" r:id="rId13"/>
    <p:sldId id="276" r:id="rId14"/>
    <p:sldId id="2438" r:id="rId15"/>
    <p:sldId id="2439" r:id="rId16"/>
    <p:sldId id="2440" r:id="rId17"/>
    <p:sldId id="2441" r:id="rId18"/>
    <p:sldId id="2442" r:id="rId19"/>
    <p:sldId id="2443" r:id="rId20"/>
    <p:sldId id="2444" r:id="rId21"/>
    <p:sldId id="2445" r:id="rId22"/>
    <p:sldId id="2446" r:id="rId23"/>
    <p:sldId id="2447" r:id="rId24"/>
    <p:sldId id="2448" r:id="rId25"/>
    <p:sldId id="2449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435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436"/>
            <p14:sldId id="280"/>
            <p14:sldId id="257"/>
            <p14:sldId id="275"/>
            <p14:sldId id="2437"/>
            <p14:sldId id="276"/>
            <p14:sldId id="2438"/>
            <p14:sldId id="2439"/>
            <p14:sldId id="2440"/>
            <p14:sldId id="2441"/>
            <p14:sldId id="2442"/>
            <p14:sldId id="2443"/>
            <p14:sldId id="2444"/>
            <p14:sldId id="2445"/>
            <p14:sldId id="2446"/>
            <p14:sldId id="2447"/>
            <p14:sldId id="2448"/>
            <p14:sldId id="2449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作者" initials="A" lastIdx="2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9-10-16T19:52:24.15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6" dt="2019-10-16T20:22:38.845" idx="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2019/10/17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2019/10/17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83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6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04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9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6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6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43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15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015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95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96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7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zh-CN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37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2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3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4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324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22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rtlCol="0"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rtlCol="0"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872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占位符 27" descr="抽象建筑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5354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89" y="2112018"/>
            <a:ext cx="10944000" cy="830649"/>
          </a:xfrm>
        </p:spPr>
        <p:txBody>
          <a:bodyPr rtlCol="0">
            <a:noAutofit/>
          </a:bodyPr>
          <a:lstStyle/>
          <a:p>
            <a:r>
              <a:rPr lang="en-US" altLang="zh-CN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Tangram: </a:t>
            </a:r>
            <a:r>
              <a:rPr lang="en-US" altLang="zh-CN" sz="3200" cap="none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Bridging immutable and mutable abstractions for distributed data analytics </a:t>
            </a:r>
            <a:endParaRPr lang="zh-CN" altLang="en-US" sz="3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0489" y="4057613"/>
            <a:ext cx="10058400" cy="365125"/>
          </a:xfrm>
        </p:spPr>
        <p:txBody>
          <a:bodyPr rtlCol="0">
            <a:noAutofit/>
          </a:bodyPr>
          <a:lstStyle/>
          <a:p>
            <a:r>
              <a:rPr lang="en-US" altLang="zh-CN" sz="1600" dirty="0"/>
              <a:t>Yuzhen Huang, Xiao Yan, </a:t>
            </a:r>
            <a:r>
              <a:rPr lang="en-US" altLang="zh-CN" sz="1600" dirty="0" err="1"/>
              <a:t>Guanxian</a:t>
            </a:r>
            <a:r>
              <a:rPr lang="en-US" altLang="zh-CN" sz="1600" dirty="0"/>
              <a:t> Jiang Tatiana </a:t>
            </a:r>
            <a:r>
              <a:rPr lang="en-US" altLang="zh-CN" sz="1600" dirty="0" err="1"/>
              <a:t>Jin</a:t>
            </a:r>
            <a:r>
              <a:rPr lang="en-US" altLang="zh-CN" sz="1600" dirty="0"/>
              <a:t>, James Cheng, An Xu </a:t>
            </a:r>
            <a:r>
              <a:rPr lang="en-US" altLang="zh-CN" sz="1600" dirty="0" err="1"/>
              <a:t>Zhanhau</a:t>
            </a:r>
            <a:r>
              <a:rPr lang="en-US" altLang="zh-CN" sz="1600" dirty="0"/>
              <a:t> Liu, </a:t>
            </a:r>
            <a:r>
              <a:rPr lang="en-US" altLang="zh-CN" sz="1600" dirty="0" err="1"/>
              <a:t>Shuo</a:t>
            </a:r>
            <a:r>
              <a:rPr lang="en-US" altLang="zh-CN" sz="1600" dirty="0"/>
              <a:t> Tu Department of Computer Science and Engineering The Chinese University of Hong Kong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EAAA56-42AD-40E9-9484-39E211CB2B98}"/>
              </a:ext>
            </a:extLst>
          </p:cNvPr>
          <p:cNvSpPr txBox="1"/>
          <p:nvPr/>
        </p:nvSpPr>
        <p:spPr>
          <a:xfrm>
            <a:off x="5006059" y="5813778"/>
            <a:ext cx="632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ECFC9-3611-4D90-B594-F02016EC2B96}"/>
              </a:ext>
            </a:extLst>
          </p:cNvPr>
          <p:cNvSpPr txBox="1"/>
          <p:nvPr/>
        </p:nvSpPr>
        <p:spPr>
          <a:xfrm>
            <a:off x="5638800" y="271497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772BB1-5498-441C-B4E0-3D56145FC6F3}"/>
              </a:ext>
            </a:extLst>
          </p:cNvPr>
          <p:cNvSpPr txBox="1"/>
          <p:nvPr/>
        </p:nvSpPr>
        <p:spPr>
          <a:xfrm>
            <a:off x="1201855" y="3097569"/>
            <a:ext cx="10702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+mn-ea"/>
              </a:rPr>
              <a:t>Tangram:</a:t>
            </a:r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用于分布式数据分析的不可变和可变抽象的桥接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7AD87-5C73-4BC8-B872-8C99C25DCB6E}"/>
              </a:ext>
            </a:extLst>
          </p:cNvPr>
          <p:cNvSpPr txBox="1"/>
          <p:nvPr/>
        </p:nvSpPr>
        <p:spPr>
          <a:xfrm>
            <a:off x="1287499" y="5224870"/>
            <a:ext cx="371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汇报人：罗明康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学号：</a:t>
            </a:r>
            <a:r>
              <a:rPr lang="en-US" altLang="zh-CN" sz="2400" dirty="0">
                <a:solidFill>
                  <a:schemeClr val="bg1"/>
                </a:solidFill>
              </a:rPr>
              <a:t>M201973264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E46A2B-128A-4BF5-B8D4-4D54DFE5BD22}"/>
              </a:ext>
            </a:extLst>
          </p:cNvPr>
          <p:cNvSpPr txBox="1"/>
          <p:nvPr/>
        </p:nvSpPr>
        <p:spPr>
          <a:xfrm>
            <a:off x="7467600" y="5352113"/>
            <a:ext cx="355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日期：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r>
              <a:rPr lang="zh-CN" altLang="en-US" dirty="0">
                <a:cs typeface="Segoe UI Light" panose="020B0502040204020203" pitchFamily="34" charset="0"/>
              </a:rPr>
              <a:t>：对应应用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EE64B2-127B-4D67-B17E-ABFD60F1A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31" y="1663366"/>
            <a:ext cx="9685033" cy="436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r>
              <a:rPr lang="zh-CN" altLang="en-US" dirty="0">
                <a:cs typeface="Segoe UI Light" panose="020B0502040204020203" pitchFamily="34" charset="0"/>
              </a:rPr>
              <a:t>：对应应用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5EC564F-064B-4B30-9066-E885F332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17" y="1655093"/>
            <a:ext cx="9536455" cy="43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</a:t>
            </a:r>
            <a:r>
              <a:rPr lang="en-US" altLang="zh-CN" sz="2800" dirty="0"/>
              <a:t>2</a:t>
            </a:r>
            <a:r>
              <a:rPr lang="zh-CN" altLang="en-US" sz="2800" dirty="0"/>
              <a:t>：固有的支持迭代和异步执行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B3514-E156-4E80-9F1E-3E13E66B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292184"/>
            <a:ext cx="10966712" cy="35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</a:t>
            </a:r>
            <a:r>
              <a:rPr lang="en-US" altLang="zh-CN" sz="2800" dirty="0"/>
              <a:t>3</a:t>
            </a:r>
            <a:r>
              <a:rPr lang="zh-CN" altLang="en-US" sz="2800" dirty="0"/>
              <a:t>：一种简单的机制，用于确定集合在</a:t>
            </a:r>
            <a:r>
              <a:rPr lang="en-US" altLang="zh-CN" sz="2800" dirty="0" err="1"/>
              <a:t>MapUpdate</a:t>
            </a:r>
            <a:r>
              <a:rPr lang="zh-CN" altLang="en-US" sz="2800" dirty="0"/>
              <a:t>计划中是否是可变的。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B50E8E-0253-46C7-87D7-2B277E66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17" y="2578691"/>
            <a:ext cx="10421966" cy="33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Tangram</a:t>
            </a:r>
            <a:r>
              <a:rPr lang="zh-CN" altLang="en-US" dirty="0">
                <a:cs typeface="Segoe UI Light" panose="020B0502040204020203" pitchFamily="34" charset="0"/>
              </a:rPr>
              <a:t>系统设计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Tangram</a:t>
            </a:r>
            <a:r>
              <a:rPr lang="zh-CN" altLang="en-US" sz="2800" dirty="0"/>
              <a:t>上实现了</a:t>
            </a:r>
            <a:r>
              <a:rPr lang="en-US" altLang="zh-CN" sz="2800" dirty="0" err="1"/>
              <a:t>MapUpdate</a:t>
            </a:r>
            <a:r>
              <a:rPr lang="en-US" altLang="zh-CN" sz="2800" dirty="0"/>
              <a:t>:</a:t>
            </a:r>
          </a:p>
          <a:p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）本地任务管理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）基于分区的进度控制</a:t>
            </a:r>
            <a:endParaRPr lang="en-US" altLang="zh-CN" sz="2800" dirty="0"/>
          </a:p>
          <a:p>
            <a:r>
              <a:rPr lang="en-US" altLang="zh-CN" sz="2800" dirty="0"/>
              <a:t>	 • </a:t>
            </a:r>
            <a:r>
              <a:rPr lang="zh-CN" altLang="en-US" sz="2800" dirty="0"/>
              <a:t>支持</a:t>
            </a:r>
            <a:r>
              <a:rPr lang="en-US" altLang="zh-CN" sz="2800" dirty="0"/>
              <a:t>BSP</a:t>
            </a:r>
            <a:r>
              <a:rPr lang="zh-CN" altLang="en-US" sz="2800" dirty="0"/>
              <a:t>、</a:t>
            </a:r>
            <a:r>
              <a:rPr lang="en-US" altLang="zh-CN" sz="2800" dirty="0"/>
              <a:t>SSP</a:t>
            </a:r>
            <a:r>
              <a:rPr lang="zh-CN" altLang="en-US" sz="2800" dirty="0"/>
              <a:t>和</a:t>
            </a:r>
            <a:r>
              <a:rPr lang="en-US" altLang="zh-CN" sz="2800" dirty="0"/>
              <a:t>ASP</a:t>
            </a:r>
            <a:r>
              <a:rPr lang="zh-CN" altLang="en-US" sz="2800" dirty="0"/>
              <a:t>执行模型</a:t>
            </a:r>
            <a:endParaRPr lang="en-US" altLang="zh-CN" sz="2800" dirty="0"/>
          </a:p>
          <a:p>
            <a:r>
              <a:rPr lang="en-US" altLang="zh-CN" sz="2800" dirty="0"/>
              <a:t>	 • </a:t>
            </a:r>
            <a:r>
              <a:rPr lang="zh-CN" altLang="en-US" sz="2800" dirty="0"/>
              <a:t>记录每个分区提交的更新的位图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）上下文感知的故障恢复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）使用分区迁移进行散乱缓解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）通讯优化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198174-563A-42E3-98C1-02BBBE8A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64" y="4488831"/>
            <a:ext cx="4975853" cy="1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1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上下文感知的故障恢复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Tangram</a:t>
            </a:r>
            <a:r>
              <a:rPr lang="zh-CN" altLang="en-US" sz="2800" dirty="0"/>
              <a:t>区分了两种故障场景，即本地故障和全局故障，并应用了不同的故障恢复策略。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本地故障：故障机器不包含更新（可变）分区，会在运行状况良好的计算机上重新加载丢失的分区（不可变），但并不会直接影响运行状况良好的计算机上的任务执行。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全局故障：故障机器包含更新集合的分区。全局故障会影响所有计算机上的计算。此时</a:t>
            </a:r>
            <a:r>
              <a:rPr lang="en-US" altLang="zh-CN" sz="2800" dirty="0"/>
              <a:t>Tangram</a:t>
            </a:r>
            <a:r>
              <a:rPr lang="zh-CN" altLang="en-US" sz="2800" dirty="0"/>
              <a:t>会从最新的检查点重新加载丢失的可变集合，并将全局进度和所有分区的进度重置为最新的检查点，对于不可变集合，</a:t>
            </a:r>
            <a:r>
              <a:rPr lang="en-US" altLang="zh-CN" sz="2800" dirty="0"/>
              <a:t>Tangram</a:t>
            </a:r>
            <a:r>
              <a:rPr lang="zh-CN" altLang="en-US" sz="2800" dirty="0"/>
              <a:t>仅重新加载丢失的分区。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730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环境：</a:t>
            </a:r>
            <a:endParaRPr lang="en-US" altLang="zh-CN" sz="2800" dirty="0"/>
          </a:p>
          <a:p>
            <a:r>
              <a:rPr lang="en-US" altLang="zh-CN" sz="2800" dirty="0"/>
              <a:t>   • 20</a:t>
            </a:r>
            <a:r>
              <a:rPr lang="zh-CN" altLang="en-US" sz="2800" dirty="0"/>
              <a:t>台与</a:t>
            </a:r>
            <a:r>
              <a:rPr lang="en-US" altLang="zh-CN" sz="2800" dirty="0"/>
              <a:t>1Gbps</a:t>
            </a:r>
            <a:r>
              <a:rPr lang="zh-CN" altLang="en-US" sz="2800" dirty="0"/>
              <a:t>以太网连接的机器</a:t>
            </a:r>
            <a:endParaRPr lang="en-US" altLang="zh-CN" sz="2800" dirty="0"/>
          </a:p>
          <a:p>
            <a:r>
              <a:rPr lang="en-US" altLang="zh-CN" sz="2800" dirty="0"/>
              <a:t>   • 20</a:t>
            </a:r>
            <a:r>
              <a:rPr lang="zh-CN" altLang="en-US" sz="2800" dirty="0"/>
              <a:t>台与</a:t>
            </a:r>
            <a:r>
              <a:rPr lang="en-US" altLang="zh-CN" sz="2800" dirty="0"/>
              <a:t>10Gbps</a:t>
            </a:r>
            <a:r>
              <a:rPr lang="zh-CN" altLang="en-US" sz="2800" dirty="0"/>
              <a:t>以太网连接的机器</a:t>
            </a:r>
            <a:endParaRPr lang="en-US" altLang="zh-CN" sz="2800" dirty="0"/>
          </a:p>
          <a:p>
            <a:r>
              <a:rPr lang="zh-CN" altLang="en-US" sz="2800" dirty="0"/>
              <a:t>实验</a:t>
            </a:r>
            <a:endParaRPr lang="en-US" altLang="zh-CN" sz="2800" dirty="0"/>
          </a:p>
          <a:p>
            <a:r>
              <a:rPr lang="en-US" altLang="zh-CN" sz="2800" dirty="0"/>
              <a:t>   • </a:t>
            </a:r>
            <a:r>
              <a:rPr lang="zh-CN" altLang="en-US" sz="2800" dirty="0"/>
              <a:t>本地和全局故障的容错性</a:t>
            </a:r>
            <a:endParaRPr lang="en-US" altLang="zh-CN" sz="2800" dirty="0"/>
          </a:p>
          <a:p>
            <a:r>
              <a:rPr lang="en-US" altLang="zh-CN" sz="2800" dirty="0"/>
              <a:t>   • </a:t>
            </a:r>
            <a:r>
              <a:rPr lang="zh-CN" altLang="en-US" sz="2800" dirty="0"/>
              <a:t>在各种工作负载上的表现力和性能</a:t>
            </a:r>
            <a:endParaRPr lang="en-US" altLang="zh-CN" sz="2800" dirty="0"/>
          </a:p>
          <a:p>
            <a:r>
              <a:rPr lang="en-US" altLang="zh-CN" sz="2800" dirty="0"/>
              <a:t>   • </a:t>
            </a:r>
            <a:r>
              <a:rPr lang="zh-CN" altLang="en-US" sz="2800" dirty="0"/>
              <a:t>流水线工作负载的效率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3292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46858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故障恢复</a:t>
            </a:r>
            <a:endParaRPr lang="en-US" altLang="zh-CN" sz="2800" dirty="0"/>
          </a:p>
          <a:p>
            <a:r>
              <a:rPr lang="zh-CN" altLang="en-US" sz="2800" dirty="0"/>
              <a:t>本地故障：拔下了一台保存</a:t>
            </a:r>
            <a:r>
              <a:rPr lang="en-US" altLang="zh-CN" sz="2800" dirty="0"/>
              <a:t>K-means</a:t>
            </a:r>
            <a:r>
              <a:rPr lang="zh-CN" altLang="en-US" sz="2800" dirty="0"/>
              <a:t>训练数据的机器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无需从最新的检查点重新启动，仅在丢失的分区上执行了重新计算</a:t>
            </a:r>
            <a:endParaRPr lang="en-US" altLang="zh-CN" sz="2800" dirty="0"/>
          </a:p>
          <a:p>
            <a:r>
              <a:rPr lang="en-US" altLang="zh-CN" sz="2800" dirty="0"/>
              <a:t>— Tangram</a:t>
            </a:r>
            <a:r>
              <a:rPr lang="zh-CN" altLang="en-US" sz="2800" dirty="0"/>
              <a:t>花了</a:t>
            </a:r>
            <a:r>
              <a:rPr lang="en-US" altLang="zh-CN" sz="2800" dirty="0"/>
              <a:t>17.8</a:t>
            </a:r>
            <a:r>
              <a:rPr lang="zh-CN" altLang="en-US" sz="2800" dirty="0"/>
              <a:t>秒来重新加载丢失的训练数据（约</a:t>
            </a:r>
            <a:r>
              <a:rPr lang="en-US" altLang="zh-CN" sz="2800" dirty="0"/>
              <a:t>6GB</a:t>
            </a:r>
            <a:r>
              <a:rPr lang="zh-CN" altLang="en-US" sz="2800" dirty="0"/>
              <a:t>）并完成了第</a:t>
            </a:r>
            <a:r>
              <a:rPr lang="en-US" altLang="zh-CN" sz="2800" dirty="0"/>
              <a:t>7</a:t>
            </a:r>
            <a:r>
              <a:rPr lang="zh-CN" altLang="en-US" sz="2800" dirty="0"/>
              <a:t>次迭代（在</a:t>
            </a:r>
            <a:r>
              <a:rPr lang="en-US" altLang="zh-CN" sz="2800" dirty="0"/>
              <a:t>Spark</a:t>
            </a:r>
            <a:r>
              <a:rPr lang="zh-CN" altLang="en-US" sz="2800" dirty="0"/>
              <a:t>中为</a:t>
            </a:r>
            <a:r>
              <a:rPr lang="en-US" altLang="zh-CN" sz="2800" dirty="0"/>
              <a:t>40</a:t>
            </a:r>
            <a:r>
              <a:rPr lang="zh-CN" altLang="en-US" sz="2800" dirty="0"/>
              <a:t>秒）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3E555-011C-4273-908E-C7FE7493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46345"/>
            <a:ext cx="5282455" cy="351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46858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故障恢复</a:t>
            </a:r>
            <a:endParaRPr lang="en-US" altLang="zh-CN" sz="2800" dirty="0"/>
          </a:p>
          <a:p>
            <a:r>
              <a:rPr lang="zh-CN" altLang="en-US" sz="2800" dirty="0"/>
              <a:t>全局故障：拔下了一台</a:t>
            </a:r>
            <a:r>
              <a:rPr lang="en-US" altLang="zh-CN" sz="2800" dirty="0"/>
              <a:t>PageRank</a:t>
            </a:r>
            <a:r>
              <a:rPr lang="zh-CN" altLang="en-US" sz="2800" dirty="0"/>
              <a:t>的机器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回滚到最新的检查点（在第</a:t>
            </a:r>
            <a:r>
              <a:rPr lang="en-US" altLang="zh-CN" sz="2800" dirty="0"/>
              <a:t>5</a:t>
            </a:r>
            <a:r>
              <a:rPr lang="zh-CN" altLang="en-US" sz="2800" dirty="0"/>
              <a:t>次迭代中采用）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总共花了</a:t>
            </a:r>
            <a:r>
              <a:rPr lang="en-US" altLang="zh-CN" sz="2800" dirty="0"/>
              <a:t>29</a:t>
            </a:r>
            <a:r>
              <a:rPr lang="zh-CN" altLang="en-US" sz="2800" dirty="0"/>
              <a:t>秒时间重新计算第</a:t>
            </a:r>
            <a:r>
              <a:rPr lang="en-US" altLang="zh-CN" sz="2800" dirty="0"/>
              <a:t>6</a:t>
            </a:r>
            <a:r>
              <a:rPr lang="zh-CN" altLang="en-US" sz="2800" dirty="0"/>
              <a:t>次迭代，并完成第</a:t>
            </a:r>
            <a:r>
              <a:rPr lang="en-US" altLang="zh-CN" sz="2800" dirty="0"/>
              <a:t>7</a:t>
            </a:r>
            <a:r>
              <a:rPr lang="zh-CN" altLang="en-US" sz="2800" dirty="0"/>
              <a:t>次迭代（在</a:t>
            </a:r>
            <a:r>
              <a:rPr lang="en-US" altLang="zh-CN" sz="2800" dirty="0"/>
              <a:t>Spark</a:t>
            </a:r>
            <a:r>
              <a:rPr lang="zh-CN" altLang="en-US" sz="2800" dirty="0"/>
              <a:t>中为</a:t>
            </a:r>
            <a:r>
              <a:rPr lang="en-US" altLang="zh-CN" sz="2800" dirty="0"/>
              <a:t>47</a:t>
            </a:r>
            <a:r>
              <a:rPr lang="zh-CN" altLang="en-US" sz="2800" dirty="0"/>
              <a:t>秒）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在这种情况下</a:t>
            </a:r>
            <a:r>
              <a:rPr lang="en-US" altLang="zh-CN" sz="2800" dirty="0"/>
              <a:t>Spark</a:t>
            </a:r>
            <a:r>
              <a:rPr lang="zh-CN" altLang="en-US" sz="2800" dirty="0"/>
              <a:t>还需要从最新的检查点进行全面重新计算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5FAC5-3F1E-4A8D-876B-6F4F24B71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4498"/>
            <a:ext cx="5097671" cy="382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5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50976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表现力和效率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批量加工（</a:t>
            </a:r>
            <a:r>
              <a:rPr lang="en-US" altLang="zh-CN" sz="2800" dirty="0"/>
              <a:t>vs </a:t>
            </a:r>
            <a:r>
              <a:rPr lang="en-US" altLang="zh-CN" sz="2800" dirty="0" err="1"/>
              <a:t>SPark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迭代机器学习（</a:t>
            </a:r>
            <a:r>
              <a:rPr lang="en-US" altLang="zh-CN" sz="2800" dirty="0"/>
              <a:t>vs </a:t>
            </a:r>
            <a:r>
              <a:rPr lang="en-US" altLang="zh-CN" sz="2800" dirty="0" err="1"/>
              <a:t>Petuum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图形分析 （</a:t>
            </a:r>
            <a:r>
              <a:rPr lang="en-US" altLang="zh-CN" sz="2800" dirty="0"/>
              <a:t>vs </a:t>
            </a:r>
            <a:r>
              <a:rPr lang="en-US" altLang="zh-CN" sz="2800" dirty="0" err="1"/>
              <a:t>Powergraph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5F9811-1E86-427B-AB09-792A28845297}"/>
              </a:ext>
            </a:extLst>
          </p:cNvPr>
          <p:cNvSpPr txBox="1"/>
          <p:nvPr/>
        </p:nvSpPr>
        <p:spPr>
          <a:xfrm>
            <a:off x="6352674" y="1356360"/>
            <a:ext cx="5199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结果</a:t>
            </a:r>
            <a:endParaRPr lang="en-US" altLang="zh-CN" sz="2800" dirty="0"/>
          </a:p>
          <a:p>
            <a:r>
              <a:rPr lang="en-US" altLang="zh-CN" sz="2800" dirty="0"/>
              <a:t>— Tangram</a:t>
            </a:r>
            <a:r>
              <a:rPr lang="zh-CN" altLang="en-US" sz="2800" dirty="0"/>
              <a:t>可以表达各种各样的工作负载</a:t>
            </a:r>
            <a:endParaRPr lang="en-US" altLang="zh-CN" sz="2800" dirty="0"/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与专用系统相比，</a:t>
            </a:r>
            <a:r>
              <a:rPr lang="en-US" altLang="zh-CN" sz="2800" dirty="0"/>
              <a:t>Tangram</a:t>
            </a:r>
            <a:r>
              <a:rPr lang="zh-CN" altLang="en-US" sz="2800" dirty="0"/>
              <a:t>实现了相当的性能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56269C-0CE3-4E80-B99F-0A32DA47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5" y="3685759"/>
            <a:ext cx="3769495" cy="26027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7CA499-14A1-4362-A76C-E105AC671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719" y="3685759"/>
            <a:ext cx="3223706" cy="26027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1BEF85-9759-4E51-B165-4BD8713D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285" y="3695456"/>
            <a:ext cx="3316997" cy="25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分布式数据分析系统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21207" y="1595729"/>
            <a:ext cx="7998709" cy="49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过去十年的分布式数据分析系统：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8C1214-9394-4289-818C-8D6DCBC437D2}"/>
              </a:ext>
            </a:extLst>
          </p:cNvPr>
          <p:cNvSpPr txBox="1"/>
          <p:nvPr/>
        </p:nvSpPr>
        <p:spPr>
          <a:xfrm>
            <a:off x="521207" y="2213812"/>
            <a:ext cx="11189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从高性能计算机（如</a:t>
            </a:r>
            <a:r>
              <a:rPr lang="en-US" altLang="zh-CN" sz="2800" dirty="0"/>
              <a:t>MPI</a:t>
            </a:r>
            <a:r>
              <a:rPr lang="zh-CN" altLang="en-US" sz="2800" dirty="0"/>
              <a:t>），到通用计算系统（例如</a:t>
            </a:r>
            <a:r>
              <a:rPr lang="en-US" altLang="zh-CN" sz="2800" dirty="0"/>
              <a:t>MR</a:t>
            </a:r>
            <a:r>
              <a:rPr lang="zh-CN" altLang="en-US" sz="2800" dirty="0"/>
              <a:t>、</a:t>
            </a:r>
            <a:r>
              <a:rPr lang="en-US" altLang="zh-CN" sz="2800" dirty="0"/>
              <a:t>Spark</a:t>
            </a:r>
            <a:r>
              <a:rPr lang="zh-CN" altLang="en-US" sz="2800" dirty="0"/>
              <a:t>），到专门系统（如</a:t>
            </a:r>
            <a:r>
              <a:rPr lang="en-US" altLang="zh-CN" sz="2800" dirty="0"/>
              <a:t>PREL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ParameterServer</a:t>
            </a:r>
            <a:r>
              <a:rPr lang="zh-CN" altLang="en-US" sz="2800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7626C-F6C9-4EF6-B1BC-4016914C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280" y="3429000"/>
            <a:ext cx="8329382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实验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10797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流水线工作量：</a:t>
            </a:r>
            <a:r>
              <a:rPr lang="en-US" altLang="zh-CN" sz="2800" dirty="0"/>
              <a:t>TF-IDF + LR</a:t>
            </a:r>
          </a:p>
          <a:p>
            <a:r>
              <a:rPr lang="en-US" altLang="zh-CN" sz="2800" dirty="0"/>
              <a:t>— </a:t>
            </a:r>
            <a:r>
              <a:rPr lang="zh-CN" altLang="en-US" sz="2800" dirty="0"/>
              <a:t>与</a:t>
            </a:r>
            <a:r>
              <a:rPr lang="en-US" altLang="zh-CN" sz="2800" dirty="0"/>
              <a:t>Spark</a:t>
            </a:r>
            <a:r>
              <a:rPr lang="zh-CN" altLang="en-US" sz="2800" dirty="0"/>
              <a:t>，</a:t>
            </a:r>
            <a:r>
              <a:rPr lang="en-US" altLang="zh-CN" sz="2800" dirty="0"/>
              <a:t>Spark + Glint</a:t>
            </a:r>
            <a:r>
              <a:rPr lang="zh-CN" altLang="en-US" sz="2800" dirty="0"/>
              <a:t>（内置</a:t>
            </a:r>
            <a:r>
              <a:rPr lang="en-US" altLang="zh-CN" sz="2800" dirty="0" err="1"/>
              <a:t>ps</a:t>
            </a:r>
            <a:r>
              <a:rPr lang="zh-CN" altLang="en-US" sz="2800" dirty="0"/>
              <a:t>），</a:t>
            </a:r>
            <a:r>
              <a:rPr lang="en-US" altLang="zh-CN" sz="2800" dirty="0"/>
              <a:t>Spark + </a:t>
            </a:r>
            <a:r>
              <a:rPr lang="en-US" altLang="zh-CN" sz="2800" dirty="0" err="1"/>
              <a:t>Petuum</a:t>
            </a:r>
            <a:r>
              <a:rPr lang="en-US" altLang="zh-CN" sz="2800" dirty="0"/>
              <a:t> </a:t>
            </a:r>
            <a:r>
              <a:rPr lang="zh-CN" altLang="en-US" sz="2800" dirty="0"/>
              <a:t>相比（实验是在</a:t>
            </a:r>
            <a:r>
              <a:rPr lang="en-US" altLang="zh-CN" sz="2800" dirty="0"/>
              <a:t>10Gbps</a:t>
            </a:r>
            <a:r>
              <a:rPr lang="zh-CN" altLang="en-US" sz="2800" dirty="0"/>
              <a:t>网络上进行的）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5DDFC9-8FD4-43A2-879F-60A0DBEF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14" y="2741355"/>
            <a:ext cx="7342272" cy="23881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57E892-CEBA-41C7-958E-B308FA03A762}"/>
              </a:ext>
            </a:extLst>
          </p:cNvPr>
          <p:cNvSpPr txBox="1"/>
          <p:nvPr/>
        </p:nvSpPr>
        <p:spPr>
          <a:xfrm>
            <a:off x="882316" y="5159802"/>
            <a:ext cx="107979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— Spark + </a:t>
            </a:r>
            <a:r>
              <a:rPr lang="en-US" altLang="zh-CN" sz="2800" dirty="0" err="1"/>
              <a:t>Petuum</a:t>
            </a:r>
            <a:r>
              <a:rPr lang="zh-CN" altLang="en-US" sz="2800" dirty="0"/>
              <a:t>具有较高的上下文切换开销</a:t>
            </a:r>
            <a:endParaRPr lang="en-US" altLang="zh-CN" sz="2800" dirty="0"/>
          </a:p>
          <a:p>
            <a:r>
              <a:rPr lang="en-US" altLang="zh-CN" sz="2800" dirty="0"/>
              <a:t>—  </a:t>
            </a:r>
            <a:r>
              <a:rPr lang="zh-CN" altLang="en-US" sz="2800" dirty="0"/>
              <a:t>单独使用</a:t>
            </a:r>
            <a:r>
              <a:rPr lang="en-US" altLang="zh-CN" sz="2800" dirty="0"/>
              <a:t>Spark</a:t>
            </a:r>
            <a:r>
              <a:rPr lang="zh-CN" altLang="en-US" sz="2800" dirty="0"/>
              <a:t>是没有效率的</a:t>
            </a:r>
            <a:endParaRPr lang="en-US" altLang="zh-CN" sz="2800" dirty="0"/>
          </a:p>
          <a:p>
            <a:r>
              <a:rPr lang="en-US" altLang="zh-CN" sz="2800" dirty="0"/>
              <a:t>— Spark + Glint</a:t>
            </a:r>
            <a:r>
              <a:rPr lang="zh-CN" altLang="en-US" sz="2800" dirty="0"/>
              <a:t>添加了外部依赖关系，并违反了</a:t>
            </a:r>
            <a:r>
              <a:rPr lang="en-US" altLang="zh-CN" sz="2800" dirty="0"/>
              <a:t>Spark</a:t>
            </a:r>
            <a:r>
              <a:rPr lang="zh-CN" altLang="en-US" sz="2800" dirty="0"/>
              <a:t>的统一抽象</a:t>
            </a:r>
          </a:p>
        </p:txBody>
      </p:sp>
    </p:spTree>
    <p:extLst>
      <p:ext uri="{BB962C8B-B14F-4D97-AF65-F5344CB8AC3E}">
        <p14:creationId xmlns:p14="http://schemas.microsoft.com/office/powerpoint/2010/main" val="338127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结论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107979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— </a:t>
            </a:r>
            <a:r>
              <a:rPr lang="zh-CN" altLang="en-US" sz="2800" dirty="0"/>
              <a:t>一个新型的编程模型：</a:t>
            </a:r>
            <a:r>
              <a:rPr lang="en-US" altLang="zh-CN" sz="2800" dirty="0" err="1"/>
              <a:t>MapUpdate</a:t>
            </a:r>
            <a:endParaRPr lang="en-US" altLang="zh-CN" sz="2800" dirty="0"/>
          </a:p>
          <a:p>
            <a:r>
              <a:rPr lang="en-US" altLang="zh-CN" sz="2800" dirty="0"/>
              <a:t>— Tangram</a:t>
            </a:r>
            <a:r>
              <a:rPr lang="zh-CN" altLang="en-US" sz="2800" dirty="0"/>
              <a:t>：不必选择可变或不变的抽象，而是可以将他们都包含在一个统一的框架中，并且支持异步迭代工作负载，区分故障恢复与负载平衡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40A84-0F5F-4ADD-9D71-10980D74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2" y="3164375"/>
            <a:ext cx="5245768" cy="30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3" descr="图片占位符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长方形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2789013"/>
            <a:ext cx="10787270" cy="83064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b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A62C97B6-F2B5-4806-AB83-0CC32DF096AE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Clr>
                <a:srgbClr val="00B0F0"/>
              </a:buClr>
            </a:pPr>
            <a:endParaRPr kumimoji="0" lang="zh-CN" alt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基于数据抽象的分布式数据分析系统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CFA359-0498-41DE-8E49-D66F94C8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29" y="1869405"/>
            <a:ext cx="10336253" cy="3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不可变抽象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EB37EB-2647-4154-AB77-B06B0AA3F41E}"/>
              </a:ext>
            </a:extLst>
          </p:cNvPr>
          <p:cNvSpPr txBox="1"/>
          <p:nvPr/>
        </p:nvSpPr>
        <p:spPr>
          <a:xfrm>
            <a:off x="603824" y="1339043"/>
            <a:ext cx="106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采用不可变数据抽象的代表性系统有</a:t>
            </a:r>
            <a:r>
              <a:rPr lang="en-US" altLang="zh-CN" sz="2800" dirty="0"/>
              <a:t>MapReduce</a:t>
            </a:r>
            <a:r>
              <a:rPr lang="zh-CN" altLang="en-US" sz="2800" dirty="0"/>
              <a:t>、</a:t>
            </a:r>
            <a:r>
              <a:rPr lang="en-US" altLang="zh-CN" sz="2800" dirty="0"/>
              <a:t>Spark</a:t>
            </a:r>
            <a:r>
              <a:rPr lang="zh-CN" altLang="en-US" sz="2800" dirty="0"/>
              <a:t>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0A8AEA-3E0E-400C-8F9B-C14751CE954E}"/>
              </a:ext>
            </a:extLst>
          </p:cNvPr>
          <p:cNvSpPr txBox="1"/>
          <p:nvPr/>
        </p:nvSpPr>
        <p:spPr>
          <a:xfrm>
            <a:off x="603824" y="2113170"/>
            <a:ext cx="9657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函数</a:t>
            </a:r>
            <a:r>
              <a:rPr lang="en-US" altLang="zh-CN" sz="2800" dirty="0"/>
              <a:t>API</a:t>
            </a:r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使用功能数据流图对数据集之间的依赖关系进行建模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高效的故障恢复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高效的负载平衡</a:t>
            </a:r>
            <a:endParaRPr lang="en-US" altLang="zh-CN" sz="2800" dirty="0"/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不适合有状态表示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仅支持</a:t>
            </a:r>
            <a:r>
              <a:rPr lang="en-US" altLang="zh-CN" sz="2800" dirty="0"/>
              <a:t>BSP</a:t>
            </a:r>
            <a:r>
              <a:rPr lang="zh-CN" altLang="en-US" sz="2800" dirty="0"/>
              <a:t>（同步并行）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可变抽象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EB37EB-2647-4154-AB77-B06B0AA3F41E}"/>
              </a:ext>
            </a:extLst>
          </p:cNvPr>
          <p:cNvSpPr txBox="1"/>
          <p:nvPr/>
        </p:nvSpPr>
        <p:spPr>
          <a:xfrm>
            <a:off x="737937" y="1572125"/>
            <a:ext cx="10651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专门的可变系统有以顶点为中心的图形分析系统，例如</a:t>
            </a:r>
            <a:r>
              <a:rPr lang="en-US" altLang="zh-CN" sz="2800" dirty="0"/>
              <a:t>Pregel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GraphLab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PowerGraphics</a:t>
            </a:r>
            <a:r>
              <a:rPr lang="zh-CN" altLang="en-US" sz="2800" dirty="0"/>
              <a:t>等，以及基于参数服务器的机器学习系统，例如参数服务器、</a:t>
            </a:r>
            <a:r>
              <a:rPr lang="en-US" altLang="zh-CN" sz="2800" dirty="0" err="1"/>
              <a:t>Petuum</a:t>
            </a:r>
            <a:r>
              <a:rPr lang="zh-CN" altLang="en-US" sz="2800" dirty="0"/>
              <a:t>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0A8AEA-3E0E-400C-8F9B-C14751CE954E}"/>
              </a:ext>
            </a:extLst>
          </p:cNvPr>
          <p:cNvSpPr txBox="1"/>
          <p:nvPr/>
        </p:nvSpPr>
        <p:spPr>
          <a:xfrm>
            <a:off x="737937" y="2985758"/>
            <a:ext cx="9657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优点：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高效的迭代工作负载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可能支持异步执行</a:t>
            </a:r>
            <a:endParaRPr lang="en-US" altLang="zh-CN" sz="2800" dirty="0"/>
          </a:p>
          <a:p>
            <a:r>
              <a:rPr lang="zh-CN" altLang="en-US" sz="2800" dirty="0"/>
              <a:t>缺点：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需要从最新的检查点完全重新启动（</a:t>
            </a:r>
            <a:r>
              <a:rPr lang="en-US" altLang="zh-CN" sz="2800" dirty="0"/>
              <a:t>Pregel</a:t>
            </a:r>
            <a:r>
              <a:rPr lang="zh-CN" altLang="en-US" sz="2800" dirty="0"/>
              <a:t>）或使用昂贵的赋值来进行容错（参数服务器）</a:t>
            </a:r>
            <a:endParaRPr lang="en-US" altLang="zh-CN" sz="2800" dirty="0"/>
          </a:p>
          <a:p>
            <a:r>
              <a:rPr lang="en-US" altLang="zh-CN" sz="2800" dirty="0"/>
              <a:t>• </a:t>
            </a:r>
            <a:r>
              <a:rPr lang="zh-CN" altLang="en-US" sz="2800" dirty="0"/>
              <a:t>依赖于应用程序的负载平衡性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890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/>
              <a:t>MapUpdate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062969-5807-4C2A-B606-C356CBF20C48}"/>
              </a:ext>
            </a:extLst>
          </p:cNvPr>
          <p:cNvSpPr txBox="1"/>
          <p:nvPr/>
        </p:nvSpPr>
        <p:spPr>
          <a:xfrm>
            <a:off x="521205" y="1415656"/>
            <a:ext cx="9464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为了可以同时获取不可变抽象以及可变抽象的优点，设计了一种可以区分应用程序中可变部分和不可变部分的编程模型</a:t>
            </a:r>
            <a:r>
              <a:rPr lang="en-US" altLang="zh-CN" sz="2800" dirty="0" err="1"/>
              <a:t>MapUpdate</a:t>
            </a:r>
            <a:r>
              <a:rPr lang="zh-CN" altLang="en-US" sz="2800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C7DFCA-75AD-4653-9578-DC33E7777671}"/>
              </a:ext>
            </a:extLst>
          </p:cNvPr>
          <p:cNvSpPr txBox="1"/>
          <p:nvPr/>
        </p:nvSpPr>
        <p:spPr>
          <a:xfrm>
            <a:off x="521205" y="3128171"/>
            <a:ext cx="9737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MapUpdate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它提供了一种简单的机制：更新集合是可变的，以及其它集合（如果不同于更新集合），则认为是不可变的。从而让系统从</a:t>
            </a:r>
            <a:r>
              <a:rPr lang="en-US" altLang="zh-CN" sz="2800" dirty="0"/>
              <a:t>API</a:t>
            </a:r>
            <a:r>
              <a:rPr lang="zh-CN" altLang="en-US" sz="2800" dirty="0"/>
              <a:t>调用中确定某个几个在集合中是否可变。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087D94-058B-422E-A991-97501804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498465"/>
            <a:ext cx="9650804" cy="1615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0A0737-5D16-49E3-89E0-1637C50CF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11" y="2899459"/>
            <a:ext cx="3438442" cy="7376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A6EAFA-C2E5-49BD-A330-BE7E4A1939D6}"/>
              </a:ext>
            </a:extLst>
          </p:cNvPr>
          <p:cNvSpPr txBox="1"/>
          <p:nvPr/>
        </p:nvSpPr>
        <p:spPr>
          <a:xfrm>
            <a:off x="752355" y="3831220"/>
            <a:ext cx="816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MapUpdate</a:t>
            </a:r>
            <a:r>
              <a:rPr lang="zh-CN" altLang="en-US" sz="2800" dirty="0"/>
              <a:t>模型：</a:t>
            </a:r>
            <a:endParaRPr lang="en-US" altLang="zh-CN" sz="2800" dirty="0"/>
          </a:p>
          <a:p>
            <a:r>
              <a:rPr lang="zh-CN" altLang="en-US" sz="2800" dirty="0"/>
              <a:t>使数据集合是可变的，并将减少操作更改为有状态更新操作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5F9D3FE-E0EF-47D3-AC76-63743CDEC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529" y="4736317"/>
            <a:ext cx="2454063" cy="169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MapUpdate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1ACF2-F809-414B-AAF7-68F28C950F85}"/>
              </a:ext>
            </a:extLst>
          </p:cNvPr>
          <p:cNvSpPr txBox="1"/>
          <p:nvPr/>
        </p:nvSpPr>
        <p:spPr>
          <a:xfrm>
            <a:off x="521207" y="1402080"/>
            <a:ext cx="1050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MapUpdate</a:t>
            </a:r>
            <a:r>
              <a:rPr lang="zh-CN" altLang="en-US" sz="2800" dirty="0"/>
              <a:t>编程模型通常以以下形式使用：</a:t>
            </a:r>
            <a:endParaRPr lang="en-US" altLang="zh-CN" sz="2800" dirty="0"/>
          </a:p>
          <a:p>
            <a:r>
              <a:rPr lang="en-US" altLang="zh-CN" sz="2800" dirty="0"/>
              <a:t>                  </a:t>
            </a:r>
            <a:r>
              <a:rPr lang="en-US" altLang="zh-CN" sz="2800" b="1" dirty="0" err="1"/>
              <a:t>A.map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B,map_func</a:t>
            </a:r>
            <a:r>
              <a:rPr lang="en-US" altLang="zh-CN" sz="2800" b="1" dirty="0"/>
              <a:t>).update(</a:t>
            </a:r>
            <a:r>
              <a:rPr lang="en-US" altLang="zh-CN" sz="2800" b="1" dirty="0" err="1"/>
              <a:t>C,update_func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1397E628-A7EA-4D03-892C-533E0979991F}"/>
              </a:ext>
            </a:extLst>
          </p:cNvPr>
          <p:cNvSpPr/>
          <p:nvPr/>
        </p:nvSpPr>
        <p:spPr>
          <a:xfrm>
            <a:off x="673607" y="2670131"/>
            <a:ext cx="2161033" cy="954107"/>
          </a:xfrm>
          <a:prstGeom prst="wedgeRectCallout">
            <a:avLst>
              <a:gd name="adj1" fmla="val 30759"/>
              <a:gd name="adj2" fmla="val -921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Map</a:t>
            </a:r>
            <a:r>
              <a:rPr lang="zh-CN" altLang="en-US" dirty="0">
                <a:solidFill>
                  <a:schemeClr val="tx1"/>
                </a:solidFill>
              </a:rPr>
              <a:t>集合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0918A782-5254-44CB-A445-73E0C8B05A79}"/>
              </a:ext>
            </a:extLst>
          </p:cNvPr>
          <p:cNvSpPr/>
          <p:nvPr/>
        </p:nvSpPr>
        <p:spPr>
          <a:xfrm>
            <a:off x="3383279" y="2654890"/>
            <a:ext cx="2161033" cy="969348"/>
          </a:xfrm>
          <a:prstGeom prst="wedgeRectCallout">
            <a:avLst>
              <a:gd name="adj1" fmla="val -37756"/>
              <a:gd name="adj2" fmla="val -97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侧面输入集合</a:t>
            </a:r>
          </a:p>
        </p:txBody>
      </p:sp>
      <p:sp>
        <p:nvSpPr>
          <p:cNvPr id="30" name="对话气泡: 矩形 29">
            <a:extLst>
              <a:ext uri="{FF2B5EF4-FFF2-40B4-BE49-F238E27FC236}">
                <a16:creationId xmlns:a16="http://schemas.microsoft.com/office/drawing/2014/main" id="{F6441A14-A12F-4196-8A59-C8AC2B6E320D}"/>
              </a:ext>
            </a:extLst>
          </p:cNvPr>
          <p:cNvSpPr/>
          <p:nvPr/>
        </p:nvSpPr>
        <p:spPr>
          <a:xfrm>
            <a:off x="6964679" y="2670131"/>
            <a:ext cx="2161033" cy="969348"/>
          </a:xfrm>
          <a:prstGeom prst="wedgeRectCallout">
            <a:avLst>
              <a:gd name="adj1" fmla="val -37756"/>
              <a:gd name="adj2" fmla="val -9724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更新集合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68D83E5-84A5-4D63-8A0F-A3169A6C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0" y="3892973"/>
            <a:ext cx="2897885" cy="22439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2A0EBFA-62F3-4EFC-9DD6-CFE6EE702B81}"/>
              </a:ext>
            </a:extLst>
          </p:cNvPr>
          <p:cNvSpPr txBox="1"/>
          <p:nvPr/>
        </p:nvSpPr>
        <p:spPr>
          <a:xfrm>
            <a:off x="673607" y="4251958"/>
            <a:ext cx="7845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执行</a:t>
            </a:r>
            <a:r>
              <a:rPr lang="en-US" altLang="zh-CN" sz="2400" dirty="0" err="1"/>
              <a:t>MapUpdate</a:t>
            </a:r>
            <a:r>
              <a:rPr lang="zh-CN" altLang="en-US" sz="2400" dirty="0"/>
              <a:t>命令时，计算机会在其</a:t>
            </a:r>
            <a:r>
              <a:rPr lang="en-US" altLang="zh-CN" sz="2400" dirty="0"/>
              <a:t>Map</a:t>
            </a:r>
            <a:r>
              <a:rPr lang="zh-CN" altLang="en-US" sz="2400" dirty="0"/>
              <a:t>集合的本地分区上启动并行</a:t>
            </a:r>
            <a:r>
              <a:rPr lang="en-US" altLang="zh-CN" sz="2400" dirty="0"/>
              <a:t>Map</a:t>
            </a:r>
            <a:r>
              <a:rPr lang="zh-CN" altLang="en-US" sz="2400" dirty="0"/>
              <a:t>任务，每个</a:t>
            </a:r>
            <a:r>
              <a:rPr lang="en-US" altLang="zh-CN" sz="2400" dirty="0"/>
              <a:t>Map</a:t>
            </a:r>
            <a:r>
              <a:rPr lang="zh-CN" altLang="en-US" sz="2400" dirty="0"/>
              <a:t>任务都会对</a:t>
            </a:r>
            <a:r>
              <a:rPr lang="en-US" altLang="zh-CN" sz="2400" dirty="0"/>
              <a:t>A</a:t>
            </a:r>
            <a:r>
              <a:rPr lang="zh-CN" altLang="en-US" sz="2400" dirty="0"/>
              <a:t>的分区中的对象执行</a:t>
            </a:r>
            <a:r>
              <a:rPr lang="en-US" altLang="zh-CN" sz="2400" dirty="0" err="1"/>
              <a:t>map_func</a:t>
            </a:r>
            <a:r>
              <a:rPr lang="zh-CN" altLang="en-US" sz="2400" dirty="0"/>
              <a:t>，来生成中间结果，同时</a:t>
            </a:r>
            <a:r>
              <a:rPr lang="en-US" altLang="zh-CN" sz="2400" dirty="0" err="1"/>
              <a:t>map_func</a:t>
            </a:r>
            <a:r>
              <a:rPr lang="zh-CN" altLang="en-US" sz="2400" dirty="0"/>
              <a:t>也可以使用集合</a:t>
            </a:r>
            <a:r>
              <a:rPr lang="en-US" altLang="zh-CN" sz="2400" dirty="0"/>
              <a:t>B</a:t>
            </a:r>
            <a:r>
              <a:rPr lang="zh-CN" altLang="en-US" sz="2400" dirty="0"/>
              <a:t>中的信息，最后使用</a:t>
            </a:r>
            <a:r>
              <a:rPr lang="en-US" altLang="zh-CN" sz="2400" dirty="0" err="1"/>
              <a:t>update_func</a:t>
            </a:r>
            <a:r>
              <a:rPr lang="zh-CN" altLang="en-US" sz="2400" dirty="0"/>
              <a:t>将中间结果交给集合</a:t>
            </a:r>
            <a:r>
              <a:rPr lang="en-US" altLang="zh-CN" sz="2400" dirty="0"/>
              <a:t>C</a:t>
            </a:r>
            <a:r>
              <a:rPr lang="zh-CN" altLang="en-US" sz="2400" dirty="0"/>
              <a:t>中的相应对象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>
                <a:cs typeface="Segoe UI Light" panose="020B0502040204020203" pitchFamily="34" charset="0"/>
              </a:rPr>
              <a:t>MapUpdate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A2AEE1-F946-4E2B-84ED-65FB4EBB85DD}"/>
              </a:ext>
            </a:extLst>
          </p:cNvPr>
          <p:cNvSpPr txBox="1"/>
          <p:nvPr/>
        </p:nvSpPr>
        <p:spPr>
          <a:xfrm>
            <a:off x="640080" y="1356360"/>
            <a:ext cx="952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特征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部分或全部</a:t>
            </a:r>
            <a:r>
              <a:rPr lang="en-US" altLang="zh-CN" sz="2800" dirty="0"/>
              <a:t>Map</a:t>
            </a:r>
            <a:r>
              <a:rPr lang="zh-CN" altLang="en-US" sz="2800" dirty="0"/>
              <a:t>集合（</a:t>
            </a:r>
            <a:r>
              <a:rPr lang="en-US" altLang="zh-CN" sz="2800" dirty="0"/>
              <a:t>A</a:t>
            </a:r>
            <a:r>
              <a:rPr lang="zh-CN" altLang="en-US" sz="2800" dirty="0"/>
              <a:t>）、侧输入集合（</a:t>
            </a:r>
            <a:r>
              <a:rPr lang="en-US" altLang="zh-CN" sz="2800" dirty="0"/>
              <a:t>B</a:t>
            </a:r>
            <a:r>
              <a:rPr lang="zh-CN" altLang="en-US" sz="2800" dirty="0"/>
              <a:t>）、更新集合（</a:t>
            </a:r>
            <a:r>
              <a:rPr lang="en-US" altLang="zh-CN" sz="2800" dirty="0"/>
              <a:t>C</a:t>
            </a:r>
            <a:r>
              <a:rPr lang="zh-CN" altLang="en-US" sz="2800" dirty="0"/>
              <a:t>）可以是相同的集合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989B6E-865B-4573-9CD3-95D16780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01" y="3009579"/>
            <a:ext cx="9154235" cy="29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 2016</Template>
  <TotalTime>0</TotalTime>
  <Words>1070</Words>
  <Application>Microsoft Office PowerPoint</Application>
  <PresentationFormat>宽屏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Microsoft JhengHei UI</vt:lpstr>
      <vt:lpstr>Microsoft YaHei UI</vt:lpstr>
      <vt:lpstr>宋体</vt:lpstr>
      <vt:lpstr>Arial</vt:lpstr>
      <vt:lpstr>Segoe UI</vt:lpstr>
      <vt:lpstr>欢迎文档</vt:lpstr>
      <vt:lpstr>Tangram: Bridging immutable and mutable abstractions for distributed data analytics </vt:lpstr>
      <vt:lpstr>分布式数据分析系统</vt:lpstr>
      <vt:lpstr>基于数据抽象的分布式数据分析系统</vt:lpstr>
      <vt:lpstr>不可变抽象</vt:lpstr>
      <vt:lpstr>可变抽象</vt:lpstr>
      <vt:lpstr>MapUpdate</vt:lpstr>
      <vt:lpstr>MapUpdate</vt:lpstr>
      <vt:lpstr>MapUpdate</vt:lpstr>
      <vt:lpstr>MapUpdate</vt:lpstr>
      <vt:lpstr>MapUpdate：对应应用</vt:lpstr>
      <vt:lpstr>MapUpdate：对应应用</vt:lpstr>
      <vt:lpstr>MapUpdate</vt:lpstr>
      <vt:lpstr>MapUpdate</vt:lpstr>
      <vt:lpstr>Tangram系统设计</vt:lpstr>
      <vt:lpstr>上下文感知的故障恢复</vt:lpstr>
      <vt:lpstr>实验</vt:lpstr>
      <vt:lpstr>实验</vt:lpstr>
      <vt:lpstr>实验</vt:lpstr>
      <vt:lpstr>实验</vt:lpstr>
      <vt:lpstr>实验</vt:lpstr>
      <vt:lpstr>结论</vt:lpstr>
      <vt:lpstr>Thanks   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2019-10-16T08:37:02Z</dcterms:created>
  <dcterms:modified xsi:type="dcterms:W3CDTF">2019-10-17T07:04:10Z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