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80" r:id="rId3"/>
    <p:sldId id="325" r:id="rId4"/>
    <p:sldId id="326" r:id="rId6"/>
    <p:sldId id="299" r:id="rId7"/>
    <p:sldId id="329" r:id="rId8"/>
    <p:sldId id="334" r:id="rId9"/>
    <p:sldId id="330" r:id="rId10"/>
    <p:sldId id="335" r:id="rId11"/>
    <p:sldId id="336" r:id="rId12"/>
    <p:sldId id="339" r:id="rId13"/>
    <p:sldId id="340" r:id="rId14"/>
    <p:sldId id="341" r:id="rId15"/>
    <p:sldId id="342" r:id="rId16"/>
    <p:sldId id="327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36075B-C400-42DC-B017-9D964D3153FC}">
          <p14:sldIdLst>
            <p14:sldId id="280"/>
            <p14:sldId id="325"/>
            <p14:sldId id="326"/>
            <p14:sldId id="299"/>
            <p14:sldId id="329"/>
            <p14:sldId id="334"/>
            <p14:sldId id="335"/>
            <p14:sldId id="336"/>
            <p14:sldId id="339"/>
            <p14:sldId id="340"/>
            <p14:sldId id="341"/>
            <p14:sldId id="342"/>
            <p14:sldId id="327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3C4"/>
    <a:srgbClr val="76B421"/>
    <a:srgbClr val="FCC31A"/>
    <a:srgbClr val="F29301"/>
    <a:srgbClr val="D07006"/>
    <a:srgbClr val="5DAE25"/>
    <a:srgbClr val="D97701"/>
    <a:srgbClr val="F7AB00"/>
    <a:srgbClr val="508332"/>
    <a:srgbClr val="F08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7" autoAdjust="0"/>
    <p:restoredTop sz="82181" autoAdjust="0"/>
  </p:normalViewPr>
  <p:slideViewPr>
    <p:cSldViewPr snapToGrid="0">
      <p:cViewPr varScale="1">
        <p:scale>
          <a:sx n="67" d="100"/>
          <a:sy n="67" d="100"/>
        </p:scale>
        <p:origin x="398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0" Type="http://schemas.openxmlformats.org/officeDocument/2006/relationships/image" Target="../media/image19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10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ECF46-B66D-4A7B-A979-0109F8FEA7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C272C-F5C8-4BD9-88C7-966F0EAA7B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4572000" y="0"/>
            <a:ext cx="3478213" cy="565150"/>
          </a:xfrm>
          <a:custGeom>
            <a:avLst/>
            <a:gdLst>
              <a:gd name="T0" fmla="*/ 9628 w 10955"/>
              <a:gd name="T1" fmla="*/ 1778 h 1778"/>
              <a:gd name="T2" fmla="*/ 10955 w 10955"/>
              <a:gd name="T3" fmla="*/ 0 h 1778"/>
              <a:gd name="T4" fmla="*/ 0 w 10955"/>
              <a:gd name="T5" fmla="*/ 0 h 1778"/>
              <a:gd name="T6" fmla="*/ 9628 w 10955"/>
              <a:gd name="T7" fmla="*/ 177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55" h="1778">
                <a:moveTo>
                  <a:pt x="9628" y="1778"/>
                </a:moveTo>
                <a:lnTo>
                  <a:pt x="10955" y="0"/>
                </a:lnTo>
                <a:lnTo>
                  <a:pt x="0" y="0"/>
                </a:lnTo>
                <a:lnTo>
                  <a:pt x="9628" y="1778"/>
                </a:lnTo>
                <a:close/>
              </a:path>
            </a:pathLst>
          </a:custGeom>
          <a:solidFill>
            <a:srgbClr val="017DBD"/>
          </a:solidFill>
          <a:ln w="6350">
            <a:solidFill>
              <a:srgbClr val="017DBD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7629525" y="0"/>
            <a:ext cx="1514475" cy="2243138"/>
          </a:xfrm>
          <a:custGeom>
            <a:avLst/>
            <a:gdLst>
              <a:gd name="T0" fmla="*/ 1327 w 4772"/>
              <a:gd name="T1" fmla="*/ 0 h 7065"/>
              <a:gd name="T2" fmla="*/ 0 w 4772"/>
              <a:gd name="T3" fmla="*/ 1778 h 7065"/>
              <a:gd name="T4" fmla="*/ 4772 w 4772"/>
              <a:gd name="T5" fmla="*/ 7065 h 7065"/>
              <a:gd name="T6" fmla="*/ 4772 w 4772"/>
              <a:gd name="T7" fmla="*/ 0 h 7065"/>
              <a:gd name="T8" fmla="*/ 1327 w 4772"/>
              <a:gd name="T9" fmla="*/ 0 h 7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2" h="7065">
                <a:moveTo>
                  <a:pt x="1327" y="0"/>
                </a:moveTo>
                <a:lnTo>
                  <a:pt x="0" y="1778"/>
                </a:lnTo>
                <a:lnTo>
                  <a:pt x="4772" y="7065"/>
                </a:lnTo>
                <a:lnTo>
                  <a:pt x="4772" y="0"/>
                </a:lnTo>
                <a:lnTo>
                  <a:pt x="1327" y="0"/>
                </a:lnTo>
                <a:close/>
              </a:path>
            </a:pathLst>
          </a:custGeom>
          <a:solidFill>
            <a:srgbClr val="0283C4"/>
          </a:solidFill>
          <a:ln w="6350">
            <a:solidFill>
              <a:srgbClr val="0283C4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 userDrawn="1"/>
        </p:nvSpPr>
        <p:spPr bwMode="auto">
          <a:xfrm>
            <a:off x="7629525" y="565150"/>
            <a:ext cx="1514475" cy="3027363"/>
          </a:xfrm>
          <a:custGeom>
            <a:avLst/>
            <a:gdLst>
              <a:gd name="T0" fmla="*/ 4772 w 4772"/>
              <a:gd name="T1" fmla="*/ 5287 h 9538"/>
              <a:gd name="T2" fmla="*/ 0 w 4772"/>
              <a:gd name="T3" fmla="*/ 0 h 9538"/>
              <a:gd name="T4" fmla="*/ 1507 w 4772"/>
              <a:gd name="T5" fmla="*/ 9538 h 9538"/>
              <a:gd name="T6" fmla="*/ 4772 w 4772"/>
              <a:gd name="T7" fmla="*/ 5287 h 9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72" h="9538">
                <a:moveTo>
                  <a:pt x="4772" y="5287"/>
                </a:moveTo>
                <a:lnTo>
                  <a:pt x="0" y="0"/>
                </a:lnTo>
                <a:lnTo>
                  <a:pt x="1507" y="9538"/>
                </a:lnTo>
                <a:lnTo>
                  <a:pt x="4772" y="5287"/>
                </a:lnTo>
                <a:close/>
              </a:path>
            </a:pathLst>
          </a:custGeom>
          <a:solidFill>
            <a:srgbClr val="1B92CC"/>
          </a:solidFill>
          <a:ln w="6350">
            <a:solidFill>
              <a:srgbClr val="1B92C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 userDrawn="1"/>
        </p:nvSpPr>
        <p:spPr bwMode="auto">
          <a:xfrm>
            <a:off x="7807325" y="4506913"/>
            <a:ext cx="1336675" cy="636588"/>
          </a:xfrm>
          <a:custGeom>
            <a:avLst/>
            <a:gdLst>
              <a:gd name="T0" fmla="*/ 4210 w 4210"/>
              <a:gd name="T1" fmla="*/ 2004 h 2004"/>
              <a:gd name="T2" fmla="*/ 4210 w 4210"/>
              <a:gd name="T3" fmla="*/ 0 h 2004"/>
              <a:gd name="T4" fmla="*/ 0 w 4210"/>
              <a:gd name="T5" fmla="*/ 2004 h 2004"/>
              <a:gd name="T6" fmla="*/ 4210 w 4210"/>
              <a:gd name="T7" fmla="*/ 2004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10" h="2004">
                <a:moveTo>
                  <a:pt x="4210" y="2004"/>
                </a:moveTo>
                <a:lnTo>
                  <a:pt x="4210" y="0"/>
                </a:lnTo>
                <a:lnTo>
                  <a:pt x="0" y="2004"/>
                </a:lnTo>
                <a:lnTo>
                  <a:pt x="4210" y="2004"/>
                </a:lnTo>
                <a:close/>
              </a:path>
            </a:pathLst>
          </a:custGeom>
          <a:solidFill>
            <a:srgbClr val="2BA22C"/>
          </a:solidFill>
          <a:ln w="6350">
            <a:solidFill>
              <a:srgbClr val="2BA22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 userDrawn="1"/>
        </p:nvSpPr>
        <p:spPr bwMode="auto">
          <a:xfrm>
            <a:off x="8107363" y="2243138"/>
            <a:ext cx="1036638" cy="2263775"/>
          </a:xfrm>
          <a:custGeom>
            <a:avLst/>
            <a:gdLst>
              <a:gd name="T0" fmla="*/ 0 w 3265"/>
              <a:gd name="T1" fmla="*/ 4251 h 7131"/>
              <a:gd name="T2" fmla="*/ 3265 w 3265"/>
              <a:gd name="T3" fmla="*/ 7131 h 7131"/>
              <a:gd name="T4" fmla="*/ 3265 w 3265"/>
              <a:gd name="T5" fmla="*/ 0 h 7131"/>
              <a:gd name="T6" fmla="*/ 0 w 3265"/>
              <a:gd name="T7" fmla="*/ 4251 h 7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5" h="7131">
                <a:moveTo>
                  <a:pt x="0" y="4251"/>
                </a:moveTo>
                <a:lnTo>
                  <a:pt x="3265" y="7131"/>
                </a:lnTo>
                <a:lnTo>
                  <a:pt x="3265" y="0"/>
                </a:lnTo>
                <a:lnTo>
                  <a:pt x="0" y="4251"/>
                </a:lnTo>
                <a:close/>
              </a:path>
            </a:pathLst>
          </a:custGeom>
          <a:solidFill>
            <a:srgbClr val="76B421"/>
          </a:solidFill>
          <a:ln w="6350">
            <a:solidFill>
              <a:srgbClr val="76B42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 userDrawn="1"/>
        </p:nvSpPr>
        <p:spPr bwMode="auto">
          <a:xfrm>
            <a:off x="7807325" y="3592513"/>
            <a:ext cx="1336675" cy="1550988"/>
          </a:xfrm>
          <a:custGeom>
            <a:avLst/>
            <a:gdLst>
              <a:gd name="T0" fmla="*/ 4210 w 4210"/>
              <a:gd name="T1" fmla="*/ 2880 h 4884"/>
              <a:gd name="T2" fmla="*/ 945 w 4210"/>
              <a:gd name="T3" fmla="*/ 0 h 4884"/>
              <a:gd name="T4" fmla="*/ 0 w 4210"/>
              <a:gd name="T5" fmla="*/ 4884 h 4884"/>
              <a:gd name="T6" fmla="*/ 4210 w 4210"/>
              <a:gd name="T7" fmla="*/ 2880 h 4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10" h="4884">
                <a:moveTo>
                  <a:pt x="4210" y="2880"/>
                </a:moveTo>
                <a:lnTo>
                  <a:pt x="945" y="0"/>
                </a:lnTo>
                <a:lnTo>
                  <a:pt x="0" y="4884"/>
                </a:lnTo>
                <a:lnTo>
                  <a:pt x="4210" y="2880"/>
                </a:lnTo>
                <a:close/>
              </a:path>
            </a:pathLst>
          </a:custGeom>
          <a:solidFill>
            <a:srgbClr val="5DAE25"/>
          </a:solidFill>
          <a:ln w="6350">
            <a:solidFill>
              <a:srgbClr val="5DAE25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 userDrawn="1"/>
        </p:nvSpPr>
        <p:spPr bwMode="auto">
          <a:xfrm>
            <a:off x="6843713" y="3592513"/>
            <a:ext cx="1263650" cy="1550988"/>
          </a:xfrm>
          <a:custGeom>
            <a:avLst/>
            <a:gdLst>
              <a:gd name="T0" fmla="*/ 3037 w 3982"/>
              <a:gd name="T1" fmla="*/ 4884 h 4884"/>
              <a:gd name="T2" fmla="*/ 3982 w 3982"/>
              <a:gd name="T3" fmla="*/ 0 h 4884"/>
              <a:gd name="T4" fmla="*/ 0 w 3982"/>
              <a:gd name="T5" fmla="*/ 2048 h 4884"/>
              <a:gd name="T6" fmla="*/ 3037 w 3982"/>
              <a:gd name="T7" fmla="*/ 4884 h 4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2" h="4884">
                <a:moveTo>
                  <a:pt x="3037" y="4884"/>
                </a:moveTo>
                <a:lnTo>
                  <a:pt x="3982" y="0"/>
                </a:lnTo>
                <a:lnTo>
                  <a:pt x="0" y="2048"/>
                </a:lnTo>
                <a:lnTo>
                  <a:pt x="3037" y="4884"/>
                </a:lnTo>
                <a:close/>
              </a:path>
            </a:pathLst>
          </a:custGeom>
          <a:solidFill>
            <a:srgbClr val="0F9137"/>
          </a:solidFill>
          <a:ln w="6350">
            <a:solidFill>
              <a:srgbClr val="0F9137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 userDrawn="1"/>
        </p:nvSpPr>
        <p:spPr bwMode="auto">
          <a:xfrm>
            <a:off x="6843713" y="565150"/>
            <a:ext cx="1263650" cy="3678238"/>
          </a:xfrm>
          <a:custGeom>
            <a:avLst/>
            <a:gdLst>
              <a:gd name="T0" fmla="*/ 0 w 3982"/>
              <a:gd name="T1" fmla="*/ 11586 h 11586"/>
              <a:gd name="T2" fmla="*/ 3982 w 3982"/>
              <a:gd name="T3" fmla="*/ 9538 h 11586"/>
              <a:gd name="T4" fmla="*/ 2475 w 3982"/>
              <a:gd name="T5" fmla="*/ 0 h 11586"/>
              <a:gd name="T6" fmla="*/ 0 w 3982"/>
              <a:gd name="T7" fmla="*/ 11586 h 1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2" h="11586">
                <a:moveTo>
                  <a:pt x="0" y="11586"/>
                </a:moveTo>
                <a:lnTo>
                  <a:pt x="3982" y="9538"/>
                </a:lnTo>
                <a:lnTo>
                  <a:pt x="2475" y="0"/>
                </a:lnTo>
                <a:lnTo>
                  <a:pt x="0" y="11586"/>
                </a:lnTo>
                <a:close/>
              </a:path>
            </a:pathLst>
          </a:custGeom>
          <a:solidFill>
            <a:srgbClr val="12B2E2"/>
          </a:solidFill>
          <a:ln w="6350">
            <a:solidFill>
              <a:srgbClr val="12B2E2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 userDrawn="1"/>
        </p:nvSpPr>
        <p:spPr bwMode="auto">
          <a:xfrm>
            <a:off x="3549650" y="4243388"/>
            <a:ext cx="4257675" cy="900113"/>
          </a:xfrm>
          <a:custGeom>
            <a:avLst/>
            <a:gdLst>
              <a:gd name="T0" fmla="*/ 13409 w 13409"/>
              <a:gd name="T1" fmla="*/ 2836 h 2836"/>
              <a:gd name="T2" fmla="*/ 10372 w 13409"/>
              <a:gd name="T3" fmla="*/ 0 h 2836"/>
              <a:gd name="T4" fmla="*/ 0 w 13409"/>
              <a:gd name="T5" fmla="*/ 2836 h 2836"/>
              <a:gd name="T6" fmla="*/ 13409 w 13409"/>
              <a:gd name="T7" fmla="*/ 2836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09" h="2836">
                <a:moveTo>
                  <a:pt x="13409" y="2836"/>
                </a:moveTo>
                <a:lnTo>
                  <a:pt x="10372" y="0"/>
                </a:lnTo>
                <a:lnTo>
                  <a:pt x="0" y="2836"/>
                </a:lnTo>
                <a:lnTo>
                  <a:pt x="13409" y="2836"/>
                </a:lnTo>
                <a:close/>
              </a:path>
            </a:pathLst>
          </a:custGeom>
          <a:solidFill>
            <a:schemeClr val="accent6"/>
          </a:solidFill>
          <a:ln w="6350">
            <a:solidFill>
              <a:srgbClr val="70AD47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4"/>
          <p:cNvSpPr/>
          <p:nvPr userDrawn="1"/>
        </p:nvSpPr>
        <p:spPr bwMode="auto">
          <a:xfrm>
            <a:off x="3549650" y="1579563"/>
            <a:ext cx="3294063" cy="3563938"/>
          </a:xfrm>
          <a:custGeom>
            <a:avLst/>
            <a:gdLst>
              <a:gd name="T0" fmla="*/ 10372 w 10372"/>
              <a:gd name="T1" fmla="*/ 8391 h 11227"/>
              <a:gd name="T2" fmla="*/ 4118 w 10372"/>
              <a:gd name="T3" fmla="*/ 0 h 11227"/>
              <a:gd name="T4" fmla="*/ 0 w 10372"/>
              <a:gd name="T5" fmla="*/ 11227 h 11227"/>
              <a:gd name="T6" fmla="*/ 10372 w 10372"/>
              <a:gd name="T7" fmla="*/ 8391 h 1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72" h="11227">
                <a:moveTo>
                  <a:pt x="10372" y="8391"/>
                </a:moveTo>
                <a:lnTo>
                  <a:pt x="4118" y="0"/>
                </a:lnTo>
                <a:lnTo>
                  <a:pt x="0" y="11227"/>
                </a:lnTo>
                <a:lnTo>
                  <a:pt x="10372" y="8391"/>
                </a:lnTo>
                <a:close/>
              </a:path>
            </a:pathLst>
          </a:custGeom>
          <a:solidFill>
            <a:srgbClr val="16A3DC"/>
          </a:solidFill>
          <a:ln w="6350">
            <a:solidFill>
              <a:srgbClr val="16A3D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5"/>
          <p:cNvSpPr/>
          <p:nvPr userDrawn="1"/>
        </p:nvSpPr>
        <p:spPr bwMode="auto">
          <a:xfrm>
            <a:off x="4857750" y="565150"/>
            <a:ext cx="2771775" cy="3678238"/>
          </a:xfrm>
          <a:custGeom>
            <a:avLst/>
            <a:gdLst>
              <a:gd name="T0" fmla="*/ 0 w 8729"/>
              <a:gd name="T1" fmla="*/ 3195 h 11586"/>
              <a:gd name="T2" fmla="*/ 6254 w 8729"/>
              <a:gd name="T3" fmla="*/ 11586 h 11586"/>
              <a:gd name="T4" fmla="*/ 8729 w 8729"/>
              <a:gd name="T5" fmla="*/ 0 h 11586"/>
              <a:gd name="T6" fmla="*/ 0 w 8729"/>
              <a:gd name="T7" fmla="*/ 3195 h 1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9" h="11586">
                <a:moveTo>
                  <a:pt x="0" y="3195"/>
                </a:moveTo>
                <a:lnTo>
                  <a:pt x="6254" y="11586"/>
                </a:lnTo>
                <a:lnTo>
                  <a:pt x="8729" y="0"/>
                </a:lnTo>
                <a:lnTo>
                  <a:pt x="0" y="3195"/>
                </a:lnTo>
                <a:close/>
              </a:path>
            </a:pathLst>
          </a:custGeom>
          <a:solidFill>
            <a:srgbClr val="1B92CC"/>
          </a:solidFill>
          <a:ln w="6350">
            <a:solidFill>
              <a:srgbClr val="1B92C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6"/>
          <p:cNvSpPr/>
          <p:nvPr userDrawn="1"/>
        </p:nvSpPr>
        <p:spPr bwMode="auto">
          <a:xfrm>
            <a:off x="4572000" y="0"/>
            <a:ext cx="3057525" cy="1579563"/>
          </a:xfrm>
          <a:custGeom>
            <a:avLst/>
            <a:gdLst>
              <a:gd name="T0" fmla="*/ 899 w 9628"/>
              <a:gd name="T1" fmla="*/ 4973 h 4973"/>
              <a:gd name="T2" fmla="*/ 9628 w 9628"/>
              <a:gd name="T3" fmla="*/ 1778 h 4973"/>
              <a:gd name="T4" fmla="*/ 0 w 9628"/>
              <a:gd name="T5" fmla="*/ 0 h 4973"/>
              <a:gd name="T6" fmla="*/ 899 w 9628"/>
              <a:gd name="T7" fmla="*/ 4973 h 4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28" h="4973">
                <a:moveTo>
                  <a:pt x="899" y="4973"/>
                </a:moveTo>
                <a:lnTo>
                  <a:pt x="9628" y="1778"/>
                </a:lnTo>
                <a:lnTo>
                  <a:pt x="0" y="0"/>
                </a:lnTo>
                <a:lnTo>
                  <a:pt x="899" y="4973"/>
                </a:lnTo>
                <a:close/>
              </a:path>
            </a:pathLst>
          </a:custGeom>
          <a:solidFill>
            <a:srgbClr val="11B1E5"/>
          </a:solidFill>
          <a:ln w="6350">
            <a:solidFill>
              <a:srgbClr val="11B1E5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 userDrawn="1"/>
        </p:nvSpPr>
        <p:spPr bwMode="auto">
          <a:xfrm>
            <a:off x="0" y="0"/>
            <a:ext cx="4572000" cy="1328738"/>
          </a:xfrm>
          <a:custGeom>
            <a:avLst/>
            <a:gdLst>
              <a:gd name="T0" fmla="*/ 9584 w 14400"/>
              <a:gd name="T1" fmla="*/ 4185 h 4185"/>
              <a:gd name="T2" fmla="*/ 14400 w 14400"/>
              <a:gd name="T3" fmla="*/ 0 h 4185"/>
              <a:gd name="T4" fmla="*/ 0 w 14400"/>
              <a:gd name="T5" fmla="*/ 0 h 4185"/>
              <a:gd name="T6" fmla="*/ 9584 w 14400"/>
              <a:gd name="T7" fmla="*/ 4185 h 4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00" h="4185">
                <a:moveTo>
                  <a:pt x="9584" y="4185"/>
                </a:moveTo>
                <a:lnTo>
                  <a:pt x="14400" y="0"/>
                </a:lnTo>
                <a:lnTo>
                  <a:pt x="0" y="0"/>
                </a:lnTo>
                <a:lnTo>
                  <a:pt x="9584" y="4185"/>
                </a:lnTo>
                <a:close/>
              </a:path>
            </a:pathLst>
          </a:custGeom>
          <a:solidFill>
            <a:srgbClr val="FCC715"/>
          </a:solidFill>
          <a:ln w="6350">
            <a:solidFill>
              <a:srgbClr val="FCC715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 userDrawn="1"/>
        </p:nvSpPr>
        <p:spPr bwMode="auto">
          <a:xfrm>
            <a:off x="3043238" y="0"/>
            <a:ext cx="1814513" cy="1579563"/>
          </a:xfrm>
          <a:custGeom>
            <a:avLst/>
            <a:gdLst>
              <a:gd name="T0" fmla="*/ 4816 w 5715"/>
              <a:gd name="T1" fmla="*/ 0 h 4973"/>
              <a:gd name="T2" fmla="*/ 0 w 5715"/>
              <a:gd name="T3" fmla="*/ 4185 h 4973"/>
              <a:gd name="T4" fmla="*/ 5715 w 5715"/>
              <a:gd name="T5" fmla="*/ 4973 h 4973"/>
              <a:gd name="T6" fmla="*/ 4816 w 5715"/>
              <a:gd name="T7" fmla="*/ 0 h 4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15" h="4973">
                <a:moveTo>
                  <a:pt x="4816" y="0"/>
                </a:moveTo>
                <a:lnTo>
                  <a:pt x="0" y="4185"/>
                </a:lnTo>
                <a:lnTo>
                  <a:pt x="5715" y="4973"/>
                </a:lnTo>
                <a:lnTo>
                  <a:pt x="4816" y="0"/>
                </a:lnTo>
                <a:close/>
              </a:path>
            </a:pathLst>
          </a:custGeom>
          <a:solidFill>
            <a:srgbClr val="E9A701"/>
          </a:solidFill>
          <a:ln w="6350">
            <a:solidFill>
              <a:srgbClr val="E9A70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9"/>
          <p:cNvSpPr/>
          <p:nvPr userDrawn="1"/>
        </p:nvSpPr>
        <p:spPr bwMode="auto">
          <a:xfrm>
            <a:off x="0" y="0"/>
            <a:ext cx="442913" cy="3271838"/>
          </a:xfrm>
          <a:custGeom>
            <a:avLst/>
            <a:gdLst>
              <a:gd name="T0" fmla="*/ 1395 w 1395"/>
              <a:gd name="T1" fmla="*/ 4500 h 10304"/>
              <a:gd name="T2" fmla="*/ 0 w 1395"/>
              <a:gd name="T3" fmla="*/ 0 h 10304"/>
              <a:gd name="T4" fmla="*/ 0 w 1395"/>
              <a:gd name="T5" fmla="*/ 10304 h 10304"/>
              <a:gd name="T6" fmla="*/ 1395 w 1395"/>
              <a:gd name="T7" fmla="*/ 4500 h 10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5" h="10304">
                <a:moveTo>
                  <a:pt x="1395" y="4500"/>
                </a:moveTo>
                <a:lnTo>
                  <a:pt x="0" y="0"/>
                </a:lnTo>
                <a:lnTo>
                  <a:pt x="0" y="10304"/>
                </a:lnTo>
                <a:lnTo>
                  <a:pt x="1395" y="4500"/>
                </a:lnTo>
                <a:close/>
              </a:path>
            </a:pathLst>
          </a:custGeom>
          <a:solidFill>
            <a:srgbClr val="FCC31A"/>
          </a:solidFill>
          <a:ln w="6350">
            <a:solidFill>
              <a:srgbClr val="FCC31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0"/>
          <p:cNvSpPr/>
          <p:nvPr userDrawn="1"/>
        </p:nvSpPr>
        <p:spPr bwMode="auto">
          <a:xfrm>
            <a:off x="0" y="0"/>
            <a:ext cx="3043238" cy="1428750"/>
          </a:xfrm>
          <a:custGeom>
            <a:avLst/>
            <a:gdLst>
              <a:gd name="T0" fmla="*/ 0 w 9584"/>
              <a:gd name="T1" fmla="*/ 0 h 4500"/>
              <a:gd name="T2" fmla="*/ 1395 w 9584"/>
              <a:gd name="T3" fmla="*/ 4500 h 4500"/>
              <a:gd name="T4" fmla="*/ 9584 w 9584"/>
              <a:gd name="T5" fmla="*/ 4185 h 4500"/>
              <a:gd name="T6" fmla="*/ 0 w 9584"/>
              <a:gd name="T7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84" h="4500">
                <a:moveTo>
                  <a:pt x="0" y="0"/>
                </a:moveTo>
                <a:lnTo>
                  <a:pt x="1395" y="4500"/>
                </a:lnTo>
                <a:lnTo>
                  <a:pt x="9584" y="4185"/>
                </a:lnTo>
                <a:lnTo>
                  <a:pt x="0" y="0"/>
                </a:lnTo>
                <a:close/>
              </a:path>
            </a:pathLst>
          </a:custGeom>
          <a:solidFill>
            <a:srgbClr val="F7AC01"/>
          </a:solidFill>
          <a:ln w="6350">
            <a:solidFill>
              <a:srgbClr val="F7AC0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1"/>
          <p:cNvSpPr/>
          <p:nvPr userDrawn="1"/>
        </p:nvSpPr>
        <p:spPr bwMode="auto">
          <a:xfrm>
            <a:off x="0" y="3271838"/>
            <a:ext cx="1100138" cy="1871663"/>
          </a:xfrm>
          <a:custGeom>
            <a:avLst/>
            <a:gdLst>
              <a:gd name="T0" fmla="*/ 0 w 3464"/>
              <a:gd name="T1" fmla="*/ 5896 h 5896"/>
              <a:gd name="T2" fmla="*/ 3464 w 3464"/>
              <a:gd name="T3" fmla="*/ 5896 h 5896"/>
              <a:gd name="T4" fmla="*/ 0 w 3464"/>
              <a:gd name="T5" fmla="*/ 0 h 5896"/>
              <a:gd name="T6" fmla="*/ 0 w 3464"/>
              <a:gd name="T7" fmla="*/ 5896 h 5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4" h="5896">
                <a:moveTo>
                  <a:pt x="0" y="5896"/>
                </a:moveTo>
                <a:lnTo>
                  <a:pt x="3464" y="5896"/>
                </a:lnTo>
                <a:lnTo>
                  <a:pt x="0" y="0"/>
                </a:lnTo>
                <a:lnTo>
                  <a:pt x="0" y="5896"/>
                </a:lnTo>
                <a:close/>
              </a:path>
            </a:pathLst>
          </a:custGeom>
          <a:solidFill>
            <a:srgbClr val="F29301"/>
          </a:solidFill>
          <a:ln w="6350">
            <a:solidFill>
              <a:srgbClr val="F2930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 userDrawn="1"/>
        </p:nvSpPr>
        <p:spPr bwMode="auto">
          <a:xfrm>
            <a:off x="0" y="3271838"/>
            <a:ext cx="1954213" cy="1871663"/>
          </a:xfrm>
          <a:custGeom>
            <a:avLst/>
            <a:gdLst>
              <a:gd name="T0" fmla="*/ 0 w 6155"/>
              <a:gd name="T1" fmla="*/ 0 h 5896"/>
              <a:gd name="T2" fmla="*/ 3464 w 6155"/>
              <a:gd name="T3" fmla="*/ 5896 h 5896"/>
              <a:gd name="T4" fmla="*/ 6155 w 6155"/>
              <a:gd name="T5" fmla="*/ 1851 h 5896"/>
              <a:gd name="T6" fmla="*/ 0 w 6155"/>
              <a:gd name="T7" fmla="*/ 0 h 5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55" h="5896">
                <a:moveTo>
                  <a:pt x="0" y="0"/>
                </a:moveTo>
                <a:lnTo>
                  <a:pt x="3464" y="5896"/>
                </a:lnTo>
                <a:lnTo>
                  <a:pt x="6155" y="1851"/>
                </a:lnTo>
                <a:lnTo>
                  <a:pt x="0" y="0"/>
                </a:lnTo>
                <a:close/>
              </a:path>
            </a:pathLst>
          </a:custGeom>
          <a:solidFill>
            <a:srgbClr val="F08501"/>
          </a:solidFill>
          <a:ln w="6350">
            <a:solidFill>
              <a:srgbClr val="F0850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 userDrawn="1"/>
        </p:nvSpPr>
        <p:spPr bwMode="auto">
          <a:xfrm>
            <a:off x="0" y="1428750"/>
            <a:ext cx="1954213" cy="2430463"/>
          </a:xfrm>
          <a:custGeom>
            <a:avLst/>
            <a:gdLst>
              <a:gd name="T0" fmla="*/ 0 w 6155"/>
              <a:gd name="T1" fmla="*/ 5804 h 7655"/>
              <a:gd name="T2" fmla="*/ 6155 w 6155"/>
              <a:gd name="T3" fmla="*/ 7655 h 7655"/>
              <a:gd name="T4" fmla="*/ 1395 w 6155"/>
              <a:gd name="T5" fmla="*/ 0 h 7655"/>
              <a:gd name="T6" fmla="*/ 0 w 6155"/>
              <a:gd name="T7" fmla="*/ 5804 h 7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55" h="7655">
                <a:moveTo>
                  <a:pt x="0" y="5804"/>
                </a:moveTo>
                <a:lnTo>
                  <a:pt x="6155" y="7655"/>
                </a:lnTo>
                <a:lnTo>
                  <a:pt x="1395" y="0"/>
                </a:lnTo>
                <a:lnTo>
                  <a:pt x="0" y="5804"/>
                </a:lnTo>
                <a:close/>
              </a:path>
            </a:pathLst>
          </a:custGeom>
          <a:solidFill>
            <a:srgbClr val="F8B31A"/>
          </a:solidFill>
          <a:ln w="6350">
            <a:solidFill>
              <a:srgbClr val="F8B31A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4"/>
          <p:cNvSpPr/>
          <p:nvPr userDrawn="1"/>
        </p:nvSpPr>
        <p:spPr bwMode="auto">
          <a:xfrm>
            <a:off x="1100138" y="3859213"/>
            <a:ext cx="2449513" cy="1284288"/>
          </a:xfrm>
          <a:custGeom>
            <a:avLst/>
            <a:gdLst>
              <a:gd name="T0" fmla="*/ 2691 w 7717"/>
              <a:gd name="T1" fmla="*/ 0 h 4045"/>
              <a:gd name="T2" fmla="*/ 0 w 7717"/>
              <a:gd name="T3" fmla="*/ 4045 h 4045"/>
              <a:gd name="T4" fmla="*/ 7717 w 7717"/>
              <a:gd name="T5" fmla="*/ 4045 h 4045"/>
              <a:gd name="T6" fmla="*/ 2691 w 7717"/>
              <a:gd name="T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17" h="4045">
                <a:moveTo>
                  <a:pt x="2691" y="0"/>
                </a:moveTo>
                <a:lnTo>
                  <a:pt x="0" y="4045"/>
                </a:lnTo>
                <a:lnTo>
                  <a:pt x="7717" y="4045"/>
                </a:lnTo>
                <a:lnTo>
                  <a:pt x="2691" y="0"/>
                </a:lnTo>
                <a:close/>
              </a:path>
            </a:pathLst>
          </a:custGeom>
          <a:solidFill>
            <a:srgbClr val="F7AB00"/>
          </a:solidFill>
          <a:ln w="6350">
            <a:solidFill>
              <a:srgbClr val="F7AB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5"/>
          <p:cNvSpPr/>
          <p:nvPr userDrawn="1"/>
        </p:nvSpPr>
        <p:spPr bwMode="auto">
          <a:xfrm>
            <a:off x="1954213" y="1579563"/>
            <a:ext cx="2903538" cy="3563938"/>
          </a:xfrm>
          <a:custGeom>
            <a:avLst/>
            <a:gdLst>
              <a:gd name="T0" fmla="*/ 0 w 9144"/>
              <a:gd name="T1" fmla="*/ 7182 h 11227"/>
              <a:gd name="T2" fmla="*/ 5026 w 9144"/>
              <a:gd name="T3" fmla="*/ 11227 h 11227"/>
              <a:gd name="T4" fmla="*/ 9144 w 9144"/>
              <a:gd name="T5" fmla="*/ 0 h 11227"/>
              <a:gd name="T6" fmla="*/ 0 w 9144"/>
              <a:gd name="T7" fmla="*/ 7182 h 1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44" h="11227">
                <a:moveTo>
                  <a:pt x="0" y="7182"/>
                </a:moveTo>
                <a:lnTo>
                  <a:pt x="5026" y="11227"/>
                </a:lnTo>
                <a:lnTo>
                  <a:pt x="9144" y="0"/>
                </a:lnTo>
                <a:lnTo>
                  <a:pt x="0" y="7182"/>
                </a:lnTo>
                <a:close/>
              </a:path>
            </a:pathLst>
          </a:custGeom>
          <a:solidFill>
            <a:srgbClr val="39C4EF"/>
          </a:solidFill>
          <a:ln w="6350">
            <a:solidFill>
              <a:srgbClr val="39C4EF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6"/>
          <p:cNvSpPr/>
          <p:nvPr userDrawn="1"/>
        </p:nvSpPr>
        <p:spPr bwMode="auto">
          <a:xfrm>
            <a:off x="442913" y="1328738"/>
            <a:ext cx="2600325" cy="2530475"/>
          </a:xfrm>
          <a:custGeom>
            <a:avLst/>
            <a:gdLst>
              <a:gd name="T0" fmla="*/ 0 w 8189"/>
              <a:gd name="T1" fmla="*/ 315 h 7970"/>
              <a:gd name="T2" fmla="*/ 4760 w 8189"/>
              <a:gd name="T3" fmla="*/ 7970 h 7970"/>
              <a:gd name="T4" fmla="*/ 8189 w 8189"/>
              <a:gd name="T5" fmla="*/ 0 h 7970"/>
              <a:gd name="T6" fmla="*/ 0 w 8189"/>
              <a:gd name="T7" fmla="*/ 315 h 7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89" h="7970">
                <a:moveTo>
                  <a:pt x="0" y="315"/>
                </a:moveTo>
                <a:lnTo>
                  <a:pt x="4760" y="7970"/>
                </a:lnTo>
                <a:lnTo>
                  <a:pt x="8189" y="0"/>
                </a:lnTo>
                <a:lnTo>
                  <a:pt x="0" y="315"/>
                </a:lnTo>
                <a:close/>
              </a:path>
            </a:pathLst>
          </a:custGeom>
          <a:solidFill>
            <a:srgbClr val="F08300"/>
          </a:solidFill>
          <a:ln w="6350">
            <a:solidFill>
              <a:srgbClr val="F083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 userDrawn="1"/>
        </p:nvSpPr>
        <p:spPr bwMode="auto">
          <a:xfrm>
            <a:off x="1962944" y="1323755"/>
            <a:ext cx="2903538" cy="2530475"/>
          </a:xfrm>
          <a:custGeom>
            <a:avLst/>
            <a:gdLst>
              <a:gd name="T0" fmla="*/ 3429 w 9144"/>
              <a:gd name="T1" fmla="*/ 0 h 7970"/>
              <a:gd name="T2" fmla="*/ 0 w 9144"/>
              <a:gd name="T3" fmla="*/ 7970 h 7970"/>
              <a:gd name="T4" fmla="*/ 9144 w 9144"/>
              <a:gd name="T5" fmla="*/ 788 h 7970"/>
              <a:gd name="T6" fmla="*/ 3429 w 9144"/>
              <a:gd name="T7" fmla="*/ 0 h 7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44" h="7970">
                <a:moveTo>
                  <a:pt x="3429" y="0"/>
                </a:moveTo>
                <a:lnTo>
                  <a:pt x="0" y="7970"/>
                </a:lnTo>
                <a:lnTo>
                  <a:pt x="9144" y="788"/>
                </a:lnTo>
                <a:lnTo>
                  <a:pt x="3429" y="0"/>
                </a:lnTo>
                <a:close/>
              </a:path>
            </a:pathLst>
          </a:custGeom>
          <a:solidFill>
            <a:srgbClr val="F8B31A"/>
          </a:solidFill>
          <a:ln w="6350">
            <a:solidFill>
              <a:srgbClr val="F8B31A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switch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45" y="-4033"/>
            <a:ext cx="9150889" cy="5151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switch dir="r"/>
      </p:transition>
    </mc:Choice>
    <mc:Fallback>
      <p:transition spd="slow" advTm="2000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45" y="-4033"/>
            <a:ext cx="9150889" cy="5151566"/>
          </a:xfrm>
          <a:prstGeom prst="rect">
            <a:avLst/>
          </a:prstGeom>
        </p:spPr>
      </p:pic>
      <p:sp>
        <p:nvSpPr>
          <p:cNvPr id="7" name="Freeform 5"/>
          <p:cNvSpPr/>
          <p:nvPr userDrawn="1"/>
        </p:nvSpPr>
        <p:spPr bwMode="auto">
          <a:xfrm>
            <a:off x="4572000" y="0"/>
            <a:ext cx="3478213" cy="565150"/>
          </a:xfrm>
          <a:custGeom>
            <a:avLst/>
            <a:gdLst>
              <a:gd name="T0" fmla="*/ 9628 w 10955"/>
              <a:gd name="T1" fmla="*/ 1778 h 1778"/>
              <a:gd name="T2" fmla="*/ 10955 w 10955"/>
              <a:gd name="T3" fmla="*/ 0 h 1778"/>
              <a:gd name="T4" fmla="*/ 0 w 10955"/>
              <a:gd name="T5" fmla="*/ 0 h 1778"/>
              <a:gd name="T6" fmla="*/ 9628 w 10955"/>
              <a:gd name="T7" fmla="*/ 177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55" h="1778">
                <a:moveTo>
                  <a:pt x="9628" y="1778"/>
                </a:moveTo>
                <a:lnTo>
                  <a:pt x="10955" y="0"/>
                </a:lnTo>
                <a:lnTo>
                  <a:pt x="0" y="0"/>
                </a:lnTo>
                <a:lnTo>
                  <a:pt x="9628" y="1778"/>
                </a:lnTo>
                <a:close/>
              </a:path>
            </a:pathLst>
          </a:custGeom>
          <a:solidFill>
            <a:srgbClr val="017DBD"/>
          </a:solidFill>
          <a:ln w="9525">
            <a:solidFill>
              <a:srgbClr val="017DBD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7629525" y="0"/>
            <a:ext cx="1514475" cy="2243138"/>
          </a:xfrm>
          <a:custGeom>
            <a:avLst/>
            <a:gdLst>
              <a:gd name="T0" fmla="*/ 1327 w 4772"/>
              <a:gd name="T1" fmla="*/ 0 h 7065"/>
              <a:gd name="T2" fmla="*/ 0 w 4772"/>
              <a:gd name="T3" fmla="*/ 1778 h 7065"/>
              <a:gd name="T4" fmla="*/ 4772 w 4772"/>
              <a:gd name="T5" fmla="*/ 7065 h 7065"/>
              <a:gd name="T6" fmla="*/ 4772 w 4772"/>
              <a:gd name="T7" fmla="*/ 0 h 7065"/>
              <a:gd name="T8" fmla="*/ 1327 w 4772"/>
              <a:gd name="T9" fmla="*/ 0 h 7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2" h="7065">
                <a:moveTo>
                  <a:pt x="1327" y="0"/>
                </a:moveTo>
                <a:lnTo>
                  <a:pt x="0" y="1778"/>
                </a:lnTo>
                <a:lnTo>
                  <a:pt x="4772" y="7065"/>
                </a:lnTo>
                <a:lnTo>
                  <a:pt x="4772" y="0"/>
                </a:lnTo>
                <a:lnTo>
                  <a:pt x="1327" y="0"/>
                </a:lnTo>
                <a:close/>
              </a:path>
            </a:pathLst>
          </a:custGeom>
          <a:solidFill>
            <a:srgbClr val="0283C4"/>
          </a:solidFill>
          <a:ln w="9525">
            <a:solidFill>
              <a:srgbClr val="0283C4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 userDrawn="1"/>
        </p:nvSpPr>
        <p:spPr bwMode="auto">
          <a:xfrm>
            <a:off x="8107363" y="2243138"/>
            <a:ext cx="1036638" cy="2263775"/>
          </a:xfrm>
          <a:custGeom>
            <a:avLst/>
            <a:gdLst>
              <a:gd name="T0" fmla="*/ 0 w 3265"/>
              <a:gd name="T1" fmla="*/ 4251 h 7131"/>
              <a:gd name="T2" fmla="*/ 3265 w 3265"/>
              <a:gd name="T3" fmla="*/ 7131 h 7131"/>
              <a:gd name="T4" fmla="*/ 3265 w 3265"/>
              <a:gd name="T5" fmla="*/ 0 h 7131"/>
              <a:gd name="T6" fmla="*/ 0 w 3265"/>
              <a:gd name="T7" fmla="*/ 4251 h 7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5" h="7131">
                <a:moveTo>
                  <a:pt x="0" y="4251"/>
                </a:moveTo>
                <a:lnTo>
                  <a:pt x="3265" y="7131"/>
                </a:lnTo>
                <a:lnTo>
                  <a:pt x="3265" y="0"/>
                </a:lnTo>
                <a:lnTo>
                  <a:pt x="0" y="4251"/>
                </a:lnTo>
                <a:close/>
              </a:path>
            </a:pathLst>
          </a:custGeom>
          <a:solidFill>
            <a:srgbClr val="76B421"/>
          </a:solidFill>
          <a:ln w="3175">
            <a:solidFill>
              <a:srgbClr val="76B42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21" name="Freeform 19"/>
          <p:cNvSpPr/>
          <p:nvPr userDrawn="1"/>
        </p:nvSpPr>
        <p:spPr bwMode="auto">
          <a:xfrm>
            <a:off x="0" y="0"/>
            <a:ext cx="442913" cy="3271838"/>
          </a:xfrm>
          <a:custGeom>
            <a:avLst/>
            <a:gdLst>
              <a:gd name="T0" fmla="*/ 1395 w 1395"/>
              <a:gd name="T1" fmla="*/ 4500 h 10304"/>
              <a:gd name="T2" fmla="*/ 0 w 1395"/>
              <a:gd name="T3" fmla="*/ 0 h 10304"/>
              <a:gd name="T4" fmla="*/ 0 w 1395"/>
              <a:gd name="T5" fmla="*/ 10304 h 10304"/>
              <a:gd name="T6" fmla="*/ 1395 w 1395"/>
              <a:gd name="T7" fmla="*/ 4500 h 10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5" h="10304">
                <a:moveTo>
                  <a:pt x="1395" y="4500"/>
                </a:moveTo>
                <a:lnTo>
                  <a:pt x="0" y="0"/>
                </a:lnTo>
                <a:lnTo>
                  <a:pt x="0" y="10304"/>
                </a:lnTo>
                <a:lnTo>
                  <a:pt x="1395" y="4500"/>
                </a:lnTo>
                <a:close/>
              </a:path>
            </a:pathLst>
          </a:custGeom>
          <a:solidFill>
            <a:srgbClr val="FCC31A"/>
          </a:solidFill>
          <a:ln w="9525">
            <a:solidFill>
              <a:srgbClr val="FCC31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1"/>
          <p:cNvSpPr/>
          <p:nvPr userDrawn="1"/>
        </p:nvSpPr>
        <p:spPr bwMode="auto">
          <a:xfrm>
            <a:off x="0" y="3271838"/>
            <a:ext cx="1100138" cy="1871663"/>
          </a:xfrm>
          <a:custGeom>
            <a:avLst/>
            <a:gdLst>
              <a:gd name="T0" fmla="*/ 0 w 3464"/>
              <a:gd name="T1" fmla="*/ 5896 h 5896"/>
              <a:gd name="T2" fmla="*/ 3464 w 3464"/>
              <a:gd name="T3" fmla="*/ 5896 h 5896"/>
              <a:gd name="T4" fmla="*/ 0 w 3464"/>
              <a:gd name="T5" fmla="*/ 0 h 5896"/>
              <a:gd name="T6" fmla="*/ 0 w 3464"/>
              <a:gd name="T7" fmla="*/ 5896 h 5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4" h="5896">
                <a:moveTo>
                  <a:pt x="0" y="5896"/>
                </a:moveTo>
                <a:lnTo>
                  <a:pt x="3464" y="5896"/>
                </a:lnTo>
                <a:lnTo>
                  <a:pt x="0" y="0"/>
                </a:lnTo>
                <a:lnTo>
                  <a:pt x="0" y="5896"/>
                </a:lnTo>
                <a:close/>
              </a:path>
            </a:pathLst>
          </a:custGeom>
          <a:solidFill>
            <a:srgbClr val="F29301"/>
          </a:solidFill>
          <a:ln w="9525">
            <a:solidFill>
              <a:srgbClr val="F2930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 userDrawn="1"/>
        </p:nvSpPr>
        <p:spPr bwMode="auto">
          <a:xfrm>
            <a:off x="0" y="3271838"/>
            <a:ext cx="1954213" cy="1871663"/>
          </a:xfrm>
          <a:custGeom>
            <a:avLst/>
            <a:gdLst>
              <a:gd name="T0" fmla="*/ 0 w 6155"/>
              <a:gd name="T1" fmla="*/ 0 h 5896"/>
              <a:gd name="T2" fmla="*/ 3464 w 6155"/>
              <a:gd name="T3" fmla="*/ 5896 h 5896"/>
              <a:gd name="T4" fmla="*/ 6155 w 6155"/>
              <a:gd name="T5" fmla="*/ 1851 h 5896"/>
              <a:gd name="T6" fmla="*/ 0 w 6155"/>
              <a:gd name="T7" fmla="*/ 0 h 5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55" h="5896">
                <a:moveTo>
                  <a:pt x="0" y="0"/>
                </a:moveTo>
                <a:lnTo>
                  <a:pt x="3464" y="5896"/>
                </a:lnTo>
                <a:lnTo>
                  <a:pt x="6155" y="1851"/>
                </a:lnTo>
                <a:lnTo>
                  <a:pt x="0" y="0"/>
                </a:lnTo>
                <a:close/>
              </a:path>
            </a:pathLst>
          </a:custGeom>
          <a:solidFill>
            <a:srgbClr val="F08501"/>
          </a:solidFill>
          <a:ln w="9525">
            <a:solidFill>
              <a:srgbClr val="F0850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4"/>
          <p:cNvSpPr/>
          <p:nvPr userDrawn="1"/>
        </p:nvSpPr>
        <p:spPr bwMode="auto">
          <a:xfrm>
            <a:off x="1100138" y="3859213"/>
            <a:ext cx="2449513" cy="1284288"/>
          </a:xfrm>
          <a:custGeom>
            <a:avLst/>
            <a:gdLst>
              <a:gd name="T0" fmla="*/ 2691 w 7717"/>
              <a:gd name="T1" fmla="*/ 0 h 4045"/>
              <a:gd name="T2" fmla="*/ 0 w 7717"/>
              <a:gd name="T3" fmla="*/ 4045 h 4045"/>
              <a:gd name="T4" fmla="*/ 7717 w 7717"/>
              <a:gd name="T5" fmla="*/ 4045 h 4045"/>
              <a:gd name="T6" fmla="*/ 2691 w 7717"/>
              <a:gd name="T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17" h="4045">
                <a:moveTo>
                  <a:pt x="2691" y="0"/>
                </a:moveTo>
                <a:lnTo>
                  <a:pt x="0" y="4045"/>
                </a:lnTo>
                <a:lnTo>
                  <a:pt x="7717" y="4045"/>
                </a:lnTo>
                <a:lnTo>
                  <a:pt x="2691" y="0"/>
                </a:lnTo>
                <a:close/>
              </a:path>
            </a:pathLst>
          </a:custGeom>
          <a:solidFill>
            <a:srgbClr val="F7AB00"/>
          </a:solidFill>
          <a:ln w="9525">
            <a:solidFill>
              <a:srgbClr val="F7AB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switch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21" grpId="0" animBg="1"/>
      <p:bldP spid="23" grpId="0" animBg="1"/>
      <p:bldP spid="24" grpId="0" animBg="1"/>
      <p:bldP spid="26" grpId="0" animBg="1"/>
    </p:bld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45" y="-4033"/>
            <a:ext cx="9150889" cy="5151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switch dir="r"/>
      </p:transition>
    </mc:Choice>
    <mc:Fallback>
      <p:transition spd="slow" advTm="2000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B3CD-3C65-415B-8F8D-474C1D85F9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0E5F-91E5-49C4-B93D-73A49129D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switch dir="r"/>
      </p:transition>
    </mc:Choice>
    <mc:Fallback>
      <p:transition spd="slow" advTm="2000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4572000" y="0"/>
            <a:ext cx="3478213" cy="565150"/>
          </a:xfrm>
          <a:custGeom>
            <a:avLst/>
            <a:gdLst>
              <a:gd name="T0" fmla="*/ 9628 w 10955"/>
              <a:gd name="T1" fmla="*/ 1778 h 1778"/>
              <a:gd name="T2" fmla="*/ 10955 w 10955"/>
              <a:gd name="T3" fmla="*/ 0 h 1778"/>
              <a:gd name="T4" fmla="*/ 0 w 10955"/>
              <a:gd name="T5" fmla="*/ 0 h 1778"/>
              <a:gd name="T6" fmla="*/ 9628 w 10955"/>
              <a:gd name="T7" fmla="*/ 177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55" h="1778">
                <a:moveTo>
                  <a:pt x="9628" y="1778"/>
                </a:moveTo>
                <a:lnTo>
                  <a:pt x="10955" y="0"/>
                </a:lnTo>
                <a:lnTo>
                  <a:pt x="0" y="0"/>
                </a:lnTo>
                <a:lnTo>
                  <a:pt x="9628" y="1778"/>
                </a:lnTo>
                <a:close/>
              </a:path>
            </a:pathLst>
          </a:custGeom>
          <a:solidFill>
            <a:srgbClr val="017DBD"/>
          </a:solidFill>
          <a:ln w="6350">
            <a:solidFill>
              <a:srgbClr val="017DBD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7629525" y="0"/>
            <a:ext cx="1514475" cy="2243138"/>
          </a:xfrm>
          <a:custGeom>
            <a:avLst/>
            <a:gdLst>
              <a:gd name="T0" fmla="*/ 1327 w 4772"/>
              <a:gd name="T1" fmla="*/ 0 h 7065"/>
              <a:gd name="T2" fmla="*/ 0 w 4772"/>
              <a:gd name="T3" fmla="*/ 1778 h 7065"/>
              <a:gd name="T4" fmla="*/ 4772 w 4772"/>
              <a:gd name="T5" fmla="*/ 7065 h 7065"/>
              <a:gd name="T6" fmla="*/ 4772 w 4772"/>
              <a:gd name="T7" fmla="*/ 0 h 7065"/>
              <a:gd name="T8" fmla="*/ 1327 w 4772"/>
              <a:gd name="T9" fmla="*/ 0 h 7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2" h="7065">
                <a:moveTo>
                  <a:pt x="1327" y="0"/>
                </a:moveTo>
                <a:lnTo>
                  <a:pt x="0" y="1778"/>
                </a:lnTo>
                <a:lnTo>
                  <a:pt x="4772" y="7065"/>
                </a:lnTo>
                <a:lnTo>
                  <a:pt x="4772" y="0"/>
                </a:lnTo>
                <a:lnTo>
                  <a:pt x="1327" y="0"/>
                </a:lnTo>
                <a:close/>
              </a:path>
            </a:pathLst>
          </a:custGeom>
          <a:solidFill>
            <a:srgbClr val="0283C4"/>
          </a:solidFill>
          <a:ln w="6350">
            <a:solidFill>
              <a:srgbClr val="0283C4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 userDrawn="1"/>
        </p:nvSpPr>
        <p:spPr bwMode="auto">
          <a:xfrm>
            <a:off x="7629525" y="565150"/>
            <a:ext cx="1514475" cy="3027363"/>
          </a:xfrm>
          <a:custGeom>
            <a:avLst/>
            <a:gdLst>
              <a:gd name="T0" fmla="*/ 4772 w 4772"/>
              <a:gd name="T1" fmla="*/ 5287 h 9538"/>
              <a:gd name="T2" fmla="*/ 0 w 4772"/>
              <a:gd name="T3" fmla="*/ 0 h 9538"/>
              <a:gd name="T4" fmla="*/ 1507 w 4772"/>
              <a:gd name="T5" fmla="*/ 9538 h 9538"/>
              <a:gd name="T6" fmla="*/ 4772 w 4772"/>
              <a:gd name="T7" fmla="*/ 5287 h 9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72" h="9538">
                <a:moveTo>
                  <a:pt x="4772" y="5287"/>
                </a:moveTo>
                <a:lnTo>
                  <a:pt x="0" y="0"/>
                </a:lnTo>
                <a:lnTo>
                  <a:pt x="1507" y="9538"/>
                </a:lnTo>
                <a:lnTo>
                  <a:pt x="4772" y="5287"/>
                </a:lnTo>
                <a:close/>
              </a:path>
            </a:pathLst>
          </a:custGeom>
          <a:solidFill>
            <a:srgbClr val="1B92CC"/>
          </a:solidFill>
          <a:ln w="6350">
            <a:solidFill>
              <a:srgbClr val="1B92C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 userDrawn="1"/>
        </p:nvSpPr>
        <p:spPr bwMode="auto">
          <a:xfrm>
            <a:off x="7807325" y="4506913"/>
            <a:ext cx="1336675" cy="636588"/>
          </a:xfrm>
          <a:custGeom>
            <a:avLst/>
            <a:gdLst>
              <a:gd name="T0" fmla="*/ 4210 w 4210"/>
              <a:gd name="T1" fmla="*/ 2004 h 2004"/>
              <a:gd name="T2" fmla="*/ 4210 w 4210"/>
              <a:gd name="T3" fmla="*/ 0 h 2004"/>
              <a:gd name="T4" fmla="*/ 0 w 4210"/>
              <a:gd name="T5" fmla="*/ 2004 h 2004"/>
              <a:gd name="T6" fmla="*/ 4210 w 4210"/>
              <a:gd name="T7" fmla="*/ 2004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10" h="2004">
                <a:moveTo>
                  <a:pt x="4210" y="2004"/>
                </a:moveTo>
                <a:lnTo>
                  <a:pt x="4210" y="0"/>
                </a:lnTo>
                <a:lnTo>
                  <a:pt x="0" y="2004"/>
                </a:lnTo>
                <a:lnTo>
                  <a:pt x="4210" y="2004"/>
                </a:lnTo>
                <a:close/>
              </a:path>
            </a:pathLst>
          </a:custGeom>
          <a:solidFill>
            <a:srgbClr val="2BA22C"/>
          </a:solidFill>
          <a:ln w="6350">
            <a:solidFill>
              <a:srgbClr val="2BA22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 userDrawn="1"/>
        </p:nvSpPr>
        <p:spPr bwMode="auto">
          <a:xfrm>
            <a:off x="8107363" y="2243138"/>
            <a:ext cx="1036638" cy="2263775"/>
          </a:xfrm>
          <a:custGeom>
            <a:avLst/>
            <a:gdLst>
              <a:gd name="T0" fmla="*/ 0 w 3265"/>
              <a:gd name="T1" fmla="*/ 4251 h 7131"/>
              <a:gd name="T2" fmla="*/ 3265 w 3265"/>
              <a:gd name="T3" fmla="*/ 7131 h 7131"/>
              <a:gd name="T4" fmla="*/ 3265 w 3265"/>
              <a:gd name="T5" fmla="*/ 0 h 7131"/>
              <a:gd name="T6" fmla="*/ 0 w 3265"/>
              <a:gd name="T7" fmla="*/ 4251 h 7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5" h="7131">
                <a:moveTo>
                  <a:pt x="0" y="4251"/>
                </a:moveTo>
                <a:lnTo>
                  <a:pt x="3265" y="7131"/>
                </a:lnTo>
                <a:lnTo>
                  <a:pt x="3265" y="0"/>
                </a:lnTo>
                <a:lnTo>
                  <a:pt x="0" y="4251"/>
                </a:lnTo>
                <a:close/>
              </a:path>
            </a:pathLst>
          </a:custGeom>
          <a:solidFill>
            <a:srgbClr val="76B421"/>
          </a:solidFill>
          <a:ln w="6350">
            <a:solidFill>
              <a:srgbClr val="76B42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 userDrawn="1"/>
        </p:nvSpPr>
        <p:spPr bwMode="auto">
          <a:xfrm>
            <a:off x="7807325" y="3592513"/>
            <a:ext cx="1336675" cy="1550988"/>
          </a:xfrm>
          <a:custGeom>
            <a:avLst/>
            <a:gdLst>
              <a:gd name="T0" fmla="*/ 4210 w 4210"/>
              <a:gd name="T1" fmla="*/ 2880 h 4884"/>
              <a:gd name="T2" fmla="*/ 945 w 4210"/>
              <a:gd name="T3" fmla="*/ 0 h 4884"/>
              <a:gd name="T4" fmla="*/ 0 w 4210"/>
              <a:gd name="T5" fmla="*/ 4884 h 4884"/>
              <a:gd name="T6" fmla="*/ 4210 w 4210"/>
              <a:gd name="T7" fmla="*/ 2880 h 4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10" h="4884">
                <a:moveTo>
                  <a:pt x="4210" y="2880"/>
                </a:moveTo>
                <a:lnTo>
                  <a:pt x="945" y="0"/>
                </a:lnTo>
                <a:lnTo>
                  <a:pt x="0" y="4884"/>
                </a:lnTo>
                <a:lnTo>
                  <a:pt x="4210" y="2880"/>
                </a:lnTo>
                <a:close/>
              </a:path>
            </a:pathLst>
          </a:custGeom>
          <a:solidFill>
            <a:srgbClr val="5DAE25"/>
          </a:solidFill>
          <a:ln w="6350">
            <a:solidFill>
              <a:srgbClr val="5DAE25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 userDrawn="1"/>
        </p:nvSpPr>
        <p:spPr bwMode="auto">
          <a:xfrm>
            <a:off x="6843713" y="3592513"/>
            <a:ext cx="1263650" cy="1550988"/>
          </a:xfrm>
          <a:custGeom>
            <a:avLst/>
            <a:gdLst>
              <a:gd name="T0" fmla="*/ 3037 w 3982"/>
              <a:gd name="T1" fmla="*/ 4884 h 4884"/>
              <a:gd name="T2" fmla="*/ 3982 w 3982"/>
              <a:gd name="T3" fmla="*/ 0 h 4884"/>
              <a:gd name="T4" fmla="*/ 0 w 3982"/>
              <a:gd name="T5" fmla="*/ 2048 h 4884"/>
              <a:gd name="T6" fmla="*/ 3037 w 3982"/>
              <a:gd name="T7" fmla="*/ 4884 h 4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2" h="4884">
                <a:moveTo>
                  <a:pt x="3037" y="4884"/>
                </a:moveTo>
                <a:lnTo>
                  <a:pt x="3982" y="0"/>
                </a:lnTo>
                <a:lnTo>
                  <a:pt x="0" y="2048"/>
                </a:lnTo>
                <a:lnTo>
                  <a:pt x="3037" y="4884"/>
                </a:lnTo>
                <a:close/>
              </a:path>
            </a:pathLst>
          </a:custGeom>
          <a:solidFill>
            <a:srgbClr val="0F9137"/>
          </a:solidFill>
          <a:ln w="6350">
            <a:solidFill>
              <a:srgbClr val="0F9137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 userDrawn="1"/>
        </p:nvSpPr>
        <p:spPr bwMode="auto">
          <a:xfrm>
            <a:off x="6843713" y="565150"/>
            <a:ext cx="1263650" cy="3678238"/>
          </a:xfrm>
          <a:custGeom>
            <a:avLst/>
            <a:gdLst>
              <a:gd name="T0" fmla="*/ 0 w 3982"/>
              <a:gd name="T1" fmla="*/ 11586 h 11586"/>
              <a:gd name="T2" fmla="*/ 3982 w 3982"/>
              <a:gd name="T3" fmla="*/ 9538 h 11586"/>
              <a:gd name="T4" fmla="*/ 2475 w 3982"/>
              <a:gd name="T5" fmla="*/ 0 h 11586"/>
              <a:gd name="T6" fmla="*/ 0 w 3982"/>
              <a:gd name="T7" fmla="*/ 11586 h 1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2" h="11586">
                <a:moveTo>
                  <a:pt x="0" y="11586"/>
                </a:moveTo>
                <a:lnTo>
                  <a:pt x="3982" y="9538"/>
                </a:lnTo>
                <a:lnTo>
                  <a:pt x="2475" y="0"/>
                </a:lnTo>
                <a:lnTo>
                  <a:pt x="0" y="11586"/>
                </a:lnTo>
                <a:close/>
              </a:path>
            </a:pathLst>
          </a:custGeom>
          <a:solidFill>
            <a:srgbClr val="12B2E2"/>
          </a:solidFill>
          <a:ln w="6350">
            <a:solidFill>
              <a:srgbClr val="12B2E2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 userDrawn="1"/>
        </p:nvSpPr>
        <p:spPr bwMode="auto">
          <a:xfrm>
            <a:off x="3549650" y="4243388"/>
            <a:ext cx="4257675" cy="900113"/>
          </a:xfrm>
          <a:custGeom>
            <a:avLst/>
            <a:gdLst>
              <a:gd name="T0" fmla="*/ 13409 w 13409"/>
              <a:gd name="T1" fmla="*/ 2836 h 2836"/>
              <a:gd name="T2" fmla="*/ 10372 w 13409"/>
              <a:gd name="T3" fmla="*/ 0 h 2836"/>
              <a:gd name="T4" fmla="*/ 0 w 13409"/>
              <a:gd name="T5" fmla="*/ 2836 h 2836"/>
              <a:gd name="T6" fmla="*/ 13409 w 13409"/>
              <a:gd name="T7" fmla="*/ 2836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09" h="2836">
                <a:moveTo>
                  <a:pt x="13409" y="2836"/>
                </a:moveTo>
                <a:lnTo>
                  <a:pt x="10372" y="0"/>
                </a:lnTo>
                <a:lnTo>
                  <a:pt x="0" y="2836"/>
                </a:lnTo>
                <a:lnTo>
                  <a:pt x="13409" y="2836"/>
                </a:lnTo>
                <a:close/>
              </a:path>
            </a:pathLst>
          </a:custGeom>
          <a:solidFill>
            <a:schemeClr val="accent6"/>
          </a:solidFill>
          <a:ln w="6350">
            <a:solidFill>
              <a:srgbClr val="70AD47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4"/>
          <p:cNvSpPr/>
          <p:nvPr userDrawn="1"/>
        </p:nvSpPr>
        <p:spPr bwMode="auto">
          <a:xfrm>
            <a:off x="3549650" y="1579563"/>
            <a:ext cx="3294063" cy="3563938"/>
          </a:xfrm>
          <a:custGeom>
            <a:avLst/>
            <a:gdLst>
              <a:gd name="T0" fmla="*/ 10372 w 10372"/>
              <a:gd name="T1" fmla="*/ 8391 h 11227"/>
              <a:gd name="T2" fmla="*/ 4118 w 10372"/>
              <a:gd name="T3" fmla="*/ 0 h 11227"/>
              <a:gd name="T4" fmla="*/ 0 w 10372"/>
              <a:gd name="T5" fmla="*/ 11227 h 11227"/>
              <a:gd name="T6" fmla="*/ 10372 w 10372"/>
              <a:gd name="T7" fmla="*/ 8391 h 1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72" h="11227">
                <a:moveTo>
                  <a:pt x="10372" y="8391"/>
                </a:moveTo>
                <a:lnTo>
                  <a:pt x="4118" y="0"/>
                </a:lnTo>
                <a:lnTo>
                  <a:pt x="0" y="11227"/>
                </a:lnTo>
                <a:lnTo>
                  <a:pt x="10372" y="8391"/>
                </a:lnTo>
                <a:close/>
              </a:path>
            </a:pathLst>
          </a:custGeom>
          <a:solidFill>
            <a:srgbClr val="16A3DC"/>
          </a:solidFill>
          <a:ln w="6350">
            <a:solidFill>
              <a:srgbClr val="16A3D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5"/>
          <p:cNvSpPr/>
          <p:nvPr userDrawn="1"/>
        </p:nvSpPr>
        <p:spPr bwMode="auto">
          <a:xfrm>
            <a:off x="4857750" y="565150"/>
            <a:ext cx="2771775" cy="3678238"/>
          </a:xfrm>
          <a:custGeom>
            <a:avLst/>
            <a:gdLst>
              <a:gd name="T0" fmla="*/ 0 w 8729"/>
              <a:gd name="T1" fmla="*/ 3195 h 11586"/>
              <a:gd name="T2" fmla="*/ 6254 w 8729"/>
              <a:gd name="T3" fmla="*/ 11586 h 11586"/>
              <a:gd name="T4" fmla="*/ 8729 w 8729"/>
              <a:gd name="T5" fmla="*/ 0 h 11586"/>
              <a:gd name="T6" fmla="*/ 0 w 8729"/>
              <a:gd name="T7" fmla="*/ 3195 h 1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9" h="11586">
                <a:moveTo>
                  <a:pt x="0" y="3195"/>
                </a:moveTo>
                <a:lnTo>
                  <a:pt x="6254" y="11586"/>
                </a:lnTo>
                <a:lnTo>
                  <a:pt x="8729" y="0"/>
                </a:lnTo>
                <a:lnTo>
                  <a:pt x="0" y="3195"/>
                </a:lnTo>
                <a:close/>
              </a:path>
            </a:pathLst>
          </a:custGeom>
          <a:solidFill>
            <a:srgbClr val="1B92CC"/>
          </a:solidFill>
          <a:ln w="6350">
            <a:solidFill>
              <a:srgbClr val="1B92CC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6"/>
          <p:cNvSpPr/>
          <p:nvPr userDrawn="1"/>
        </p:nvSpPr>
        <p:spPr bwMode="auto">
          <a:xfrm>
            <a:off x="4572000" y="0"/>
            <a:ext cx="3057525" cy="1579563"/>
          </a:xfrm>
          <a:custGeom>
            <a:avLst/>
            <a:gdLst>
              <a:gd name="T0" fmla="*/ 899 w 9628"/>
              <a:gd name="T1" fmla="*/ 4973 h 4973"/>
              <a:gd name="T2" fmla="*/ 9628 w 9628"/>
              <a:gd name="T3" fmla="*/ 1778 h 4973"/>
              <a:gd name="T4" fmla="*/ 0 w 9628"/>
              <a:gd name="T5" fmla="*/ 0 h 4973"/>
              <a:gd name="T6" fmla="*/ 899 w 9628"/>
              <a:gd name="T7" fmla="*/ 4973 h 4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28" h="4973">
                <a:moveTo>
                  <a:pt x="899" y="4973"/>
                </a:moveTo>
                <a:lnTo>
                  <a:pt x="9628" y="1778"/>
                </a:lnTo>
                <a:lnTo>
                  <a:pt x="0" y="0"/>
                </a:lnTo>
                <a:lnTo>
                  <a:pt x="899" y="4973"/>
                </a:lnTo>
                <a:close/>
              </a:path>
            </a:pathLst>
          </a:custGeom>
          <a:solidFill>
            <a:srgbClr val="11B1E5"/>
          </a:solidFill>
          <a:ln w="6350">
            <a:solidFill>
              <a:srgbClr val="11B1E5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 userDrawn="1"/>
        </p:nvSpPr>
        <p:spPr bwMode="auto">
          <a:xfrm>
            <a:off x="0" y="0"/>
            <a:ext cx="4572000" cy="1328738"/>
          </a:xfrm>
          <a:custGeom>
            <a:avLst/>
            <a:gdLst>
              <a:gd name="T0" fmla="*/ 9584 w 14400"/>
              <a:gd name="T1" fmla="*/ 4185 h 4185"/>
              <a:gd name="T2" fmla="*/ 14400 w 14400"/>
              <a:gd name="T3" fmla="*/ 0 h 4185"/>
              <a:gd name="T4" fmla="*/ 0 w 14400"/>
              <a:gd name="T5" fmla="*/ 0 h 4185"/>
              <a:gd name="T6" fmla="*/ 9584 w 14400"/>
              <a:gd name="T7" fmla="*/ 4185 h 4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00" h="4185">
                <a:moveTo>
                  <a:pt x="9584" y="4185"/>
                </a:moveTo>
                <a:lnTo>
                  <a:pt x="14400" y="0"/>
                </a:lnTo>
                <a:lnTo>
                  <a:pt x="0" y="0"/>
                </a:lnTo>
                <a:lnTo>
                  <a:pt x="9584" y="4185"/>
                </a:lnTo>
                <a:close/>
              </a:path>
            </a:pathLst>
          </a:custGeom>
          <a:solidFill>
            <a:srgbClr val="FCC715"/>
          </a:solidFill>
          <a:ln w="6350">
            <a:solidFill>
              <a:srgbClr val="FCC715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 userDrawn="1"/>
        </p:nvSpPr>
        <p:spPr bwMode="auto">
          <a:xfrm>
            <a:off x="3043238" y="0"/>
            <a:ext cx="1814513" cy="1579563"/>
          </a:xfrm>
          <a:custGeom>
            <a:avLst/>
            <a:gdLst>
              <a:gd name="T0" fmla="*/ 4816 w 5715"/>
              <a:gd name="T1" fmla="*/ 0 h 4973"/>
              <a:gd name="T2" fmla="*/ 0 w 5715"/>
              <a:gd name="T3" fmla="*/ 4185 h 4973"/>
              <a:gd name="T4" fmla="*/ 5715 w 5715"/>
              <a:gd name="T5" fmla="*/ 4973 h 4973"/>
              <a:gd name="T6" fmla="*/ 4816 w 5715"/>
              <a:gd name="T7" fmla="*/ 0 h 4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15" h="4973">
                <a:moveTo>
                  <a:pt x="4816" y="0"/>
                </a:moveTo>
                <a:lnTo>
                  <a:pt x="0" y="4185"/>
                </a:lnTo>
                <a:lnTo>
                  <a:pt x="5715" y="4973"/>
                </a:lnTo>
                <a:lnTo>
                  <a:pt x="4816" y="0"/>
                </a:lnTo>
                <a:close/>
              </a:path>
            </a:pathLst>
          </a:custGeom>
          <a:solidFill>
            <a:srgbClr val="E9A701"/>
          </a:solidFill>
          <a:ln w="6350">
            <a:solidFill>
              <a:srgbClr val="E9A70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9"/>
          <p:cNvSpPr/>
          <p:nvPr userDrawn="1"/>
        </p:nvSpPr>
        <p:spPr bwMode="auto">
          <a:xfrm>
            <a:off x="0" y="0"/>
            <a:ext cx="442913" cy="3271838"/>
          </a:xfrm>
          <a:custGeom>
            <a:avLst/>
            <a:gdLst>
              <a:gd name="T0" fmla="*/ 1395 w 1395"/>
              <a:gd name="T1" fmla="*/ 4500 h 10304"/>
              <a:gd name="T2" fmla="*/ 0 w 1395"/>
              <a:gd name="T3" fmla="*/ 0 h 10304"/>
              <a:gd name="T4" fmla="*/ 0 w 1395"/>
              <a:gd name="T5" fmla="*/ 10304 h 10304"/>
              <a:gd name="T6" fmla="*/ 1395 w 1395"/>
              <a:gd name="T7" fmla="*/ 4500 h 10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5" h="10304">
                <a:moveTo>
                  <a:pt x="1395" y="4500"/>
                </a:moveTo>
                <a:lnTo>
                  <a:pt x="0" y="0"/>
                </a:lnTo>
                <a:lnTo>
                  <a:pt x="0" y="10304"/>
                </a:lnTo>
                <a:lnTo>
                  <a:pt x="1395" y="4500"/>
                </a:lnTo>
                <a:close/>
              </a:path>
            </a:pathLst>
          </a:custGeom>
          <a:solidFill>
            <a:srgbClr val="FCC31A"/>
          </a:solidFill>
          <a:ln w="6350">
            <a:solidFill>
              <a:srgbClr val="FCC31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0"/>
          <p:cNvSpPr/>
          <p:nvPr userDrawn="1"/>
        </p:nvSpPr>
        <p:spPr bwMode="auto">
          <a:xfrm>
            <a:off x="0" y="0"/>
            <a:ext cx="3043238" cy="1428750"/>
          </a:xfrm>
          <a:custGeom>
            <a:avLst/>
            <a:gdLst>
              <a:gd name="T0" fmla="*/ 0 w 9584"/>
              <a:gd name="T1" fmla="*/ 0 h 4500"/>
              <a:gd name="T2" fmla="*/ 1395 w 9584"/>
              <a:gd name="T3" fmla="*/ 4500 h 4500"/>
              <a:gd name="T4" fmla="*/ 9584 w 9584"/>
              <a:gd name="T5" fmla="*/ 4185 h 4500"/>
              <a:gd name="T6" fmla="*/ 0 w 9584"/>
              <a:gd name="T7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84" h="4500">
                <a:moveTo>
                  <a:pt x="0" y="0"/>
                </a:moveTo>
                <a:lnTo>
                  <a:pt x="1395" y="4500"/>
                </a:lnTo>
                <a:lnTo>
                  <a:pt x="9584" y="4185"/>
                </a:lnTo>
                <a:lnTo>
                  <a:pt x="0" y="0"/>
                </a:lnTo>
                <a:close/>
              </a:path>
            </a:pathLst>
          </a:custGeom>
          <a:solidFill>
            <a:srgbClr val="F7AC01"/>
          </a:solidFill>
          <a:ln w="6350">
            <a:solidFill>
              <a:srgbClr val="F7AC0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1"/>
          <p:cNvSpPr/>
          <p:nvPr userDrawn="1"/>
        </p:nvSpPr>
        <p:spPr bwMode="auto">
          <a:xfrm>
            <a:off x="0" y="3271838"/>
            <a:ext cx="1100138" cy="1871663"/>
          </a:xfrm>
          <a:custGeom>
            <a:avLst/>
            <a:gdLst>
              <a:gd name="T0" fmla="*/ 0 w 3464"/>
              <a:gd name="T1" fmla="*/ 5896 h 5896"/>
              <a:gd name="T2" fmla="*/ 3464 w 3464"/>
              <a:gd name="T3" fmla="*/ 5896 h 5896"/>
              <a:gd name="T4" fmla="*/ 0 w 3464"/>
              <a:gd name="T5" fmla="*/ 0 h 5896"/>
              <a:gd name="T6" fmla="*/ 0 w 3464"/>
              <a:gd name="T7" fmla="*/ 5896 h 5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4" h="5896">
                <a:moveTo>
                  <a:pt x="0" y="5896"/>
                </a:moveTo>
                <a:lnTo>
                  <a:pt x="3464" y="5896"/>
                </a:lnTo>
                <a:lnTo>
                  <a:pt x="0" y="0"/>
                </a:lnTo>
                <a:lnTo>
                  <a:pt x="0" y="5896"/>
                </a:lnTo>
                <a:close/>
              </a:path>
            </a:pathLst>
          </a:custGeom>
          <a:solidFill>
            <a:srgbClr val="F29301"/>
          </a:solidFill>
          <a:ln w="6350">
            <a:solidFill>
              <a:srgbClr val="F2930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 userDrawn="1"/>
        </p:nvSpPr>
        <p:spPr bwMode="auto">
          <a:xfrm>
            <a:off x="0" y="3271838"/>
            <a:ext cx="1954213" cy="1871663"/>
          </a:xfrm>
          <a:custGeom>
            <a:avLst/>
            <a:gdLst>
              <a:gd name="T0" fmla="*/ 0 w 6155"/>
              <a:gd name="T1" fmla="*/ 0 h 5896"/>
              <a:gd name="T2" fmla="*/ 3464 w 6155"/>
              <a:gd name="T3" fmla="*/ 5896 h 5896"/>
              <a:gd name="T4" fmla="*/ 6155 w 6155"/>
              <a:gd name="T5" fmla="*/ 1851 h 5896"/>
              <a:gd name="T6" fmla="*/ 0 w 6155"/>
              <a:gd name="T7" fmla="*/ 0 h 5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55" h="5896">
                <a:moveTo>
                  <a:pt x="0" y="0"/>
                </a:moveTo>
                <a:lnTo>
                  <a:pt x="3464" y="5896"/>
                </a:lnTo>
                <a:lnTo>
                  <a:pt x="6155" y="1851"/>
                </a:lnTo>
                <a:lnTo>
                  <a:pt x="0" y="0"/>
                </a:lnTo>
                <a:close/>
              </a:path>
            </a:pathLst>
          </a:custGeom>
          <a:solidFill>
            <a:srgbClr val="F08501"/>
          </a:solidFill>
          <a:ln w="6350">
            <a:solidFill>
              <a:srgbClr val="F0850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 userDrawn="1"/>
        </p:nvSpPr>
        <p:spPr bwMode="auto">
          <a:xfrm>
            <a:off x="0" y="1428750"/>
            <a:ext cx="1954213" cy="2430463"/>
          </a:xfrm>
          <a:custGeom>
            <a:avLst/>
            <a:gdLst>
              <a:gd name="T0" fmla="*/ 0 w 6155"/>
              <a:gd name="T1" fmla="*/ 5804 h 7655"/>
              <a:gd name="T2" fmla="*/ 6155 w 6155"/>
              <a:gd name="T3" fmla="*/ 7655 h 7655"/>
              <a:gd name="T4" fmla="*/ 1395 w 6155"/>
              <a:gd name="T5" fmla="*/ 0 h 7655"/>
              <a:gd name="T6" fmla="*/ 0 w 6155"/>
              <a:gd name="T7" fmla="*/ 5804 h 7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55" h="7655">
                <a:moveTo>
                  <a:pt x="0" y="5804"/>
                </a:moveTo>
                <a:lnTo>
                  <a:pt x="6155" y="7655"/>
                </a:lnTo>
                <a:lnTo>
                  <a:pt x="1395" y="0"/>
                </a:lnTo>
                <a:lnTo>
                  <a:pt x="0" y="5804"/>
                </a:lnTo>
                <a:close/>
              </a:path>
            </a:pathLst>
          </a:custGeom>
          <a:solidFill>
            <a:srgbClr val="F8B31A"/>
          </a:solidFill>
          <a:ln w="6350">
            <a:solidFill>
              <a:srgbClr val="F8B31A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4"/>
          <p:cNvSpPr/>
          <p:nvPr userDrawn="1"/>
        </p:nvSpPr>
        <p:spPr bwMode="auto">
          <a:xfrm>
            <a:off x="1100138" y="3859213"/>
            <a:ext cx="2449513" cy="1284288"/>
          </a:xfrm>
          <a:custGeom>
            <a:avLst/>
            <a:gdLst>
              <a:gd name="T0" fmla="*/ 2691 w 7717"/>
              <a:gd name="T1" fmla="*/ 0 h 4045"/>
              <a:gd name="T2" fmla="*/ 0 w 7717"/>
              <a:gd name="T3" fmla="*/ 4045 h 4045"/>
              <a:gd name="T4" fmla="*/ 7717 w 7717"/>
              <a:gd name="T5" fmla="*/ 4045 h 4045"/>
              <a:gd name="T6" fmla="*/ 2691 w 7717"/>
              <a:gd name="T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17" h="4045">
                <a:moveTo>
                  <a:pt x="2691" y="0"/>
                </a:moveTo>
                <a:lnTo>
                  <a:pt x="0" y="4045"/>
                </a:lnTo>
                <a:lnTo>
                  <a:pt x="7717" y="4045"/>
                </a:lnTo>
                <a:lnTo>
                  <a:pt x="2691" y="0"/>
                </a:lnTo>
                <a:close/>
              </a:path>
            </a:pathLst>
          </a:custGeom>
          <a:solidFill>
            <a:srgbClr val="F7AB00"/>
          </a:solidFill>
          <a:ln w="6350">
            <a:solidFill>
              <a:srgbClr val="F7AB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5"/>
          <p:cNvSpPr/>
          <p:nvPr userDrawn="1"/>
        </p:nvSpPr>
        <p:spPr bwMode="auto">
          <a:xfrm>
            <a:off x="1954213" y="1579563"/>
            <a:ext cx="2903538" cy="3563938"/>
          </a:xfrm>
          <a:custGeom>
            <a:avLst/>
            <a:gdLst>
              <a:gd name="T0" fmla="*/ 0 w 9144"/>
              <a:gd name="T1" fmla="*/ 7182 h 11227"/>
              <a:gd name="T2" fmla="*/ 5026 w 9144"/>
              <a:gd name="T3" fmla="*/ 11227 h 11227"/>
              <a:gd name="T4" fmla="*/ 9144 w 9144"/>
              <a:gd name="T5" fmla="*/ 0 h 11227"/>
              <a:gd name="T6" fmla="*/ 0 w 9144"/>
              <a:gd name="T7" fmla="*/ 7182 h 1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44" h="11227">
                <a:moveTo>
                  <a:pt x="0" y="7182"/>
                </a:moveTo>
                <a:lnTo>
                  <a:pt x="5026" y="11227"/>
                </a:lnTo>
                <a:lnTo>
                  <a:pt x="9144" y="0"/>
                </a:lnTo>
                <a:lnTo>
                  <a:pt x="0" y="7182"/>
                </a:lnTo>
                <a:close/>
              </a:path>
            </a:pathLst>
          </a:custGeom>
          <a:solidFill>
            <a:srgbClr val="39C4EF"/>
          </a:solidFill>
          <a:ln w="6350">
            <a:solidFill>
              <a:srgbClr val="39C4EF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6"/>
          <p:cNvSpPr/>
          <p:nvPr userDrawn="1"/>
        </p:nvSpPr>
        <p:spPr bwMode="auto">
          <a:xfrm>
            <a:off x="442913" y="1328738"/>
            <a:ext cx="2600325" cy="2530475"/>
          </a:xfrm>
          <a:custGeom>
            <a:avLst/>
            <a:gdLst>
              <a:gd name="T0" fmla="*/ 0 w 8189"/>
              <a:gd name="T1" fmla="*/ 315 h 7970"/>
              <a:gd name="T2" fmla="*/ 4760 w 8189"/>
              <a:gd name="T3" fmla="*/ 7970 h 7970"/>
              <a:gd name="T4" fmla="*/ 8189 w 8189"/>
              <a:gd name="T5" fmla="*/ 0 h 7970"/>
              <a:gd name="T6" fmla="*/ 0 w 8189"/>
              <a:gd name="T7" fmla="*/ 315 h 7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89" h="7970">
                <a:moveTo>
                  <a:pt x="0" y="315"/>
                </a:moveTo>
                <a:lnTo>
                  <a:pt x="4760" y="7970"/>
                </a:lnTo>
                <a:lnTo>
                  <a:pt x="8189" y="0"/>
                </a:lnTo>
                <a:lnTo>
                  <a:pt x="0" y="315"/>
                </a:lnTo>
                <a:close/>
              </a:path>
            </a:pathLst>
          </a:custGeom>
          <a:solidFill>
            <a:srgbClr val="F08300"/>
          </a:solidFill>
          <a:ln w="6350">
            <a:solidFill>
              <a:srgbClr val="F083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 userDrawn="1"/>
        </p:nvSpPr>
        <p:spPr bwMode="auto">
          <a:xfrm>
            <a:off x="1962944" y="1323755"/>
            <a:ext cx="2903538" cy="2530475"/>
          </a:xfrm>
          <a:custGeom>
            <a:avLst/>
            <a:gdLst>
              <a:gd name="T0" fmla="*/ 3429 w 9144"/>
              <a:gd name="T1" fmla="*/ 0 h 7970"/>
              <a:gd name="T2" fmla="*/ 0 w 9144"/>
              <a:gd name="T3" fmla="*/ 7970 h 7970"/>
              <a:gd name="T4" fmla="*/ 9144 w 9144"/>
              <a:gd name="T5" fmla="*/ 788 h 7970"/>
              <a:gd name="T6" fmla="*/ 3429 w 9144"/>
              <a:gd name="T7" fmla="*/ 0 h 7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44" h="7970">
                <a:moveTo>
                  <a:pt x="3429" y="0"/>
                </a:moveTo>
                <a:lnTo>
                  <a:pt x="0" y="7970"/>
                </a:lnTo>
                <a:lnTo>
                  <a:pt x="9144" y="788"/>
                </a:lnTo>
                <a:lnTo>
                  <a:pt x="3429" y="0"/>
                </a:lnTo>
                <a:close/>
              </a:path>
            </a:pathLst>
          </a:custGeom>
          <a:solidFill>
            <a:srgbClr val="F8B31A"/>
          </a:solidFill>
          <a:ln w="6350">
            <a:solidFill>
              <a:srgbClr val="F8B31A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switch dir="r"/>
      </p:transition>
    </mc:Choice>
    <mc:Fallback>
      <p:transition spd="slow" advTm="2000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B3CD-3C65-415B-8F8D-474C1D85F9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D0E5F-91E5-49C4-B93D-73A49129D1AC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7848600" y="-5048250"/>
            <a:ext cx="26022300" cy="159067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1250" advTm="2000">
        <p14:switch dir="r"/>
      </p:transition>
    </mc:Choice>
    <mc:Fallback>
      <p:transition spd="slow" advTm="2000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2" Type="http://schemas.microsoft.com/office/2007/relationships/hdphoto" Target="../media/image3.wdp"/><Relationship Id="rId17" Type="http://schemas.openxmlformats.org/officeDocument/2006/relationships/notesSlide" Target="../notesSlides/notesSlide10.xml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0.wmf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image" Target="../media/image3.svg"/><Relationship Id="rId7" Type="http://schemas.openxmlformats.org/officeDocument/2006/relationships/image" Target="../media/image6.png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3" Type="http://schemas.openxmlformats.org/officeDocument/2006/relationships/notesSlide" Target="../notesSlides/notesSlide3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microsoft.com/office/2007/relationships/hdphoto" Target="../media/image3.wdp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2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5" Type="http://schemas.openxmlformats.org/officeDocument/2006/relationships/notesSlide" Target="../notesSlides/notesSlide6.xml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8.wmf"/><Relationship Id="rId2" Type="http://schemas.microsoft.com/office/2007/relationships/hdphoto" Target="../media/image3.wdp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236460" y="-5025390"/>
            <a:ext cx="26022300" cy="159067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b="1" dirty="0">
                <a:solidFill>
                  <a:srgbClr val="5DAE25"/>
                </a:solidFill>
                <a:sym typeface="+mn-ea"/>
              </a:rPr>
              <a:t>What and why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5886" y="1283917"/>
            <a:ext cx="75133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17D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Dayu: Fast and Low-interference Data Recovery</a:t>
            </a:r>
            <a:endParaRPr lang="zh-CN" altLang="en-US" sz="2400" b="1" dirty="0">
              <a:solidFill>
                <a:srgbClr val="017D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b="1" dirty="0">
                <a:solidFill>
                  <a:srgbClr val="017D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 Very-large Storage Systems</a:t>
            </a:r>
            <a:endParaRPr lang="zh-CN" altLang="en-US" sz="2400" b="1" dirty="0">
              <a:solidFill>
                <a:srgbClr val="017D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5886" y="2587572"/>
            <a:ext cx="751332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大禹：在超大规模存储系统中的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快速低干扰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数据恢复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57035" y="4240530"/>
            <a:ext cx="15722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1908</a:t>
            </a:r>
            <a:r>
              <a:rPr lang="zh-CN" altLang="en-US"/>
              <a:t>班 </a:t>
            </a:r>
            <a:endParaRPr lang="zh-CN" altLang="en-US"/>
          </a:p>
          <a:p>
            <a:r>
              <a:rPr lang="zh-CN" altLang="en-US"/>
              <a:t>陈逸飞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3665" y="45720"/>
            <a:ext cx="90087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大禹的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关键技术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如何对节点的未利用率排序？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2" name="文本框 1"/>
          <p:cNvSpPr txBox="1"/>
          <p:nvPr/>
        </p:nvSpPr>
        <p:spPr>
          <a:xfrm>
            <a:off x="598170" y="2988310"/>
            <a:ext cx="1737995" cy="714375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所有的服务器节点按照恢复输出带宽进行降序排序</a:t>
            </a:r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>
            <a:off x="3124835" y="3002280"/>
            <a:ext cx="1189990" cy="774700"/>
          </a:xfrm>
          <a:prstGeom prst="curvedConnector3">
            <a:avLst>
              <a:gd name="adj1" fmla="val 2118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flipV="1">
            <a:off x="3081655" y="4087495"/>
            <a:ext cx="1240155" cy="720090"/>
          </a:xfrm>
          <a:prstGeom prst="curvedConnector3">
            <a:avLst>
              <a:gd name="adj1" fmla="val 5002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8170" y="4157980"/>
            <a:ext cx="1416685" cy="71437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所有节点按照含有的公共块总大小进行升序排序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54450" y="4485640"/>
            <a:ext cx="4603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817620" y="2964815"/>
            <a:ext cx="9721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Bandwidth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110230" y="2988310"/>
            <a:ext cx="240030" cy="1884045"/>
          </a:xfrm>
          <a:prstGeom prst="rect">
            <a:avLst/>
          </a:prstGeom>
          <a:noFill/>
          <a:ln w="19050">
            <a:solidFill>
              <a:srgbClr val="0283C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6590" y="2422525"/>
            <a:ext cx="924560" cy="299085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p>
            <a:r>
              <a:rPr lang="zh-CN" altLang="en-US"/>
              <a:t>两个列表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-92075" y="2375535"/>
            <a:ext cx="942086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356225" y="4226560"/>
            <a:ext cx="35604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作者分别计算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β值为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2.5%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7.5%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时的干扰因子，最终选择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为最佳值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3840" y="2721610"/>
            <a:ext cx="19431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取两个列表前百分之几的节点然后取交集作为</a:t>
            </a:r>
            <a:r>
              <a:rPr lang="zh-CN" altLang="en-US">
                <a:solidFill>
                  <a:srgbClr val="FF0000"/>
                </a:solidFill>
              </a:rPr>
              <a:t>最未充分利用</a:t>
            </a:r>
            <a:r>
              <a:rPr lang="zh-CN" altLang="en-US"/>
              <a:t>的节点。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56225" y="3580765"/>
            <a:ext cx="34963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最未充分利用就是说有</a:t>
            </a:r>
            <a:r>
              <a:rPr lang="zh-CN" altLang="en-US">
                <a:solidFill>
                  <a:srgbClr val="FF0000"/>
                </a:solidFill>
              </a:rPr>
              <a:t>很大的可用带宽</a:t>
            </a:r>
            <a:r>
              <a:rPr lang="zh-CN" altLang="en-US"/>
              <a:t>，并且自己持有的</a:t>
            </a:r>
            <a:r>
              <a:rPr lang="zh-CN" altLang="en-US">
                <a:solidFill>
                  <a:srgbClr val="FF0000"/>
                </a:solidFill>
              </a:rPr>
              <a:t>文件块很少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16890" y="854710"/>
            <a:ext cx="848995" cy="11722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/>
                </a:solidFill>
              </a:rPr>
              <a:t>服务器 甲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1590675" y="1049655"/>
            <a:ext cx="49657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218690" y="1049655"/>
            <a:ext cx="11099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50MB/s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218690" y="1520190"/>
            <a:ext cx="803275" cy="506730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US" altLang="zh-CN"/>
              <a:t>taskN    taskM</a:t>
            </a:r>
            <a:endParaRPr lang="en-US" altLang="zh-CN"/>
          </a:p>
        </p:txBody>
      </p:sp>
      <p:sp>
        <p:nvSpPr>
          <p:cNvPr id="24" name="流程图: 磁盘 23"/>
          <p:cNvSpPr/>
          <p:nvPr/>
        </p:nvSpPr>
        <p:spPr>
          <a:xfrm>
            <a:off x="3594100" y="854710"/>
            <a:ext cx="848995" cy="11722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/>
                </a:solidFill>
              </a:rPr>
              <a:t>服务器 乙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996815" y="962025"/>
            <a:ext cx="49657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565775" y="962025"/>
            <a:ext cx="11099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60MB/s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916170" y="1520190"/>
            <a:ext cx="1219835" cy="506730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US" altLang="zh-CN"/>
              <a:t>taskN    taskM    taskP    taskQ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477000" y="854710"/>
            <a:ext cx="24072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例子：使用贪心算法将会使服务器乙优先获得</a:t>
            </a:r>
            <a:r>
              <a:rPr lang="en-US" altLang="en-US"/>
              <a:t>taskN</a:t>
            </a:r>
            <a:r>
              <a:rPr lang="zh-CN" altLang="en-US"/>
              <a:t>，因为它的总带宽大，但是最优的调度是</a:t>
            </a:r>
            <a:r>
              <a:rPr lang="zh-CN" altLang="en-US"/>
              <a:t>将</a:t>
            </a:r>
            <a:r>
              <a:rPr lang="en-US" altLang="zh-CN"/>
              <a:t>taskN</a:t>
            </a:r>
            <a:r>
              <a:rPr lang="zh-CN" altLang="en-US"/>
              <a:t>和</a:t>
            </a:r>
            <a:r>
              <a:rPr lang="en-US" altLang="zh-CN"/>
              <a:t>taskM</a:t>
            </a:r>
            <a:r>
              <a:rPr lang="zh-CN" altLang="en-US"/>
              <a:t>分配给服务器甲，将</a:t>
            </a:r>
            <a:r>
              <a:rPr lang="en-US" altLang="zh-CN"/>
              <a:t>taskP</a:t>
            </a:r>
            <a:r>
              <a:rPr lang="zh-CN" altLang="en-US"/>
              <a:t>和</a:t>
            </a:r>
            <a:r>
              <a:rPr lang="en-US" altLang="zh-CN"/>
              <a:t>taskQ</a:t>
            </a:r>
            <a:r>
              <a:rPr lang="zh-CN" altLang="en-US"/>
              <a:t>分配给服务器乙。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62605" y="4872355"/>
            <a:ext cx="6191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916555" y="3776980"/>
            <a:ext cx="1873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021965" y="2531110"/>
            <a:ext cx="0" cy="1245870"/>
          </a:xfrm>
          <a:prstGeom prst="straightConnector1">
            <a:avLst/>
          </a:prstGeom>
          <a:ln>
            <a:solidFill>
              <a:srgbClr val="5083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021965" y="4025900"/>
            <a:ext cx="0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829560" y="4872355"/>
            <a:ext cx="1873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3665" y="45720"/>
            <a:ext cx="90087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大禹的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关键技术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分配带宽？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38705" y="687070"/>
            <a:ext cx="1279525" cy="1172210"/>
            <a:chOff x="3925" y="1657"/>
            <a:chExt cx="2015" cy="1846"/>
          </a:xfrm>
        </p:grpSpPr>
        <p:sp>
          <p:nvSpPr>
            <p:cNvPr id="4" name="流程图: 磁盘 3"/>
            <p:cNvSpPr/>
            <p:nvPr/>
          </p:nvSpPr>
          <p:spPr>
            <a:xfrm>
              <a:off x="4604" y="1657"/>
              <a:ext cx="1337" cy="184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/>
                  </a:solidFill>
                </a:rPr>
                <a:t>（</a:t>
              </a:r>
              <a:r>
                <a:rPr lang="zh-CN" altLang="en-US">
                  <a:solidFill>
                    <a:srgbClr val="FF0000"/>
                  </a:solidFill>
                </a:rPr>
                <a:t>目标</a:t>
              </a:r>
              <a:r>
                <a:rPr lang="zh-CN" altLang="en-US">
                  <a:solidFill>
                    <a:schemeClr val="accent5"/>
                  </a:solidFill>
                </a:rPr>
                <a:t>）服务器 乙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3925" y="2633"/>
              <a:ext cx="679" cy="1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7700" y="687070"/>
            <a:ext cx="1470025" cy="1172210"/>
            <a:chOff x="640" y="1657"/>
            <a:chExt cx="2315" cy="1846"/>
          </a:xfrm>
        </p:grpSpPr>
        <p:sp>
          <p:nvSpPr>
            <p:cNvPr id="29" name="流程图: 磁盘 28"/>
            <p:cNvSpPr/>
            <p:nvPr/>
          </p:nvSpPr>
          <p:spPr>
            <a:xfrm>
              <a:off x="640" y="1657"/>
              <a:ext cx="1337" cy="184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/>
                  </a:solidFill>
                </a:rPr>
                <a:t>（</a:t>
              </a:r>
              <a:r>
                <a:rPr lang="zh-CN" altLang="en-US">
                  <a:solidFill>
                    <a:srgbClr val="FF0000"/>
                  </a:solidFill>
                </a:rPr>
                <a:t>源</a:t>
              </a:r>
              <a:r>
                <a:rPr lang="zh-CN" altLang="en-US">
                  <a:solidFill>
                    <a:schemeClr val="accent5"/>
                  </a:solidFill>
                </a:rPr>
                <a:t>）服务器 甲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>
              <a:off x="1977" y="2307"/>
              <a:ext cx="978" cy="7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72440" y="2001520"/>
            <a:ext cx="32359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单纯地</a:t>
            </a:r>
            <a:r>
              <a:rPr lang="zh-CN" altLang="en-US"/>
              <a:t>为每个节点分配大粒度带宽，数据源和目的地的速度不匹配造成</a:t>
            </a:r>
            <a:r>
              <a:rPr lang="zh-CN" altLang="en-US">
                <a:solidFill>
                  <a:srgbClr val="FF0000"/>
                </a:solidFill>
              </a:rPr>
              <a:t>拥塞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70500" y="1021715"/>
            <a:ext cx="416560" cy="241300"/>
          </a:xfrm>
          <a:prstGeom prst="rect">
            <a:avLst/>
          </a:prstGeom>
          <a:noFill/>
          <a:ln w="22225">
            <a:solidFill>
              <a:srgbClr val="76B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97500" y="1148715"/>
            <a:ext cx="416560" cy="241300"/>
          </a:xfrm>
          <a:prstGeom prst="rect">
            <a:avLst/>
          </a:prstGeom>
          <a:noFill/>
          <a:ln w="22225">
            <a:solidFill>
              <a:srgbClr val="76B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24500" y="1275715"/>
            <a:ext cx="416560" cy="241300"/>
          </a:xfrm>
          <a:prstGeom prst="rect">
            <a:avLst/>
          </a:prstGeom>
          <a:noFill/>
          <a:ln w="22225">
            <a:solidFill>
              <a:srgbClr val="76B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51500" y="1402715"/>
            <a:ext cx="416560" cy="241300"/>
          </a:xfrm>
          <a:prstGeom prst="rect">
            <a:avLst/>
          </a:prstGeom>
          <a:noFill/>
          <a:ln w="22225">
            <a:solidFill>
              <a:srgbClr val="76B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78500" y="1529715"/>
            <a:ext cx="416560" cy="241300"/>
          </a:xfrm>
          <a:prstGeom prst="rect">
            <a:avLst/>
          </a:prstGeom>
          <a:noFill/>
          <a:ln w="22225">
            <a:solidFill>
              <a:srgbClr val="76B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70980" y="1263015"/>
            <a:ext cx="693420" cy="2413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391400" y="1182370"/>
            <a:ext cx="0" cy="43116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530465" y="937260"/>
            <a:ext cx="314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速度过慢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97375" y="2001520"/>
            <a:ext cx="45808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多个任务</a:t>
            </a:r>
            <a:r>
              <a:rPr lang="zh-CN" altLang="en-US">
                <a:solidFill>
                  <a:srgbClr val="FF0000"/>
                </a:solidFill>
              </a:rPr>
              <a:t>竞争带宽</a:t>
            </a:r>
            <a:r>
              <a:rPr lang="zh-CN" altLang="en-US"/>
              <a:t>，可能导致某些任务速度过慢，过慢就有可能无法在一个时隙内完成，不能完成就会成为</a:t>
            </a:r>
            <a:r>
              <a:rPr lang="zh-CN" altLang="en-US">
                <a:solidFill>
                  <a:srgbClr val="FF0000"/>
                </a:solidFill>
              </a:rPr>
              <a:t>掉队者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2440" y="3205480"/>
            <a:ext cx="2540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递归 </a:t>
            </a:r>
            <a:r>
              <a:rPr lang="en-US" altLang="zh-CN"/>
              <a:t>-- </a:t>
            </a:r>
            <a:r>
              <a:rPr lang="zh-CN" altLang="en-US"/>
              <a:t>加权洗牌调度（</a:t>
            </a:r>
            <a:r>
              <a:rPr lang="en-US" altLang="zh-CN"/>
              <a:t>WSS</a:t>
            </a:r>
            <a:r>
              <a:rPr lang="zh-CN" altLang="en-US"/>
              <a:t>）（</a:t>
            </a:r>
            <a:r>
              <a:rPr lang="en-US" altLang="en-US"/>
              <a:t>Weighted Shuffle Scheduling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0465" y="3035935"/>
          <a:ext cx="109093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508000" imgH="393700" progId="Equation.KSEE3">
                  <p:embed/>
                </p:oleObj>
              </mc:Choice>
              <mc:Fallback>
                <p:oleObj name="" r:id="rId3" imgW="508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0465" y="3035935"/>
                        <a:ext cx="1090930" cy="84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1185" y="3054350"/>
          <a:ext cx="16097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876300" imgH="469900" progId="Equation.KSEE3">
                  <p:embed/>
                </p:oleObj>
              </mc:Choice>
              <mc:Fallback>
                <p:oleObj name="" r:id="rId5" imgW="876300" imgH="469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185" y="3054350"/>
                        <a:ext cx="160972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8305" y="3054985"/>
          <a:ext cx="170370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927100" imgH="469900" progId="Equation.KSEE3">
                  <p:embed/>
                </p:oleObj>
              </mc:Choice>
              <mc:Fallback>
                <p:oleObj name="" r:id="rId7" imgW="927100" imgH="469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8305" y="3054985"/>
                        <a:ext cx="170370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4925060" y="3336925"/>
            <a:ext cx="7150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或者</a:t>
            </a:r>
            <a:endParaRPr lang="zh-CN" altLang="en-US"/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914400" imgH="215900" progId="Equation.KSEE3">
                  <p:embed/>
                </p:oleObj>
              </mc:Choice>
              <mc:Fallback>
                <p:oleObj name="" r:id="rId9" imgW="914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08350" y="4290060"/>
          <a:ext cx="1616710" cy="70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1" imgW="965200" imgH="419100" progId="Equation.KSEE3">
                  <p:embed/>
                </p:oleObj>
              </mc:Choice>
              <mc:Fallback>
                <p:oleObj name="" r:id="rId11" imgW="965200" imgH="4191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08350" y="4290060"/>
                        <a:ext cx="1616710" cy="702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4628" y="4290060"/>
          <a:ext cx="1765935" cy="70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1054100" imgH="419100" progId="Equation.KSEE3">
                  <p:embed/>
                </p:oleObj>
              </mc:Choice>
              <mc:Fallback>
                <p:oleObj name="" r:id="rId13" imgW="1054100" imgH="4191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74628" y="4290060"/>
                        <a:ext cx="1765935" cy="702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968500" y="4544060"/>
            <a:ext cx="10439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递归</a:t>
            </a:r>
            <a:r>
              <a:rPr lang="en-US" altLang="zh-CN"/>
              <a:t>--&gt;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3665" y="45720"/>
            <a:ext cx="90087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大禹的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关键技术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如何处理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掉队的任务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89915" y="1052195"/>
            <a:ext cx="2904490" cy="1948180"/>
            <a:chOff x="851" y="1217"/>
            <a:chExt cx="4574" cy="3068"/>
          </a:xfrm>
        </p:grpSpPr>
        <p:sp>
          <p:nvSpPr>
            <p:cNvPr id="2" name="文本框 1"/>
            <p:cNvSpPr txBox="1"/>
            <p:nvPr/>
          </p:nvSpPr>
          <p:spPr>
            <a:xfrm>
              <a:off x="851" y="1836"/>
              <a:ext cx="2082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9" name="流程图: 磁盘 28"/>
            <p:cNvSpPr/>
            <p:nvPr/>
          </p:nvSpPr>
          <p:spPr>
            <a:xfrm>
              <a:off x="1045" y="1217"/>
              <a:ext cx="1337" cy="184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/>
                  </a:solidFill>
                </a:rPr>
                <a:t>（</a:t>
              </a:r>
              <a:r>
                <a:rPr lang="zh-CN" altLang="en-US">
                  <a:solidFill>
                    <a:srgbClr val="FF0000"/>
                  </a:solidFill>
                </a:rPr>
                <a:t>源</a:t>
              </a:r>
              <a:r>
                <a:rPr lang="zh-CN" altLang="en-US">
                  <a:solidFill>
                    <a:schemeClr val="accent5"/>
                  </a:solidFill>
                </a:rPr>
                <a:t>）服务器 甲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4" name="流程图: 磁盘 3"/>
            <p:cNvSpPr/>
            <p:nvPr/>
          </p:nvSpPr>
          <p:spPr>
            <a:xfrm>
              <a:off x="4089" y="1217"/>
              <a:ext cx="1337" cy="184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/>
                  </a:solidFill>
                </a:rPr>
                <a:t>（</a:t>
              </a:r>
              <a:r>
                <a:rPr lang="zh-CN" altLang="en-US">
                  <a:solidFill>
                    <a:srgbClr val="FF0000"/>
                  </a:solidFill>
                </a:rPr>
                <a:t>目标</a:t>
              </a:r>
              <a:r>
                <a:rPr lang="zh-CN" altLang="en-US">
                  <a:solidFill>
                    <a:schemeClr val="accent5"/>
                  </a:solidFill>
                </a:rPr>
                <a:t>）服务器 乙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2382" y="2140"/>
              <a:ext cx="17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禁止符 49"/>
            <p:cNvSpPr/>
            <p:nvPr/>
          </p:nvSpPr>
          <p:spPr>
            <a:xfrm>
              <a:off x="2067" y="3507"/>
              <a:ext cx="546" cy="546"/>
            </a:xfrm>
            <a:prstGeom prst="noSmoking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曲线连接符 7"/>
            <p:cNvCxnSpPr>
              <a:stCxn id="29" idx="3"/>
            </p:cNvCxnSpPr>
            <p:nvPr/>
          </p:nvCxnSpPr>
          <p:spPr>
            <a:xfrm rot="5400000" flipV="1">
              <a:off x="2116" y="2660"/>
              <a:ext cx="884" cy="1689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403" y="3487"/>
              <a:ext cx="2023" cy="79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zh-CN" altLang="en-US"/>
                <a:t>不能单纯地</a:t>
              </a:r>
              <a:r>
                <a:rPr lang="zh-CN" altLang="en-US"/>
                <a:t>寻找其他目的地</a:t>
              </a:r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3665" y="3967480"/>
            <a:ext cx="38569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重新选择目的地相当于把这个掉队的任务当做新任务，这将重新传输数据消耗带宽。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06645" y="902970"/>
            <a:ext cx="38563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大禹递归的从已经饱和的服务器</a:t>
            </a:r>
            <a:r>
              <a:rPr lang="zh-CN" altLang="en-US"/>
              <a:t>节点</a:t>
            </a:r>
            <a:r>
              <a:rPr lang="zh-CN" altLang="en-US">
                <a:solidFill>
                  <a:srgbClr val="FF0000"/>
                </a:solidFill>
              </a:rPr>
              <a:t>驱逐</a:t>
            </a:r>
            <a:r>
              <a:rPr lang="zh-CN" altLang="en-US"/>
              <a:t>一些任务，直到节点不再饱和。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6645" y="2065655"/>
            <a:ext cx="39211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作为</a:t>
            </a:r>
            <a:r>
              <a:rPr lang="zh-CN" altLang="en-US">
                <a:solidFill>
                  <a:srgbClr val="FF0000"/>
                </a:solidFill>
              </a:rPr>
              <a:t>数据源</a:t>
            </a:r>
            <a:r>
              <a:rPr lang="zh-CN" altLang="en-US"/>
              <a:t>而饱和：重新选择数据源和传输速度，并且保持目的地不变。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06645" y="3000375"/>
            <a:ext cx="39211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作为</a:t>
            </a:r>
            <a:r>
              <a:rPr lang="zh-CN" altLang="en-US">
                <a:solidFill>
                  <a:srgbClr val="FF0000"/>
                </a:solidFill>
              </a:rPr>
              <a:t>数据目的地</a:t>
            </a:r>
            <a:r>
              <a:rPr lang="zh-CN" altLang="en-US"/>
              <a:t>而饱和：把这个任务当做新任务，重新调度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06645" y="3967480"/>
            <a:ext cx="39211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未被驱逐的任务：保持数据源和目的地不变，按照递归</a:t>
            </a:r>
            <a:r>
              <a:rPr lang="en-US" altLang="zh-CN"/>
              <a:t>WSS</a:t>
            </a:r>
            <a:r>
              <a:rPr lang="zh-CN" altLang="en-US"/>
              <a:t>分配带宽，继续传输。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3665" y="45720"/>
            <a:ext cx="90087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大禹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770" y="1825625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数据恢复的</a:t>
            </a:r>
            <a:r>
              <a:rPr lang="zh-CN" altLang="en-US">
                <a:solidFill>
                  <a:srgbClr val="FF0000"/>
                </a:solidFill>
              </a:rPr>
              <a:t>速度</a:t>
            </a:r>
            <a:r>
              <a:rPr lang="zh-CN" altLang="en-US"/>
              <a:t>主要取决于数据源和目的地的选择速度。大禹在不到</a:t>
            </a:r>
            <a:r>
              <a:rPr lang="en-US" altLang="zh-CN">
                <a:solidFill>
                  <a:srgbClr val="FF0000"/>
                </a:solidFill>
              </a:rPr>
              <a:t>200</a:t>
            </a:r>
            <a:r>
              <a:rPr lang="zh-CN" altLang="en-US">
                <a:solidFill>
                  <a:srgbClr val="FF0000"/>
                </a:solidFill>
              </a:rPr>
              <a:t>秒</a:t>
            </a:r>
            <a:r>
              <a:rPr lang="zh-CN" altLang="en-US"/>
              <a:t>的时间内利用</a:t>
            </a:r>
            <a:r>
              <a:rPr lang="en-US" altLang="zh-CN"/>
              <a:t>990</a:t>
            </a:r>
            <a:r>
              <a:rPr lang="zh-CN" altLang="en-US"/>
              <a:t>个服务器恢复了</a:t>
            </a:r>
            <a:r>
              <a:rPr lang="en-US" altLang="zh-CN">
                <a:solidFill>
                  <a:srgbClr val="FF0000"/>
                </a:solidFill>
              </a:rPr>
              <a:t>15TB</a:t>
            </a:r>
            <a:r>
              <a:rPr lang="zh-CN" altLang="en-US"/>
              <a:t>的数据。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0770" y="892175"/>
            <a:ext cx="28117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大禹几乎不会对前台流量造成干扰，</a:t>
            </a:r>
            <a:r>
              <a:rPr lang="zh-CN" altLang="en-US">
                <a:solidFill>
                  <a:srgbClr val="FF0000"/>
                </a:solidFill>
              </a:rPr>
              <a:t>干扰因子</a:t>
            </a:r>
            <a:r>
              <a:rPr lang="zh-CN" altLang="en-US"/>
              <a:t>仅为</a:t>
            </a:r>
            <a:r>
              <a:rPr lang="en-US" altLang="zh-CN"/>
              <a:t>2.5%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0770" y="3072765"/>
            <a:ext cx="2870200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研究表明，集中式调度器具有较好的调度质量，特别是在动态、不平衡的环境下;它的弱点，即相对于分散调度相对较低的速度，可以通过不同的优化(如基于时间块的调度，凸包优化等)来缓解。因此，它可以支持我们的目标系统。</a:t>
            </a: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550410" y="537845"/>
            <a:ext cx="0" cy="4596765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磁盘 28"/>
          <p:cNvSpPr/>
          <p:nvPr/>
        </p:nvSpPr>
        <p:spPr>
          <a:xfrm>
            <a:off x="7221855" y="1900555"/>
            <a:ext cx="848995" cy="11722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/>
                </a:solidFill>
              </a:rPr>
              <a:t>服务器 甲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59830" y="892175"/>
            <a:ext cx="1116330" cy="29908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可能的改进</a:t>
            </a:r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5461635" y="1900555"/>
            <a:ext cx="848995" cy="11722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/>
                </a:solidFill>
              </a:rPr>
              <a:t>（</a:t>
            </a:r>
            <a:r>
              <a:rPr lang="zh-CN" altLang="en-US">
                <a:solidFill>
                  <a:srgbClr val="FF0000"/>
                </a:solidFill>
              </a:rPr>
              <a:t>镜像</a:t>
            </a:r>
            <a:r>
              <a:rPr lang="zh-CN" altLang="en-US">
                <a:solidFill>
                  <a:schemeClr val="accent5"/>
                </a:solidFill>
              </a:rPr>
              <a:t>）服务器 甲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6477635" y="2322195"/>
            <a:ext cx="577215" cy="3289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65775" y="3429635"/>
            <a:ext cx="250507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尽管数据恢复了，但是可用的服务器数量却减少了，</a:t>
            </a:r>
            <a:r>
              <a:rPr lang="zh-CN" altLang="en-US"/>
              <a:t>采用镜像备份数据是一个可能的方案。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5251" y="1756992"/>
            <a:ext cx="7513320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7D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谢谢你</a:t>
            </a:r>
            <a:endParaRPr lang="zh-CN" altLang="en-US" sz="6600" b="1" dirty="0">
              <a:solidFill>
                <a:srgbClr val="017D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57035" y="4240530"/>
            <a:ext cx="15722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1908</a:t>
            </a:r>
            <a:r>
              <a:rPr lang="zh-CN" altLang="en-US"/>
              <a:t>班 </a:t>
            </a:r>
            <a:endParaRPr lang="zh-CN" altLang="en-US"/>
          </a:p>
          <a:p>
            <a:r>
              <a:rPr lang="zh-CN" altLang="en-US"/>
              <a:t>陈逸飞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6380" y="3805555"/>
            <a:ext cx="3658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把一个文件</a:t>
            </a:r>
            <a:r>
              <a:rPr lang="zh-CN" altLang="en-US">
                <a:solidFill>
                  <a:srgbClr val="FF0000"/>
                </a:solidFill>
              </a:rPr>
              <a:t>分割</a:t>
            </a:r>
            <a:r>
              <a:rPr lang="zh-CN" altLang="en-US"/>
              <a:t>成几个</a:t>
            </a:r>
            <a:r>
              <a:rPr lang="zh-CN" altLang="en-US">
                <a:solidFill>
                  <a:schemeClr val="tx1"/>
                </a:solidFill>
              </a:rPr>
              <a:t>文件块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通常每个文件块有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个复制品</a:t>
            </a:r>
            <a:endParaRPr lang="zh-CN" altLang="en-US">
              <a:solidFill>
                <a:srgbClr val="FF0000"/>
              </a:solidFill>
            </a:endParaRPr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每个块的复制品也是文件块</a:t>
            </a: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把所有块</a:t>
            </a:r>
            <a:r>
              <a:rPr lang="zh-CN" altLang="en-US">
                <a:solidFill>
                  <a:srgbClr val="FF0000"/>
                </a:solidFill>
              </a:rPr>
              <a:t>分散</a:t>
            </a:r>
            <a:r>
              <a:rPr lang="zh-CN" altLang="en-US">
                <a:solidFill>
                  <a:schemeClr val="tx1"/>
                </a:solidFill>
              </a:rPr>
              <a:t>放置于各个文件块服务器</a:t>
            </a:r>
            <a:r>
              <a:rPr lang="zh-CN" altLang="en-US">
                <a:solidFill>
                  <a:schemeClr val="tx1"/>
                </a:solidFill>
              </a:rPr>
              <a:t>中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6380" y="982345"/>
            <a:ext cx="6344920" cy="1686560"/>
            <a:chOff x="387" y="1377"/>
            <a:chExt cx="9992" cy="2656"/>
          </a:xfrm>
        </p:grpSpPr>
        <p:sp>
          <p:nvSpPr>
            <p:cNvPr id="2" name="矩形 1"/>
            <p:cNvSpPr/>
            <p:nvPr/>
          </p:nvSpPr>
          <p:spPr>
            <a:xfrm>
              <a:off x="387" y="2094"/>
              <a:ext cx="2268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home.html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94" y="2899"/>
              <a:ext cx="1134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1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 sz="1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94" y="1377"/>
              <a:ext cx="1134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1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 sz="1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603" y="2899"/>
              <a:ext cx="1133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复制品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603" y="1377"/>
              <a:ext cx="1133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复制品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949" y="2899"/>
              <a:ext cx="1133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复制品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49" y="1377"/>
              <a:ext cx="1133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复制品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直接箭头连接符 13"/>
            <p:cNvCxnSpPr>
              <a:stCxn id="2" idx="3"/>
              <a:endCxn id="5" idx="1"/>
            </p:cNvCxnSpPr>
            <p:nvPr/>
          </p:nvCxnSpPr>
          <p:spPr>
            <a:xfrm flipV="1">
              <a:off x="2655" y="1944"/>
              <a:ext cx="1639" cy="71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2" idx="3"/>
              <a:endCxn id="4" idx="1"/>
            </p:cNvCxnSpPr>
            <p:nvPr/>
          </p:nvCxnSpPr>
          <p:spPr>
            <a:xfrm>
              <a:off x="2655" y="2661"/>
              <a:ext cx="1639" cy="80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9247" y="1377"/>
              <a:ext cx="1133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复制品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247" y="2899"/>
              <a:ext cx="1133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复制品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452620" y="3570605"/>
            <a:ext cx="4589145" cy="649605"/>
            <a:chOff x="5711" y="4767"/>
            <a:chExt cx="6783" cy="960"/>
          </a:xfrm>
        </p:grpSpPr>
        <p:grpSp>
          <p:nvGrpSpPr>
            <p:cNvPr id="34" name="组合 33"/>
            <p:cNvGrpSpPr/>
            <p:nvPr/>
          </p:nvGrpSpPr>
          <p:grpSpPr>
            <a:xfrm>
              <a:off x="5711" y="4767"/>
              <a:ext cx="5260" cy="960"/>
              <a:chOff x="5704" y="4767"/>
              <a:chExt cx="5260" cy="960"/>
            </a:xfrm>
          </p:grpSpPr>
          <p:sp>
            <p:nvSpPr>
              <p:cNvPr id="29" name="流程图: 磁盘 28"/>
              <p:cNvSpPr/>
              <p:nvPr/>
            </p:nvSpPr>
            <p:spPr>
              <a:xfrm>
                <a:off x="5704" y="4767"/>
                <a:ext cx="697" cy="961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/>
              </a:p>
            </p:txBody>
          </p:sp>
          <p:sp>
            <p:nvSpPr>
              <p:cNvPr id="30" name="流程图: 磁盘 29"/>
              <p:cNvSpPr/>
              <p:nvPr/>
            </p:nvSpPr>
            <p:spPr>
              <a:xfrm>
                <a:off x="10268" y="4767"/>
                <a:ext cx="697" cy="961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流程图: 磁盘 30"/>
              <p:cNvSpPr/>
              <p:nvPr/>
            </p:nvSpPr>
            <p:spPr>
              <a:xfrm>
                <a:off x="9127" y="4767"/>
                <a:ext cx="697" cy="961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流程图: 磁盘 31"/>
              <p:cNvSpPr/>
              <p:nvPr/>
            </p:nvSpPr>
            <p:spPr>
              <a:xfrm>
                <a:off x="7986" y="4767"/>
                <a:ext cx="697" cy="961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流程图: 磁盘 32"/>
              <p:cNvSpPr/>
              <p:nvPr/>
            </p:nvSpPr>
            <p:spPr>
              <a:xfrm>
                <a:off x="6845" y="4767"/>
                <a:ext cx="697" cy="961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flipV="1">
              <a:off x="11200" y="5105"/>
              <a:ext cx="1295" cy="189"/>
              <a:chOff x="5512" y="2595"/>
              <a:chExt cx="1466" cy="13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5512" y="2595"/>
                <a:ext cx="138" cy="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844" y="2595"/>
                <a:ext cx="138" cy="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76" y="2595"/>
                <a:ext cx="138" cy="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6508" y="2595"/>
                <a:ext cx="138" cy="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6840" y="2595"/>
                <a:ext cx="138" cy="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曲线连接符 47"/>
          <p:cNvCxnSpPr>
            <a:stCxn id="22" idx="3"/>
            <a:endCxn id="30" idx="1"/>
          </p:cNvCxnSpPr>
          <p:nvPr/>
        </p:nvCxnSpPr>
        <p:spPr>
          <a:xfrm>
            <a:off x="6591935" y="1342390"/>
            <a:ext cx="1184910" cy="22282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1" idx="3"/>
            <a:endCxn id="31" idx="1"/>
          </p:cNvCxnSpPr>
          <p:nvPr/>
        </p:nvCxnSpPr>
        <p:spPr>
          <a:xfrm>
            <a:off x="5547995" y="1342390"/>
            <a:ext cx="1456690" cy="22282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3" idx="3"/>
            <a:endCxn id="32" idx="1"/>
          </p:cNvCxnSpPr>
          <p:nvPr/>
        </p:nvCxnSpPr>
        <p:spPr>
          <a:xfrm>
            <a:off x="4497705" y="1342390"/>
            <a:ext cx="1734820" cy="22282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5" idx="3"/>
            <a:endCxn id="33" idx="1"/>
          </p:cNvCxnSpPr>
          <p:nvPr/>
        </p:nvCxnSpPr>
        <p:spPr>
          <a:xfrm>
            <a:off x="3447415" y="1342390"/>
            <a:ext cx="2013585" cy="22282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" idx="3"/>
            <a:endCxn id="29" idx="2"/>
          </p:cNvCxnSpPr>
          <p:nvPr/>
        </p:nvCxnSpPr>
        <p:spPr>
          <a:xfrm>
            <a:off x="3447415" y="2308860"/>
            <a:ext cx="1005205" cy="1586865"/>
          </a:xfrm>
          <a:prstGeom prst="curvedConnector3">
            <a:avLst>
              <a:gd name="adj1" fmla="val 26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快速入门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数据中心的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数据是怎么存储的？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14315" y="4428490"/>
            <a:ext cx="2588895" cy="299085"/>
          </a:xfrm>
          <a:prstGeom prst="rect">
            <a:avLst/>
          </a:prstGeom>
          <a:noFill/>
          <a:ln w="28575" cmpd="sng">
            <a:solidFill>
              <a:srgbClr val="0283C4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服务器节点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集群（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50825" y="3699510"/>
            <a:ext cx="3404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盘古有超过</a:t>
            </a:r>
            <a:r>
              <a:rPr lang="zh-CN" altLang="en-US">
                <a:solidFill>
                  <a:schemeClr val="tx1"/>
                </a:solidFill>
              </a:rPr>
              <a:t>一万</a:t>
            </a:r>
            <a:r>
              <a:rPr lang="zh-CN" altLang="en-US"/>
              <a:t>个</a:t>
            </a:r>
            <a:r>
              <a:rPr lang="zh-CN" altLang="en-US"/>
              <a:t>服务器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每个服务器存储约</a:t>
            </a:r>
            <a:r>
              <a:rPr lang="en-US" altLang="zh-CN">
                <a:solidFill>
                  <a:schemeClr val="tx1"/>
                </a:solidFill>
              </a:rPr>
              <a:t>72TB</a:t>
            </a:r>
            <a:r>
              <a:rPr lang="zh-CN" altLang="en-US"/>
              <a:t>的数据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每个服务器存储约</a:t>
            </a:r>
            <a:r>
              <a:rPr lang="en-US" altLang="zh-CN">
                <a:solidFill>
                  <a:schemeClr val="tx1"/>
                </a:solidFill>
              </a:rPr>
              <a:t>150</a:t>
            </a:r>
            <a:r>
              <a:rPr lang="zh-CN" altLang="en-US">
                <a:solidFill>
                  <a:schemeClr val="tx1"/>
                </a:solidFill>
              </a:rPr>
              <a:t>万</a:t>
            </a:r>
            <a:r>
              <a:rPr lang="zh-CN" altLang="en-US"/>
              <a:t>个</a:t>
            </a:r>
            <a:r>
              <a:rPr lang="zh-CN" altLang="en-US">
                <a:solidFill>
                  <a:schemeClr val="tx1"/>
                </a:solidFill>
              </a:rPr>
              <a:t>文件块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每个文件块大概</a:t>
            </a:r>
            <a:r>
              <a:rPr lang="zh-CN" altLang="en-US">
                <a:solidFill>
                  <a:srgbClr val="FF0000"/>
                </a:solidFill>
              </a:rPr>
              <a:t>几十</a:t>
            </a:r>
            <a:r>
              <a:rPr lang="en-US" altLang="zh-CN">
                <a:solidFill>
                  <a:srgbClr val="FF0000"/>
                </a:solidFill>
              </a:rPr>
              <a:t>MB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9" name="流程图: 磁盘 28"/>
          <p:cNvSpPr/>
          <p:nvPr/>
        </p:nvSpPr>
        <p:spPr>
          <a:xfrm>
            <a:off x="582295" y="1456690"/>
            <a:ext cx="1231265" cy="169672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/>
                </a:solidFill>
              </a:rPr>
              <a:t>服务器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215515" y="1786255"/>
            <a:ext cx="1440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215515" y="2487930"/>
            <a:ext cx="1440000" cy="36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59685" y="2188845"/>
            <a:ext cx="7518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en-US" altLang="en-US"/>
              <a:t>I/O</a:t>
            </a:r>
            <a:endParaRPr lang="en-US" altLang="en-US"/>
          </a:p>
        </p:txBody>
      </p:sp>
      <p:sp>
        <p:nvSpPr>
          <p:cNvPr id="60" name="矩形 59"/>
          <p:cNvSpPr/>
          <p:nvPr/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什么是盘古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30495" y="2706370"/>
            <a:ext cx="363410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盘古主要对外提供在线数据处理服务，包括：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数据查询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MapReduce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3952875" y="871855"/>
            <a:ext cx="935990" cy="2548890"/>
            <a:chOff x="6283" y="1642"/>
            <a:chExt cx="1474" cy="4014"/>
          </a:xfrm>
        </p:grpSpPr>
        <p:pic>
          <p:nvPicPr>
            <p:cNvPr id="4" name="图片 3" descr="348183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83" y="2998"/>
              <a:ext cx="1474" cy="1474"/>
            </a:xfrm>
            <a:prstGeom prst="rect">
              <a:avLst/>
            </a:prstGeom>
          </p:spPr>
        </p:pic>
        <p:pic>
          <p:nvPicPr>
            <p:cNvPr id="19" name="图片 18" descr="3481821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" y="1642"/>
              <a:ext cx="1440" cy="1440"/>
            </a:xfrm>
            <a:prstGeom prst="rect">
              <a:avLst/>
            </a:prstGeom>
          </p:spPr>
        </p:pic>
        <p:pic>
          <p:nvPicPr>
            <p:cNvPr id="20" name="图片 19" descr="4520028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9" y="4472"/>
              <a:ext cx="1184" cy="1184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>
          <a:xfrm>
            <a:off x="122555" y="641985"/>
            <a:ext cx="8742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盘古是阿里云的底层存储系统，作者在盘古提供的数据中心中开展实验。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5" name="图片 24" descr="阿里云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0495" y="1040765"/>
            <a:ext cx="1885950" cy="12573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326255" y="3907155"/>
            <a:ext cx="465264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大部分服务器配备</a:t>
            </a:r>
            <a:r>
              <a:rPr lang="en-US" altLang="zh-CN"/>
              <a:t>1Gb</a:t>
            </a:r>
            <a:r>
              <a:rPr lang="zh-CN" altLang="en-US"/>
              <a:t>或者</a:t>
            </a:r>
            <a:r>
              <a:rPr lang="en-US" altLang="zh-CN"/>
              <a:t>10Gb</a:t>
            </a:r>
            <a:r>
              <a:rPr lang="zh-CN" altLang="en-US"/>
              <a:t>以太网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每个服务器对外进行数据</a:t>
            </a:r>
            <a:r>
              <a:rPr lang="en-US" altLang="zh-CN"/>
              <a:t>I/O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带宽</a:t>
            </a:r>
            <a:r>
              <a:rPr lang="zh-CN" altLang="en-US">
                <a:solidFill>
                  <a:schemeClr val="tx1"/>
                </a:solidFill>
              </a:rPr>
              <a:t>是波动的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不同的服务器</a:t>
            </a:r>
            <a:r>
              <a:rPr lang="zh-CN" altLang="en-US">
                <a:solidFill>
                  <a:srgbClr val="FF0000"/>
                </a:solidFill>
              </a:rPr>
              <a:t>负载不同</a:t>
            </a:r>
            <a:r>
              <a:rPr lang="zh-CN" altLang="en-US">
                <a:solidFill>
                  <a:schemeClr val="tx1"/>
                </a:solidFill>
              </a:rPr>
              <a:t>，有的负载大，有的负载小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122555" y="4164330"/>
            <a:ext cx="4459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数据中心的某些文件块服务器发生了</a:t>
            </a:r>
            <a:r>
              <a:rPr lang="zh-CN" altLang="en-US">
                <a:solidFill>
                  <a:srgbClr val="FF0000"/>
                </a:solidFill>
              </a:rPr>
              <a:t>宕机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home.html</a:t>
            </a:r>
            <a:r>
              <a:rPr lang="zh-CN" altLang="en-US">
                <a:solidFill>
                  <a:schemeClr val="tx1"/>
                </a:solidFill>
              </a:rPr>
              <a:t>的某些文件块无法使用了（例子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宕机的服务器里面成千上万的文件块也都无法使用了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179830" y="917575"/>
            <a:ext cx="6741160" cy="905510"/>
            <a:chOff x="818" y="2027"/>
            <a:chExt cx="10616" cy="1426"/>
          </a:xfrm>
        </p:grpSpPr>
        <p:sp>
          <p:nvSpPr>
            <p:cNvPr id="2" name="流程图: 磁盘 1"/>
            <p:cNvSpPr/>
            <p:nvPr>
              <p:custDataLst>
                <p:tags r:id="rId5"/>
              </p:custDataLst>
            </p:nvPr>
          </p:nvSpPr>
          <p:spPr>
            <a:xfrm>
              <a:off x="818" y="2027"/>
              <a:ext cx="1035" cy="142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512" y="2595"/>
              <a:ext cx="1466" cy="138"/>
              <a:chOff x="5512" y="2595"/>
              <a:chExt cx="1466" cy="138"/>
            </a:xfrm>
          </p:grpSpPr>
          <p:sp>
            <p:nvSpPr>
              <p:cNvPr id="8" name="椭圆 7"/>
              <p:cNvSpPr/>
              <p:nvPr>
                <p:custDataLst>
                  <p:tags r:id="rId6"/>
                </p:custDataLst>
              </p:nvPr>
            </p:nvSpPr>
            <p:spPr>
              <a:xfrm>
                <a:off x="5512" y="2595"/>
                <a:ext cx="138" cy="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>
                <p:custDataLst>
                  <p:tags r:id="rId7"/>
                </p:custDataLst>
              </p:nvPr>
            </p:nvSpPr>
            <p:spPr>
              <a:xfrm>
                <a:off x="5844" y="2595"/>
                <a:ext cx="138" cy="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>
                <p:custDataLst>
                  <p:tags r:id="rId8"/>
                </p:custDataLst>
              </p:nvPr>
            </p:nvSpPr>
            <p:spPr>
              <a:xfrm>
                <a:off x="6176" y="2595"/>
                <a:ext cx="138" cy="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>
                <p:custDataLst>
                  <p:tags r:id="rId9"/>
                </p:custDataLst>
              </p:nvPr>
            </p:nvSpPr>
            <p:spPr>
              <a:xfrm>
                <a:off x="6508" y="2595"/>
                <a:ext cx="138" cy="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840" y="2595"/>
                <a:ext cx="138" cy="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流程图: 磁盘 15"/>
            <p:cNvSpPr/>
            <p:nvPr>
              <p:custDataLst>
                <p:tags r:id="rId11"/>
              </p:custDataLst>
            </p:nvPr>
          </p:nvSpPr>
          <p:spPr>
            <a:xfrm>
              <a:off x="3930" y="2027"/>
              <a:ext cx="1035" cy="142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374" y="2027"/>
              <a:ext cx="1034" cy="1426"/>
              <a:chOff x="2374" y="2027"/>
              <a:chExt cx="1034" cy="1426"/>
            </a:xfrm>
          </p:grpSpPr>
          <p:sp>
            <p:nvSpPr>
              <p:cNvPr id="14" name="流程图: 磁盘 13"/>
              <p:cNvSpPr/>
              <p:nvPr>
                <p:custDataLst>
                  <p:tags r:id="rId12"/>
                </p:custDataLst>
              </p:nvPr>
            </p:nvSpPr>
            <p:spPr>
              <a:xfrm>
                <a:off x="2374" y="2027"/>
                <a:ext cx="1035" cy="142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乘号 16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36" y="2733"/>
                <a:ext cx="311" cy="33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" name="流程图: 磁盘 17"/>
            <p:cNvSpPr/>
            <p:nvPr>
              <p:custDataLst>
                <p:tags r:id="rId14"/>
              </p:custDataLst>
            </p:nvPr>
          </p:nvSpPr>
          <p:spPr>
            <a:xfrm>
              <a:off x="10399" y="2027"/>
              <a:ext cx="1035" cy="142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流程图: 磁盘 18"/>
            <p:cNvSpPr/>
            <p:nvPr>
              <p:custDataLst>
                <p:tags r:id="rId15"/>
              </p:custDataLst>
            </p:nvPr>
          </p:nvSpPr>
          <p:spPr>
            <a:xfrm>
              <a:off x="8964" y="2027"/>
              <a:ext cx="1035" cy="142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529" y="2027"/>
              <a:ext cx="1034" cy="1426"/>
              <a:chOff x="7529" y="2027"/>
              <a:chExt cx="1034" cy="1426"/>
            </a:xfrm>
          </p:grpSpPr>
          <p:sp>
            <p:nvSpPr>
              <p:cNvPr id="13" name="流程图: 磁盘 12"/>
              <p:cNvSpPr/>
              <p:nvPr>
                <p:custDataLst>
                  <p:tags r:id="rId16"/>
                </p:custDataLst>
              </p:nvPr>
            </p:nvSpPr>
            <p:spPr>
              <a:xfrm>
                <a:off x="7529" y="2027"/>
                <a:ext cx="1035" cy="142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乘号 28"/>
              <p:cNvSpPr/>
              <p:nvPr>
                <p:custDataLst>
                  <p:tags r:id="rId17"/>
                </p:custDataLst>
              </p:nvPr>
            </p:nvSpPr>
            <p:spPr>
              <a:xfrm>
                <a:off x="7891" y="2733"/>
                <a:ext cx="311" cy="33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60" name="矩形 59"/>
          <p:cNvSpPr/>
          <p:nvPr>
            <p:custDataLst>
              <p:tags r:id="rId18"/>
            </p:custDataLst>
          </p:nvPr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出现了什么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什么问题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032510" y="2150745"/>
            <a:ext cx="6231255" cy="1686560"/>
            <a:chOff x="1625" y="3809"/>
            <a:chExt cx="9813" cy="2656"/>
          </a:xfrm>
        </p:grpSpPr>
        <p:grpSp>
          <p:nvGrpSpPr>
            <p:cNvPr id="53" name="组合 52"/>
            <p:cNvGrpSpPr/>
            <p:nvPr/>
          </p:nvGrpSpPr>
          <p:grpSpPr>
            <a:xfrm>
              <a:off x="1625" y="3809"/>
              <a:ext cx="8349" cy="2656"/>
              <a:chOff x="783" y="4623"/>
              <a:chExt cx="8349" cy="2656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783" y="4623"/>
                <a:ext cx="8349" cy="2656"/>
                <a:chOff x="783" y="4623"/>
                <a:chExt cx="8349" cy="2656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783" y="4623"/>
                  <a:ext cx="8349" cy="2656"/>
                  <a:chOff x="387" y="1377"/>
                  <a:chExt cx="8349" cy="2656"/>
                </a:xfrm>
              </p:grpSpPr>
              <p:sp>
                <p:nvSpPr>
                  <p:cNvPr id="34" name="矩形 33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387" y="2094"/>
                    <a:ext cx="2268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 b="1">
                        <a:solidFill>
                          <a:schemeClr val="tx1"/>
                        </a:solidFill>
                      </a:rPr>
                      <a:t>home.html</a:t>
                    </a:r>
                    <a:endParaRPr lang="en-US" alt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矩形 34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4294" y="2899"/>
                    <a:ext cx="1134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</a:bodyPr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US" altLang="zh-CN" sz="1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36" name="矩形 35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4294" y="1377"/>
                    <a:ext cx="1134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</a:bodyPr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</a:t>
                    </a:r>
                    <a:endParaRPr lang="en-US" altLang="zh-CN" sz="1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37" name="矩形 36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7603" y="2899"/>
                    <a:ext cx="1133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zh-CN" alt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38" name="矩形 37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7603" y="1377"/>
                    <a:ext cx="1133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</a:bodyPr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</a:t>
                    </a:r>
                    <a:endParaRPr lang="zh-CN" alt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39" name="矩形 38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5949" y="2899"/>
                    <a:ext cx="1133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US" altLang="zh-CN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0" name="矩形 39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5949" y="1377"/>
                    <a:ext cx="1133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</a:bodyPr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</a:t>
                    </a:r>
                    <a:endParaRPr lang="zh-CN" alt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41" name="直接箭头连接符 40"/>
                  <p:cNvCxnSpPr>
                    <a:stCxn id="34" idx="3"/>
                    <a:endCxn id="36" idx="1"/>
                  </p:cNvCxnSpPr>
                  <p:nvPr>
                    <p:custDataLst>
                      <p:tags r:id="rId26"/>
                    </p:custDataLst>
                  </p:nvPr>
                </p:nvCxnSpPr>
                <p:spPr>
                  <a:xfrm flipV="1">
                    <a:off x="2655" y="1944"/>
                    <a:ext cx="1639" cy="717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箭头连接符 41"/>
                  <p:cNvCxnSpPr>
                    <a:stCxn id="34" idx="3"/>
                    <a:endCxn id="35" idx="1"/>
                  </p:cNvCxnSpPr>
                  <p:nvPr>
                    <p:custDataLst>
                      <p:tags r:id="rId27"/>
                    </p:custDataLst>
                  </p:nvPr>
                </p:nvCxnSpPr>
                <p:spPr>
                  <a:xfrm>
                    <a:off x="2655" y="2661"/>
                    <a:ext cx="1639" cy="805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禁止符 48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4804" y="4736"/>
                  <a:ext cx="907" cy="907"/>
                </a:xfrm>
                <a:prstGeom prst="noSmoking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禁止符 49"/>
              <p:cNvSpPr/>
              <p:nvPr>
                <p:custDataLst>
                  <p:tags r:id="rId29"/>
                </p:custDataLst>
              </p:nvPr>
            </p:nvSpPr>
            <p:spPr>
              <a:xfrm>
                <a:off x="8112" y="6258"/>
                <a:ext cx="907" cy="907"/>
              </a:xfrm>
              <a:prstGeom prst="noSmoking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矩形 53"/>
            <p:cNvSpPr/>
            <p:nvPr>
              <p:custDataLst>
                <p:tags r:id="rId30"/>
              </p:custDataLst>
            </p:nvPr>
          </p:nvSpPr>
          <p:spPr>
            <a:xfrm>
              <a:off x="10306" y="3809"/>
              <a:ext cx="1133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矩形 54"/>
            <p:cNvSpPr/>
            <p:nvPr>
              <p:custDataLst>
                <p:tags r:id="rId31"/>
              </p:custDataLst>
            </p:nvPr>
          </p:nvSpPr>
          <p:spPr>
            <a:xfrm>
              <a:off x="10306" y="5331"/>
              <a:ext cx="1133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的解决方案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348183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370" y="770255"/>
            <a:ext cx="914400" cy="914400"/>
          </a:xfrm>
          <a:prstGeom prst="rect">
            <a:avLst/>
          </a:prstGeom>
        </p:spPr>
      </p:pic>
      <p:grpSp>
        <p:nvGrpSpPr>
          <p:cNvPr id="91" name="组合 90"/>
          <p:cNvGrpSpPr/>
          <p:nvPr/>
        </p:nvGrpSpPr>
        <p:grpSpPr>
          <a:xfrm>
            <a:off x="1588770" y="641350"/>
            <a:ext cx="4785360" cy="1906905"/>
            <a:chOff x="2212" y="1469"/>
            <a:chExt cx="7536" cy="3003"/>
          </a:xfrm>
        </p:grpSpPr>
        <p:sp>
          <p:nvSpPr>
            <p:cNvPr id="29" name="流程图: 磁盘 28"/>
            <p:cNvSpPr/>
            <p:nvPr/>
          </p:nvSpPr>
          <p:spPr>
            <a:xfrm>
              <a:off x="4918" y="1469"/>
              <a:ext cx="1337" cy="184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/>
                  </a:solidFill>
                </a:rPr>
                <a:t>（</a:t>
              </a:r>
              <a:r>
                <a:rPr lang="zh-CN" altLang="en-US">
                  <a:solidFill>
                    <a:srgbClr val="FF0000"/>
                  </a:solidFill>
                </a:rPr>
                <a:t>源</a:t>
              </a:r>
              <a:r>
                <a:rPr lang="zh-CN" altLang="en-US">
                  <a:solidFill>
                    <a:schemeClr val="accent5"/>
                  </a:solidFill>
                </a:rPr>
                <a:t>）服务器 甲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3" name="流程图: 磁盘 2"/>
            <p:cNvSpPr/>
            <p:nvPr/>
          </p:nvSpPr>
          <p:spPr>
            <a:xfrm>
              <a:off x="8411" y="1469"/>
              <a:ext cx="1337" cy="184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/>
                  </a:solidFill>
                </a:rPr>
                <a:t>（</a:t>
              </a:r>
              <a:r>
                <a:rPr lang="zh-CN" altLang="en-US">
                  <a:solidFill>
                    <a:srgbClr val="FF0000"/>
                  </a:solidFill>
                </a:rPr>
                <a:t>目标</a:t>
              </a:r>
              <a:r>
                <a:rPr lang="zh-CN" altLang="en-US">
                  <a:solidFill>
                    <a:schemeClr val="accent5"/>
                  </a:solidFill>
                </a:rPr>
                <a:t>）服务器 乙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4" name="左箭头 3"/>
            <p:cNvSpPr/>
            <p:nvPr/>
          </p:nvSpPr>
          <p:spPr>
            <a:xfrm>
              <a:off x="2212" y="2035"/>
              <a:ext cx="2408" cy="714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对外提供服务</a:t>
              </a:r>
              <a:endParaRPr lang="zh-CN" altLang="en-US"/>
            </a:p>
          </p:txBody>
        </p:sp>
        <p:sp>
          <p:nvSpPr>
            <p:cNvPr id="7" name="右箭头 6"/>
            <p:cNvSpPr/>
            <p:nvPr/>
          </p:nvSpPr>
          <p:spPr>
            <a:xfrm>
              <a:off x="6552" y="2074"/>
              <a:ext cx="1780" cy="67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数据恢复</a:t>
              </a:r>
              <a:endParaRPr lang="zh-CN" altLang="en-US"/>
            </a:p>
          </p:txBody>
        </p:sp>
        <p:cxnSp>
          <p:nvCxnSpPr>
            <p:cNvPr id="10" name="曲线连接符 9"/>
            <p:cNvCxnSpPr>
              <a:stCxn id="29" idx="3"/>
              <a:endCxn id="3" idx="3"/>
            </p:cNvCxnSpPr>
            <p:nvPr/>
          </p:nvCxnSpPr>
          <p:spPr>
            <a:xfrm rot="5400000" flipV="1">
              <a:off x="7333" y="1568"/>
              <a:ext cx="5" cy="3493"/>
            </a:xfrm>
            <a:prstGeom prst="curvedConnector3">
              <a:avLst>
                <a:gd name="adj1" fmla="val 224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955" y="3874"/>
              <a:ext cx="597" cy="5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en-US" sz="1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22555" y="1985645"/>
            <a:ext cx="4439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服务器甲刚好拥有</a:t>
            </a:r>
            <a:r>
              <a:rPr lang="zh-CN" altLang="en-US">
                <a:solidFill>
                  <a:schemeClr val="tx1"/>
                </a:solidFill>
              </a:rPr>
              <a:t>部分相同的文件块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服务器甲利用自己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剩余的带宽</a:t>
            </a:r>
            <a:r>
              <a:rPr lang="zh-CN" altLang="en-US">
                <a:sym typeface="+mn-ea"/>
              </a:rPr>
              <a:t>进行数据恢复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服务器乙利用剩余的带宽接受来自甲的数据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970395" y="678815"/>
            <a:ext cx="2007870" cy="1172210"/>
            <a:chOff x="10977" y="1528"/>
            <a:chExt cx="3162" cy="1846"/>
          </a:xfrm>
        </p:grpSpPr>
        <p:sp>
          <p:nvSpPr>
            <p:cNvPr id="8" name="流程图: 磁盘 7"/>
            <p:cNvSpPr/>
            <p:nvPr/>
          </p:nvSpPr>
          <p:spPr>
            <a:xfrm>
              <a:off x="10977" y="1528"/>
              <a:ext cx="1337" cy="184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/>
                  </a:solidFill>
                </a:rPr>
                <a:t>服务器 丙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50" name="禁止符 49"/>
            <p:cNvSpPr/>
            <p:nvPr/>
          </p:nvSpPr>
          <p:spPr>
            <a:xfrm>
              <a:off x="11372" y="1528"/>
              <a:ext cx="546" cy="546"/>
            </a:xfrm>
            <a:prstGeom prst="noSmoking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543" y="2151"/>
              <a:ext cx="597" cy="5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en-US" sz="1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直接箭头连接符 25"/>
            <p:cNvCxnSpPr>
              <a:stCxn id="8" idx="4"/>
              <a:endCxn id="16" idx="1"/>
            </p:cNvCxnSpPr>
            <p:nvPr/>
          </p:nvCxnSpPr>
          <p:spPr>
            <a:xfrm flipV="1">
              <a:off x="12314" y="2450"/>
              <a:ext cx="1229" cy="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969760" y="1985645"/>
            <a:ext cx="2008505" cy="1172210"/>
            <a:chOff x="10976" y="4344"/>
            <a:chExt cx="3163" cy="1846"/>
          </a:xfrm>
        </p:grpSpPr>
        <p:sp>
          <p:nvSpPr>
            <p:cNvPr id="25" name="流程图: 磁盘 24"/>
            <p:cNvSpPr/>
            <p:nvPr/>
          </p:nvSpPr>
          <p:spPr>
            <a:xfrm>
              <a:off x="10976" y="4344"/>
              <a:ext cx="1337" cy="1846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/>
                  </a:solidFill>
                </a:rPr>
                <a:t>服务器 丁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543" y="4968"/>
              <a:ext cx="597" cy="5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1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en-US" sz="1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直接箭头连接符 27"/>
            <p:cNvCxnSpPr>
              <a:stCxn id="25" idx="4"/>
              <a:endCxn id="27" idx="1"/>
            </p:cNvCxnSpPr>
            <p:nvPr/>
          </p:nvCxnSpPr>
          <p:spPr>
            <a:xfrm>
              <a:off x="12313" y="5267"/>
              <a:ext cx="1230" cy="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禁止符 29"/>
            <p:cNvSpPr/>
            <p:nvPr/>
          </p:nvSpPr>
          <p:spPr>
            <a:xfrm>
              <a:off x="11371" y="4344"/>
              <a:ext cx="546" cy="546"/>
            </a:xfrm>
            <a:prstGeom prst="noSmoking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2725" y="3909060"/>
            <a:ext cx="3912870" cy="1059180"/>
            <a:chOff x="1625" y="3809"/>
            <a:chExt cx="9813" cy="2656"/>
          </a:xfrm>
        </p:grpSpPr>
        <p:grpSp>
          <p:nvGrpSpPr>
            <p:cNvPr id="47" name="组合 46"/>
            <p:cNvGrpSpPr/>
            <p:nvPr/>
          </p:nvGrpSpPr>
          <p:grpSpPr>
            <a:xfrm>
              <a:off x="1625" y="3809"/>
              <a:ext cx="8349" cy="2656"/>
              <a:chOff x="783" y="4623"/>
              <a:chExt cx="8349" cy="2656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783" y="4623"/>
                <a:ext cx="8349" cy="2656"/>
                <a:chOff x="783" y="4623"/>
                <a:chExt cx="8349" cy="2656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783" y="4623"/>
                  <a:ext cx="8349" cy="2656"/>
                  <a:chOff x="387" y="1377"/>
                  <a:chExt cx="8349" cy="2656"/>
                </a:xfrm>
              </p:grpSpPr>
              <p:sp>
                <p:nvSpPr>
                  <p:cNvPr id="57" name="矩形 56"/>
                  <p:cNvSpPr/>
                  <p:nvPr/>
                </p:nvSpPr>
                <p:spPr>
                  <a:xfrm>
                    <a:off x="387" y="2094"/>
                    <a:ext cx="2268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 sz="1200" b="1">
                        <a:solidFill>
                          <a:schemeClr val="tx1"/>
                        </a:solidFill>
                      </a:rPr>
                      <a:t>home.html</a:t>
                    </a:r>
                    <a:endParaRPr lang="en-US" altLang="en-US" sz="12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4294" y="2899"/>
                    <a:ext cx="1134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</a:bodyPr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US" altLang="zh-CN" sz="1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9" name="矩形 58"/>
                  <p:cNvSpPr/>
                  <p:nvPr/>
                </p:nvSpPr>
                <p:spPr>
                  <a:xfrm>
                    <a:off x="4294" y="1377"/>
                    <a:ext cx="1134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</a:bodyPr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</a:t>
                    </a:r>
                    <a:endParaRPr lang="en-US" altLang="zh-CN" sz="1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7603" y="2899"/>
                    <a:ext cx="1133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zh-CN" alt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62" name="矩形 61"/>
                  <p:cNvSpPr/>
                  <p:nvPr/>
                </p:nvSpPr>
                <p:spPr>
                  <a:xfrm>
                    <a:off x="7603" y="1377"/>
                    <a:ext cx="1133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</a:bodyPr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</a:t>
                    </a:r>
                    <a:endParaRPr lang="zh-CN" alt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63" name="矩形 62"/>
                  <p:cNvSpPr/>
                  <p:nvPr/>
                </p:nvSpPr>
                <p:spPr>
                  <a:xfrm>
                    <a:off x="5949" y="2899"/>
                    <a:ext cx="1133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2</a:t>
                    </a:r>
                    <a:endParaRPr lang="en-US" altLang="zh-CN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5949" y="1377"/>
                    <a:ext cx="1133" cy="113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</a:bodyPr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块</a:t>
                    </a:r>
                    <a:r>
                      <a:rPr lang="en-US" altLang="zh-CN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1</a:t>
                    </a:r>
                    <a:endParaRPr lang="zh-CN" alt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65" name="直接箭头连接符 64"/>
                  <p:cNvCxnSpPr>
                    <a:stCxn id="57" idx="3"/>
                    <a:endCxn id="59" idx="1"/>
                  </p:cNvCxnSpPr>
                  <p:nvPr/>
                </p:nvCxnSpPr>
                <p:spPr>
                  <a:xfrm flipV="1">
                    <a:off x="2655" y="1944"/>
                    <a:ext cx="1639" cy="717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箭头连接符 65"/>
                  <p:cNvCxnSpPr>
                    <a:stCxn id="57" idx="3"/>
                    <a:endCxn id="58" idx="1"/>
                  </p:cNvCxnSpPr>
                  <p:nvPr/>
                </p:nvCxnSpPr>
                <p:spPr>
                  <a:xfrm>
                    <a:off x="2655" y="2661"/>
                    <a:ext cx="1639" cy="805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禁止符 66"/>
                <p:cNvSpPr/>
                <p:nvPr/>
              </p:nvSpPr>
              <p:spPr>
                <a:xfrm>
                  <a:off x="4804" y="4736"/>
                  <a:ext cx="907" cy="907"/>
                </a:xfrm>
                <a:prstGeom prst="noSmoking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" name="禁止符 67"/>
              <p:cNvSpPr/>
              <p:nvPr/>
            </p:nvSpPr>
            <p:spPr>
              <a:xfrm>
                <a:off x="8112" y="6258"/>
                <a:ext cx="907" cy="907"/>
              </a:xfrm>
              <a:prstGeom prst="noSmoking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10306" y="3809"/>
              <a:ext cx="1133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0306" y="5331"/>
              <a:ext cx="1133" cy="11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0" name="右箭头 89"/>
          <p:cNvSpPr/>
          <p:nvPr/>
        </p:nvSpPr>
        <p:spPr>
          <a:xfrm flipV="1">
            <a:off x="4234815" y="4316095"/>
            <a:ext cx="527050" cy="2000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122555" y="3253740"/>
            <a:ext cx="6380480" cy="39878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恢复的目的：为了维持每一个</a:t>
            </a:r>
            <a:r>
              <a:rPr lang="zh-CN" altLang="en-US" sz="2000">
                <a:solidFill>
                  <a:schemeClr val="tx1"/>
                </a:solidFill>
              </a:rPr>
              <a:t>块的数量，亡羊补牢。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667250" y="2235835"/>
            <a:ext cx="709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复制</a:t>
            </a:r>
            <a:endParaRPr lang="zh-CN" altLang="en-US" sz="1000"/>
          </a:p>
        </p:txBody>
      </p:sp>
      <p:grpSp>
        <p:nvGrpSpPr>
          <p:cNvPr id="9" name="组合 8"/>
          <p:cNvGrpSpPr/>
          <p:nvPr/>
        </p:nvGrpSpPr>
        <p:grpSpPr>
          <a:xfrm>
            <a:off x="4815840" y="3909060"/>
            <a:ext cx="3912235" cy="1059180"/>
            <a:chOff x="7584" y="6156"/>
            <a:chExt cx="6161" cy="1668"/>
          </a:xfrm>
        </p:grpSpPr>
        <p:sp>
          <p:nvSpPr>
            <p:cNvPr id="86" name="矩形 85"/>
            <p:cNvSpPr/>
            <p:nvPr/>
          </p:nvSpPr>
          <p:spPr>
            <a:xfrm>
              <a:off x="13035" y="6156"/>
              <a:ext cx="711" cy="7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3035" y="7112"/>
              <a:ext cx="711" cy="7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块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584" y="6156"/>
              <a:ext cx="5242" cy="1668"/>
              <a:chOff x="7584" y="6156"/>
              <a:chExt cx="5242" cy="1668"/>
            </a:xfrm>
          </p:grpSpPr>
          <p:grpSp>
            <p:nvGrpSpPr>
              <p:cNvPr id="74" name="组合 73"/>
              <p:cNvGrpSpPr/>
              <p:nvPr/>
            </p:nvGrpSpPr>
            <p:grpSpPr>
              <a:xfrm rot="0">
                <a:off x="7584" y="6156"/>
                <a:ext cx="5243" cy="1668"/>
                <a:chOff x="387" y="1377"/>
                <a:chExt cx="8349" cy="2656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387" y="2094"/>
                  <a:ext cx="2268" cy="11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200" b="1">
                      <a:solidFill>
                        <a:schemeClr val="tx1"/>
                      </a:solidFill>
                    </a:rPr>
                    <a:t>home.html</a:t>
                  </a:r>
                  <a:endParaRPr lang="en-US" alt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4294" y="2899"/>
                  <a:ext cx="1134" cy="11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</a:bodyPr>
                <a:p>
                  <a:pPr algn="ctr"/>
                  <a:r>
                    <a:rPr lang="zh-CN" altLang="en-US" sz="1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块</a:t>
                  </a:r>
                  <a:r>
                    <a:rPr lang="en-US" altLang="zh-CN" sz="1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US" altLang="zh-CN" sz="12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4294" y="1377"/>
                  <a:ext cx="1134" cy="11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</a:bodyPr>
                <a:p>
                  <a:pPr algn="ctr"/>
                  <a:r>
                    <a:rPr lang="zh-CN" altLang="en-US" sz="1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块</a:t>
                  </a:r>
                  <a:r>
                    <a:rPr lang="en-US" altLang="zh-CN" sz="120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  <a:endParaRPr lang="en-US" altLang="zh-CN" sz="12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7603" y="2899"/>
                  <a:ext cx="1133" cy="11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块</a:t>
                  </a:r>
                  <a:r>
                    <a:rPr lang="en-US" altLang="zh-CN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zh-CN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03" y="1377"/>
                  <a:ext cx="1133" cy="11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</a:bodyPr>
                <a:p>
                  <a:pPr algn="ctr"/>
                  <a:r>
                    <a:rPr lang="zh-CN" alt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块</a:t>
                  </a:r>
                  <a:r>
                    <a:rPr lang="en-US" altLang="zh-CN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  <a:endParaRPr lang="zh-CN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5949" y="2899"/>
                  <a:ext cx="1133" cy="11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块</a:t>
                  </a:r>
                  <a:r>
                    <a:rPr lang="en-US" altLang="zh-CN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US" altLang="zh-CN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949" y="1377"/>
                  <a:ext cx="1133" cy="11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</a:bodyPr>
                <a:p>
                  <a:pPr algn="ctr"/>
                  <a:r>
                    <a:rPr lang="zh-CN" alt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块</a:t>
                  </a:r>
                  <a:r>
                    <a:rPr lang="en-US" altLang="zh-CN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  <a:endParaRPr lang="zh-CN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82" name="直接箭头连接符 81"/>
                <p:cNvCxnSpPr>
                  <a:stCxn id="75" idx="3"/>
                  <a:endCxn id="77" idx="1"/>
                </p:cNvCxnSpPr>
                <p:nvPr/>
              </p:nvCxnSpPr>
              <p:spPr>
                <a:xfrm flipV="1">
                  <a:off x="2655" y="1944"/>
                  <a:ext cx="1639" cy="717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/>
                <p:cNvCxnSpPr>
                  <a:stCxn id="75" idx="3"/>
                  <a:endCxn id="76" idx="1"/>
                </p:cNvCxnSpPr>
                <p:nvPr/>
              </p:nvCxnSpPr>
              <p:spPr>
                <a:xfrm>
                  <a:off x="2655" y="2661"/>
                  <a:ext cx="1639" cy="805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禁止符 1"/>
              <p:cNvSpPr/>
              <p:nvPr/>
            </p:nvSpPr>
            <p:spPr>
              <a:xfrm>
                <a:off x="12186" y="7183"/>
                <a:ext cx="570" cy="570"/>
              </a:xfrm>
              <a:prstGeom prst="noSmoking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3665" y="45720"/>
            <a:ext cx="90087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大禹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530225" y="1315085"/>
            <a:ext cx="657225" cy="9055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rgbClr val="FF0000"/>
                </a:solidFill>
              </a:rPr>
              <a:t>观察者</a:t>
            </a:r>
            <a:r>
              <a:rPr lang="zh-CN" altLang="en-US" sz="1200">
                <a:solidFill>
                  <a:schemeClr val="tx1"/>
                </a:solidFill>
              </a:rPr>
              <a:t>服务器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流程图: 磁盘 2"/>
          <p:cNvSpPr/>
          <p:nvPr/>
        </p:nvSpPr>
        <p:spPr>
          <a:xfrm>
            <a:off x="3727450" y="862330"/>
            <a:ext cx="657225" cy="9055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5"/>
                </a:solidFill>
              </a:rPr>
              <a:t>文件块</a:t>
            </a:r>
            <a:r>
              <a:rPr lang="zh-CN" altLang="en-US" sz="1200">
                <a:solidFill>
                  <a:schemeClr val="tx1"/>
                </a:solidFill>
              </a:rPr>
              <a:t>服务器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2354580" y="862330"/>
            <a:ext cx="657225" cy="9055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5"/>
                </a:solidFill>
              </a:rPr>
              <a:t>文件块</a:t>
            </a:r>
            <a:r>
              <a:rPr lang="zh-CN" altLang="en-US" sz="1200">
                <a:solidFill>
                  <a:schemeClr val="tx1"/>
                </a:solidFill>
              </a:rPr>
              <a:t>服务器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2354580" y="2004060"/>
            <a:ext cx="657225" cy="9055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6"/>
                </a:solidFill>
              </a:rPr>
              <a:t>元数据</a:t>
            </a:r>
            <a:r>
              <a:rPr lang="zh-CN" altLang="en-US" sz="1200">
                <a:solidFill>
                  <a:schemeClr val="tx1"/>
                </a:solidFill>
              </a:rPr>
              <a:t>服务器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33090" y="1311910"/>
            <a:ext cx="471170" cy="74930"/>
            <a:chOff x="4934" y="2066"/>
            <a:chExt cx="742" cy="118"/>
          </a:xfrm>
        </p:grpSpPr>
        <p:sp>
          <p:nvSpPr>
            <p:cNvPr id="6" name="椭圆 5"/>
            <p:cNvSpPr/>
            <p:nvPr/>
          </p:nvSpPr>
          <p:spPr>
            <a:xfrm>
              <a:off x="4934" y="206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246" y="206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558" y="206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流程图: 磁盘 8"/>
          <p:cNvSpPr/>
          <p:nvPr/>
        </p:nvSpPr>
        <p:spPr>
          <a:xfrm>
            <a:off x="3727450" y="2004060"/>
            <a:ext cx="657225" cy="9055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6"/>
                </a:solidFill>
              </a:rPr>
              <a:t>元数据</a:t>
            </a:r>
            <a:r>
              <a:rPr lang="zh-CN" altLang="en-US" sz="1200">
                <a:solidFill>
                  <a:schemeClr val="tx1"/>
                </a:solidFill>
              </a:rPr>
              <a:t>服务器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33090" y="2419350"/>
            <a:ext cx="471170" cy="74930"/>
            <a:chOff x="4934" y="2066"/>
            <a:chExt cx="742" cy="118"/>
          </a:xfrm>
        </p:grpSpPr>
        <p:sp>
          <p:nvSpPr>
            <p:cNvPr id="12" name="椭圆 11"/>
            <p:cNvSpPr/>
            <p:nvPr/>
          </p:nvSpPr>
          <p:spPr>
            <a:xfrm>
              <a:off x="4934" y="206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246" y="206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558" y="206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7" name="直接箭头连接符 16"/>
          <p:cNvCxnSpPr>
            <a:stCxn id="4" idx="2"/>
            <a:endCxn id="2" idx="4"/>
          </p:cNvCxnSpPr>
          <p:nvPr/>
        </p:nvCxnSpPr>
        <p:spPr>
          <a:xfrm flipH="1">
            <a:off x="1187450" y="1315085"/>
            <a:ext cx="1167130" cy="452755"/>
          </a:xfrm>
          <a:prstGeom prst="straightConnector1">
            <a:avLst/>
          </a:prstGeom>
          <a:ln w="22225">
            <a:solidFill>
              <a:srgbClr val="0283C4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2" idx="4"/>
          </p:cNvCxnSpPr>
          <p:nvPr/>
        </p:nvCxnSpPr>
        <p:spPr>
          <a:xfrm flipH="1" flipV="1">
            <a:off x="1187450" y="1767840"/>
            <a:ext cx="1167130" cy="688975"/>
          </a:xfrm>
          <a:prstGeom prst="straightConnector1">
            <a:avLst/>
          </a:prstGeom>
          <a:ln w="22225">
            <a:solidFill>
              <a:srgbClr val="76B42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7520" y="3148330"/>
            <a:ext cx="29298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文件块服务器周期性地向观察者服务器汇报</a:t>
            </a:r>
            <a:r>
              <a:rPr lang="zh-CN" altLang="en-US">
                <a:solidFill>
                  <a:srgbClr val="FF0000"/>
                </a:solidFill>
              </a:rPr>
              <a:t>块放置信息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网络带宽利用率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7520" y="4349750"/>
            <a:ext cx="29292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元数据服务器周期性地向观察者服务器汇报</a:t>
            </a:r>
            <a:r>
              <a:rPr lang="zh-CN" altLang="en-US">
                <a:solidFill>
                  <a:schemeClr val="tx1"/>
                </a:solidFill>
              </a:rPr>
              <a:t>数据恢复任务的相关信息。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7520" y="3755390"/>
            <a:ext cx="31280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观察者服务器作为</a:t>
            </a:r>
            <a:r>
              <a:rPr lang="zh-CN" altLang="en-US">
                <a:solidFill>
                  <a:schemeClr val="tx1"/>
                </a:solidFill>
              </a:rPr>
              <a:t>基于</a:t>
            </a:r>
            <a:r>
              <a:rPr lang="zh-CN" altLang="en-US">
                <a:solidFill>
                  <a:srgbClr val="FF0000"/>
                </a:solidFill>
              </a:rPr>
              <a:t>时隙</a:t>
            </a:r>
            <a:r>
              <a:rPr lang="en-US" altLang="zh-CN">
                <a:solidFill>
                  <a:srgbClr val="FF0000"/>
                </a:solidFill>
              </a:rPr>
              <a:t>(Timeslot)</a:t>
            </a:r>
            <a:r>
              <a:rPr lang="zh-CN" altLang="en-US"/>
              <a:t>的数据恢复任务的</a:t>
            </a:r>
            <a:r>
              <a:rPr lang="zh-CN" altLang="en-US">
                <a:solidFill>
                  <a:schemeClr val="tx1"/>
                </a:solidFill>
              </a:rPr>
              <a:t>中央</a:t>
            </a:r>
            <a:r>
              <a:rPr lang="zh-CN" altLang="en-US">
                <a:solidFill>
                  <a:srgbClr val="FF0000"/>
                </a:solidFill>
              </a:rPr>
              <a:t>调度</a:t>
            </a:r>
            <a:r>
              <a:rPr lang="zh-CN" altLang="en-US">
                <a:solidFill>
                  <a:srgbClr val="FF0000"/>
                </a:solidFill>
              </a:rPr>
              <a:t>器</a:t>
            </a:r>
            <a:r>
              <a:rPr lang="en-US" altLang="zh-CN">
                <a:solidFill>
                  <a:srgbClr val="FF0000"/>
                </a:solidFill>
              </a:rPr>
              <a:t>(Scheduler)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3" name="图片 22" descr="DYKID]WH7%97}FY6)D]GC(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45" y="621665"/>
            <a:ext cx="4235450" cy="1834515"/>
          </a:xfrm>
          <a:prstGeom prst="rect">
            <a:avLst/>
          </a:prstGeom>
        </p:spPr>
      </p:pic>
      <p:cxnSp>
        <p:nvCxnSpPr>
          <p:cNvPr id="24" name="直接连接符 23"/>
          <p:cNvCxnSpPr>
            <a:stCxn id="15" idx="2"/>
          </p:cNvCxnSpPr>
          <p:nvPr/>
        </p:nvCxnSpPr>
        <p:spPr>
          <a:xfrm>
            <a:off x="4550410" y="537845"/>
            <a:ext cx="0" cy="4596765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709795" y="2728595"/>
            <a:ext cx="441261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每个时隙调度</a:t>
            </a:r>
            <a:r>
              <a:rPr lang="zh-CN" altLang="en-US"/>
              <a:t>数个恢复任务。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每个任务就是恢复一个数据块。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如果某个任务无法在本时隙完成，将会成为</a:t>
            </a:r>
            <a:r>
              <a:rPr lang="zh-CN" altLang="en-US">
                <a:solidFill>
                  <a:srgbClr val="FF0000"/>
                </a:solidFill>
              </a:rPr>
              <a:t>掉队者</a:t>
            </a:r>
            <a:r>
              <a:rPr lang="zh-CN" altLang="en-US"/>
              <a:t>，被推迟到下一个时隙。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每个时隙只需调度</a:t>
            </a:r>
            <a:r>
              <a:rPr lang="zh-CN" altLang="en-US"/>
              <a:t>所有需要恢复的数据块的一个</a:t>
            </a:r>
            <a:r>
              <a:rPr lang="zh-CN" altLang="en-US">
                <a:solidFill>
                  <a:srgbClr val="FF0000"/>
                </a:solidFill>
              </a:rPr>
              <a:t>子集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44415" y="4052570"/>
          <a:ext cx="413067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2946400" imgH="304800" progId="Equation.KSEE3">
                  <p:embed/>
                </p:oleObj>
              </mc:Choice>
              <mc:Fallback>
                <p:oleObj name="" r:id="rId4" imgW="29464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4415" y="4052570"/>
                        <a:ext cx="413067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5512435" y="4542790"/>
            <a:ext cx="2794000" cy="245110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zh-CN" sz="1000"/>
              <a:t>在一个时隙中可以完成恢复的数据块的总大小。</a:t>
            </a:r>
            <a:endParaRPr lang="zh-CN" altLang="zh-CN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3665" y="45720"/>
            <a:ext cx="90087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325" y="630598"/>
          <a:ext cx="395986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2438400" imgH="241300" progId="Equation.KSEE3">
                  <p:embed/>
                </p:oleObj>
              </mc:Choice>
              <mc:Fallback>
                <p:oleObj name="" r:id="rId5" imgW="2438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325" y="630598"/>
                        <a:ext cx="3959860" cy="391795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255" y="1089660"/>
          <a:ext cx="63754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444500" imgH="228600" progId="Equation.KSEE3">
                  <p:embed/>
                </p:oleObj>
              </mc:Choice>
              <mc:Fallback>
                <p:oleObj name="" r:id="rId7" imgW="4445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255" y="1089660"/>
                        <a:ext cx="63754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255" y="1612900"/>
          <a:ext cx="84201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571500" imgH="241300" progId="Equation.KSEE3">
                  <p:embed/>
                </p:oleObj>
              </mc:Choice>
              <mc:Fallback>
                <p:oleObj name="" r:id="rId9" imgW="5715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255" y="1612900"/>
                        <a:ext cx="84201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59815" y="1117600"/>
            <a:ext cx="37896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是服务器用于恢复数据的带宽</a:t>
            </a:r>
            <a:r>
              <a:rPr lang="en-US" altLang="en-US"/>
              <a:t>(Bandwidth)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13790" y="1669415"/>
            <a:ext cx="37896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是服务器用于对外提供服务的带宽。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1938" y="2155190"/>
          <a:ext cx="412115" cy="31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279400" imgH="215900" progId="Equation.KSEE3">
                  <p:embed/>
                </p:oleObj>
              </mc:Choice>
              <mc:Fallback>
                <p:oleObj name="" r:id="rId11" imgW="2794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938" y="2155190"/>
                        <a:ext cx="412115" cy="31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99795" y="2174875"/>
            <a:ext cx="484441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是为服务器分配用于数据恢复的最小带宽（防止</a:t>
            </a:r>
            <a:r>
              <a:rPr lang="zh-CN" altLang="en-US"/>
              <a:t>速度过慢</a:t>
            </a:r>
            <a:r>
              <a:rPr lang="zh-CN" altLang="en-US"/>
              <a:t>）。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99795" y="2595245"/>
            <a:ext cx="37896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是一个服务器的总带宽。每个服务器配备</a:t>
            </a:r>
            <a:r>
              <a:rPr lang="zh-CN" altLang="en-US">
                <a:solidFill>
                  <a:srgbClr val="FF0000"/>
                </a:solidFill>
              </a:rPr>
              <a:t>两个</a:t>
            </a:r>
            <a:r>
              <a:rPr lang="en-US" altLang="zh-CN">
                <a:solidFill>
                  <a:srgbClr val="FF0000"/>
                </a:solidFill>
              </a:rPr>
              <a:t>1Gb</a:t>
            </a:r>
            <a:r>
              <a:rPr lang="zh-CN" altLang="en-US"/>
              <a:t>的网络接口控制器（</a:t>
            </a:r>
            <a:r>
              <a:rPr lang="en-US" altLang="zh-CN"/>
              <a:t>NIC</a:t>
            </a:r>
            <a:r>
              <a:rPr lang="zh-CN" altLang="en-US"/>
              <a:t>）。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736" y="2679700"/>
          <a:ext cx="44958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304800" imgH="228600" progId="Equation.KSEE3">
                  <p:embed/>
                </p:oleObj>
              </mc:Choice>
              <mc:Fallback>
                <p:oleObj name="" r:id="rId13" imgW="3048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736" y="2679700"/>
                        <a:ext cx="44958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736" y="3333750"/>
          <a:ext cx="224790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152400" imgH="139700" progId="Equation.KSEE3">
                  <p:embed/>
                </p:oleObj>
              </mc:Choice>
              <mc:Fallback>
                <p:oleObj name="" r:id="rId15" imgW="152400" imgH="139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2736" y="3333750"/>
                        <a:ext cx="224790" cy="207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5960" y="3267710"/>
            <a:ext cx="43332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这个参数控制数据恢复对</a:t>
            </a:r>
            <a:r>
              <a:rPr lang="zh-CN" altLang="en-US">
                <a:solidFill>
                  <a:schemeClr val="tx1"/>
                </a:solidFill>
              </a:rPr>
              <a:t>前台流量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干扰</a:t>
            </a:r>
            <a:r>
              <a:rPr lang="zh-CN" altLang="en-US"/>
              <a:t>。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α越大，数据恢复对前台的干扰就越大。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大禹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恢复速度？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15380" y="3183890"/>
            <a:ext cx="29070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前台流量：每个服务器有自己的主业，对外提供数据处理服务。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15380" y="630555"/>
            <a:ext cx="2763520" cy="13379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作者计算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分别为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85%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时的恢复时间和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干扰因子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，最终选择了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为最佳值。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p90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延迟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6ms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，干扰因子大约为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2.5%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，而且数据恢复时间不到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60s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94425" y="2214245"/>
            <a:ext cx="292798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p90</a:t>
            </a:r>
            <a:r>
              <a:rPr lang="zh-CN" altLang="en-US"/>
              <a:t>延迟：指的是服务器会响应一些请求，这些请求有的响应很慢，最慢的</a:t>
            </a:r>
            <a:r>
              <a:rPr lang="en-US" altLang="zh-CN"/>
              <a:t>10%</a:t>
            </a:r>
            <a:r>
              <a:rPr lang="zh-CN" altLang="en-US"/>
              <a:t>的请求的时间</a:t>
            </a:r>
            <a:r>
              <a:rPr lang="zh-CN" altLang="en-US"/>
              <a:t>就是</a:t>
            </a:r>
            <a:r>
              <a:rPr lang="en-US" altLang="zh-CN"/>
              <a:t>p90</a:t>
            </a:r>
            <a:r>
              <a:rPr lang="zh-CN" altLang="en-US"/>
              <a:t>延迟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008" y="3917676"/>
          <a:ext cx="4641215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7" imgW="2857500" imgH="266700" progId="Equation.KSEE3">
                  <p:embed/>
                </p:oleObj>
              </mc:Choice>
              <mc:Fallback>
                <p:oleObj name="" r:id="rId17" imgW="28575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2008" y="3917676"/>
                        <a:ext cx="4641215" cy="43307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326" y="4484731"/>
          <a:ext cx="76327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9" imgW="469900" imgH="241300" progId="Equation.KSEE3">
                  <p:embed/>
                </p:oleObj>
              </mc:Choice>
              <mc:Fallback>
                <p:oleObj name="" r:id="rId19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2326" y="4484731"/>
                        <a:ext cx="763270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974090" y="4578350"/>
            <a:ext cx="37896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是每个服务器</a:t>
            </a:r>
            <a:r>
              <a:rPr lang="zh-CN" altLang="en-US">
                <a:solidFill>
                  <a:srgbClr val="FF0000"/>
                </a:solidFill>
              </a:rPr>
              <a:t>过载</a:t>
            </a:r>
            <a:r>
              <a:rPr lang="zh-CN" altLang="en-US"/>
              <a:t>的带宽。</a:t>
            </a:r>
            <a:endParaRPr lang="zh-CN" altLang="en-US"/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8440" y="3917950"/>
          <a:ext cx="376682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1" imgW="1714500" imgH="457200" progId="Equation.KSEE3">
                  <p:embed/>
                </p:oleObj>
              </mc:Choice>
              <mc:Fallback>
                <p:oleObj name="" r:id="rId21" imgW="17145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98440" y="3917950"/>
                        <a:ext cx="376682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3665" y="45720"/>
            <a:ext cx="90087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大禹的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关键技术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如何选择数据源？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01465" y="2743835"/>
          <a:ext cx="120269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660400" imgH="444500" progId="Equation.KSEE3">
                  <p:embed/>
                </p:oleObj>
              </mc:Choice>
              <mc:Fallback>
                <p:oleObj name="" r:id="rId3" imgW="660400" imgH="444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1465" y="2743835"/>
                        <a:ext cx="120269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0980" y="4175125"/>
            <a:ext cx="365061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</a:t>
            </a:r>
            <a:r>
              <a:rPr lang="en-US" altLang="en-US" baseline="-25000"/>
              <a:t>t </a:t>
            </a:r>
            <a:r>
              <a:rPr lang="zh-CN" altLang="en-US"/>
              <a:t>是任务</a:t>
            </a:r>
            <a:r>
              <a:rPr lang="en-US" altLang="zh-CN"/>
              <a:t>t</a:t>
            </a:r>
            <a:r>
              <a:rPr lang="zh-CN" altLang="en-US"/>
              <a:t>的大小（也就是一个文件</a:t>
            </a:r>
            <a:r>
              <a:rPr lang="zh-CN" altLang="en-US"/>
              <a:t>块的大小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980" y="2237105"/>
            <a:ext cx="35242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 baseline="-25000"/>
              <a:t>out </a:t>
            </a:r>
            <a:r>
              <a:rPr lang="zh-CN" altLang="en-US"/>
              <a:t>是当前服务器节点已经分配的数据恢复</a:t>
            </a:r>
            <a:r>
              <a:rPr lang="zh-CN" altLang="en-US"/>
              <a:t>输出任务的总大小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980" y="3137535"/>
            <a:ext cx="35242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r>
              <a:rPr lang="en-US" altLang="zh-CN" baseline="-25000"/>
              <a:t>recover_out </a:t>
            </a:r>
            <a:r>
              <a:rPr lang="zh-CN" altLang="en-US"/>
              <a:t>是当前服务器节点可用于数据恢复</a:t>
            </a:r>
            <a:r>
              <a:rPr lang="zh-CN" altLang="en-US"/>
              <a:t>输出任务的带宽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95365" y="2687955"/>
            <a:ext cx="2884170" cy="9220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扫描所有候选的服务器节点，选择这个值最小的节点，作为</a:t>
            </a:r>
            <a:r>
              <a:rPr lang="zh-CN" altLang="en-US">
                <a:solidFill>
                  <a:srgbClr val="FF0000"/>
                </a:solidFill>
              </a:rPr>
              <a:t>数据源</a:t>
            </a:r>
            <a:r>
              <a:rPr lang="zh-CN" altLang="en-US"/>
              <a:t>。如果该值大于一个时隙，则丢弃这个任务。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6970" y="1086485"/>
          <a:ext cx="413067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2946400" imgH="304800" progId="Equation.KSEE3">
                  <p:embed/>
                </p:oleObj>
              </mc:Choice>
              <mc:Fallback>
                <p:oleObj name="" r:id="rId5" imgW="29464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6970" y="1086485"/>
                        <a:ext cx="413067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20980" y="715645"/>
            <a:ext cx="875855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大禹递归的扫描所有任务，并为他们决定</a:t>
            </a:r>
            <a:r>
              <a:rPr lang="zh-CN" altLang="en-US">
                <a:solidFill>
                  <a:schemeClr val="tx1"/>
                </a:solidFill>
              </a:rPr>
              <a:t>数据源</a:t>
            </a:r>
            <a:r>
              <a:rPr lang="zh-CN" altLang="en-US"/>
              <a:t>和</a:t>
            </a:r>
            <a:r>
              <a:rPr lang="zh-CN" altLang="en-US">
                <a:solidFill>
                  <a:schemeClr val="tx1"/>
                </a:solidFill>
              </a:rPr>
              <a:t>数据目的地</a:t>
            </a:r>
            <a:r>
              <a:rPr lang="zh-CN" altLang="en-US"/>
              <a:t>，直到找到足够多的任务去填满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/>
              <a:t>。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7620" y="1805940"/>
            <a:ext cx="942086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H="1">
            <a:off x="-21772" y="0"/>
            <a:ext cx="9144000" cy="537617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3909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3665" y="45720"/>
            <a:ext cx="90087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2555" y="38735"/>
            <a:ext cx="885634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大禹的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关键技术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如何选择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数据目的地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8998" y="537845"/>
          <a:ext cx="11334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622300" imgH="444500" progId="Equation.KSEE3">
                  <p:embed/>
                </p:oleObj>
              </mc:Choice>
              <mc:Fallback>
                <p:oleObj name="" r:id="rId3" imgW="622300" imgH="444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998" y="537845"/>
                        <a:ext cx="113347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4748530" y="1889760"/>
            <a:ext cx="357822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候选节点数量庞大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不能单纯的计算每个候选节点的值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zh-CN" altLang="en-US">
                <a:solidFill>
                  <a:srgbClr val="FF0000"/>
                </a:solidFill>
              </a:rPr>
              <a:t>凸包算法</a:t>
            </a:r>
            <a:r>
              <a:rPr lang="zh-CN" altLang="en-US"/>
              <a:t>找出凸壳，</a:t>
            </a:r>
            <a:r>
              <a:rPr lang="en-US" altLang="en-US"/>
              <a:t>T(N)=O(NLog(N))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低凸壳</a:t>
            </a:r>
            <a:r>
              <a:rPr lang="zh-CN" altLang="en-US">
                <a:solidFill>
                  <a:schemeClr val="tx1"/>
                </a:solidFill>
              </a:rPr>
              <a:t>的节点中</a:t>
            </a:r>
            <a:r>
              <a:rPr lang="zh-CN" altLang="en-US"/>
              <a:t>使用</a:t>
            </a:r>
            <a:r>
              <a:rPr lang="zh-CN" altLang="en-US">
                <a:solidFill>
                  <a:srgbClr val="FF0000"/>
                </a:solidFill>
              </a:rPr>
              <a:t>二分查找</a:t>
            </a:r>
            <a:r>
              <a:rPr lang="zh-CN" altLang="en-US"/>
              <a:t>找出连线</a:t>
            </a:r>
            <a:r>
              <a:rPr lang="zh-CN" altLang="en-US">
                <a:solidFill>
                  <a:srgbClr val="FF0000"/>
                </a:solidFill>
              </a:rPr>
              <a:t>斜率</a:t>
            </a:r>
            <a:r>
              <a:rPr lang="zh-CN" altLang="en-US"/>
              <a:t>最小的点，</a:t>
            </a:r>
            <a:r>
              <a:rPr lang="en-US" altLang="en-US">
                <a:sym typeface="+mn-ea"/>
              </a:rPr>
              <a:t>T(N)=</a:t>
            </a:r>
            <a:r>
              <a:rPr lang="en-US" altLang="zh-CN"/>
              <a:t>O(</a:t>
            </a:r>
            <a:r>
              <a:rPr lang="en-US" altLang="zh-CN"/>
              <a:t>logN)</a:t>
            </a:r>
            <a:endParaRPr lang="en-US" altLang="zh-CN"/>
          </a:p>
        </p:txBody>
      </p:sp>
      <p:grpSp>
        <p:nvGrpSpPr>
          <p:cNvPr id="40" name="组合 39"/>
          <p:cNvGrpSpPr/>
          <p:nvPr/>
        </p:nvGrpSpPr>
        <p:grpSpPr>
          <a:xfrm>
            <a:off x="601345" y="1833245"/>
            <a:ext cx="3688080" cy="2847340"/>
            <a:chOff x="170" y="864"/>
            <a:chExt cx="5808" cy="4484"/>
          </a:xfrm>
        </p:grpSpPr>
        <p:sp>
          <p:nvSpPr>
            <p:cNvPr id="8" name="文本框 7"/>
            <p:cNvSpPr txBox="1"/>
            <p:nvPr/>
          </p:nvSpPr>
          <p:spPr>
            <a:xfrm>
              <a:off x="4794" y="3512"/>
              <a:ext cx="11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800"/>
                <a:t>B</a:t>
              </a:r>
              <a:r>
                <a:rPr lang="en-US" altLang="en-US" sz="1800" baseline="30000"/>
                <a:t>i</a:t>
              </a:r>
              <a:endParaRPr lang="en-US" altLang="en-US" sz="1800" baseline="300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58" y="864"/>
              <a:ext cx="5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/>
                <a:t>C</a:t>
              </a:r>
              <a:r>
                <a:rPr lang="en-US" altLang="zh-CN" sz="1800" baseline="30000"/>
                <a:t>i</a:t>
              </a:r>
              <a:endParaRPr lang="en-US" altLang="zh-CN" sz="1800" baseline="3000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70" y="1342"/>
              <a:ext cx="4624" cy="4006"/>
              <a:chOff x="2506" y="1400"/>
              <a:chExt cx="4624" cy="4006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2506" y="3782"/>
                <a:ext cx="46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3715" y="1400"/>
                <a:ext cx="0" cy="4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3594" y="4257"/>
                <a:ext cx="241" cy="241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427" y="2082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428" y="1978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95" y="284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46" y="3082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893" y="1749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627" y="2282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621" y="2282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027" y="2682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547" y="1400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564" y="3082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>
                <a:stCxn id="10" idx="6"/>
                <a:endCxn id="19" idx="5"/>
              </p:cNvCxnSpPr>
              <p:nvPr/>
            </p:nvCxnSpPr>
            <p:spPr>
              <a:xfrm flipV="1">
                <a:off x="3835" y="2946"/>
                <a:ext cx="2562" cy="14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0" idx="5"/>
                <a:endCxn id="27" idx="7"/>
              </p:cNvCxnSpPr>
              <p:nvPr/>
            </p:nvCxnSpPr>
            <p:spPr>
              <a:xfrm flipV="1">
                <a:off x="4648" y="3099"/>
                <a:ext cx="1018" cy="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endCxn id="19" idx="6"/>
              </p:cNvCxnSpPr>
              <p:nvPr/>
            </p:nvCxnSpPr>
            <p:spPr>
              <a:xfrm flipV="1">
                <a:off x="5628" y="2904"/>
                <a:ext cx="786" cy="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9" idx="6"/>
                <a:endCxn id="24" idx="5"/>
              </p:cNvCxnSpPr>
              <p:nvPr/>
            </p:nvCxnSpPr>
            <p:spPr>
              <a:xfrm flipV="1">
                <a:off x="6414" y="2384"/>
                <a:ext cx="309" cy="5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4" idx="6"/>
                <a:endCxn id="22" idx="5"/>
              </p:cNvCxnSpPr>
              <p:nvPr/>
            </p:nvCxnSpPr>
            <p:spPr>
              <a:xfrm flipV="1">
                <a:off x="6740" y="1851"/>
                <a:ext cx="255" cy="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/>
            <p:cNvSpPr txBox="1"/>
            <p:nvPr/>
          </p:nvSpPr>
          <p:spPr>
            <a:xfrm>
              <a:off x="1499" y="4440"/>
              <a:ext cx="10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800"/>
                <a:t>(0,-S</a:t>
              </a:r>
              <a:r>
                <a:rPr lang="en-US" altLang="en-US" sz="1800" baseline="-25000"/>
                <a:t>t</a:t>
              </a:r>
              <a:r>
                <a:rPr lang="en-US" altLang="en-US" sz="1800"/>
                <a:t>)</a:t>
              </a:r>
              <a:endParaRPr lang="en-US" altLang="en-US" sz="180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833620" y="3423285"/>
            <a:ext cx="2110740" cy="9220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大禹可以在一秒钟为</a:t>
            </a:r>
            <a:r>
              <a:rPr lang="en-US" altLang="zh-CN"/>
              <a:t>210,000</a:t>
            </a:r>
            <a:r>
              <a:rPr lang="zh-CN" altLang="en-US"/>
              <a:t>个文件块选择数据源和</a:t>
            </a:r>
            <a:r>
              <a:rPr lang="zh-CN" altLang="en-US">
                <a:solidFill>
                  <a:srgbClr val="FF0000"/>
                </a:solidFill>
              </a:rPr>
              <a:t>目的地，</a:t>
            </a:r>
            <a:r>
              <a:rPr lang="zh-CN" altLang="en-US">
                <a:solidFill>
                  <a:schemeClr val="tx1"/>
                </a:solidFill>
              </a:rPr>
              <a:t>速度是单纯扫描算法的</a:t>
            </a:r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倍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17595" y="902335"/>
            <a:ext cx="45427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如何找到最小值？方法和寻找数据源的</a:t>
            </a:r>
            <a:r>
              <a:rPr lang="zh-CN" altLang="en-US"/>
              <a:t>不同。</a:t>
            </a:r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-21590" y="1444625"/>
            <a:ext cx="942086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REFSHAPE" val="202522036"/>
</p:tagLst>
</file>

<file path=ppt/tags/tag10.xml><?xml version="1.0" encoding="utf-8"?>
<p:tagLst xmlns:p="http://schemas.openxmlformats.org/presentationml/2006/main">
  <p:tag name="REFSHAPE" val="202523804"/>
</p:tagLst>
</file>

<file path=ppt/tags/tag11.xml><?xml version="1.0" encoding="utf-8"?>
<p:tagLst xmlns:p="http://schemas.openxmlformats.org/presentationml/2006/main">
  <p:tag name="REFSHAPE" val="202523124"/>
</p:tagLst>
</file>

<file path=ppt/tags/tag12.xml><?xml version="1.0" encoding="utf-8"?>
<p:tagLst xmlns:p="http://schemas.openxmlformats.org/presentationml/2006/main">
  <p:tag name="REFSHAPE" val="202521356"/>
</p:tagLst>
</file>

<file path=ppt/tags/tag13.xml><?xml version="1.0" encoding="utf-8"?>
<p:tagLst xmlns:p="http://schemas.openxmlformats.org/presentationml/2006/main">
  <p:tag name="REFSHAPE" val="202523260"/>
</p:tagLst>
</file>

<file path=ppt/tags/tag14.xml><?xml version="1.0" encoding="utf-8"?>
<p:tagLst xmlns:p="http://schemas.openxmlformats.org/presentationml/2006/main">
  <p:tag name="REFSHAPE" val="202524212"/>
</p:tagLst>
</file>

<file path=ppt/tags/tag15.xml><?xml version="1.0" encoding="utf-8"?>
<p:tagLst xmlns:p="http://schemas.openxmlformats.org/presentationml/2006/main">
  <p:tag name="REFSHAPE" val="202522308"/>
</p:tagLst>
</file>

<file path=ppt/tags/tag16.xml><?xml version="1.0" encoding="utf-8"?>
<p:tagLst xmlns:p="http://schemas.openxmlformats.org/presentationml/2006/main">
  <p:tag name="REFSHAPE" val="202524348"/>
</p:tagLst>
</file>

<file path=ppt/tags/tag17.xml><?xml version="1.0" encoding="utf-8"?>
<p:tagLst xmlns:p="http://schemas.openxmlformats.org/presentationml/2006/main">
  <p:tag name="REFSHAPE" val="202521220"/>
</p:tagLst>
</file>

<file path=ppt/tags/tag18.xml><?xml version="1.0" encoding="utf-8"?>
<p:tagLst xmlns:p="http://schemas.openxmlformats.org/presentationml/2006/main">
  <p:tag name="REFSHAPE" val="202520540"/>
</p:tagLst>
</file>

<file path=ppt/tags/tag19.xml><?xml version="1.0" encoding="utf-8"?>
<p:tagLst xmlns:p="http://schemas.openxmlformats.org/presentationml/2006/main">
  <p:tag name="REFSHAPE" val="202520132"/>
</p:tagLst>
</file>

<file path=ppt/tags/tag2.xml><?xml version="1.0" encoding="utf-8"?>
<p:tagLst xmlns:p="http://schemas.openxmlformats.org/presentationml/2006/main">
  <p:tag name="REFSHAPE" val="202524076"/>
</p:tagLst>
</file>

<file path=ppt/tags/tag20.xml><?xml version="1.0" encoding="utf-8"?>
<p:tagLst xmlns:p="http://schemas.openxmlformats.org/presentationml/2006/main">
  <p:tag name="REFSHAPE" val="202520676"/>
</p:tagLst>
</file>

<file path=ppt/tags/tag21.xml><?xml version="1.0" encoding="utf-8"?>
<p:tagLst xmlns:p="http://schemas.openxmlformats.org/presentationml/2006/main">
  <p:tag name="REFSHAPE" val="202520812"/>
</p:tagLst>
</file>

<file path=ppt/tags/tag22.xml><?xml version="1.0" encoding="utf-8"?>
<p:tagLst xmlns:p="http://schemas.openxmlformats.org/presentationml/2006/main">
  <p:tag name="REFSHAPE" val="202528564"/>
</p:tagLst>
</file>

<file path=ppt/tags/tag23.xml><?xml version="1.0" encoding="utf-8"?>
<p:tagLst xmlns:p="http://schemas.openxmlformats.org/presentationml/2006/main">
  <p:tag name="REFSHAPE" val="202527748"/>
</p:tagLst>
</file>

<file path=ppt/tags/tag24.xml><?xml version="1.0" encoding="utf-8"?>
<p:tagLst xmlns:p="http://schemas.openxmlformats.org/presentationml/2006/main">
  <p:tag name="REFSHAPE" val="202525980"/>
</p:tagLst>
</file>

<file path=ppt/tags/tag25.xml><?xml version="1.0" encoding="utf-8"?>
<p:tagLst xmlns:p="http://schemas.openxmlformats.org/presentationml/2006/main">
  <p:tag name="REFSHAPE" val="202527340"/>
</p:tagLst>
</file>

<file path=ppt/tags/tag26.xml><?xml version="1.0" encoding="utf-8"?>
<p:tagLst xmlns:p="http://schemas.openxmlformats.org/presentationml/2006/main">
  <p:tag name="REFSHAPE" val="202525028"/>
</p:tagLst>
</file>

<file path=ppt/tags/tag27.xml><?xml version="1.0" encoding="utf-8"?>
<p:tagLst xmlns:p="http://schemas.openxmlformats.org/presentationml/2006/main">
  <p:tag name="REFSHAPE" val="202527612"/>
</p:tagLst>
</file>

<file path=ppt/tags/tag28.xml><?xml version="1.0" encoding="utf-8"?>
<p:tagLst xmlns:p="http://schemas.openxmlformats.org/presentationml/2006/main">
  <p:tag name="REFSHAPE" val="202528020"/>
</p:tagLst>
</file>

<file path=ppt/tags/tag29.xml><?xml version="1.0" encoding="utf-8"?>
<p:tagLst xmlns:p="http://schemas.openxmlformats.org/presentationml/2006/main">
  <p:tag name="REFSHAPE" val="202528292"/>
</p:tagLst>
</file>

<file path=ppt/tags/tag3.xml><?xml version="1.0" encoding="utf-8"?>
<p:tagLst xmlns:p="http://schemas.openxmlformats.org/presentationml/2006/main">
  <p:tag name="REFSHAPE" val="202522716"/>
</p:tagLst>
</file>

<file path=ppt/tags/tag4.xml><?xml version="1.0" encoding="utf-8"?>
<p:tagLst xmlns:p="http://schemas.openxmlformats.org/presentationml/2006/main">
  <p:tag name="REFSHAPE" val="202521492"/>
</p:tagLst>
</file>

<file path=ppt/tags/tag5.xml><?xml version="1.0" encoding="utf-8"?>
<p:tagLst xmlns:p="http://schemas.openxmlformats.org/presentationml/2006/main">
  <p:tag name="REFSHAPE" val="202523668"/>
</p:tagLst>
</file>

<file path=ppt/tags/tag6.xml><?xml version="1.0" encoding="utf-8"?>
<p:tagLst xmlns:p="http://schemas.openxmlformats.org/presentationml/2006/main">
  <p:tag name="REFSHAPE" val="202521628"/>
</p:tagLst>
</file>

<file path=ppt/tags/tag7.xml><?xml version="1.0" encoding="utf-8"?>
<p:tagLst xmlns:p="http://schemas.openxmlformats.org/presentationml/2006/main">
  <p:tag name="REFSHAPE" val="202522444"/>
</p:tagLst>
</file>

<file path=ppt/tags/tag8.xml><?xml version="1.0" encoding="utf-8"?>
<p:tagLst xmlns:p="http://schemas.openxmlformats.org/presentationml/2006/main">
  <p:tag name="REFSHAPE" val="202521084"/>
</p:tagLst>
</file>

<file path=ppt/tags/tag9.xml><?xml version="1.0" encoding="utf-8"?>
<p:tagLst xmlns:p="http://schemas.openxmlformats.org/presentationml/2006/main">
  <p:tag name="REFSHAPE" val="202522988"/>
</p:tagLst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8332"/>
      </a:accent1>
      <a:accent2>
        <a:srgbClr val="F7AB00"/>
      </a:accent2>
      <a:accent3>
        <a:srgbClr val="D97701"/>
      </a:accent3>
      <a:accent4>
        <a:srgbClr val="0283C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2703</Words>
  <Application>WPS 演示</Application>
  <PresentationFormat>全屏显示(16:9)</PresentationFormat>
  <Paragraphs>321</Paragraphs>
  <Slides>14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14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洅见桃花源</cp:lastModifiedBy>
  <cp:revision>234</cp:revision>
  <dcterms:created xsi:type="dcterms:W3CDTF">2014-07-24T03:31:00Z</dcterms:created>
  <dcterms:modified xsi:type="dcterms:W3CDTF">2019-11-04T10:04:11Z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