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3170" r:id="rId3"/>
    <p:sldId id="3172" r:id="rId5"/>
    <p:sldId id="3174" r:id="rId6"/>
    <p:sldId id="3186" r:id="rId7"/>
    <p:sldId id="3188" r:id="rId8"/>
    <p:sldId id="3193" r:id="rId9"/>
    <p:sldId id="3175" r:id="rId10"/>
    <p:sldId id="3216" r:id="rId11"/>
    <p:sldId id="3196" r:id="rId12"/>
    <p:sldId id="3217" r:id="rId13"/>
    <p:sldId id="3218" r:id="rId14"/>
    <p:sldId id="3221" r:id="rId15"/>
    <p:sldId id="3237" r:id="rId16"/>
    <p:sldId id="3238" r:id="rId17"/>
    <p:sldId id="3219" r:id="rId18"/>
    <p:sldId id="3220" r:id="rId19"/>
    <p:sldId id="3197" r:id="rId20"/>
    <p:sldId id="3228" r:id="rId21"/>
    <p:sldId id="3239" r:id="rId22"/>
    <p:sldId id="3240" r:id="rId23"/>
    <p:sldId id="3223" r:id="rId24"/>
    <p:sldId id="3227" r:id="rId25"/>
    <p:sldId id="3198" r:id="rId26"/>
    <p:sldId id="3229" r:id="rId27"/>
    <p:sldId id="3200" r:id="rId28"/>
  </p:sldIdLst>
  <p:sldSz cx="8959850" cy="5039995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47040" indent="-12763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896620" indent="-2571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45565" indent="-3873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795145" indent="-51689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597660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1917065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236470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2555875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7B59E"/>
    <a:srgbClr val="595959"/>
    <a:srgbClr val="D0E66C"/>
    <a:srgbClr val="5D7D41"/>
    <a:srgbClr val="B3D787"/>
    <a:srgbClr val="DC5F54"/>
    <a:srgbClr val="EBB867"/>
    <a:srgbClr val="E4B842"/>
    <a:srgbClr val="D24977"/>
    <a:srgbClr val="348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83" autoAdjust="0"/>
    <p:restoredTop sz="95317" autoAdjust="0"/>
  </p:normalViewPr>
  <p:slideViewPr>
    <p:cSldViewPr>
      <p:cViewPr varScale="1">
        <p:scale>
          <a:sx n="152" d="100"/>
          <a:sy n="152" d="100"/>
        </p:scale>
        <p:origin x="822" y="132"/>
      </p:cViewPr>
      <p:guideLst>
        <p:guide orient="horz" pos="227"/>
        <p:guide orient="horz" pos="2906"/>
        <p:guide pos="2776"/>
        <p:guide pos="400"/>
        <p:guide pos="5222"/>
        <p:guide pos="4750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50" d="100"/>
        <a:sy n="50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 smtClean="0"/>
            </a:lvl1pPr>
          </a:lstStyle>
          <a:p>
            <a:pPr>
              <a:defRPr/>
            </a:pPr>
            <a:fld id="{843730D4-DAA0-4961-8D66-8018B71D47D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noProof="1"/>
            </a:lvl1pPr>
          </a:lstStyle>
          <a:p>
            <a:fld id="{53CB15B2-6539-414E-885F-134AB7BAEF7A}" type="slidenum">
              <a:rPr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/>
            </a:lvl1pPr>
          </a:lstStyle>
          <a:p>
            <a:pPr>
              <a:defRPr/>
            </a:pPr>
            <a:fld id="{F20F0E08-FCD4-40FB-9946-C51233C97953}" type="datetimeFigureOut">
              <a:rPr lang="zh-CN" altLang="en-US"/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noProof="1"/>
            </a:lvl1pPr>
          </a:lstStyle>
          <a:p>
            <a:fld id="{70CA4341-F6FF-475E-A543-0194832CB00B}" type="slidenum">
              <a:rPr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1813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3817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5758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7698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597025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16430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35835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555240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51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A10EB9B-026B-4DBF-B0DF-F17B4B439C9D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74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4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BBB32EE-EBE1-42F1-AAFD-C69185DD8BFA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74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4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BBB32EE-EBE1-42F1-AAFD-C69185DD8BFA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74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4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BBB32EE-EBE1-42F1-AAFD-C69185DD8BFA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74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4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BBB32EE-EBE1-42F1-AAFD-C69185DD8BFA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74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4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BBB32EE-EBE1-42F1-AAFD-C69185DD8BFA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74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4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BBB32EE-EBE1-42F1-AAFD-C69185DD8BFA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74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4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BBB32EE-EBE1-42F1-AAFD-C69185DD8BFA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74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4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BBB32EE-EBE1-42F1-AAFD-C69185DD8BFA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74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4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BBB32EE-EBE1-42F1-AAFD-C69185DD8BFA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71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8492C4-473B-4884-9882-18225C6ED146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74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4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BBB32EE-EBE1-42F1-AAFD-C69185DD8BFA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74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4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BBB32EE-EBE1-42F1-AAFD-C69185DD8BFA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74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4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BBB32EE-EBE1-42F1-AAFD-C69185DD8BFA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74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4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BBB32EE-EBE1-42F1-AAFD-C69185DD8BFA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51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A10EB9B-026B-4DBF-B0DF-F17B4B439C9D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126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23D0C2F-9BBC-4DC0-9E16-428744801FD4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331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76A9045-8EEF-42EC-B306-3451D5A561AC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536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36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FA487FC-BDBF-4955-A2AE-666F60F4684B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74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4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BBB32EE-EBE1-42F1-AAFD-C69185DD8BFA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74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4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BBB32EE-EBE1-42F1-AAFD-C69185DD8BFA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</p:spPr>
        <p:txBody>
          <a:bodyPr/>
          <a:lstStyle>
            <a:lvl1pPr marL="0" indent="0" algn="ctr">
              <a:buNone/>
              <a:defRPr sz="1765"/>
            </a:lvl1pPr>
            <a:lvl2pPr marL="335915" indent="0" algn="ctr">
              <a:buNone/>
              <a:defRPr sz="1470"/>
            </a:lvl2pPr>
            <a:lvl3pPr marL="671830" indent="0" algn="ctr">
              <a:buNone/>
              <a:defRPr sz="1325"/>
            </a:lvl3pPr>
            <a:lvl4pPr marL="1007745" indent="0" algn="ctr">
              <a:buNone/>
              <a:defRPr sz="1175"/>
            </a:lvl4pPr>
            <a:lvl5pPr marL="1344295" indent="0" algn="ctr">
              <a:buNone/>
              <a:defRPr sz="1175"/>
            </a:lvl5pPr>
            <a:lvl6pPr marL="1680210" indent="0" algn="ctr">
              <a:buNone/>
              <a:defRPr sz="1175"/>
            </a:lvl6pPr>
            <a:lvl7pPr marL="2016125" indent="0" algn="ctr">
              <a:buNone/>
              <a:defRPr sz="1175"/>
            </a:lvl7pPr>
            <a:lvl8pPr marL="2352040" indent="0" algn="ctr">
              <a:buNone/>
              <a:defRPr sz="1175"/>
            </a:lvl8pPr>
            <a:lvl9pPr marL="2687955" indent="0" algn="ctr">
              <a:buNone/>
              <a:defRPr sz="1175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892" y="268350"/>
            <a:ext cx="1931968" cy="427143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990" y="268350"/>
            <a:ext cx="5683905" cy="427143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00D82-2001-449E-AD90-3BB6FC1EF930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7F294-569F-46BE-9414-D1C28A8AC9F5}" type="slidenum">
              <a:rPr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0">
        <p14:pan dir="u"/>
      </p:transition>
    </mc:Choice>
    <mc:Fallback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</p:spPr>
        <p:txBody>
          <a:bodyPr/>
          <a:lstStyle>
            <a:lvl1pPr marL="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1pPr>
            <a:lvl2pPr marL="335915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83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3pPr>
            <a:lvl4pPr marL="100774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4pPr>
            <a:lvl5pPr marL="134429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6pPr>
            <a:lvl7pPr marL="201612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7pPr>
            <a:lvl8pPr marL="235204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8pPr>
            <a:lvl9pPr marL="268795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90" y="1341750"/>
            <a:ext cx="3807936" cy="31980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924" y="1341750"/>
            <a:ext cx="3807936" cy="31980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</p:spPr>
        <p:txBody>
          <a:bodyPr anchor="b"/>
          <a:lstStyle>
            <a:lvl1pPr marL="0" indent="0">
              <a:buNone/>
              <a:defRPr sz="1765" b="1"/>
            </a:lvl1pPr>
            <a:lvl2pPr marL="335915" indent="0">
              <a:buNone/>
              <a:defRPr sz="1470" b="1"/>
            </a:lvl2pPr>
            <a:lvl3pPr marL="671830" indent="0">
              <a:buNone/>
              <a:defRPr sz="1325" b="1"/>
            </a:lvl3pPr>
            <a:lvl4pPr marL="1007745" indent="0">
              <a:buNone/>
              <a:defRPr sz="1175" b="1"/>
            </a:lvl4pPr>
            <a:lvl5pPr marL="1344295" indent="0">
              <a:buNone/>
              <a:defRPr sz="1175" b="1"/>
            </a:lvl5pPr>
            <a:lvl6pPr marL="1680210" indent="0">
              <a:buNone/>
              <a:defRPr sz="1175" b="1"/>
            </a:lvl6pPr>
            <a:lvl7pPr marL="2016125" indent="0">
              <a:buNone/>
              <a:defRPr sz="1175" b="1"/>
            </a:lvl7pPr>
            <a:lvl8pPr marL="2352040" indent="0">
              <a:buNone/>
              <a:defRPr sz="1175" b="1"/>
            </a:lvl8pPr>
            <a:lvl9pPr marL="2687955" indent="0">
              <a:buNone/>
              <a:defRPr sz="11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57" y="1841114"/>
            <a:ext cx="3790436" cy="270800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5924" y="1235577"/>
            <a:ext cx="3809103" cy="605537"/>
          </a:xfrm>
        </p:spPr>
        <p:txBody>
          <a:bodyPr anchor="b"/>
          <a:lstStyle>
            <a:lvl1pPr marL="0" indent="0">
              <a:buNone/>
              <a:defRPr sz="1765" b="1"/>
            </a:lvl1pPr>
            <a:lvl2pPr marL="335915" indent="0">
              <a:buNone/>
              <a:defRPr sz="1470" b="1"/>
            </a:lvl2pPr>
            <a:lvl3pPr marL="671830" indent="0">
              <a:buNone/>
              <a:defRPr sz="1325" b="1"/>
            </a:lvl3pPr>
            <a:lvl4pPr marL="1007745" indent="0">
              <a:buNone/>
              <a:defRPr sz="1175" b="1"/>
            </a:lvl4pPr>
            <a:lvl5pPr marL="1344295" indent="0">
              <a:buNone/>
              <a:defRPr sz="1175" b="1"/>
            </a:lvl5pPr>
            <a:lvl6pPr marL="1680210" indent="0">
              <a:buNone/>
              <a:defRPr sz="1175" b="1"/>
            </a:lvl6pPr>
            <a:lvl7pPr marL="2016125" indent="0">
              <a:buNone/>
              <a:defRPr sz="1175" b="1"/>
            </a:lvl7pPr>
            <a:lvl8pPr marL="2352040" indent="0">
              <a:buNone/>
              <a:defRPr sz="1175" b="1"/>
            </a:lvl8pPr>
            <a:lvl9pPr marL="2687955" indent="0">
              <a:buNone/>
              <a:defRPr sz="11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5924" y="1841114"/>
            <a:ext cx="3809103" cy="270800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156C02-6AC0-4150-BF14-3C2902387D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9ED6-FA7E-4333-AD61-EE26BDBEFB97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03" y="725712"/>
            <a:ext cx="4535924" cy="3581889"/>
          </a:xfrm>
        </p:spPr>
        <p:txBody>
          <a:bodyPr/>
          <a:lstStyle>
            <a:lvl1pPr>
              <a:defRPr sz="2350"/>
            </a:lvl1pPr>
            <a:lvl2pPr>
              <a:defRPr sz="2060"/>
            </a:lvl2pPr>
            <a:lvl3pPr>
              <a:defRPr sz="1765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5"/>
            </a:lvl1pPr>
            <a:lvl2pPr marL="335915" indent="0">
              <a:buNone/>
              <a:defRPr sz="1030"/>
            </a:lvl2pPr>
            <a:lvl3pPr marL="671830" indent="0">
              <a:buNone/>
              <a:defRPr sz="880"/>
            </a:lvl3pPr>
            <a:lvl4pPr marL="1007745" indent="0">
              <a:buNone/>
              <a:defRPr sz="735"/>
            </a:lvl4pPr>
            <a:lvl5pPr marL="1344295" indent="0">
              <a:buNone/>
              <a:defRPr sz="735"/>
            </a:lvl5pPr>
            <a:lvl6pPr marL="1680210" indent="0">
              <a:buNone/>
              <a:defRPr sz="735"/>
            </a:lvl6pPr>
            <a:lvl7pPr marL="2016125" indent="0">
              <a:buNone/>
              <a:defRPr sz="735"/>
            </a:lvl7pPr>
            <a:lvl8pPr marL="2352040" indent="0">
              <a:buNone/>
              <a:defRPr sz="735"/>
            </a:lvl8pPr>
            <a:lvl9pPr marL="2687955" indent="0">
              <a:buNone/>
              <a:defRPr sz="7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103" y="725712"/>
            <a:ext cx="4535924" cy="3581889"/>
          </a:xfrm>
        </p:spPr>
        <p:txBody>
          <a:bodyPr anchor="t"/>
          <a:lstStyle>
            <a:lvl1pPr marL="0" indent="0">
              <a:buNone/>
              <a:defRPr sz="2350"/>
            </a:lvl1pPr>
            <a:lvl2pPr marL="335915" indent="0">
              <a:buNone/>
              <a:defRPr sz="2060"/>
            </a:lvl2pPr>
            <a:lvl3pPr marL="671830" indent="0">
              <a:buNone/>
              <a:defRPr sz="1765"/>
            </a:lvl3pPr>
            <a:lvl4pPr marL="1007745" indent="0">
              <a:buNone/>
              <a:defRPr sz="1470"/>
            </a:lvl4pPr>
            <a:lvl5pPr marL="1344295" indent="0">
              <a:buNone/>
              <a:defRPr sz="1470"/>
            </a:lvl5pPr>
            <a:lvl6pPr marL="1680210" indent="0">
              <a:buNone/>
              <a:defRPr sz="1470"/>
            </a:lvl6pPr>
            <a:lvl7pPr marL="2016125" indent="0">
              <a:buNone/>
              <a:defRPr sz="1470"/>
            </a:lvl7pPr>
            <a:lvl8pPr marL="2352040" indent="0">
              <a:buNone/>
              <a:defRPr sz="1470"/>
            </a:lvl8pPr>
            <a:lvl9pPr marL="2687955" indent="0">
              <a:buNone/>
              <a:defRPr sz="14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5"/>
            </a:lvl1pPr>
            <a:lvl2pPr marL="335915" indent="0">
              <a:buNone/>
              <a:defRPr sz="1030"/>
            </a:lvl2pPr>
            <a:lvl3pPr marL="671830" indent="0">
              <a:buNone/>
              <a:defRPr sz="880"/>
            </a:lvl3pPr>
            <a:lvl4pPr marL="1007745" indent="0">
              <a:buNone/>
              <a:defRPr sz="735"/>
            </a:lvl4pPr>
            <a:lvl5pPr marL="1344295" indent="0">
              <a:buNone/>
              <a:defRPr sz="735"/>
            </a:lvl5pPr>
            <a:lvl6pPr marL="1680210" indent="0">
              <a:buNone/>
              <a:defRPr sz="735"/>
            </a:lvl6pPr>
            <a:lvl7pPr marL="2016125" indent="0">
              <a:buNone/>
              <a:defRPr sz="735"/>
            </a:lvl7pPr>
            <a:lvl8pPr marL="2352040" indent="0">
              <a:buNone/>
              <a:defRPr sz="735"/>
            </a:lvl8pPr>
            <a:lvl9pPr marL="2687955" indent="0">
              <a:buNone/>
              <a:defRPr sz="7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71830" rtl="0" eaLnBrk="1" latinLnBrk="0" hangingPunct="1">
        <a:lnSpc>
          <a:spcPct val="90000"/>
        </a:lnSpc>
        <a:spcBef>
          <a:spcPct val="0"/>
        </a:spcBef>
        <a:buNone/>
        <a:defRPr sz="32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275" indent="-168275" algn="l" defTabSz="671830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60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indent="-168275" algn="l" defTabSz="67183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275" algn="l" defTabSz="67183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020" indent="-168275" algn="l" defTabSz="67183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511935" indent="-168275" algn="l" defTabSz="67183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847850" indent="-168275" algn="l" defTabSz="67183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183765" indent="-168275" algn="l" defTabSz="67183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519680" indent="-168275" algn="l" defTabSz="67183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856230" indent="-168275" algn="l" defTabSz="67183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1pPr>
      <a:lvl2pPr marL="33591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2pPr>
      <a:lvl3pPr marL="67183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3pPr>
      <a:lvl4pPr marL="100774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34429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01612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35204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68795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99685" y="1296055"/>
            <a:ext cx="61448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Partisen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Scalaing the Distributed Actor Runtime</a:t>
            </a:r>
            <a:endParaRPr lang="en-US" altLang="zh-CN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87710" y="2016114"/>
            <a:ext cx="5517515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Christopher S.Meiklejohn and Healther Miller                                          Peter Alvaro</a:t>
            </a:r>
            <a:endParaRPr lang="en-US" altLang="zh-CN" sz="105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0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Carnegie Mellon University                                                         US Santa Cruz</a:t>
            </a:r>
            <a:endParaRPr lang="en-US" altLang="zh-CN" sz="105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87782" y="3394369"/>
            <a:ext cx="146304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i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汇报人：吴泽</a:t>
            </a:r>
            <a:endParaRPr lang="zh-CN" altLang="en-US" sz="1050" b="1" i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b="1" i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学号：</a:t>
            </a:r>
            <a:r>
              <a:rPr lang="en-US" altLang="zh-CN" sz="1050" b="1" i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1050" b="1" i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201973263</a:t>
            </a:r>
            <a:endParaRPr lang="en-US" altLang="zh-CN" sz="1050" b="1" i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72146" y="3475014"/>
            <a:ext cx="1319530" cy="252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i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z="1050" b="1" i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2019.10.18</a:t>
            </a:r>
            <a:endParaRPr lang="en-US" altLang="zh-CN" sz="1050" b="1" i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3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80"/>
                            </p:stCondLst>
                            <p:childTnLst>
                              <p:par>
                                <p:cTn id="13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43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93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1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447590" y="359976"/>
            <a:ext cx="13188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Partisan</a:t>
            </a:r>
            <a:endParaRPr lang="en-US" altLang="zh-CN" sz="1600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5350" y="1056640"/>
            <a:ext cx="716851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System designed to remove assumptions made by current implementations</a:t>
            </a:r>
            <a:endParaRPr lang="en-US" altLang="zh-CN"/>
          </a:p>
          <a:p>
            <a:pPr algn="l"/>
            <a:r>
              <a:rPr lang="en-US" altLang="zh-CN"/>
              <a:t> </a:t>
            </a:r>
            <a:endParaRPr lang="en-US" altLang="zh-CN"/>
          </a:p>
          <a:p>
            <a:pPr algn="l"/>
            <a:r>
              <a:rPr lang="en-US" altLang="zh-CN"/>
              <a:t>Provided as a library to be extensible and able to be leveraged immediately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735" y="2304415"/>
            <a:ext cx="6219825" cy="200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447590" y="359976"/>
            <a:ext cx="38608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Dynamic Overlay Selection</a:t>
            </a:r>
            <a:endParaRPr lang="en-US" altLang="zh-CN" sz="1600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5" y="967105"/>
            <a:ext cx="6972300" cy="3105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447590" y="359976"/>
            <a:ext cx="38608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Dynamic Overlay Selection</a:t>
            </a:r>
            <a:endParaRPr lang="en-US" altLang="zh-CN" sz="1600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55" y="971550"/>
            <a:ext cx="7572375" cy="3381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447590" y="359976"/>
            <a:ext cx="13188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Partisan</a:t>
            </a:r>
            <a:endParaRPr lang="en-US" altLang="zh-CN" sz="1600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5350" y="1056640"/>
            <a:ext cx="716851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System designed to remove assumptions made by current implementations</a:t>
            </a:r>
            <a:endParaRPr lang="en-US" altLang="zh-CN"/>
          </a:p>
          <a:p>
            <a:pPr algn="l"/>
            <a:r>
              <a:rPr lang="en-US" altLang="zh-CN"/>
              <a:t> </a:t>
            </a:r>
            <a:endParaRPr lang="en-US" altLang="zh-CN"/>
          </a:p>
          <a:p>
            <a:pPr algn="l"/>
            <a:r>
              <a:rPr lang="en-US" altLang="zh-CN"/>
              <a:t>Provided as a library to be extensible and able to be leveraged immediately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735" y="2304415"/>
            <a:ext cx="6219825" cy="200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447590" y="359976"/>
            <a:ext cx="17100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Parallelism</a:t>
            </a:r>
            <a:endParaRPr lang="en-US" altLang="zh-CN" sz="1600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484630"/>
            <a:ext cx="7105650" cy="1847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447590" y="359976"/>
            <a:ext cx="24460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Named Channels</a:t>
            </a:r>
            <a:endParaRPr lang="en-US" altLang="zh-CN" sz="1600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245" y="1025525"/>
            <a:ext cx="6562725" cy="3371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447590" y="359976"/>
            <a:ext cx="33000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Affinitized Parallelism</a:t>
            </a:r>
            <a:endParaRPr lang="en-US" altLang="zh-CN" sz="1600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25" y="1240790"/>
            <a:ext cx="6934200" cy="2943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04315">
            <a:off x="-1534324" y="-1977383"/>
            <a:ext cx="8960556" cy="50403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88566">
            <a:off x="-958275" y="-1041304"/>
            <a:ext cx="8960556" cy="50403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04315">
            <a:off x="-1269392" y="-843297"/>
            <a:ext cx="8960556" cy="50403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88566">
            <a:off x="-693343" y="92783"/>
            <a:ext cx="8960556" cy="5040313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6640105" y="2016114"/>
            <a:ext cx="1440120" cy="1440120"/>
          </a:xfrm>
          <a:prstGeom prst="ellipse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51638" y="3591991"/>
            <a:ext cx="3216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Experiments&amp;Results</a:t>
            </a:r>
            <a:endParaRPr lang="zh-CN" altLang="en-US" spc="3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447590" y="359976"/>
            <a:ext cx="18713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  <a:endParaRPr lang="en-US" altLang="zh-CN" sz="1600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05" y="2630805"/>
            <a:ext cx="7355840" cy="10331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05" y="1511935"/>
            <a:ext cx="7858125" cy="942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447590" y="359976"/>
            <a:ext cx="50939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Reducing Latency:Microbenchmarks</a:t>
            </a:r>
            <a:endParaRPr lang="en-US" altLang="zh-CN" sz="1600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7675" y="1133475"/>
            <a:ext cx="220599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/>
              <a:t>Point to point</a:t>
            </a:r>
            <a:endParaRPr lang="zh-CN" altLang="en-US" sz="1400"/>
          </a:p>
          <a:p>
            <a:pPr algn="l"/>
            <a:r>
              <a:rPr lang="zh-CN" altLang="en-US" sz="1400" b="1"/>
              <a:t>messaging</a:t>
            </a:r>
            <a:r>
              <a:rPr lang="zh-CN" altLang="en-US" sz="1400"/>
              <a:t> between pairs of </a:t>
            </a:r>
            <a:endParaRPr lang="zh-CN" altLang="en-US" sz="1400"/>
          </a:p>
          <a:p>
            <a:pPr algn="l"/>
            <a:r>
              <a:rPr lang="zh-CN" altLang="en-US" sz="1400"/>
              <a:t>actors located on different </a:t>
            </a:r>
            <a:endParaRPr lang="zh-CN" altLang="en-US" sz="1400"/>
          </a:p>
          <a:p>
            <a:pPr algn="l"/>
            <a:r>
              <a:rPr lang="zh-CN" altLang="en-US" sz="1400"/>
              <a:t>nodes,</a:t>
            </a:r>
            <a:r>
              <a:rPr lang="en-US" altLang="zh-CN" sz="1400"/>
              <a:t>1</a:t>
            </a:r>
            <a:r>
              <a:rPr lang="zh-CN" altLang="en-US" sz="1400"/>
              <a:t>ms RTT latency</a:t>
            </a:r>
            <a:endParaRPr lang="en-US" altLang="zh-CN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335" y="984885"/>
            <a:ext cx="4848225" cy="3733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860" y="984885"/>
            <a:ext cx="1319530" cy="489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3076" y="-915801"/>
            <a:ext cx="6449197" cy="741662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1311661" y="1512072"/>
            <a:ext cx="2448204" cy="2448204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54190" y="1152042"/>
            <a:ext cx="432036" cy="432036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30239" y="1224048"/>
            <a:ext cx="1870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en-US" altLang="zh-CN" spc="3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554190" y="1800096"/>
            <a:ext cx="432036" cy="432036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30239" y="1872102"/>
            <a:ext cx="36823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Design&amp;Implemantation</a:t>
            </a:r>
            <a:endParaRPr lang="en-US" altLang="zh-CN" spc="3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554190" y="2448150"/>
            <a:ext cx="432036" cy="432036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130239" y="2520156"/>
            <a:ext cx="3216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Experiments&amp;Results</a:t>
            </a:r>
            <a:endParaRPr lang="en-US" altLang="zh-CN" spc="3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554190" y="3096204"/>
            <a:ext cx="432036" cy="432036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130239" y="3168210"/>
            <a:ext cx="1773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en-US" altLang="zh-CN" spc="3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554190" y="3744258"/>
            <a:ext cx="432036" cy="432036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130239" y="3816264"/>
            <a:ext cx="1181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en-US" altLang="zh-CN" spc="3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ldLvl="0" animBg="1"/>
      <p:bldP spid="6" grpId="0"/>
      <p:bldP spid="15" grpId="0" bldLvl="0" animBg="1"/>
      <p:bldP spid="16" grpId="0"/>
      <p:bldP spid="17" grpId="0" bldLvl="0" animBg="1"/>
      <p:bldP spid="18" grpId="0"/>
      <p:bldP spid="19" grpId="0" bldLvl="0" animBg="1"/>
      <p:bldP spid="20" grpId="0"/>
      <p:bldP spid="26" grpId="0" bldLvl="0" animBg="1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447590" y="359976"/>
            <a:ext cx="50939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Reducing Latency:Microbenchmarks</a:t>
            </a:r>
            <a:endParaRPr lang="en-US" altLang="zh-CN" sz="1600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7675" y="1133475"/>
            <a:ext cx="220599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/>
              <a:t>Point to point</a:t>
            </a:r>
            <a:endParaRPr lang="zh-CN" altLang="en-US" sz="1400"/>
          </a:p>
          <a:p>
            <a:pPr algn="l"/>
            <a:r>
              <a:rPr lang="zh-CN" altLang="en-US" sz="1400" b="1"/>
              <a:t>messaging</a:t>
            </a:r>
            <a:r>
              <a:rPr lang="zh-CN" altLang="en-US" sz="1400"/>
              <a:t> between pairs of </a:t>
            </a:r>
            <a:endParaRPr lang="zh-CN" altLang="en-US" sz="1400"/>
          </a:p>
          <a:p>
            <a:pPr algn="l"/>
            <a:r>
              <a:rPr lang="zh-CN" altLang="en-US" sz="1400"/>
              <a:t>actors located on different </a:t>
            </a:r>
            <a:endParaRPr lang="zh-CN" altLang="en-US" sz="1400"/>
          </a:p>
          <a:p>
            <a:pPr algn="l"/>
            <a:r>
              <a:rPr lang="zh-CN" altLang="en-US" sz="1400"/>
              <a:t>nodes,20ms RTT latency</a:t>
            </a:r>
            <a:endParaRPr lang="en-US" altLang="zh-CN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740" y="863600"/>
            <a:ext cx="4819650" cy="3695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080" y="1133475"/>
            <a:ext cx="1319530" cy="489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447590" y="359976"/>
            <a:ext cx="31896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Evaluating Scalability</a:t>
            </a:r>
            <a:endParaRPr lang="en-US" altLang="zh-CN" sz="1600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520" y="267970"/>
            <a:ext cx="1104900" cy="8667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" y="1134745"/>
            <a:ext cx="7524750" cy="3619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447590" y="359976"/>
            <a:ext cx="31737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Increasing Scalability</a:t>
            </a:r>
            <a:endParaRPr lang="en-US" altLang="zh-CN" sz="1600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520" y="267970"/>
            <a:ext cx="1104900" cy="8667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670" y="1214120"/>
            <a:ext cx="5857875" cy="3543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04315">
            <a:off x="-1534324" y="-1977383"/>
            <a:ext cx="8960556" cy="50403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88566">
            <a:off x="-958275" y="-1041304"/>
            <a:ext cx="8960556" cy="50403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04315">
            <a:off x="-1269392" y="-843297"/>
            <a:ext cx="8960556" cy="50403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88566">
            <a:off x="-693343" y="92783"/>
            <a:ext cx="8960556" cy="5040313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6640105" y="2016114"/>
            <a:ext cx="1440120" cy="1440120"/>
          </a:xfrm>
          <a:prstGeom prst="ellipse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73633" y="3621201"/>
            <a:ext cx="1773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en-US" altLang="zh-CN" spc="3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447590" y="359976"/>
            <a:ext cx="16871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Conclusion</a:t>
            </a:r>
            <a:endParaRPr lang="en-US" altLang="zh-CN" sz="1600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730" y="1366520"/>
            <a:ext cx="8380095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/>
              <a:t>PARTISAN：</a:t>
            </a:r>
            <a:r>
              <a:rPr lang="zh-CN" altLang="en-US"/>
              <a:t>an alternative runtime system for improved scalability </a:t>
            </a:r>
            <a:endParaRPr lang="zh-CN" altLang="en-US"/>
          </a:p>
          <a:p>
            <a:pPr algn="l"/>
            <a:r>
              <a:rPr lang="zh-CN" altLang="en-US"/>
              <a:t> </a:t>
            </a:r>
            <a:r>
              <a:rPr lang="en-US" altLang="zh-CN"/>
              <a:t>	     </a:t>
            </a:r>
            <a:r>
              <a:rPr lang="zh-CN" altLang="en-US"/>
              <a:t>and reduced latency in actor applications.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higher scalability</a:t>
            </a:r>
            <a:r>
              <a:rPr lang="en-US" altLang="zh-CN"/>
              <a:t>:</a:t>
            </a:r>
            <a:r>
              <a:rPr lang="zh-CN" altLang="en-US"/>
              <a:t> </a:t>
            </a:r>
            <a:r>
              <a:rPr lang="zh-CN" altLang="en-US" b="1"/>
              <a:t>allowing t</a:t>
            </a:r>
            <a:r>
              <a:rPr lang="zh-CN" altLang="en-US" b="1"/>
              <a:t>he application developer to specify the network overlay</a:t>
            </a:r>
            <a:endParaRPr lang="zh-CN" altLang="en-US" b="1"/>
          </a:p>
          <a:p>
            <a:pPr algn="l"/>
            <a:r>
              <a:rPr lang="zh-CN" altLang="en-US" b="1"/>
              <a:t> </a:t>
            </a:r>
            <a:endParaRPr lang="zh-CN" altLang="en-US"/>
          </a:p>
          <a:p>
            <a:pPr algn="l"/>
            <a:r>
              <a:rPr lang="zh-CN" altLang="en-US"/>
              <a:t>reduces message latency </a:t>
            </a:r>
            <a:r>
              <a:rPr lang="en-US" altLang="zh-CN"/>
              <a:t>:</a:t>
            </a:r>
            <a:r>
              <a:rPr lang="zh-CN" altLang="en-US"/>
              <a:t>a combinationof three predominately automatic optimizations 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en-US" altLang="zh-CN" b="1"/>
              <a:t>·</a:t>
            </a:r>
            <a:r>
              <a:rPr lang="zh-CN" altLang="en-US" b="1"/>
              <a:t>parallelism</a:t>
            </a:r>
            <a:endParaRPr lang="zh-CN" altLang="en-US" b="1"/>
          </a:p>
          <a:p>
            <a:pPr algn="l"/>
            <a:r>
              <a:rPr lang="en-US" altLang="zh-CN" b="1"/>
              <a:t>	·</a:t>
            </a:r>
            <a:r>
              <a:rPr lang="zh-CN" altLang="en-US" b="1"/>
              <a:t>named channels</a:t>
            </a:r>
            <a:endParaRPr lang="zh-CN" altLang="en-US" b="1"/>
          </a:p>
          <a:p>
            <a:pPr algn="l"/>
            <a:r>
              <a:rPr lang="en-US" altLang="zh-CN" b="1"/>
              <a:t>	·</a:t>
            </a:r>
            <a:r>
              <a:rPr lang="zh-CN" altLang="en-US" b="1"/>
              <a:t>affinitized scheduling.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448806" y="1317010"/>
            <a:ext cx="20624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en-US" altLang="zh-CN" sz="44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3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04315">
            <a:off x="-1534324" y="-1977383"/>
            <a:ext cx="8960556" cy="50403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88566">
            <a:off x="-958275" y="-1041304"/>
            <a:ext cx="8960556" cy="50403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04315">
            <a:off x="-1269392" y="-843297"/>
            <a:ext cx="8960556" cy="50403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88566">
            <a:off x="-655243" y="73"/>
            <a:ext cx="8960556" cy="5040313"/>
          </a:xfrm>
          <a:prstGeom prst="rect">
            <a:avLst/>
          </a:prstGeom>
        </p:spPr>
      </p:pic>
      <p:sp>
        <p:nvSpPr>
          <p:cNvPr id="7" name="椭圆 6"/>
          <p:cNvSpPr/>
          <p:nvPr>
            <p:custDataLst>
              <p:tags r:id="rId6"/>
            </p:custDataLst>
          </p:nvPr>
        </p:nvSpPr>
        <p:spPr>
          <a:xfrm>
            <a:off x="6640105" y="2016114"/>
            <a:ext cx="1440120" cy="1440120"/>
          </a:xfrm>
          <a:prstGeom prst="ellipse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24738" y="3600246"/>
            <a:ext cx="1870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en-US" altLang="zh-CN" spc="3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19271">
            <a:off x="-830316" y="-2364481"/>
            <a:ext cx="4998338" cy="281156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47590" y="359976"/>
            <a:ext cx="27470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Distributed Actors</a:t>
            </a:r>
            <a:endParaRPr lang="en-US" altLang="zh-CN" sz="1600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245" y="1243330"/>
            <a:ext cx="6562725" cy="2686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47590" y="359976"/>
            <a:ext cx="29635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Programming Model</a:t>
            </a:r>
            <a:endParaRPr lang="en-US" altLang="zh-CN" sz="1600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5" y="1090930"/>
            <a:ext cx="3619500" cy="226695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953135" y="3858895"/>
            <a:ext cx="40849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/>
              <a:t>Actor creation</a:t>
            </a:r>
            <a:endParaRPr lang="en-US" altLang="zh-CN" sz="1400"/>
          </a:p>
          <a:p>
            <a:r>
              <a:rPr lang="en-US" altLang="zh-CN" sz="1400"/>
              <a:t>Pid = spawn(fun() -&gt; call(otherPid,message,1000) end)</a:t>
            </a:r>
            <a:endParaRPr lang="en-US" altLang="zh-CN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5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447590" y="359976"/>
            <a:ext cx="2835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Executive Summary</a:t>
            </a:r>
            <a:endParaRPr lang="en-US" altLang="zh-CN" sz="1600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553845" y="1019810"/>
            <a:ext cx="60032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We're going to look at how we can improve distributed actor systems considering their two limitations</a:t>
            </a:r>
            <a:r>
              <a:rPr lang="en-US" altLang="zh-CN"/>
              <a:t>.</a:t>
            </a:r>
            <a:endParaRPr lang="en-US" altLang="zh-CN"/>
          </a:p>
          <a:p>
            <a:pPr algn="l"/>
            <a:r>
              <a:rPr lang="en-US" altLang="zh-CN"/>
              <a:t>	</a:t>
            </a:r>
            <a:endParaRPr lang="en-US" altLang="zh-CN"/>
          </a:p>
          <a:p>
            <a:pPr algn="l"/>
            <a:r>
              <a:rPr lang="en-US" altLang="zh-CN"/>
              <a:t>		</a:t>
            </a:r>
            <a:r>
              <a:rPr lang="en-US" altLang="zh-CN" b="1"/>
              <a:t>Scalability </a:t>
            </a:r>
            <a:r>
              <a:rPr lang="en-US" altLang="zh-CN"/>
              <a:t>	</a:t>
            </a:r>
            <a:r>
              <a:rPr lang="en-US" altLang="zh-CN" b="1"/>
              <a:t>Latency</a:t>
            </a:r>
            <a:endParaRPr lang="en-US" altLang="zh-CN" b="1"/>
          </a:p>
          <a:p>
            <a:pPr algn="l"/>
            <a:endParaRPr lang="en-US" altLang="zh-CN"/>
          </a:p>
          <a:p>
            <a:pPr algn="ctr"/>
            <a:r>
              <a:rPr lang="en-US" altLang="zh-CN"/>
              <a:t>We're going to increase scalability by growing clusters to </a:t>
            </a:r>
            <a:r>
              <a:rPr lang="en-US" altLang="zh-CN" b="1"/>
              <a:t>larger numbers of nodes</a:t>
            </a:r>
            <a:r>
              <a:rPr lang="en-US" altLang="zh-CN"/>
              <a:t> and reduce latency by </a:t>
            </a:r>
            <a:r>
              <a:rPr lang="en-US" altLang="zh-CN" b="1"/>
              <a:t>leveraging available bandwidth</a:t>
            </a:r>
            <a:endParaRPr lang="en-US" altLang="zh-CN" b="1"/>
          </a:p>
          <a:p>
            <a:pPr algn="l"/>
            <a:endParaRPr lang="en-US" altLang="zh-CN"/>
          </a:p>
          <a:p>
            <a:pPr algn="ctr"/>
            <a:r>
              <a:rPr lang="en-US" altLang="zh-CN"/>
              <a:t>We'll achieve this with </a:t>
            </a:r>
            <a:r>
              <a:rPr lang="en-US" altLang="zh-CN" b="1"/>
              <a:t>minimal modifications</a:t>
            </a:r>
            <a:r>
              <a:rPr lang="en-US" altLang="zh-CN"/>
              <a:t> to the programming model and at the library level </a:t>
            </a:r>
            <a:r>
              <a:rPr lang="en-US" altLang="zh-CN" b="1"/>
              <a:t>without requiring runtime system modifications</a:t>
            </a:r>
            <a:endParaRPr lang="en-US" altLang="zh-CN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447590" y="359976"/>
            <a:ext cx="33000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Limitations:Scalability</a:t>
            </a:r>
            <a:endParaRPr lang="en-US" altLang="zh-CN" sz="1600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05" y="934085"/>
            <a:ext cx="6924675" cy="3171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447590" y="359976"/>
            <a:ext cx="28905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Limitations:Latency</a:t>
            </a:r>
            <a:endParaRPr lang="en-US" altLang="zh-CN" sz="1600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1353185"/>
            <a:ext cx="6343650" cy="2333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04315">
            <a:off x="-1534324" y="-1977383"/>
            <a:ext cx="8960556" cy="50403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88566">
            <a:off x="-958275" y="-1041304"/>
            <a:ext cx="8960556" cy="50403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04315">
            <a:off x="-1269392" y="-843297"/>
            <a:ext cx="8960556" cy="50403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88566">
            <a:off x="-693343" y="38788"/>
            <a:ext cx="8960556" cy="5040313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6640105" y="1962119"/>
            <a:ext cx="1440120" cy="1440120"/>
          </a:xfrm>
          <a:prstGeom prst="ellipse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62738" y="3558951"/>
            <a:ext cx="33978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Design&amp;Implemention</a:t>
            </a:r>
            <a:endParaRPr lang="en-US" altLang="zh-CN" spc="3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tags/tag1.xml><?xml version="1.0" encoding="utf-8"?>
<p:tagLst xmlns:p="http://schemas.openxmlformats.org/presentationml/2006/main">
  <p:tag name="REFSHAPE" val="327928052"/>
</p:tagLst>
</file>

<file path=ppt/tags/tag2.xml><?xml version="1.0" encoding="utf-8"?>
<p:tagLst xmlns:p="http://schemas.openxmlformats.org/presentationml/2006/main">
  <p:tag name="REFSHAPE" val="327928868"/>
</p:tagLst>
</file>

<file path=ppt/tags/tag3.xml><?xml version="1.0" encoding="utf-8"?>
<p:tagLst xmlns:p="http://schemas.openxmlformats.org/presentationml/2006/main">
  <p:tag name="REFSHAPE" val="327928460"/>
</p:tagLst>
</file>

<file path=ppt/tags/tag4.xml><?xml version="1.0" encoding="utf-8"?>
<p:tagLst xmlns:p="http://schemas.openxmlformats.org/presentationml/2006/main">
  <p:tag name="REFSHAPE" val="327926284"/>
</p:tagLst>
</file>

<file path=ppt/tags/tag5.xml><?xml version="1.0" encoding="utf-8"?>
<p:tagLst xmlns:p="http://schemas.openxmlformats.org/presentationml/2006/main">
  <p:tag name="REFSHAPE" val="327926556"/>
</p:tagLst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2041</Words>
  <Application>WPS 演示</Application>
  <PresentationFormat>自定义</PresentationFormat>
  <Paragraphs>125</Paragraphs>
  <Slides>25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泽</cp:lastModifiedBy>
  <cp:revision>10</cp:revision>
  <dcterms:created xsi:type="dcterms:W3CDTF">2017-05-18T11:30:00Z</dcterms:created>
  <dcterms:modified xsi:type="dcterms:W3CDTF">2019-10-18T05:29:28Z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