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72" r:id="rId2"/>
    <p:sldId id="292" r:id="rId3"/>
    <p:sldId id="293" r:id="rId4"/>
    <p:sldId id="285" r:id="rId5"/>
    <p:sldId id="273" r:id="rId6"/>
    <p:sldId id="291" r:id="rId7"/>
    <p:sldId id="294" r:id="rId8"/>
    <p:sldId id="284" r:id="rId9"/>
    <p:sldId id="286" r:id="rId10"/>
    <p:sldId id="287" r:id="rId11"/>
    <p:sldId id="295" r:id="rId12"/>
    <p:sldId id="290" r:id="rId13"/>
    <p:sldId id="288" r:id="rId14"/>
    <p:sldId id="298" r:id="rId15"/>
    <p:sldId id="297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9AD3A-3336-4916-B09D-45D31EE8DCF9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DCA61-F5DB-4D3E-B24C-C36F59167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5FCF-336C-4C37-914F-9D73A3776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07D67-CB34-4BB3-93CD-6486E7294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7778-063A-48F1-9F1D-3A45DB1F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93D8-FCAC-49E0-A686-1FA50FFBFADA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FFE3-63F3-4B18-9907-1447E502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EA6E2-73FF-4B10-B563-6EF385DE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F380-5E67-4E3E-96D9-5211E1D5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FE469-A8D8-4293-BDEC-8FF97D999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22EE-D089-492A-8CAC-5E287F07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2DAF-E4F8-4A4C-A172-2EFD58F9F38B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38BAC-7BAC-4A49-8290-174E2A40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B888-CD6A-4A6D-A079-AC530D25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3B667-555D-4810-BC48-275AEA442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A97C0-BC8F-480C-8FC2-AC5D590A2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A87B4-1F9F-49A5-AB1A-CC900BF4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98B2-76AE-4EC8-BB3C-C13E75A1DAB6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FE22-AC9B-44E2-B9B7-B774C020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76C7-9CED-485C-842B-A759D7BA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" y="2914650"/>
            <a:ext cx="364657" cy="3646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407ADE-1691-B221-3DBE-A0668F67DFA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4C1E1A-F6EE-479B-62C5-AAA2AF44D763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F4A6C1-BB6F-E2E1-2B44-FAD2A1B1382F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836B12-C2E7-7458-8EEF-C0E54C0712FC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2B1A35-3625-44F2-B450-96259B3697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497A08-099F-1B3E-194B-4232B1D060A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BAB25-FCB5-FAAB-5765-8D4ACA9B26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9F01B-7545-EE0B-CCDB-EA38604EB38F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B09E43-1817-D52E-1B93-2D03B69FBBF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40A8E4-7C5F-7F57-1FD7-2B62EB3A0CA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01AA1-7975-3594-DC27-3B15A19D2BF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6A1549-5E94-2A55-30E3-4C7A2D1E807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98C5B0-03A7-5383-3EC8-3710BCD5581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E419B5B-7A9D-F950-9502-52863B41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01A1C76B-D03D-44F7-AF86-6DF111D21499}" type="datetime1">
              <a:rPr lang="en-US" smtClean="0"/>
              <a:t>11/23/2024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DAFEAD-AB29-262E-41C9-C3201759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FD5F-2631-4B2F-8826-BD4E4E0F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3B50-63D9-4698-B118-2E9122E1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635D4-8EA0-4F09-9D29-7B8D9B13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E86C-5269-48DA-B34B-DBFC6177C23A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6243A-8CD3-4A6B-A598-62EEC8DD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8A7A-A0E6-4A54-B47F-FCA6C976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732A-B6D0-455D-B2A2-4BD69691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65DE-9D7D-4F9E-8122-53A6017D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F3B5-6267-46AA-AE7D-E3EBAEFD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888A-467A-4629-A272-6CE5A332AFC6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4F7C-A83E-4227-817C-A8D3E6B3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16AD0-49E6-445C-8119-CE90C982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5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9CCA-4958-4836-8454-153B887E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614D-438D-42E5-95A6-8C90B1ACC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BAC53-C0CF-4308-9C3E-BCD4602AD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092B0-7E1C-4C6A-BC54-DFFF719B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59-ABF9-493F-8798-F048845BB606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96D0-61FC-4388-843A-D164DE61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CEBB8-CDDB-4CE0-A478-8C9F5299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C420-3A92-4612-9BCB-F41C987A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FB294-7CF7-4E11-829E-7F1283DE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A243A-78D2-4EC4-950E-CF5724771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9EE19-1456-4AF8-A5AF-7284EC4FB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B7F23-29DC-4DC4-9E07-A7080ACD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3B5B2-6FCF-46EC-98F0-240D84D9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A67-B616-435C-AEB8-E1117CED040B}" type="datetime1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09A25-D6B5-4DB9-B186-2CB6830D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7839C-816A-444D-8705-EEF92837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9C13-7102-45C6-B643-D8EEC66E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8DAB7-62AC-403E-8093-FBA05B61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AEAA-9A1A-4940-9444-0621B0C58F2D}" type="datetime1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585A0-B92C-4FF9-93F5-F0D714E5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EE98B-4B26-4E24-BFA3-EE4FA9F8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5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0B370-F6C3-45B4-9F66-A4C6E976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9B3E-AC5C-43D9-92FB-6C58029A2048}" type="datetime1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42AD2-8E6B-4E91-B55A-ABAEAFF4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2C62A-714E-4CCB-8102-252FF052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E3D0-BB7D-4D4E-B8AF-75BD21C9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9E29-D4D4-41C9-94CF-6FC0F960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39F56-9DA6-4290-8C05-63733418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74E9-681B-466A-9038-20F3447E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C028-F572-469B-BB14-8A4961D37116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3927A-1314-40BF-BFED-EC1B4110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4685E-6279-4789-AFA1-CC8E0F7F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8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1235-8DFE-40BB-A86B-95180999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1F3AC-A27E-4C6B-81E8-93488F11F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F624C-E933-4DBA-8D08-1A2809FE2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257A7-3A7F-4E19-B070-499D313E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EF2-AC5A-48E0-B7FE-7FBD0B06424E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D8D96-6664-4C3E-89A9-B0AEDB6D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47CB-26E0-49D1-837F-704A6A49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5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27E07-FCAD-43AD-ACBC-410DE86B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AFD8-C28F-408C-BB7A-A84D04D8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273B-238B-4703-BBE0-67069821B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7FDE-A140-4571-99D5-A9022283FDD3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9DBC-2B5A-49D7-A412-8AE5DC17A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75F7-4979-4D4E-8FE0-73837482C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3B68-0F87-4124-8559-8BD938EA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1938333" y="2963196"/>
            <a:ext cx="8315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uLnTx/>
                <a:uFillTx/>
                <a:ea typeface="+mn-ea"/>
                <a:cs typeface="K2D" panose="00000500000000000000" pitchFamily="2" charset="-34"/>
              </a:rPr>
              <a:t>Ethical hacking tools usage on Kali 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30000"/>
                  </a:schemeClr>
                </a:glow>
              </a:effectLst>
              <a:uLnTx/>
              <a:uFillTx/>
              <a:ea typeface="+mn-ea"/>
              <a:cs typeface="K2D" panose="00000500000000000000" pitchFamily="2" charset="-34"/>
            </a:endParaRPr>
          </a:p>
        </p:txBody>
      </p:sp>
      <p:pic>
        <p:nvPicPr>
          <p:cNvPr id="1026" name="Picture 2" descr="Logo chính thức trường Đại học Cần Thơ">
            <a:extLst>
              <a:ext uri="{FF2B5EF4-FFF2-40B4-BE49-F238E27FC236}">
                <a16:creationId xmlns:a16="http://schemas.microsoft.com/office/drawing/2014/main" id="{67A51C77-B2BF-4582-88AD-D1C3B08D4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51" y="534934"/>
            <a:ext cx="1145088" cy="114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D31E7-921D-4249-8CA7-310312046AEC}"/>
              </a:ext>
            </a:extLst>
          </p:cNvPr>
          <p:cNvSpPr txBox="1"/>
          <p:nvPr/>
        </p:nvSpPr>
        <p:spPr>
          <a:xfrm>
            <a:off x="6095996" y="4222946"/>
            <a:ext cx="61483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Group Of Students: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>
                <a:solidFill>
                  <a:prstClr val="white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latin typeface="K2D" panose="00000500000000000000" pitchFamily="2" charset="-34"/>
                <a:cs typeface="K2D" panose="00000500000000000000" pitchFamily="2" charset="-34"/>
              </a:rPr>
              <a:t>Truong Dang Truc Lam - B2111933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>
                <a:solidFill>
                  <a:prstClr val="white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latin typeface="K2D" panose="00000500000000000000" pitchFamily="2" charset="-34"/>
                <a:cs typeface="K2D" panose="00000500000000000000" pitchFamily="2" charset="-34"/>
              </a:rPr>
              <a:t>Ho Kim Trong - B2111963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>
                <a:solidFill>
                  <a:prstClr val="white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latin typeface="K2D" panose="00000500000000000000" pitchFamily="2" charset="-34"/>
                <a:cs typeface="K2D" panose="00000500000000000000" pitchFamily="2" charset="-34"/>
              </a:rPr>
              <a:t>Nguyen Duy Bang - B2111971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F9C26-46ED-4B91-BB4A-246340E16A47}"/>
              </a:ext>
            </a:extLst>
          </p:cNvPr>
          <p:cNvSpPr txBox="1"/>
          <p:nvPr/>
        </p:nvSpPr>
        <p:spPr>
          <a:xfrm>
            <a:off x="1005896" y="4186058"/>
            <a:ext cx="443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Instructor</a:t>
            </a:r>
            <a:r>
              <a:rPr kumimoji="0" lang="vi-V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:</a:t>
            </a:r>
            <a:r>
              <a:rPr lang="en-US" sz="3600" b="1">
                <a:solidFill>
                  <a:prstClr val="white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latin typeface="K2D" panose="00000500000000000000" pitchFamily="2" charset="-34"/>
                <a:cs typeface="K2D" panose="00000500000000000000" pitchFamily="2" charset="-34"/>
              </a:rPr>
              <a:t> Professor Noh</a:t>
            </a:r>
            <a:endParaRPr kumimoji="0" lang="vi-V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schemeClr val="accent3">
                    <a:satMod val="175000"/>
                    <a:alpha val="30000"/>
                  </a:schemeClr>
                </a:glow>
              </a:effectLst>
              <a:uLnTx/>
              <a:uFillTx/>
              <a:latin typeface="K2D" panose="00000500000000000000" pitchFamily="2" charset="-34"/>
              <a:ea typeface="+mn-ea"/>
              <a:cs typeface="K2D" panose="00000500000000000000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50FB0-BA18-45E4-AD4B-D89AF34ED288}"/>
              </a:ext>
            </a:extLst>
          </p:cNvPr>
          <p:cNvSpPr txBox="1"/>
          <p:nvPr/>
        </p:nvSpPr>
        <p:spPr>
          <a:xfrm>
            <a:off x="1938333" y="1716645"/>
            <a:ext cx="8315325" cy="125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uLnTx/>
                <a:uFillTx/>
                <a:ea typeface="+mn-ea"/>
                <a:cs typeface="K2D" panose="00000500000000000000" pitchFamily="2" charset="-34"/>
              </a:rPr>
              <a:t>Computer Security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solidFill>
                  <a:prstClr val="white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cs typeface="K2D" panose="00000500000000000000" pitchFamily="2" charset="-34"/>
              </a:rPr>
              <a:t>Group Project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schemeClr val="accent3">
                    <a:satMod val="175000"/>
                    <a:alpha val="30000"/>
                  </a:schemeClr>
                </a:glow>
              </a:effectLst>
              <a:uLnTx/>
              <a:uFillTx/>
              <a:ea typeface="+mn-ea"/>
              <a:cs typeface="K2D" panose="00000500000000000000" pitchFamily="2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2240A7-673B-4FD8-B471-A4AFB6755394}"/>
              </a:ext>
            </a:extLst>
          </p:cNvPr>
          <p:cNvCxnSpPr/>
          <p:nvPr/>
        </p:nvCxnSpPr>
        <p:spPr>
          <a:xfrm>
            <a:off x="4457695" y="3884295"/>
            <a:ext cx="3276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9D48BB6-EE58-4DC8-8E58-FBDC8134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0" y="94701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uLnTx/>
                <a:uFillTx/>
                <a:ea typeface="+mn-ea"/>
                <a:cs typeface="K2D" panose="00000500000000000000" pitchFamily="2" charset="-34"/>
              </a:rPr>
              <a:t>John the Ripper</a:t>
            </a:r>
            <a:endParaRPr kumimoji="0" lang="vi-VN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+mn-ea"/>
              <a:cs typeface="K2D" panose="00000500000000000000" pitchFamily="2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Mastering Password Cracking: A Guide to John the Ripper - zSecurity">
            <a:extLst>
              <a:ext uri="{FF2B5EF4-FFF2-40B4-BE49-F238E27FC236}">
                <a16:creationId xmlns:a16="http://schemas.microsoft.com/office/drawing/2014/main" id="{FA3FA601-DF5B-4C32-98C5-23CB7C8DE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4" r="18719"/>
          <a:stretch/>
        </p:blipFill>
        <p:spPr bwMode="auto">
          <a:xfrm>
            <a:off x="300034" y="1759607"/>
            <a:ext cx="3891596" cy="3592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E718F-D9A9-4B17-BB52-6F84981CF060}"/>
              </a:ext>
            </a:extLst>
          </p:cNvPr>
          <p:cNvSpPr txBox="1"/>
          <p:nvPr/>
        </p:nvSpPr>
        <p:spPr>
          <a:xfrm>
            <a:off x="4250047" y="2124568"/>
            <a:ext cx="83784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FOSS password cracking tool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Supports various hash types and platforms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Offers multiple cracking modes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Used for security testing and password recovery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600" b="1"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latin typeface="K2D" panose="00000500000000000000" pitchFamily="2" charset="-34"/>
                <a:cs typeface="K2D" panose="00000500000000000000" pitchFamily="2" charset="-34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erform dictionary, brute-force, and hybrid attacks</a:t>
            </a:r>
          </a:p>
        </p:txBody>
      </p:sp>
    </p:spTree>
    <p:extLst>
      <p:ext uri="{BB962C8B-B14F-4D97-AF65-F5344CB8AC3E}">
        <p14:creationId xmlns:p14="http://schemas.microsoft.com/office/powerpoint/2010/main" val="16757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1" y="2773025"/>
            <a:ext cx="12191999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cs typeface="K2D" panose="00000500000000000000" pitchFamily="2" charset="-34"/>
              </a:rPr>
              <a:t>Practice using Hacking tools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730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1" y="711789"/>
            <a:ext cx="1219199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cs typeface="K2D" panose="00000500000000000000" pitchFamily="2" charset="-34"/>
              </a:rPr>
              <a:t>Capture The Flag</a:t>
            </a:r>
            <a:endParaRPr kumimoji="0" lang="vi-V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30000"/>
                  </a:schemeClr>
                </a:glow>
              </a:effectLst>
              <a:uLnTx/>
              <a:uFillTx/>
              <a:ea typeface="+mn-ea"/>
              <a:cs typeface="K2D" panose="00000500000000000000" pitchFamily="2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E59339-A406-4FD9-8A54-F46E9954A94F}"/>
              </a:ext>
            </a:extLst>
          </p:cNvPr>
          <p:cNvSpPr txBox="1"/>
          <p:nvPr/>
        </p:nvSpPr>
        <p:spPr>
          <a:xfrm>
            <a:off x="5024434" y="2267571"/>
            <a:ext cx="70837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Learn and practice cybersecurity skills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Solve security challenges to find “Flags“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Many topics: Cryptography, Forensics, </a:t>
            </a:r>
            <a:b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Web, Reverse Engineering, etc.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Friendly competition with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06A84-851B-4957-B2C8-EDD5D791F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85" r="15164" b="2885"/>
          <a:stretch/>
        </p:blipFill>
        <p:spPr>
          <a:xfrm>
            <a:off x="1062990" y="2112632"/>
            <a:ext cx="3486150" cy="3172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47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0" y="62681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cs typeface="K2D" panose="00000500000000000000" pitchFamily="2" charset="-34"/>
              </a:rPr>
              <a:t>Using tools to solve Challenges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+mn-ea"/>
              <a:cs typeface="K2D" panose="00000500000000000000" pitchFamily="2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A3A18C-6DAB-4E23-862D-3A3CA800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1" y="1532254"/>
            <a:ext cx="9840698" cy="4620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695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1" y="2601575"/>
            <a:ext cx="12191999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cs typeface="K2D" panose="00000500000000000000" pitchFamily="2" charset="-34"/>
              </a:rPr>
              <a:t>Conclusion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473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0" y="584267"/>
            <a:ext cx="1219199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cs typeface="K2D" panose="00000500000000000000" pitchFamily="2" charset="-34"/>
              </a:rPr>
              <a:t>Benefits of learning Ethical Hacking</a:t>
            </a:r>
            <a:endParaRPr kumimoji="0" lang="vi-V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30000"/>
                  </a:schemeClr>
                </a:glow>
              </a:effectLst>
              <a:uLnTx/>
              <a:uFillTx/>
              <a:ea typeface="+mn-ea"/>
              <a:cs typeface="K2D" panose="00000500000000000000" pitchFamily="2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E59339-A406-4FD9-8A54-F46E9954A94F}"/>
              </a:ext>
            </a:extLst>
          </p:cNvPr>
          <p:cNvSpPr txBox="1"/>
          <p:nvPr/>
        </p:nvSpPr>
        <p:spPr>
          <a:xfrm>
            <a:off x="1131092" y="1462159"/>
            <a:ext cx="9929816" cy="481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Enhanced Security Awareness: Understanding Hacking techniques allows you to identify and mitigate potential security risks, protecting your systems and data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Problem-Solving Skills: Ethical Hacking challenges you to think critically and creatively to find solutions to complex security problems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Career Opportunities: Certified Ethical Hackers are in high demand, opening doors to lucrative and fulfilling Cybersecurity careers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Continuous Learning: The Cybersecurity landscape is constantly evolving, so Ethical Hacking keeps you updated on the latest threats and defense strategies.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Intellectual Stimulation: Ethical Hacking is a mentally stimulating field that requires constant learning and adaptation, keeping your mind sharp and engaged</a:t>
            </a:r>
          </a:p>
        </p:txBody>
      </p:sp>
    </p:spTree>
    <p:extLst>
      <p:ext uri="{BB962C8B-B14F-4D97-AF65-F5344CB8AC3E}">
        <p14:creationId xmlns:p14="http://schemas.microsoft.com/office/powerpoint/2010/main" val="4271522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1C3AB-56C2-4EF6-84B1-76F401B6CB1F}"/>
              </a:ext>
            </a:extLst>
          </p:cNvPr>
          <p:cNvSpPr/>
          <p:nvPr/>
        </p:nvSpPr>
        <p:spPr>
          <a:xfrm rot="18761515">
            <a:off x="1004904" y="2500055"/>
            <a:ext cx="836067" cy="842224"/>
          </a:xfrm>
          <a:prstGeom prst="roundRect">
            <a:avLst/>
          </a:prstGeom>
          <a:solidFill>
            <a:srgbClr val="25AC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74C17-D397-4B82-B3CF-3F6CFD63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DB31F6-C653-4880-92A8-8C1B64596664}"/>
              </a:ext>
            </a:extLst>
          </p:cNvPr>
          <p:cNvSpPr/>
          <p:nvPr/>
        </p:nvSpPr>
        <p:spPr>
          <a:xfrm rot="18757575">
            <a:off x="1529118" y="2987662"/>
            <a:ext cx="380613" cy="45559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8371F-32AF-421D-BCC3-8C72FE501961}"/>
              </a:ext>
            </a:extLst>
          </p:cNvPr>
          <p:cNvSpPr txBox="1"/>
          <p:nvPr/>
        </p:nvSpPr>
        <p:spPr>
          <a:xfrm>
            <a:off x="2164767" y="2707625"/>
            <a:ext cx="6809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Thank you for watching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2D" panose="00000500000000000000" pitchFamily="2" charset="-34"/>
              <a:ea typeface="+mn-ea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567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1" y="1071532"/>
            <a:ext cx="1219199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cs typeface="K2D" panose="00000500000000000000" pitchFamily="2" charset="-34"/>
              </a:rPr>
              <a:t>Table Of Contents</a:t>
            </a:r>
            <a:endParaRPr kumimoji="0" lang="vi-VN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30000"/>
                  </a:schemeClr>
                </a:glow>
              </a:effectLst>
              <a:uLnTx/>
              <a:uFillTx/>
              <a:ea typeface="+mn-ea"/>
              <a:cs typeface="K2D" panose="00000500000000000000" pitchFamily="2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85780A-9866-46C3-88BA-38CD020ECEF9}"/>
              </a:ext>
            </a:extLst>
          </p:cNvPr>
          <p:cNvSpPr txBox="1"/>
          <p:nvPr/>
        </p:nvSpPr>
        <p:spPr>
          <a:xfrm>
            <a:off x="2415298" y="2215009"/>
            <a:ext cx="79614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The concept of Ethical Hacking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Examples of Hacking tools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4800" b="1"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latin typeface="K2D" panose="00000500000000000000" pitchFamily="2" charset="-34"/>
                <a:cs typeface="K2D" panose="00000500000000000000" pitchFamily="2" charset="-34"/>
              </a:rPr>
              <a:t>P</a:t>
            </a: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ractice using Hacking tools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7550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1" y="2773025"/>
            <a:ext cx="12191999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cs typeface="K2D" panose="00000500000000000000" pitchFamily="2" charset="-34"/>
              </a:rPr>
              <a:t>The concept of Ethical Hacking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38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1" y="729011"/>
            <a:ext cx="1219199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cs typeface="K2D" panose="00000500000000000000" pitchFamily="2" charset="-34"/>
              </a:rPr>
              <a:t>Ethical Hacking</a:t>
            </a:r>
            <a:endParaRPr kumimoji="0" lang="vi-V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30000"/>
                  </a:schemeClr>
                </a:glow>
              </a:effectLst>
              <a:uLnTx/>
              <a:uFillTx/>
              <a:ea typeface="+mn-ea"/>
              <a:cs typeface="K2D" panose="00000500000000000000" pitchFamily="2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85780A-9866-46C3-88BA-38CD020ECEF9}"/>
              </a:ext>
            </a:extLst>
          </p:cNvPr>
          <p:cNvSpPr txBox="1"/>
          <p:nvPr/>
        </p:nvSpPr>
        <p:spPr>
          <a:xfrm>
            <a:off x="4807264" y="2198991"/>
            <a:ext cx="70837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Using hacker techniques for good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Proactive security testing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Identifying and fixing vulnerabilities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Protecting systems from malicious attacks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Strengthening security defenses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CED937-0789-4630-936F-3D941199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9" y="1801182"/>
            <a:ext cx="3657941" cy="36579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38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-93156" y="716213"/>
            <a:ext cx="12275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uLnTx/>
                <a:uFillTx/>
                <a:ea typeface="+mn-ea"/>
                <a:cs typeface="K2D" panose="00000500000000000000" pitchFamily="2" charset="-34"/>
              </a:rPr>
              <a:t>Kali Linux</a:t>
            </a:r>
            <a:endParaRPr kumimoji="0" lang="vi-V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30000"/>
                  </a:schemeClr>
                </a:glow>
              </a:effectLst>
              <a:uLnTx/>
              <a:uFillTx/>
              <a:ea typeface="+mn-ea"/>
              <a:cs typeface="K2D" panose="00000500000000000000" pitchFamily="2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74AEC49-67FC-4B60-9ED4-494AE91CA708}"/>
              </a:ext>
            </a:extLst>
          </p:cNvPr>
          <p:cNvSpPr txBox="1"/>
          <p:nvPr/>
        </p:nvSpPr>
        <p:spPr>
          <a:xfrm>
            <a:off x="5499731" y="2280406"/>
            <a:ext cx="70837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A Debian-based Linux distribution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Designed for ethical hacking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Pre-installed security tools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User-friendly environment for all levels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Leading choice for security research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A250D3-3629-4B90-85C8-B5BD7C32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17" y="1836989"/>
            <a:ext cx="4525145" cy="3749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49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-93156" y="716213"/>
            <a:ext cx="12275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uLnTx/>
                <a:uFillTx/>
                <a:ea typeface="+mn-ea"/>
                <a:cs typeface="K2D" panose="00000500000000000000" pitchFamily="2" charset="-34"/>
              </a:rPr>
              <a:t>Kali Linux</a:t>
            </a:r>
            <a:endParaRPr kumimoji="0" lang="vi-V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glow rad="101600">
                  <a:schemeClr val="accent3">
                    <a:satMod val="175000"/>
                    <a:alpha val="30000"/>
                  </a:schemeClr>
                </a:glow>
              </a:effectLst>
              <a:uLnTx/>
              <a:uFillTx/>
              <a:ea typeface="+mn-ea"/>
              <a:cs typeface="K2D" panose="00000500000000000000" pitchFamily="2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74AEC49-67FC-4B60-9ED4-494AE91CA708}"/>
              </a:ext>
            </a:extLst>
          </p:cNvPr>
          <p:cNvSpPr txBox="1"/>
          <p:nvPr/>
        </p:nvSpPr>
        <p:spPr>
          <a:xfrm>
            <a:off x="5499731" y="2280406"/>
            <a:ext cx="70837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A Debian-based Linux distribution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Designed for ethical hacking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Pre-installed security tools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User-friendly environment for all levels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Leading choice for security research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A250D3-3629-4B90-85C8-B5BD7C32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17" y="1836989"/>
            <a:ext cx="4525145" cy="3749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B46EE9D-61C6-4903-ACDE-DAC7C473D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711" b="31436"/>
          <a:stretch/>
        </p:blipFill>
        <p:spPr bwMode="auto">
          <a:xfrm>
            <a:off x="-1" y="0"/>
            <a:ext cx="12182471" cy="68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4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1" y="2773025"/>
            <a:ext cx="12191999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cs typeface="K2D" panose="00000500000000000000" pitchFamily="2" charset="-34"/>
              </a:rPr>
              <a:t>Examples of Hacking tools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122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0" y="84605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uLnTx/>
                <a:uFillTx/>
                <a:ea typeface="+mn-ea"/>
                <a:cs typeface="K2D" panose="00000500000000000000" pitchFamily="2" charset="-34"/>
              </a:rPr>
              <a:t>Burp Suite</a:t>
            </a:r>
            <a:endParaRPr kumimoji="0" lang="vi-V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+mn-ea"/>
              <a:cs typeface="K2D" panose="00000500000000000000" pitchFamily="2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C145BE-8580-4231-9430-D25F458C588E}"/>
              </a:ext>
            </a:extLst>
          </p:cNvPr>
          <p:cNvSpPr txBox="1"/>
          <p:nvPr/>
        </p:nvSpPr>
        <p:spPr>
          <a:xfrm>
            <a:off x="4230350" y="2298926"/>
            <a:ext cx="78514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Web application security testing tool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Penetration testing and vulnerability assessment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Intercept, inspect &amp; modify HTTP/HTTPS traffic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Automated scanning for vulnerabilities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Extendable with third-party plugins</a:t>
            </a:r>
          </a:p>
        </p:txBody>
      </p:sp>
      <p:pic>
        <p:nvPicPr>
          <p:cNvPr id="1027" name="Picture 3" descr="Burp Suite icon | Sticker">
            <a:extLst>
              <a:ext uri="{FF2B5EF4-FFF2-40B4-BE49-F238E27FC236}">
                <a16:creationId xmlns:a16="http://schemas.microsoft.com/office/drawing/2014/main" id="{45FD3D79-C6D0-4D11-807C-C485FFE09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4" y="1806899"/>
            <a:ext cx="3633021" cy="3633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095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C6-A351-4E85-817C-C5DAD4E24425}"/>
              </a:ext>
            </a:extLst>
          </p:cNvPr>
          <p:cNvSpPr txBox="1"/>
          <p:nvPr/>
        </p:nvSpPr>
        <p:spPr>
          <a:xfrm>
            <a:off x="0" y="61909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glow rad="101600">
                    <a:schemeClr val="accent3">
                      <a:satMod val="175000"/>
                      <a:alpha val="30000"/>
                    </a:schemeClr>
                  </a:glow>
                </a:effectLst>
                <a:uLnTx/>
                <a:uFillTx/>
                <a:ea typeface="+mn-ea"/>
                <a:cs typeface="K2D" panose="00000500000000000000" pitchFamily="2" charset="-34"/>
              </a:rPr>
              <a:t>Wireshark</a:t>
            </a:r>
            <a:endParaRPr kumimoji="0" lang="vi-V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+mn-ea"/>
              <a:cs typeface="K2D" panose="00000500000000000000" pitchFamily="2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FE9A8-B148-4607-A22D-CEB1E466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" y="6424523"/>
            <a:ext cx="12192000" cy="4244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F4227-02B7-43AE-83C9-4DCEE40CC04D}"/>
              </a:ext>
            </a:extLst>
          </p:cNvPr>
          <p:cNvGrpSpPr/>
          <p:nvPr/>
        </p:nvGrpSpPr>
        <p:grpSpPr>
          <a:xfrm>
            <a:off x="300034" y="186014"/>
            <a:ext cx="12015427" cy="307777"/>
            <a:chOff x="300034" y="186014"/>
            <a:chExt cx="12015427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F00024-BE73-41B5-8568-430733DBD12E}"/>
                </a:ext>
              </a:extLst>
            </p:cNvPr>
            <p:cNvSpPr txBox="1"/>
            <p:nvPr/>
          </p:nvSpPr>
          <p:spPr>
            <a:xfrm>
              <a:off x="300034" y="186014"/>
              <a:ext cx="120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K2D" panose="00000500000000000000" pitchFamily="2" charset="-34"/>
                </a:rPr>
                <a:t>Group Project: Ethical hacking tools usage on Kali Linux</a:t>
              </a:r>
              <a:r>
                <a:rPr kumimoji="0" lang="vi-V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2D" panose="00000500000000000000" pitchFamily="2" charset="-34"/>
                  <a:ea typeface="+mn-ea"/>
                  <a:cs typeface="K2D" panose="00000500000000000000" pitchFamily="2" charset="-34"/>
                </a:rPr>
                <a:t>					                               	</a:t>
              </a:r>
              <a:endPara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xend Deca Medium" pitchFamily="2" charset="0"/>
                <a:ea typeface="+mn-ea"/>
                <a:cs typeface="K2D" panose="00000500000000000000" pitchFamily="2" charset="-34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084C5E-37B0-4308-897C-03E1168FA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34" y="186014"/>
              <a:ext cx="0" cy="3048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16FE1D2-7C9F-4EEE-8D4C-38B8BE286AC2}"/>
              </a:ext>
            </a:extLst>
          </p:cNvPr>
          <p:cNvSpPr txBox="1"/>
          <p:nvPr/>
        </p:nvSpPr>
        <p:spPr>
          <a:xfrm>
            <a:off x="5036697" y="2140574"/>
            <a:ext cx="83784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FOSS network protocol analyzer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Captures and analyzes network packets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Used for analysis &amp; troubleshooting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Decodes various network protocols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A5A5A5">
                      <a:satMod val="175000"/>
                      <a:alpha val="30000"/>
                    </a:srgbClr>
                  </a:glow>
                </a:effectLst>
                <a:uLnTx/>
                <a:uFillTx/>
                <a:latin typeface="K2D" panose="00000500000000000000" pitchFamily="2" charset="-34"/>
                <a:ea typeface="+mn-ea"/>
                <a:cs typeface="K2D" panose="00000500000000000000" pitchFamily="2" charset="-34"/>
              </a:rPr>
              <a:t>Provides detailed packet information</a:t>
            </a:r>
          </a:p>
        </p:txBody>
      </p:sp>
      <p:pic>
        <p:nvPicPr>
          <p:cNvPr id="2052" name="Picture 4" descr="Buy Wireshark Square logo sticker Online at Best Prices in India - Sticker  Press">
            <a:extLst>
              <a:ext uri="{FF2B5EF4-FFF2-40B4-BE49-F238E27FC236}">
                <a16:creationId xmlns:a16="http://schemas.microsoft.com/office/drawing/2014/main" id="{A7FD7E8D-3629-4B72-A377-A51AC785C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" t="7517" r="7898" b="7578"/>
          <a:stretch/>
        </p:blipFill>
        <p:spPr bwMode="auto">
          <a:xfrm>
            <a:off x="960119" y="1675247"/>
            <a:ext cx="3807025" cy="3792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86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612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K2D</vt:lpstr>
      <vt:lpstr>Lexend Deca Medium</vt:lpstr>
      <vt:lpstr>Readex 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dang</dc:creator>
  <cp:lastModifiedBy>Lam Sut</cp:lastModifiedBy>
  <cp:revision>44</cp:revision>
  <dcterms:created xsi:type="dcterms:W3CDTF">2024-10-16T02:00:30Z</dcterms:created>
  <dcterms:modified xsi:type="dcterms:W3CDTF">2024-11-23T03:28:48Z</dcterms:modified>
</cp:coreProperties>
</file>