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Lst>
  <p:notesMasterIdLst>
    <p:notesMasterId r:id="rId16"/>
  </p:notesMasterIdLst>
  <p:sldIdLst>
    <p:sldId id="256" r:id="rId3"/>
    <p:sldId id="259" r:id="rId4"/>
    <p:sldId id="257" r:id="rId5"/>
    <p:sldId id="260" r:id="rId6"/>
    <p:sldId id="266" r:id="rId7"/>
    <p:sldId id="258" r:id="rId8"/>
    <p:sldId id="263" r:id="rId9"/>
    <p:sldId id="262" r:id="rId10"/>
    <p:sldId id="269" r:id="rId11"/>
    <p:sldId id="268" r:id="rId12"/>
    <p:sldId id="264" r:id="rId13"/>
    <p:sldId id="265" r:id="rId14"/>
    <p:sldId id="261" r:id="rId15"/>
  </p:sldIdLst>
  <p:sldSz cx="12192000" cy="6858000"/>
  <p:notesSz cx="6858000" cy="9144000"/>
  <p:embeddedFontLst>
    <p:embeddedFont>
      <p:font typeface="Be Vietnam Pro" pitchFamily="2" charset="0"/>
      <p:regular r:id="rId17"/>
      <p:bold r:id="rId18"/>
      <p:italic r:id="rId19"/>
      <p:boldItalic r:id="rId20"/>
    </p:embeddedFont>
    <p:embeddedFont>
      <p:font typeface="K2D" panose="00000500000000000000" pitchFamily="2" charset="-34"/>
      <p:regular r:id="rId21"/>
      <p:bold r:id="rId22"/>
      <p:italic r:id="rId23"/>
      <p:boldItalic r:id="rId24"/>
    </p:embeddedFont>
    <p:embeddedFont>
      <p:font typeface="Lexend Deca" pitchFamily="2" charset="0"/>
      <p:regular r:id="rId25"/>
      <p:bold r:id="rId26"/>
    </p:embeddedFont>
    <p:embeddedFont>
      <p:font typeface="Lexend Deca Light" pitchFamily="2" charset="0"/>
      <p:regular r:id="rId27"/>
    </p:embeddedFont>
    <p:embeddedFont>
      <p:font typeface="Lexend Deca Medium" pitchFamily="2" charset="0"/>
      <p:regular r:id="rId28"/>
    </p:embeddedFont>
    <p:embeddedFont>
      <p:font typeface="Manrope ExtraBold" pitchFamily="2" charset="0"/>
      <p:bold r:id="rId29"/>
    </p:embeddedFont>
    <p:embeddedFont>
      <p:font typeface="Montserrat Black"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A73"/>
    <a:srgbClr val="DACB0C"/>
    <a:srgbClr val="F1E10D"/>
    <a:srgbClr val="173287"/>
    <a:srgbClr val="1C3E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3" d="100"/>
          <a:sy n="83"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E9FB3-0DA0-43AD-925F-71C7BCCC1241}"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9C3E-5AE1-4015-A453-AB7DFE6AE068}" type="slidenum">
              <a:rPr lang="en-US" smtClean="0"/>
              <a:t>‹#›</a:t>
            </a:fld>
            <a:endParaRPr lang="en-US"/>
          </a:p>
        </p:txBody>
      </p:sp>
    </p:spTree>
    <p:extLst>
      <p:ext uri="{BB962C8B-B14F-4D97-AF65-F5344CB8AC3E}">
        <p14:creationId xmlns:p14="http://schemas.microsoft.com/office/powerpoint/2010/main" val="352758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B695DB-4D6E-4379-A8AB-1B10C3008F10}"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226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89BA-8D7E-EC07-23B3-E3AD23700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52AD6-75AD-46AE-6CAB-C6CF8D684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975C17-00C4-39C5-BB85-0E008AE7C015}"/>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5" name="Footer Placeholder 4">
            <a:extLst>
              <a:ext uri="{FF2B5EF4-FFF2-40B4-BE49-F238E27FC236}">
                <a16:creationId xmlns:a16="http://schemas.microsoft.com/office/drawing/2014/main" id="{C61526CB-A2FD-2449-2069-3E33C9337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DCBFD-EB6B-2EC1-767C-ADCCA06FB4A7}"/>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16846830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82B8-0F85-6B25-D072-F58BD0419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36610-EB4C-4836-B68A-B1D5452773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A8B65-FBE4-C958-9D65-7EBD9FE0447A}"/>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5" name="Footer Placeholder 4">
            <a:extLst>
              <a:ext uri="{FF2B5EF4-FFF2-40B4-BE49-F238E27FC236}">
                <a16:creationId xmlns:a16="http://schemas.microsoft.com/office/drawing/2014/main" id="{47D15228-14D4-5F35-5D2F-8889914EC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CE584-AC6E-7B66-9450-90CECF8AE79E}"/>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1381272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49F98-2154-07D1-7F94-3E4244748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54443-BC64-F89E-C1D7-2C3EAA89D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0E675-3C27-663D-4E20-BFAD9142C96F}"/>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5" name="Footer Placeholder 4">
            <a:extLst>
              <a:ext uri="{FF2B5EF4-FFF2-40B4-BE49-F238E27FC236}">
                <a16:creationId xmlns:a16="http://schemas.microsoft.com/office/drawing/2014/main" id="{BACA0C2E-3FFC-14A2-3FDF-A9B238E89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3599F-D7FB-D674-316C-DBEB49BF64AD}"/>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20918901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3CC0-D364-9878-3D67-81FB3E8FA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18B9F6-1142-E5EF-9FD4-A011BC43A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9AF25-B6D4-29D7-6DA1-55517B70F890}"/>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5" name="Footer Placeholder 4">
            <a:extLst>
              <a:ext uri="{FF2B5EF4-FFF2-40B4-BE49-F238E27FC236}">
                <a16:creationId xmlns:a16="http://schemas.microsoft.com/office/drawing/2014/main" id="{8F06BFFF-B206-EB34-CEE2-1AB3FFB02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23357-A6E0-55A3-2EFB-5586660E7C11}"/>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37021605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8772-CE9A-F88D-DE97-08698DC996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2216D-00F1-6338-74A1-4A83AA37F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83B0D-9E86-613C-35D8-31A9DB0DE285}"/>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5" name="Footer Placeholder 4">
            <a:extLst>
              <a:ext uri="{FF2B5EF4-FFF2-40B4-BE49-F238E27FC236}">
                <a16:creationId xmlns:a16="http://schemas.microsoft.com/office/drawing/2014/main" id="{751D872E-EA5F-B694-CF30-B1211A333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CA056-3E4E-19A8-5BE7-B75208C1C58F}"/>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26434268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4BDA-16AC-B10D-3A39-9DE503105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E21E9-C175-9359-2BE1-1CDB4B7397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E290B-EBCC-0DD2-013E-D6707B1D294F}"/>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5" name="Footer Placeholder 4">
            <a:extLst>
              <a:ext uri="{FF2B5EF4-FFF2-40B4-BE49-F238E27FC236}">
                <a16:creationId xmlns:a16="http://schemas.microsoft.com/office/drawing/2014/main" id="{AFCD555D-29E3-AC53-A070-66CB0688D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C45D1-3077-9AD8-E77F-9FE19704573A}"/>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88783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0C78-09D9-D0B3-F68E-46A151732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987D9-F037-F848-B678-92003AB67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4D5099-8A34-6E78-21E2-6A9B25D68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3DA140-E255-4465-2D9C-9B022A0C6AA5}"/>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6" name="Footer Placeholder 5">
            <a:extLst>
              <a:ext uri="{FF2B5EF4-FFF2-40B4-BE49-F238E27FC236}">
                <a16:creationId xmlns:a16="http://schemas.microsoft.com/office/drawing/2014/main" id="{0B94AFC4-5E72-E7E1-EB6E-6B8DD0FB6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796A-AA93-76D6-538B-DDAC586135FF}"/>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2494362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0103-7E72-D843-5E0D-C77651410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EB697-F6CF-91BE-8592-190F8CB58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4C4D5-D657-6511-2F9B-21832C70C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E0924-7AD1-415E-A2FD-7261764A7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E77D7F-F095-AA2A-DF80-038C041D59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AE1C7F-2FC9-EB20-D371-3A93194FAC8E}"/>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8" name="Footer Placeholder 7">
            <a:extLst>
              <a:ext uri="{FF2B5EF4-FFF2-40B4-BE49-F238E27FC236}">
                <a16:creationId xmlns:a16="http://schemas.microsoft.com/office/drawing/2014/main" id="{C82F8C7E-84AD-6B5A-D8E8-C470C1F7EA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42CEB-2A41-28FD-2DF7-3DE080D3D59B}"/>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25463706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CE89-34FF-2B6C-72C8-96DECC59A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A303A-83F8-7453-A1F9-80D289706B6A}"/>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4" name="Footer Placeholder 3">
            <a:extLst>
              <a:ext uri="{FF2B5EF4-FFF2-40B4-BE49-F238E27FC236}">
                <a16:creationId xmlns:a16="http://schemas.microsoft.com/office/drawing/2014/main" id="{4B0545D7-7741-6A0F-67D5-3B10F39AF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8B1DA6-8AFD-95AD-7256-4B160F0A882C}"/>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3166883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EBF22-A9F9-7AA4-A869-A3FE2022017B}"/>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3" name="Footer Placeholder 2">
            <a:extLst>
              <a:ext uri="{FF2B5EF4-FFF2-40B4-BE49-F238E27FC236}">
                <a16:creationId xmlns:a16="http://schemas.microsoft.com/office/drawing/2014/main" id="{0ACBF952-3BC8-0179-3D70-97E26751EE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EA039-C134-736B-666A-908DBDD33E9D}"/>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3591088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B194-48F3-6D09-6B5B-A723A9508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57AE37-EE7B-AF50-E184-816BD2C75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8094C-9E99-BE1D-8ECC-6E20B11E5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052E3-3254-2AD0-7C1A-665B70BCFED9}"/>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6" name="Footer Placeholder 5">
            <a:extLst>
              <a:ext uri="{FF2B5EF4-FFF2-40B4-BE49-F238E27FC236}">
                <a16:creationId xmlns:a16="http://schemas.microsoft.com/office/drawing/2014/main" id="{E3182FAE-781D-7B7E-3FF0-0C7196678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55460-5E10-0B08-EEA1-932A3D853C0B}"/>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869164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9A3F-291B-2762-2150-2C4913D1D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458D7-ED8F-C644-E474-D0DD04C53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89CB7-B31D-6875-D361-DCEB667C6054}"/>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5" name="Footer Placeholder 4">
            <a:extLst>
              <a:ext uri="{FF2B5EF4-FFF2-40B4-BE49-F238E27FC236}">
                <a16:creationId xmlns:a16="http://schemas.microsoft.com/office/drawing/2014/main" id="{A9D70A34-0466-0348-909C-25DAA10AD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F932A-3717-C095-D74F-024C3C3C914C}"/>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28358259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F74B-9AB1-F966-E859-DF683EA17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886981-2ECF-2C62-5DDE-99CCE7165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D2F2C6-BA9A-CC3B-D0BD-0FD205C84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153FC-9D9A-31B1-1DF2-3AF1D6C1E1B8}"/>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6" name="Footer Placeholder 5">
            <a:extLst>
              <a:ext uri="{FF2B5EF4-FFF2-40B4-BE49-F238E27FC236}">
                <a16:creationId xmlns:a16="http://schemas.microsoft.com/office/drawing/2014/main" id="{F4FB6BED-23A2-7229-6324-D43E21ADA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987DC-5226-7EFC-8CE1-2FF29DCDDDDE}"/>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36095259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17FC-10DF-EA3F-A01B-9C5B41B90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42A8B1-71EA-541D-CC23-E5EAFA2C72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15E6E-2668-5589-3FCC-191061892C81}"/>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5" name="Footer Placeholder 4">
            <a:extLst>
              <a:ext uri="{FF2B5EF4-FFF2-40B4-BE49-F238E27FC236}">
                <a16:creationId xmlns:a16="http://schemas.microsoft.com/office/drawing/2014/main" id="{D3D5B6C5-16DA-2DF2-23DC-A025099C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E4027-FD35-513D-747F-2EA06DEFF8BC}"/>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18107975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408A86-06B7-CA54-1501-B1CE8275C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E13A5-9CBB-5E5B-567E-553232FB6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16269-9EEE-A860-A833-08D1F564EBA1}"/>
              </a:ext>
            </a:extLst>
          </p:cNvPr>
          <p:cNvSpPr>
            <a:spLocks noGrp="1"/>
          </p:cNvSpPr>
          <p:nvPr>
            <p:ph type="dt" sz="half" idx="10"/>
          </p:nvPr>
        </p:nvSpPr>
        <p:spPr/>
        <p:txBody>
          <a:bodyPr/>
          <a:lstStyle/>
          <a:p>
            <a:fld id="{2D6F345F-96D9-4315-8CE6-910C50956666}" type="datetimeFigureOut">
              <a:rPr lang="en-US" smtClean="0"/>
              <a:t>4/11/2024</a:t>
            </a:fld>
            <a:endParaRPr lang="en-US"/>
          </a:p>
        </p:txBody>
      </p:sp>
      <p:sp>
        <p:nvSpPr>
          <p:cNvPr id="5" name="Footer Placeholder 4">
            <a:extLst>
              <a:ext uri="{FF2B5EF4-FFF2-40B4-BE49-F238E27FC236}">
                <a16:creationId xmlns:a16="http://schemas.microsoft.com/office/drawing/2014/main" id="{6A16ED31-39CD-7176-97FB-8A4E2FD22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F3174-C808-7365-C6EA-A09C4149D492}"/>
              </a:ext>
            </a:extLst>
          </p:cNvPr>
          <p:cNvSpPr>
            <a:spLocks noGrp="1"/>
          </p:cNvSpPr>
          <p:nvPr>
            <p:ph type="sldNum" sz="quarter" idx="12"/>
          </p:nvPr>
        </p:nvSpPr>
        <p:spPr/>
        <p:txBody>
          <a:bodyPr/>
          <a:lstStyle/>
          <a:p>
            <a:fld id="{3F5E5FC0-EC36-4607-BE52-63896B663860}" type="slidenum">
              <a:rPr lang="en-US" smtClean="0"/>
              <a:t>‹#›</a:t>
            </a:fld>
            <a:endParaRPr lang="en-US"/>
          </a:p>
        </p:txBody>
      </p:sp>
    </p:spTree>
    <p:extLst>
      <p:ext uri="{BB962C8B-B14F-4D97-AF65-F5344CB8AC3E}">
        <p14:creationId xmlns:p14="http://schemas.microsoft.com/office/powerpoint/2010/main" val="3151607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510D-46B7-F52A-BA56-FA6635F13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452C7F-4BCA-117F-A415-AD4FD6A2A3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E7CDD-2750-952F-002F-F79F8AD999D5}"/>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5" name="Footer Placeholder 4">
            <a:extLst>
              <a:ext uri="{FF2B5EF4-FFF2-40B4-BE49-F238E27FC236}">
                <a16:creationId xmlns:a16="http://schemas.microsoft.com/office/drawing/2014/main" id="{C287F515-A133-BA00-9D1D-53DDBCDFC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ED07-213C-FEC4-E57A-0F39943DF5B3}"/>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39937623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B233-2013-8816-BFCB-D4636660C7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E9566-8131-C27E-B1F3-7921A6233B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E5311-2359-E672-E9B6-B9C649DB78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8DEAE4-4B51-F46A-83CC-37E9F8F66EFD}"/>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6" name="Footer Placeholder 5">
            <a:extLst>
              <a:ext uri="{FF2B5EF4-FFF2-40B4-BE49-F238E27FC236}">
                <a16:creationId xmlns:a16="http://schemas.microsoft.com/office/drawing/2014/main" id="{AC594E3B-3847-004B-F636-1D614C289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10A27-9B35-9563-9A8D-4471A7AC600A}"/>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83453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FA35-FB04-EB07-7C87-9D3C6DCC6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3CE18-AED7-CA48-CC87-921D5DB90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75570-C812-66F4-B65C-0B71989B1D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28476-241B-8325-B699-F03E77864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4441E-0DE6-B25A-9626-D69794804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0B68D-0EAB-832B-D0A5-5A5713FB91ED}"/>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8" name="Footer Placeholder 7">
            <a:extLst>
              <a:ext uri="{FF2B5EF4-FFF2-40B4-BE49-F238E27FC236}">
                <a16:creationId xmlns:a16="http://schemas.microsoft.com/office/drawing/2014/main" id="{CC136CCA-E84D-8F86-6222-790D713D0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42D7F0-34E3-7B6A-F9B2-AC369B1050E2}"/>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1533501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19CE-2093-3402-5DE0-F1DFCD351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257E61-7F79-9FC9-1659-836CBB13C91E}"/>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4" name="Footer Placeholder 3">
            <a:extLst>
              <a:ext uri="{FF2B5EF4-FFF2-40B4-BE49-F238E27FC236}">
                <a16:creationId xmlns:a16="http://schemas.microsoft.com/office/drawing/2014/main" id="{F29B6036-3D30-4228-1E1C-9FBF821B81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8FCD8-75A1-B843-A2D3-670ED06F26C9}"/>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790700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A0DD7-0B95-6C71-E25B-0716D56225EA}"/>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3" name="Footer Placeholder 2">
            <a:extLst>
              <a:ext uri="{FF2B5EF4-FFF2-40B4-BE49-F238E27FC236}">
                <a16:creationId xmlns:a16="http://schemas.microsoft.com/office/drawing/2014/main" id="{B766DC72-041E-CF78-9A3B-D15C2948C9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D2711C-77A5-D2C6-951D-42DED9413855}"/>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223638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964B-AA5B-D67B-20AF-31C945EDC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7CE6C4-36EC-8335-2BDA-DA2356015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D4D65C-0DFB-32BE-27FB-4FD2F4DAE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BC423-A942-67FD-4DEF-2C4014B52770}"/>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6" name="Footer Placeholder 5">
            <a:extLst>
              <a:ext uri="{FF2B5EF4-FFF2-40B4-BE49-F238E27FC236}">
                <a16:creationId xmlns:a16="http://schemas.microsoft.com/office/drawing/2014/main" id="{83D67643-30B0-9BD5-1590-82985E4AA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092C2-1722-11B5-FDE3-D281F34C3F02}"/>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3211046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0211-A942-CB24-E8CB-A78F02894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D468A-5029-866C-3B9C-943FF911A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2872E-04AE-0E16-4577-0E5C4985A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2CBC6-DBB1-0621-2224-F239EF0A6EC4}"/>
              </a:ext>
            </a:extLst>
          </p:cNvPr>
          <p:cNvSpPr>
            <a:spLocks noGrp="1"/>
          </p:cNvSpPr>
          <p:nvPr>
            <p:ph type="dt" sz="half" idx="10"/>
          </p:nvPr>
        </p:nvSpPr>
        <p:spPr/>
        <p:txBody>
          <a:bodyPr/>
          <a:lstStyle/>
          <a:p>
            <a:fld id="{D9827BD5-4EEE-4FB1-8A2E-7C6924919A95}" type="datetimeFigureOut">
              <a:rPr lang="en-US" smtClean="0"/>
              <a:t>4/11/2024</a:t>
            </a:fld>
            <a:endParaRPr lang="en-US"/>
          </a:p>
        </p:txBody>
      </p:sp>
      <p:sp>
        <p:nvSpPr>
          <p:cNvPr id="6" name="Footer Placeholder 5">
            <a:extLst>
              <a:ext uri="{FF2B5EF4-FFF2-40B4-BE49-F238E27FC236}">
                <a16:creationId xmlns:a16="http://schemas.microsoft.com/office/drawing/2014/main" id="{D9F6649D-BA89-A45F-93B8-5F66D4504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9E5D1-C336-C8DA-C046-0FBFB9DEFA65}"/>
              </a:ext>
            </a:extLst>
          </p:cNvPr>
          <p:cNvSpPr>
            <a:spLocks noGrp="1"/>
          </p:cNvSpPr>
          <p:nvPr>
            <p:ph type="sldNum" sz="quarter" idx="12"/>
          </p:nvPr>
        </p:nvSpPr>
        <p:spPr/>
        <p:txBody>
          <a:bodyPr/>
          <a:lstStyle/>
          <a:p>
            <a:fld id="{6B97D256-B347-4E25-BD47-15B008DF907A}" type="slidenum">
              <a:rPr lang="en-US" smtClean="0"/>
              <a:t>‹#›</a:t>
            </a:fld>
            <a:endParaRPr lang="en-US"/>
          </a:p>
        </p:txBody>
      </p:sp>
    </p:spTree>
    <p:extLst>
      <p:ext uri="{BB962C8B-B14F-4D97-AF65-F5344CB8AC3E}">
        <p14:creationId xmlns:p14="http://schemas.microsoft.com/office/powerpoint/2010/main" val="835916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F64A8-2E21-12FF-F4FF-A75A257D4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14F34E-1A63-96F0-D025-9A01E575E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54109-9E13-1583-C9AD-D71A58670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827BD5-4EEE-4FB1-8A2E-7C6924919A95}" type="datetimeFigureOut">
              <a:rPr lang="en-US" smtClean="0"/>
              <a:t>4/11/2024</a:t>
            </a:fld>
            <a:endParaRPr lang="en-US"/>
          </a:p>
        </p:txBody>
      </p:sp>
      <p:sp>
        <p:nvSpPr>
          <p:cNvPr id="5" name="Footer Placeholder 4">
            <a:extLst>
              <a:ext uri="{FF2B5EF4-FFF2-40B4-BE49-F238E27FC236}">
                <a16:creationId xmlns:a16="http://schemas.microsoft.com/office/drawing/2014/main" id="{3D894A46-8433-E29E-068D-008CE67DF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A75681-7907-F69C-B6F7-7C5F154F8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97D256-B347-4E25-BD47-15B008DF907A}" type="slidenum">
              <a:rPr lang="en-US" smtClean="0"/>
              <a:t>‹#›</a:t>
            </a:fld>
            <a:endParaRPr lang="en-US"/>
          </a:p>
        </p:txBody>
      </p:sp>
    </p:spTree>
    <p:extLst>
      <p:ext uri="{BB962C8B-B14F-4D97-AF65-F5344CB8AC3E}">
        <p14:creationId xmlns:p14="http://schemas.microsoft.com/office/powerpoint/2010/main" val="115676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32C25-14FE-FCF2-8B24-2A548527C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36CCF-FB4A-C20A-F842-4A43B35BF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A6A77-61E1-3242-D8B0-AA59D95AF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6F345F-96D9-4315-8CE6-910C50956666}" type="datetimeFigureOut">
              <a:rPr lang="en-US" smtClean="0"/>
              <a:t>4/11/2024</a:t>
            </a:fld>
            <a:endParaRPr lang="en-US"/>
          </a:p>
        </p:txBody>
      </p:sp>
      <p:sp>
        <p:nvSpPr>
          <p:cNvPr id="5" name="Footer Placeholder 4">
            <a:extLst>
              <a:ext uri="{FF2B5EF4-FFF2-40B4-BE49-F238E27FC236}">
                <a16:creationId xmlns:a16="http://schemas.microsoft.com/office/drawing/2014/main" id="{98EB5CC5-5A46-F3DC-2DCB-556EFBE7F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C55AA8-EB58-11D3-135D-6622E8D16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5E5FC0-EC36-4607-BE52-63896B663860}" type="slidenum">
              <a:rPr lang="en-US" smtClean="0"/>
              <a:t>‹#›</a:t>
            </a:fld>
            <a:endParaRPr lang="en-US"/>
          </a:p>
        </p:txBody>
      </p:sp>
    </p:spTree>
    <p:extLst>
      <p:ext uri="{BB962C8B-B14F-4D97-AF65-F5344CB8AC3E}">
        <p14:creationId xmlns:p14="http://schemas.microsoft.com/office/powerpoint/2010/main" val="1478190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gi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7E3A377-AA27-0A4B-3B1B-E4155D52D1CC}"/>
              </a:ext>
            </a:extLst>
          </p:cNvPr>
          <p:cNvGrpSpPr/>
          <p:nvPr/>
        </p:nvGrpSpPr>
        <p:grpSpPr>
          <a:xfrm>
            <a:off x="-817871" y="0"/>
            <a:ext cx="4761156" cy="1030689"/>
            <a:chOff x="-817871" y="0"/>
            <a:chExt cx="4761156" cy="1030689"/>
          </a:xfrm>
        </p:grpSpPr>
        <p:sp>
          <p:nvSpPr>
            <p:cNvPr id="2" name="Parallelogram 1">
              <a:extLst>
                <a:ext uri="{FF2B5EF4-FFF2-40B4-BE49-F238E27FC236}">
                  <a16:creationId xmlns:a16="http://schemas.microsoft.com/office/drawing/2014/main" id="{473165F6-B1B2-9031-0C89-76300B8CA4EF}"/>
                </a:ext>
              </a:extLst>
            </p:cNvPr>
            <p:cNvSpPr/>
            <p:nvPr/>
          </p:nvSpPr>
          <p:spPr>
            <a:xfrm>
              <a:off x="-817871" y="0"/>
              <a:ext cx="4579939" cy="1030689"/>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F2AF2A1-7D4C-0BBA-FBB7-4683DD4241CF}"/>
                </a:ext>
              </a:extLst>
            </p:cNvPr>
            <p:cNvSpPr txBox="1"/>
            <p:nvPr/>
          </p:nvSpPr>
          <p:spPr>
            <a:xfrm>
              <a:off x="765319" y="300244"/>
              <a:ext cx="317796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0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20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6" name="Picture 5" descr="A blue diamond with a logo and text&#10;&#10;Description automatically generated">
              <a:extLst>
                <a:ext uri="{FF2B5EF4-FFF2-40B4-BE49-F238E27FC236}">
                  <a16:creationId xmlns:a16="http://schemas.microsoft.com/office/drawing/2014/main" id="{E5F86A5F-F633-79A5-E178-74F6E8B88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83" y="225131"/>
              <a:ext cx="550336" cy="550336"/>
            </a:xfrm>
            <a:prstGeom prst="rect">
              <a:avLst/>
            </a:prstGeom>
          </p:spPr>
        </p:pic>
      </p:grpSp>
      <p:pic>
        <p:nvPicPr>
          <p:cNvPr id="10" name="Picture 9">
            <a:extLst>
              <a:ext uri="{FF2B5EF4-FFF2-40B4-BE49-F238E27FC236}">
                <a16:creationId xmlns:a16="http://schemas.microsoft.com/office/drawing/2014/main" id="{8D15FE58-B075-E3EB-D922-943ED2FFC278}"/>
              </a:ext>
            </a:extLst>
          </p:cNvPr>
          <p:cNvPicPr>
            <a:picLocks noGrp="1" noRot="1" noChangeAspect="1" noMove="1" noResize="1" noEditPoints="1" noAdjustHandles="1" noChangeArrowheads="1" noChangeShapeType="1" noCrop="1"/>
          </p:cNvPicPr>
          <p:nvPr/>
        </p:nvPicPr>
        <p:blipFill>
          <a:blip r:embed="rId3">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5B5D70A5-D7ED-81B1-E6F0-65CF1CB4194D}"/>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5FF83F08-A01A-6385-FD9C-E5C7A9D1D5A8}"/>
              </a:ext>
            </a:extLst>
          </p:cNvPr>
          <p:cNvSpPr txBox="1">
            <a:spLocks noGrp="1"/>
          </p:cNvSpPr>
          <p:nvPr>
            <p:ph type="ctrTitle"/>
          </p:nvPr>
        </p:nvSpPr>
        <p:spPr>
          <a:xfrm>
            <a:off x="810457" y="2969102"/>
            <a:ext cx="10571084" cy="1335993"/>
          </a:xfrm>
          <a:prstGeom prst="rect">
            <a:avLst/>
          </a:prstGeom>
          <a:noFill/>
          <a:ln>
            <a:noFill/>
          </a:ln>
        </p:spPr>
        <p:txBody>
          <a:bodyPr spcFirstLastPara="1" wrap="square" lIns="91425" tIns="45700" rIns="91425" bIns="45700" anchor="ctr" anchorCtr="0">
            <a:noAutofit/>
          </a:bodyPr>
          <a:lstStyle/>
          <a:p>
            <a:pPr marL="731520" lvl="0" indent="0" algn="just" rtl="0">
              <a:lnSpc>
                <a:spcPct val="100000"/>
              </a:lnSpc>
              <a:spcBef>
                <a:spcPts val="0"/>
              </a:spcBef>
              <a:spcAft>
                <a:spcPts val="0"/>
              </a:spcAft>
              <a:buNone/>
            </a:pPr>
            <a:r>
              <a:rPr lang="vi-VN" sz="4400" b="1" dirty="0">
                <a:solidFill>
                  <a:srgbClr val="F1E10D"/>
                </a:solidFill>
                <a:latin typeface="K2D" panose="00000500000000000000" pitchFamily="2" charset="-34"/>
                <a:cs typeface="K2D" panose="00000500000000000000" pitchFamily="2" charset="-34"/>
              </a:rPr>
              <a:t>HOTEL MANAGEMENT SOFTWARE</a:t>
            </a:r>
            <a:endParaRPr sz="4400" b="1" dirty="0">
              <a:solidFill>
                <a:srgbClr val="F1E10D"/>
              </a:solidFill>
              <a:latin typeface="K2D" panose="00000500000000000000" pitchFamily="2" charset="-34"/>
              <a:cs typeface="K2D" panose="00000500000000000000" pitchFamily="2" charset="-34"/>
            </a:endParaRPr>
          </a:p>
        </p:txBody>
      </p:sp>
      <p:sp>
        <p:nvSpPr>
          <p:cNvPr id="15" name="Google Shape;87;p1">
            <a:extLst>
              <a:ext uri="{FF2B5EF4-FFF2-40B4-BE49-F238E27FC236}">
                <a16:creationId xmlns:a16="http://schemas.microsoft.com/office/drawing/2014/main" id="{2E4268FA-14C2-4428-90C5-850E5349A99D}"/>
              </a:ext>
            </a:extLst>
          </p:cNvPr>
          <p:cNvSpPr txBox="1"/>
          <p:nvPr/>
        </p:nvSpPr>
        <p:spPr>
          <a:xfrm>
            <a:off x="1802298" y="2041080"/>
            <a:ext cx="8587402" cy="92328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5400" b="1" i="0" u="none" strike="noStrike" kern="1200" cap="none" spc="0" normalizeH="0" baseline="0" noProof="0" dirty="0">
                <a:ln>
                  <a:noFill/>
                </a:ln>
                <a:solidFill>
                  <a:prstClr val="white"/>
                </a:solidFill>
                <a:effectLst/>
                <a:uLnTx/>
                <a:uFillTx/>
                <a:latin typeface="Montserrat Black" pitchFamily="2" charset="0"/>
                <a:ea typeface="+mn-ea"/>
                <a:cs typeface="+mn-cs"/>
              </a:rPr>
              <a:t>PROJECT CHARTER</a:t>
            </a:r>
            <a:endParaRPr kumimoji="0" sz="5400" b="1" i="0" u="none" strike="noStrike" kern="1200" cap="none" spc="0" normalizeH="0" baseline="0" noProof="0" dirty="0">
              <a:ln>
                <a:noFill/>
              </a:ln>
              <a:solidFill>
                <a:prstClr val="white"/>
              </a:solidFill>
              <a:effectLst/>
              <a:uLnTx/>
              <a:uFillTx/>
              <a:latin typeface="Montserrat Black" pitchFamily="2" charset="0"/>
              <a:ea typeface="+mn-ea"/>
              <a:cs typeface="+mn-cs"/>
            </a:endParaRPr>
          </a:p>
        </p:txBody>
      </p:sp>
      <p:sp>
        <p:nvSpPr>
          <p:cNvPr id="3" name="Google Shape;85;p1">
            <a:extLst>
              <a:ext uri="{FF2B5EF4-FFF2-40B4-BE49-F238E27FC236}">
                <a16:creationId xmlns:a16="http://schemas.microsoft.com/office/drawing/2014/main" id="{11BEC089-E236-78C7-2032-96694FAC6E1D}"/>
              </a:ext>
            </a:extLst>
          </p:cNvPr>
          <p:cNvSpPr txBox="1">
            <a:spLocks/>
          </p:cNvSpPr>
          <p:nvPr/>
        </p:nvSpPr>
        <p:spPr>
          <a:xfrm>
            <a:off x="3773592" y="4292357"/>
            <a:ext cx="4644814" cy="685734"/>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600"/>
              </a:spcBef>
              <a:spcAft>
                <a:spcPts val="600"/>
              </a:spcAft>
              <a:buClr>
                <a:srgbClr val="000099"/>
              </a:buClr>
              <a:buSzPts val="2900"/>
              <a:buFont typeface="Times New Roman"/>
              <a:buNone/>
              <a:tabLst/>
              <a:defRPr/>
            </a:pPr>
            <a:r>
              <a:rPr kumimoji="0" lang="en-US" sz="2800"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rPr>
              <a:t>Presented </a:t>
            </a:r>
            <a:r>
              <a:rPr kumimoji="0" lang="vi-VN" sz="2800"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rPr>
              <a:t>by Group </a:t>
            </a:r>
            <a:r>
              <a:rPr kumimoji="0" lang="en-US" sz="2800"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rPr>
              <a:t>2</a:t>
            </a:r>
            <a:endParaRPr kumimoji="0" lang="vi-VN" sz="2800"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endParaRPr>
          </a:p>
        </p:txBody>
      </p:sp>
    </p:spTree>
    <p:extLst>
      <p:ext uri="{BB962C8B-B14F-4D97-AF65-F5344CB8AC3E}">
        <p14:creationId xmlns:p14="http://schemas.microsoft.com/office/powerpoint/2010/main" val="1576463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F835FA30-3010-81EC-9403-D86A0BBF6BD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482F7F9-23C9-9C7B-4494-901FDB6E95C9}"/>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15E721C8-A5F6-F617-051C-717E3380C617}"/>
              </a:ext>
            </a:extLst>
          </p:cNvPr>
          <p:cNvCxnSpPr>
            <a:cxnSpLocks/>
          </p:cNvCxnSpPr>
          <p:nvPr/>
        </p:nvCxnSpPr>
        <p:spPr>
          <a:xfrm>
            <a:off x="-206167" y="6587340"/>
            <a:ext cx="12741549"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4CEB416C-851A-3BFF-0C85-397EB586B476}"/>
              </a:ext>
            </a:extLst>
          </p:cNvPr>
          <p:cNvSpPr txBox="1">
            <a:spLocks noGrp="1"/>
          </p:cNvSpPr>
          <p:nvPr>
            <p:ph type="ctrTitle"/>
          </p:nvPr>
        </p:nvSpPr>
        <p:spPr>
          <a:xfrm>
            <a:off x="2759443" y="130367"/>
            <a:ext cx="7349282" cy="589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rgbClr val="F1E10D"/>
                </a:solidFill>
                <a:latin typeface="K2D" panose="00000500000000000000" pitchFamily="2" charset="-34"/>
                <a:cs typeface="K2D" panose="00000500000000000000" pitchFamily="2" charset="-34"/>
              </a:rPr>
              <a:t>SYSTEM MAINTAINANCE</a:t>
            </a:r>
            <a:endParaRPr sz="3600" b="1" dirty="0">
              <a:solidFill>
                <a:srgbClr val="F1E10D"/>
              </a:solidFill>
              <a:latin typeface="K2D" panose="00000500000000000000" pitchFamily="2" charset="-34"/>
              <a:cs typeface="K2D" panose="00000500000000000000" pitchFamily="2" charset="-34"/>
            </a:endParaRPr>
          </a:p>
        </p:txBody>
      </p:sp>
      <p:grpSp>
        <p:nvGrpSpPr>
          <p:cNvPr id="24" name="Group 23">
            <a:extLst>
              <a:ext uri="{FF2B5EF4-FFF2-40B4-BE49-F238E27FC236}">
                <a16:creationId xmlns:a16="http://schemas.microsoft.com/office/drawing/2014/main" id="{EAEA502B-A916-9A73-9410-F04ED93B9D4E}"/>
              </a:ext>
            </a:extLst>
          </p:cNvPr>
          <p:cNvGrpSpPr/>
          <p:nvPr/>
        </p:nvGrpSpPr>
        <p:grpSpPr>
          <a:xfrm>
            <a:off x="-817871" y="1"/>
            <a:ext cx="3723117" cy="821790"/>
            <a:chOff x="-817871" y="1"/>
            <a:chExt cx="3723117" cy="821790"/>
          </a:xfrm>
        </p:grpSpPr>
        <p:sp>
          <p:nvSpPr>
            <p:cNvPr id="25" name="Parallelogram 24">
              <a:extLst>
                <a:ext uri="{FF2B5EF4-FFF2-40B4-BE49-F238E27FC236}">
                  <a16:creationId xmlns:a16="http://schemas.microsoft.com/office/drawing/2014/main" id="{AC5D4DD5-36FC-F72A-639B-DCD4F5DD6B75}"/>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389F6919-CC00-6AFC-C743-639D1B613929}"/>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27" name="Picture 26" descr="A blue diamond with a logo and text&#10;&#10;Description automatically generated">
              <a:extLst>
                <a:ext uri="{FF2B5EF4-FFF2-40B4-BE49-F238E27FC236}">
                  <a16:creationId xmlns:a16="http://schemas.microsoft.com/office/drawing/2014/main" id="{2AB62FFA-D36C-AB70-8968-AF3FA8F35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grpSp>
        <p:nvGrpSpPr>
          <p:cNvPr id="52" name="Group 51">
            <a:extLst>
              <a:ext uri="{FF2B5EF4-FFF2-40B4-BE49-F238E27FC236}">
                <a16:creationId xmlns:a16="http://schemas.microsoft.com/office/drawing/2014/main" id="{4FF69A88-C6CF-7E42-BDB2-A107622FBCC7}"/>
              </a:ext>
            </a:extLst>
          </p:cNvPr>
          <p:cNvGrpSpPr/>
          <p:nvPr/>
        </p:nvGrpSpPr>
        <p:grpSpPr>
          <a:xfrm>
            <a:off x="4854691" y="5488297"/>
            <a:ext cx="2924692" cy="980674"/>
            <a:chOff x="4854691" y="5488297"/>
            <a:chExt cx="2924692" cy="980674"/>
          </a:xfrm>
        </p:grpSpPr>
        <p:grpSp>
          <p:nvGrpSpPr>
            <p:cNvPr id="42" name="Group 41">
              <a:extLst>
                <a:ext uri="{FF2B5EF4-FFF2-40B4-BE49-F238E27FC236}">
                  <a16:creationId xmlns:a16="http://schemas.microsoft.com/office/drawing/2014/main" id="{41D6859D-06BC-0177-5FC1-457AF7F79090}"/>
                </a:ext>
              </a:extLst>
            </p:cNvPr>
            <p:cNvGrpSpPr/>
            <p:nvPr/>
          </p:nvGrpSpPr>
          <p:grpSpPr>
            <a:xfrm flipH="1" flipV="1">
              <a:off x="4854691" y="5488297"/>
              <a:ext cx="2924692" cy="980674"/>
              <a:chOff x="89315" y="1466689"/>
              <a:chExt cx="4720760" cy="1582912"/>
            </a:xfrm>
          </p:grpSpPr>
          <p:sp>
            <p:nvSpPr>
              <p:cNvPr id="43" name="Rectangle: Rounded Corners 42">
                <a:extLst>
                  <a:ext uri="{FF2B5EF4-FFF2-40B4-BE49-F238E27FC236}">
                    <a16:creationId xmlns:a16="http://schemas.microsoft.com/office/drawing/2014/main" id="{EE63847A-A102-8EEF-DF05-80F27A05253C}"/>
                  </a:ext>
                </a:extLst>
              </p:cNvPr>
              <p:cNvSpPr/>
              <p:nvPr/>
            </p:nvSpPr>
            <p:spPr>
              <a:xfrm flipV="1">
                <a:off x="89315" y="1466689"/>
                <a:ext cx="4720760"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ardrop 43">
                <a:extLst>
                  <a:ext uri="{FF2B5EF4-FFF2-40B4-BE49-F238E27FC236}">
                    <a16:creationId xmlns:a16="http://schemas.microsoft.com/office/drawing/2014/main" id="{E4F866B5-12CD-A6EF-4609-05BE4AF28B59}"/>
                  </a:ext>
                </a:extLst>
              </p:cNvPr>
              <p:cNvSpPr/>
              <p:nvPr/>
            </p:nvSpPr>
            <p:spPr>
              <a:xfrm rot="2016955" flipV="1">
                <a:off x="1747319" y="2113681"/>
                <a:ext cx="1004622" cy="935920"/>
              </a:xfrm>
              <a:prstGeom prst="teardrop">
                <a:avLst>
                  <a:gd name="adj" fmla="val 12073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E25D81C0-2672-A72C-DD7B-5FD145124746}"/>
                </a:ext>
              </a:extLst>
            </p:cNvPr>
            <p:cNvSpPr txBox="1"/>
            <p:nvPr/>
          </p:nvSpPr>
          <p:spPr>
            <a:xfrm>
              <a:off x="5142647" y="5718041"/>
              <a:ext cx="2413553" cy="646331"/>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1200" dirty="0"/>
                <a:t>Product Owner discuss with developers to get possibility of requirements</a:t>
              </a:r>
            </a:p>
          </p:txBody>
        </p:sp>
      </p:grpSp>
      <p:grpSp>
        <p:nvGrpSpPr>
          <p:cNvPr id="51" name="Group 50">
            <a:extLst>
              <a:ext uri="{FF2B5EF4-FFF2-40B4-BE49-F238E27FC236}">
                <a16:creationId xmlns:a16="http://schemas.microsoft.com/office/drawing/2014/main" id="{27B45108-D89C-BF1A-A15E-B673314413B6}"/>
              </a:ext>
            </a:extLst>
          </p:cNvPr>
          <p:cNvGrpSpPr/>
          <p:nvPr/>
        </p:nvGrpSpPr>
        <p:grpSpPr>
          <a:xfrm>
            <a:off x="2005368" y="4459611"/>
            <a:ext cx="2529562" cy="977358"/>
            <a:chOff x="2005368" y="4459611"/>
            <a:chExt cx="2529562" cy="977358"/>
          </a:xfrm>
        </p:grpSpPr>
        <p:grpSp>
          <p:nvGrpSpPr>
            <p:cNvPr id="30" name="Group 29">
              <a:extLst>
                <a:ext uri="{FF2B5EF4-FFF2-40B4-BE49-F238E27FC236}">
                  <a16:creationId xmlns:a16="http://schemas.microsoft.com/office/drawing/2014/main" id="{C5349906-2065-6D25-74EB-C511812D84DC}"/>
                </a:ext>
              </a:extLst>
            </p:cNvPr>
            <p:cNvGrpSpPr/>
            <p:nvPr/>
          </p:nvGrpSpPr>
          <p:grpSpPr>
            <a:xfrm>
              <a:off x="2005368" y="4459611"/>
              <a:ext cx="2529562" cy="977358"/>
              <a:chOff x="797343" y="4936101"/>
              <a:chExt cx="3774023" cy="1491500"/>
            </a:xfrm>
          </p:grpSpPr>
          <p:sp>
            <p:nvSpPr>
              <p:cNvPr id="28" name="Rectangle: Rounded Corners 27">
                <a:extLst>
                  <a:ext uri="{FF2B5EF4-FFF2-40B4-BE49-F238E27FC236}">
                    <a16:creationId xmlns:a16="http://schemas.microsoft.com/office/drawing/2014/main" id="{5E267852-7B77-A717-E187-768907DFCCB8}"/>
                  </a:ext>
                </a:extLst>
              </p:cNvPr>
              <p:cNvSpPr/>
              <p:nvPr/>
            </p:nvSpPr>
            <p:spPr>
              <a:xfrm>
                <a:off x="797343" y="4936101"/>
                <a:ext cx="3774023"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ardrop 28">
                <a:extLst>
                  <a:ext uri="{FF2B5EF4-FFF2-40B4-BE49-F238E27FC236}">
                    <a16:creationId xmlns:a16="http://schemas.microsoft.com/office/drawing/2014/main" id="{FED85494-B8E4-5C56-EA2C-CB82CDB667A1}"/>
                  </a:ext>
                </a:extLst>
              </p:cNvPr>
              <p:cNvSpPr/>
              <p:nvPr/>
            </p:nvSpPr>
            <p:spPr>
              <a:xfrm>
                <a:off x="3566691" y="4936861"/>
                <a:ext cx="1004674" cy="935156"/>
              </a:xfrm>
              <a:prstGeom prst="teardrop">
                <a:avLst>
                  <a:gd name="adj" fmla="val 1161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EB036909-3A4B-280C-8FBE-5A723DD18EAB}"/>
                </a:ext>
              </a:extLst>
            </p:cNvPr>
            <p:cNvSpPr txBox="1"/>
            <p:nvPr/>
          </p:nvSpPr>
          <p:spPr>
            <a:xfrm>
              <a:off x="2186830" y="4578958"/>
              <a:ext cx="2225430" cy="738664"/>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1400" dirty="0"/>
                <a:t>Product Owner discuss with experts to decide needed features</a:t>
              </a:r>
            </a:p>
          </p:txBody>
        </p:sp>
      </p:grpSp>
      <p:sp>
        <p:nvSpPr>
          <p:cNvPr id="14" name="Arrow: U-Turn 13">
            <a:extLst>
              <a:ext uri="{FF2B5EF4-FFF2-40B4-BE49-F238E27FC236}">
                <a16:creationId xmlns:a16="http://schemas.microsoft.com/office/drawing/2014/main" id="{76EFF303-6435-614C-55FE-023024945E7B}"/>
              </a:ext>
            </a:extLst>
          </p:cNvPr>
          <p:cNvSpPr/>
          <p:nvPr/>
        </p:nvSpPr>
        <p:spPr>
          <a:xfrm flipH="1">
            <a:off x="2273795" y="862355"/>
            <a:ext cx="7616142" cy="2535150"/>
          </a:xfrm>
          <a:prstGeom prst="uturnArrow">
            <a:avLst>
              <a:gd name="adj1" fmla="val 9806"/>
              <a:gd name="adj2" fmla="val 12474"/>
              <a:gd name="adj3" fmla="val 12256"/>
              <a:gd name="adj4" fmla="val 19685"/>
              <a:gd name="adj5" fmla="val 10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8" name="Group 37">
            <a:extLst>
              <a:ext uri="{FF2B5EF4-FFF2-40B4-BE49-F238E27FC236}">
                <a16:creationId xmlns:a16="http://schemas.microsoft.com/office/drawing/2014/main" id="{88312DB0-E5E0-5C2B-510F-82FED5B1F840}"/>
              </a:ext>
            </a:extLst>
          </p:cNvPr>
          <p:cNvGrpSpPr/>
          <p:nvPr/>
        </p:nvGrpSpPr>
        <p:grpSpPr>
          <a:xfrm>
            <a:off x="7851206" y="4519439"/>
            <a:ext cx="2917832" cy="1032196"/>
            <a:chOff x="2025956" y="1841854"/>
            <a:chExt cx="2473061" cy="1032196"/>
          </a:xfrm>
        </p:grpSpPr>
        <p:grpSp>
          <p:nvGrpSpPr>
            <p:cNvPr id="45" name="Group 44">
              <a:extLst>
                <a:ext uri="{FF2B5EF4-FFF2-40B4-BE49-F238E27FC236}">
                  <a16:creationId xmlns:a16="http://schemas.microsoft.com/office/drawing/2014/main" id="{5D0AD5F9-7C0F-4711-E4B1-A7DE8345C25A}"/>
                </a:ext>
              </a:extLst>
            </p:cNvPr>
            <p:cNvGrpSpPr/>
            <p:nvPr/>
          </p:nvGrpSpPr>
          <p:grpSpPr>
            <a:xfrm flipH="1">
              <a:off x="2025956" y="1841854"/>
              <a:ext cx="2473061" cy="977358"/>
              <a:chOff x="797343" y="4936101"/>
              <a:chExt cx="3774023" cy="1491500"/>
            </a:xfrm>
          </p:grpSpPr>
          <p:sp>
            <p:nvSpPr>
              <p:cNvPr id="46" name="Rectangle: Rounded Corners 45">
                <a:extLst>
                  <a:ext uri="{FF2B5EF4-FFF2-40B4-BE49-F238E27FC236}">
                    <a16:creationId xmlns:a16="http://schemas.microsoft.com/office/drawing/2014/main" id="{1E329446-F7AF-D275-5571-1EB2D8AD9512}"/>
                  </a:ext>
                </a:extLst>
              </p:cNvPr>
              <p:cNvSpPr/>
              <p:nvPr/>
            </p:nvSpPr>
            <p:spPr>
              <a:xfrm>
                <a:off x="797343" y="4936101"/>
                <a:ext cx="3774023"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ardrop 46">
                <a:extLst>
                  <a:ext uri="{FF2B5EF4-FFF2-40B4-BE49-F238E27FC236}">
                    <a16:creationId xmlns:a16="http://schemas.microsoft.com/office/drawing/2014/main" id="{9C668BD8-B657-038E-DE52-7A3B925524DC}"/>
                  </a:ext>
                </a:extLst>
              </p:cNvPr>
              <p:cNvSpPr/>
              <p:nvPr/>
            </p:nvSpPr>
            <p:spPr>
              <a:xfrm>
                <a:off x="3566744" y="4936101"/>
                <a:ext cx="1004622" cy="935920"/>
              </a:xfrm>
              <a:prstGeom prst="teardrop">
                <a:avLst>
                  <a:gd name="adj" fmla="val 11613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B58AF506-D7D2-C895-B9E7-8270B21BDEFA}"/>
                </a:ext>
              </a:extLst>
            </p:cNvPr>
            <p:cNvSpPr txBox="1"/>
            <p:nvPr/>
          </p:nvSpPr>
          <p:spPr>
            <a:xfrm>
              <a:off x="2139050" y="2043053"/>
              <a:ext cx="2251193" cy="830997"/>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1600" dirty="0"/>
                <a:t>Developers build and deploy the new version</a:t>
              </a:r>
            </a:p>
          </p:txBody>
        </p:sp>
      </p:grpSp>
      <p:grpSp>
        <p:nvGrpSpPr>
          <p:cNvPr id="34" name="Group 33">
            <a:extLst>
              <a:ext uri="{FF2B5EF4-FFF2-40B4-BE49-F238E27FC236}">
                <a16:creationId xmlns:a16="http://schemas.microsoft.com/office/drawing/2014/main" id="{319229AA-3CEE-880C-293D-405CFF0C0FD7}"/>
              </a:ext>
            </a:extLst>
          </p:cNvPr>
          <p:cNvGrpSpPr/>
          <p:nvPr/>
        </p:nvGrpSpPr>
        <p:grpSpPr>
          <a:xfrm>
            <a:off x="370215" y="1944585"/>
            <a:ext cx="11377912" cy="3393181"/>
            <a:chOff x="358140" y="2660352"/>
            <a:chExt cx="11377912" cy="3393181"/>
          </a:xfrm>
        </p:grpSpPr>
        <p:grpSp>
          <p:nvGrpSpPr>
            <p:cNvPr id="21" name="Group 20">
              <a:extLst>
                <a:ext uri="{FF2B5EF4-FFF2-40B4-BE49-F238E27FC236}">
                  <a16:creationId xmlns:a16="http://schemas.microsoft.com/office/drawing/2014/main" id="{C7BE7031-AC1C-B616-E8C1-A4570F13EC05}"/>
                </a:ext>
              </a:extLst>
            </p:cNvPr>
            <p:cNvGrpSpPr/>
            <p:nvPr/>
          </p:nvGrpSpPr>
          <p:grpSpPr>
            <a:xfrm>
              <a:off x="358140" y="2660352"/>
              <a:ext cx="11377912" cy="3393181"/>
              <a:chOff x="358140" y="2660352"/>
              <a:chExt cx="11377912" cy="3393181"/>
            </a:xfrm>
          </p:grpSpPr>
          <p:sp>
            <p:nvSpPr>
              <p:cNvPr id="3" name="Rectangle 2">
                <a:extLst>
                  <a:ext uri="{FF2B5EF4-FFF2-40B4-BE49-F238E27FC236}">
                    <a16:creationId xmlns:a16="http://schemas.microsoft.com/office/drawing/2014/main" id="{6BB0308F-C7B8-E473-9504-E5BD007D30AE}"/>
                  </a:ext>
                </a:extLst>
              </p:cNvPr>
              <p:cNvSpPr/>
              <p:nvPr/>
            </p:nvSpPr>
            <p:spPr>
              <a:xfrm>
                <a:off x="676271" y="4190036"/>
                <a:ext cx="4166345" cy="4617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99596E-A85E-26A7-B628-AE4E65CC41BA}"/>
                  </a:ext>
                </a:extLst>
              </p:cNvPr>
              <p:cNvSpPr/>
              <p:nvPr/>
            </p:nvSpPr>
            <p:spPr>
              <a:xfrm>
                <a:off x="7650427" y="3859182"/>
                <a:ext cx="4085625" cy="957580"/>
              </a:xfrm>
              <a:prstGeom prst="rightArrow">
                <a:avLst>
                  <a:gd name="adj1" fmla="val 53383"/>
                  <a:gd name="adj2" fmla="val 70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Arrow: Circular 8">
                <a:extLst>
                  <a:ext uri="{FF2B5EF4-FFF2-40B4-BE49-F238E27FC236}">
                    <a16:creationId xmlns:a16="http://schemas.microsoft.com/office/drawing/2014/main" id="{C9D0C3FB-C176-F311-F66F-CC3AA51CC9BA}"/>
                  </a:ext>
                </a:extLst>
              </p:cNvPr>
              <p:cNvSpPr/>
              <p:nvPr/>
            </p:nvSpPr>
            <p:spPr>
              <a:xfrm rot="4717870" flipH="1">
                <a:off x="4500319" y="2614378"/>
                <a:ext cx="3393181" cy="3485130"/>
              </a:xfrm>
              <a:prstGeom prst="circularArrow">
                <a:avLst>
                  <a:gd name="adj1" fmla="val 11370"/>
                  <a:gd name="adj2" fmla="val 1135871"/>
                  <a:gd name="adj3" fmla="val 19639035"/>
                  <a:gd name="adj4" fmla="val 21308419"/>
                  <a:gd name="adj5" fmla="val 100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lowchart: Delay 18">
                <a:extLst>
                  <a:ext uri="{FF2B5EF4-FFF2-40B4-BE49-F238E27FC236}">
                    <a16:creationId xmlns:a16="http://schemas.microsoft.com/office/drawing/2014/main" id="{3E72336C-B0CD-3A3B-FF6B-DD7A8642C4BC}"/>
                  </a:ext>
                </a:extLst>
              </p:cNvPr>
              <p:cNvSpPr/>
              <p:nvPr/>
            </p:nvSpPr>
            <p:spPr>
              <a:xfrm rot="10800000">
                <a:off x="358140" y="4190033"/>
                <a:ext cx="492480" cy="461702"/>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B887F403-5883-E550-CF1B-22DE1B4CDB94}"/>
                </a:ext>
              </a:extLst>
            </p:cNvPr>
            <p:cNvSpPr/>
            <p:nvPr/>
          </p:nvSpPr>
          <p:spPr>
            <a:xfrm>
              <a:off x="5369830" y="3542885"/>
              <a:ext cx="1654158" cy="16540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9F5F5DF5-0AEA-AA50-30E7-447D9708A342}"/>
                </a:ext>
              </a:extLst>
            </p:cNvPr>
            <p:cNvSpPr txBox="1"/>
            <p:nvPr/>
          </p:nvSpPr>
          <p:spPr>
            <a:xfrm>
              <a:off x="5279384" y="4132195"/>
              <a:ext cx="1811899" cy="461665"/>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2400" dirty="0">
                  <a:latin typeface="Manrope ExtraBold" pitchFamily="2" charset="0"/>
                </a:rPr>
                <a:t>SCRUM</a:t>
              </a:r>
            </a:p>
          </p:txBody>
        </p:sp>
      </p:grpSp>
      <p:sp>
        <p:nvSpPr>
          <p:cNvPr id="32" name="Rectangle: Rounded Corners 31">
            <a:extLst>
              <a:ext uri="{FF2B5EF4-FFF2-40B4-BE49-F238E27FC236}">
                <a16:creationId xmlns:a16="http://schemas.microsoft.com/office/drawing/2014/main" id="{37836A9B-04CC-07D1-7964-2C2F98F748DF}"/>
              </a:ext>
            </a:extLst>
          </p:cNvPr>
          <p:cNvSpPr/>
          <p:nvPr/>
        </p:nvSpPr>
        <p:spPr>
          <a:xfrm flipH="1">
            <a:off x="1606466" y="1782438"/>
            <a:ext cx="2158689" cy="742271"/>
          </a:xfrm>
          <a:prstGeom prst="roundRect">
            <a:avLst>
              <a:gd name="adj" fmla="val 1821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F3BE4AA1-68DD-ECD6-CC28-C86FECBE2294}"/>
              </a:ext>
            </a:extLst>
          </p:cNvPr>
          <p:cNvGrpSpPr/>
          <p:nvPr/>
        </p:nvGrpSpPr>
        <p:grpSpPr>
          <a:xfrm>
            <a:off x="8711916" y="2497052"/>
            <a:ext cx="2037632" cy="589163"/>
            <a:chOff x="8524118" y="3044984"/>
            <a:chExt cx="2225430" cy="742271"/>
          </a:xfrm>
        </p:grpSpPr>
        <p:sp>
          <p:nvSpPr>
            <p:cNvPr id="31" name="Rectangle: Rounded Corners 30">
              <a:extLst>
                <a:ext uri="{FF2B5EF4-FFF2-40B4-BE49-F238E27FC236}">
                  <a16:creationId xmlns:a16="http://schemas.microsoft.com/office/drawing/2014/main" id="{4EAD6571-AE23-D940-80C6-85333AFBDB26}"/>
                </a:ext>
              </a:extLst>
            </p:cNvPr>
            <p:cNvSpPr/>
            <p:nvPr/>
          </p:nvSpPr>
          <p:spPr>
            <a:xfrm flipH="1">
              <a:off x="8541802" y="3044984"/>
              <a:ext cx="2158689" cy="742271"/>
            </a:xfrm>
            <a:prstGeom prst="roundRect">
              <a:avLst>
                <a:gd name="adj" fmla="val 1821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7325E57-42AD-A9E4-4E09-37D460B501B7}"/>
                </a:ext>
              </a:extLst>
            </p:cNvPr>
            <p:cNvSpPr txBox="1"/>
            <p:nvPr/>
          </p:nvSpPr>
          <p:spPr>
            <a:xfrm>
              <a:off x="8524118" y="3116108"/>
              <a:ext cx="2225430" cy="581640"/>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2400" dirty="0"/>
                <a:t>Training</a:t>
              </a:r>
            </a:p>
          </p:txBody>
        </p:sp>
      </p:grpSp>
      <p:sp>
        <p:nvSpPr>
          <p:cNvPr id="11" name="TextBox 10">
            <a:extLst>
              <a:ext uri="{FF2B5EF4-FFF2-40B4-BE49-F238E27FC236}">
                <a16:creationId xmlns:a16="http://schemas.microsoft.com/office/drawing/2014/main" id="{29FADA4D-6E72-9897-3DF8-7DA32AD8AFFE}"/>
              </a:ext>
            </a:extLst>
          </p:cNvPr>
          <p:cNvSpPr txBox="1"/>
          <p:nvPr/>
        </p:nvSpPr>
        <p:spPr>
          <a:xfrm>
            <a:off x="1547637" y="1987345"/>
            <a:ext cx="2225430" cy="400110"/>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2000" dirty="0"/>
              <a:t>Training review</a:t>
            </a:r>
          </a:p>
        </p:txBody>
      </p:sp>
      <p:grpSp>
        <p:nvGrpSpPr>
          <p:cNvPr id="39" name="Group 38">
            <a:extLst>
              <a:ext uri="{FF2B5EF4-FFF2-40B4-BE49-F238E27FC236}">
                <a16:creationId xmlns:a16="http://schemas.microsoft.com/office/drawing/2014/main" id="{518D46FD-B5DD-A483-F47C-510A7CE13BD6}"/>
              </a:ext>
            </a:extLst>
          </p:cNvPr>
          <p:cNvGrpSpPr/>
          <p:nvPr/>
        </p:nvGrpSpPr>
        <p:grpSpPr>
          <a:xfrm>
            <a:off x="7066209" y="1384068"/>
            <a:ext cx="2073651" cy="877442"/>
            <a:chOff x="8291877" y="1283883"/>
            <a:chExt cx="3640887" cy="1410136"/>
          </a:xfrm>
        </p:grpSpPr>
        <p:grpSp>
          <p:nvGrpSpPr>
            <p:cNvPr id="40" name="Group 39">
              <a:extLst>
                <a:ext uri="{FF2B5EF4-FFF2-40B4-BE49-F238E27FC236}">
                  <a16:creationId xmlns:a16="http://schemas.microsoft.com/office/drawing/2014/main" id="{2A2D7395-0B4A-EA1F-1CE6-A292A75FBEBF}"/>
                </a:ext>
              </a:extLst>
            </p:cNvPr>
            <p:cNvGrpSpPr/>
            <p:nvPr/>
          </p:nvGrpSpPr>
          <p:grpSpPr>
            <a:xfrm flipH="1">
              <a:off x="8328249" y="1283883"/>
              <a:ext cx="3568144" cy="1410136"/>
              <a:chOff x="433061" y="1466689"/>
              <a:chExt cx="3774023" cy="1491500"/>
            </a:xfrm>
          </p:grpSpPr>
          <p:sp>
            <p:nvSpPr>
              <p:cNvPr id="49" name="Rectangle: Rounded Corners 48">
                <a:extLst>
                  <a:ext uri="{FF2B5EF4-FFF2-40B4-BE49-F238E27FC236}">
                    <a16:creationId xmlns:a16="http://schemas.microsoft.com/office/drawing/2014/main" id="{D10859CA-1FDD-EF32-CD0F-8A2B9D87AE88}"/>
                  </a:ext>
                </a:extLst>
              </p:cNvPr>
              <p:cNvSpPr/>
              <p:nvPr/>
            </p:nvSpPr>
            <p:spPr>
              <a:xfrm flipV="1">
                <a:off x="433061" y="1466689"/>
                <a:ext cx="3774023" cy="1491500"/>
              </a:xfrm>
              <a:prstGeom prst="roundRect">
                <a:avLst>
                  <a:gd name="adj" fmla="val 203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ardrop 49">
                <a:extLst>
                  <a:ext uri="{FF2B5EF4-FFF2-40B4-BE49-F238E27FC236}">
                    <a16:creationId xmlns:a16="http://schemas.microsoft.com/office/drawing/2014/main" id="{129AD1F5-EBA1-2CB2-B1F0-E335846D9088}"/>
                  </a:ext>
                </a:extLst>
              </p:cNvPr>
              <p:cNvSpPr/>
              <p:nvPr/>
            </p:nvSpPr>
            <p:spPr>
              <a:xfrm flipV="1">
                <a:off x="1864967" y="1803743"/>
                <a:ext cx="2342117" cy="1154442"/>
              </a:xfrm>
              <a:prstGeom prst="teardrop">
                <a:avLst>
                  <a:gd name="adj" fmla="val 1059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0113FC17-9D08-7C54-B56E-E083BE0FA4F7}"/>
                </a:ext>
              </a:extLst>
            </p:cNvPr>
            <p:cNvSpPr txBox="1"/>
            <p:nvPr/>
          </p:nvSpPr>
          <p:spPr>
            <a:xfrm>
              <a:off x="8291877" y="1472302"/>
              <a:ext cx="3640887" cy="954107"/>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1400" dirty="0"/>
                <a:t>Testers preview with Product Owner and Developers</a:t>
              </a:r>
            </a:p>
          </p:txBody>
        </p:sp>
      </p:grpSp>
    </p:spTree>
    <p:extLst>
      <p:ext uri="{BB962C8B-B14F-4D97-AF65-F5344CB8AC3E}">
        <p14:creationId xmlns:p14="http://schemas.microsoft.com/office/powerpoint/2010/main" val="32569592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346D0657-C102-EE59-EF35-914B77C5034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5C53389-9987-74D8-68B0-7C1A7FF381CB}"/>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655C184A-0578-7B51-CADB-C1202E14C362}"/>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20F39803-DA93-ACC6-69D4-C4C83E293C7F}"/>
              </a:ext>
            </a:extLst>
          </p:cNvPr>
          <p:cNvSpPr txBox="1">
            <a:spLocks noGrp="1"/>
          </p:cNvSpPr>
          <p:nvPr>
            <p:ph type="ctrTitle"/>
          </p:nvPr>
        </p:nvSpPr>
        <p:spPr>
          <a:xfrm>
            <a:off x="1711510" y="998757"/>
            <a:ext cx="8944402" cy="589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vi-VN" sz="3200" b="1" dirty="0">
                <a:solidFill>
                  <a:srgbClr val="F1E10D"/>
                </a:solidFill>
                <a:latin typeface="K2D" panose="00000500000000000000" pitchFamily="2" charset="-34"/>
                <a:cs typeface="K2D" panose="00000500000000000000" pitchFamily="2" charset="-34"/>
              </a:rPr>
              <a:t>OUTPUT </a:t>
            </a:r>
            <a:r>
              <a:rPr lang="en-US" sz="3200" b="1" dirty="0">
                <a:solidFill>
                  <a:srgbClr val="F1E10D"/>
                </a:solidFill>
                <a:latin typeface="K2D" panose="00000500000000000000" pitchFamily="2" charset="-34"/>
                <a:cs typeface="K2D" panose="00000500000000000000" pitchFamily="2" charset="-34"/>
              </a:rPr>
              <a:t>RESULT </a:t>
            </a:r>
            <a:r>
              <a:rPr lang="vi-VN" sz="3200" b="1" dirty="0">
                <a:solidFill>
                  <a:srgbClr val="F1E10D"/>
                </a:solidFill>
                <a:latin typeface="K2D" panose="00000500000000000000" pitchFamily="2" charset="-34"/>
                <a:cs typeface="K2D" panose="00000500000000000000" pitchFamily="2" charset="-34"/>
              </a:rPr>
              <a:t>&amp;</a:t>
            </a:r>
            <a:r>
              <a:rPr lang="en-US" sz="3200" b="1" dirty="0">
                <a:solidFill>
                  <a:srgbClr val="F1E10D"/>
                </a:solidFill>
                <a:latin typeface="K2D" panose="00000500000000000000" pitchFamily="2" charset="-34"/>
                <a:cs typeface="K2D" panose="00000500000000000000" pitchFamily="2" charset="-34"/>
              </a:rPr>
              <a:t> </a:t>
            </a:r>
            <a:r>
              <a:rPr lang="vi-VN" sz="3200" b="1" dirty="0">
                <a:solidFill>
                  <a:srgbClr val="F1E10D"/>
                </a:solidFill>
                <a:latin typeface="K2D" panose="00000500000000000000" pitchFamily="2" charset="-34"/>
                <a:cs typeface="K2D" panose="00000500000000000000" pitchFamily="2" charset="-34"/>
              </a:rPr>
              <a:t>EVALUATION CRITIERIA</a:t>
            </a:r>
            <a:endParaRPr sz="3200" b="1" dirty="0">
              <a:solidFill>
                <a:srgbClr val="F1E10D"/>
              </a:solidFill>
              <a:latin typeface="K2D" panose="00000500000000000000" pitchFamily="2" charset="-34"/>
              <a:cs typeface="K2D" panose="00000500000000000000" pitchFamily="2" charset="-34"/>
            </a:endParaRPr>
          </a:p>
        </p:txBody>
      </p:sp>
      <p:grpSp>
        <p:nvGrpSpPr>
          <p:cNvPr id="8" name="Group 7">
            <a:extLst>
              <a:ext uri="{FF2B5EF4-FFF2-40B4-BE49-F238E27FC236}">
                <a16:creationId xmlns:a16="http://schemas.microsoft.com/office/drawing/2014/main" id="{432C46F5-19F9-0B74-B835-0446A4AF49CA}"/>
              </a:ext>
            </a:extLst>
          </p:cNvPr>
          <p:cNvGrpSpPr/>
          <p:nvPr/>
        </p:nvGrpSpPr>
        <p:grpSpPr>
          <a:xfrm>
            <a:off x="-817871" y="1"/>
            <a:ext cx="3723117" cy="821790"/>
            <a:chOff x="-817871" y="1"/>
            <a:chExt cx="3723117" cy="821790"/>
          </a:xfrm>
        </p:grpSpPr>
        <p:sp>
          <p:nvSpPr>
            <p:cNvPr id="11" name="Parallelogram 10">
              <a:extLst>
                <a:ext uri="{FF2B5EF4-FFF2-40B4-BE49-F238E27FC236}">
                  <a16:creationId xmlns:a16="http://schemas.microsoft.com/office/drawing/2014/main" id="{462386EB-9047-DA73-89B8-D7B19B61AF94}"/>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2EC6D1B-29E2-2877-CC65-513EA70B49DB}"/>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16" name="Picture 15" descr="A blue diamond with a logo and text&#10;&#10;Description automatically generated">
              <a:extLst>
                <a:ext uri="{FF2B5EF4-FFF2-40B4-BE49-F238E27FC236}">
                  <a16:creationId xmlns:a16="http://schemas.microsoft.com/office/drawing/2014/main" id="{FE7F73FC-A011-1225-AFA7-F993A8A94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grpSp>
        <p:nvGrpSpPr>
          <p:cNvPr id="21" name="Group 20">
            <a:extLst>
              <a:ext uri="{FF2B5EF4-FFF2-40B4-BE49-F238E27FC236}">
                <a16:creationId xmlns:a16="http://schemas.microsoft.com/office/drawing/2014/main" id="{C09E5087-BDAE-4125-BEB3-1E459182954C}"/>
              </a:ext>
            </a:extLst>
          </p:cNvPr>
          <p:cNvGrpSpPr/>
          <p:nvPr/>
        </p:nvGrpSpPr>
        <p:grpSpPr>
          <a:xfrm>
            <a:off x="828152" y="1841738"/>
            <a:ext cx="4899913" cy="3797347"/>
            <a:chOff x="1043687" y="1760174"/>
            <a:chExt cx="4899913" cy="3797347"/>
          </a:xfrm>
        </p:grpSpPr>
        <p:sp>
          <p:nvSpPr>
            <p:cNvPr id="20" name="Rectangle 19">
              <a:extLst>
                <a:ext uri="{FF2B5EF4-FFF2-40B4-BE49-F238E27FC236}">
                  <a16:creationId xmlns:a16="http://schemas.microsoft.com/office/drawing/2014/main" id="{4EEE7024-0FC5-F3E9-F2DD-DB772FE323F6}"/>
                </a:ext>
              </a:extLst>
            </p:cNvPr>
            <p:cNvSpPr/>
            <p:nvPr/>
          </p:nvSpPr>
          <p:spPr>
            <a:xfrm>
              <a:off x="1043687" y="2383241"/>
              <a:ext cx="4899913" cy="317428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5F49FB0-0AA3-41DC-22A5-EC9F41A491D3}"/>
                </a:ext>
              </a:extLst>
            </p:cNvPr>
            <p:cNvGrpSpPr/>
            <p:nvPr/>
          </p:nvGrpSpPr>
          <p:grpSpPr>
            <a:xfrm>
              <a:off x="2870577" y="1760174"/>
              <a:ext cx="1246131" cy="1246131"/>
              <a:chOff x="2495758" y="1479640"/>
              <a:chExt cx="1246131" cy="1246131"/>
            </a:xfrm>
          </p:grpSpPr>
          <p:sp>
            <p:nvSpPr>
              <p:cNvPr id="6" name="Diamond 5">
                <a:extLst>
                  <a:ext uri="{FF2B5EF4-FFF2-40B4-BE49-F238E27FC236}">
                    <a16:creationId xmlns:a16="http://schemas.microsoft.com/office/drawing/2014/main" id="{9E35CEF2-3D2C-35BF-1E5B-EBE7D30CF085}"/>
                  </a:ext>
                </a:extLst>
              </p:cNvPr>
              <p:cNvSpPr/>
              <p:nvPr/>
            </p:nvSpPr>
            <p:spPr>
              <a:xfrm>
                <a:off x="2495758" y="1479640"/>
                <a:ext cx="1246131" cy="1246131"/>
              </a:xfrm>
              <a:prstGeom prst="diamond">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gear with arrows pointing to the center&#10;&#10;Description automatically generated">
                <a:extLst>
                  <a:ext uri="{FF2B5EF4-FFF2-40B4-BE49-F238E27FC236}">
                    <a16:creationId xmlns:a16="http://schemas.microsoft.com/office/drawing/2014/main" id="{FED05236-2386-10DF-E1E2-23DD933D7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783" y="1782665"/>
                <a:ext cx="640080" cy="640080"/>
              </a:xfrm>
              <a:prstGeom prst="rect">
                <a:avLst/>
              </a:prstGeom>
            </p:spPr>
          </p:pic>
        </p:grpSp>
        <p:sp>
          <p:nvSpPr>
            <p:cNvPr id="17" name="TextBox 16">
              <a:extLst>
                <a:ext uri="{FF2B5EF4-FFF2-40B4-BE49-F238E27FC236}">
                  <a16:creationId xmlns:a16="http://schemas.microsoft.com/office/drawing/2014/main" id="{F9B6A813-BCD8-F001-6BD6-A4BB2AFCDD1A}"/>
                </a:ext>
              </a:extLst>
            </p:cNvPr>
            <p:cNvSpPr txBox="1"/>
            <p:nvPr/>
          </p:nvSpPr>
          <p:spPr>
            <a:xfrm>
              <a:off x="1201470" y="3173917"/>
              <a:ext cx="4742123" cy="2215991"/>
            </a:xfrm>
            <a:prstGeom prst="rect">
              <a:avLst/>
            </a:prstGeom>
            <a:noFill/>
          </p:spPr>
          <p:txBody>
            <a:bodyPr wrap="square" rtlCol="0">
              <a:spAutoFit/>
            </a:bodyPr>
            <a:lstStyle/>
            <a:p>
              <a:r>
                <a:rPr lang="en-US" sz="2400" b="1" dirty="0">
                  <a:solidFill>
                    <a:srgbClr val="173287"/>
                  </a:solidFill>
                  <a:latin typeface="Lexend Deca Light" pitchFamily="2" charset="0"/>
                </a:rPr>
                <a:t>Output Result:</a:t>
              </a:r>
            </a:p>
            <a:p>
              <a:pPr marL="342900" indent="-342900">
                <a:buFont typeface="Arial" panose="020B0604020202020204" pitchFamily="34" charset="0"/>
                <a:buChar char="•"/>
              </a:pPr>
              <a:r>
                <a:rPr lang="en-US" sz="1900" b="1" dirty="0">
                  <a:solidFill>
                    <a:srgbClr val="173287"/>
                  </a:solidFill>
                  <a:latin typeface="Lexend Deca Light" pitchFamily="2" charset="0"/>
                </a:rPr>
                <a:t>Server for Database Storage</a:t>
              </a:r>
              <a:endParaRPr lang="vi-VN" sz="1900" b="1" dirty="0">
                <a:solidFill>
                  <a:srgbClr val="173287"/>
                </a:solidFill>
                <a:latin typeface="Lexend Deca Light" pitchFamily="2" charset="0"/>
              </a:endParaRPr>
            </a:p>
            <a:p>
              <a:pPr marL="342900" indent="-342900">
                <a:buFont typeface="Arial" panose="020B0604020202020204" pitchFamily="34" charset="0"/>
                <a:buChar char="•"/>
              </a:pPr>
              <a:r>
                <a:rPr lang="vi-VN" sz="1900" b="1" dirty="0">
                  <a:solidFill>
                    <a:srgbClr val="173287"/>
                  </a:solidFill>
                  <a:latin typeface="Lexend Deca Light" pitchFamily="2" charset="0"/>
                </a:rPr>
                <a:t>Client for Reception Management</a:t>
              </a:r>
            </a:p>
            <a:p>
              <a:pPr marL="342900" indent="-342900">
                <a:buFont typeface="Arial" panose="020B0604020202020204" pitchFamily="34" charset="0"/>
                <a:buChar char="•"/>
              </a:pPr>
              <a:r>
                <a:rPr lang="vi-VN" sz="1900" b="1" dirty="0">
                  <a:solidFill>
                    <a:srgbClr val="173287"/>
                  </a:solidFill>
                  <a:latin typeface="Lexend Deca Light" pitchFamily="2" charset="0"/>
                </a:rPr>
                <a:t>Client for Accounting Management</a:t>
              </a:r>
            </a:p>
            <a:p>
              <a:pPr marL="342900" indent="-342900">
                <a:buFont typeface="Arial" panose="020B0604020202020204" pitchFamily="34" charset="0"/>
                <a:buChar char="•"/>
              </a:pPr>
              <a:r>
                <a:rPr lang="vi-VN" sz="1900" b="1" dirty="0">
                  <a:solidFill>
                    <a:srgbClr val="173287"/>
                  </a:solidFill>
                  <a:latin typeface="Lexend Deca Light" pitchFamily="2" charset="0"/>
                </a:rPr>
                <a:t>Client for Business Management</a:t>
              </a:r>
            </a:p>
            <a:p>
              <a:pPr marL="342900" indent="-342900">
                <a:buFont typeface="Arial" panose="020B0604020202020204" pitchFamily="34" charset="0"/>
                <a:buChar char="•"/>
              </a:pPr>
              <a:r>
                <a:rPr lang="vi-VN" sz="1900" b="1" dirty="0">
                  <a:solidFill>
                    <a:srgbClr val="173287"/>
                  </a:solidFill>
                  <a:latin typeface="Lexend Deca Light" pitchFamily="2" charset="0"/>
                </a:rPr>
                <a:t>Client for </a:t>
              </a:r>
              <a:r>
                <a:rPr lang="en-US" sz="1900" b="1" dirty="0">
                  <a:solidFill>
                    <a:srgbClr val="173287"/>
                  </a:solidFill>
                  <a:latin typeface="Lexend Deca Light" pitchFamily="2" charset="0"/>
                </a:rPr>
                <a:t>Human Resource management</a:t>
              </a:r>
            </a:p>
          </p:txBody>
        </p:sp>
      </p:grpSp>
      <p:grpSp>
        <p:nvGrpSpPr>
          <p:cNvPr id="26" name="Group 25">
            <a:extLst>
              <a:ext uri="{FF2B5EF4-FFF2-40B4-BE49-F238E27FC236}">
                <a16:creationId xmlns:a16="http://schemas.microsoft.com/office/drawing/2014/main" id="{8732F84C-DD2A-E759-CF6E-C8C869863EA5}"/>
              </a:ext>
            </a:extLst>
          </p:cNvPr>
          <p:cNvGrpSpPr/>
          <p:nvPr/>
        </p:nvGrpSpPr>
        <p:grpSpPr>
          <a:xfrm>
            <a:off x="6351130" y="1839717"/>
            <a:ext cx="4899913" cy="3799368"/>
            <a:chOff x="6351130" y="1839717"/>
            <a:chExt cx="4899913" cy="3799368"/>
          </a:xfrm>
        </p:grpSpPr>
        <p:sp>
          <p:nvSpPr>
            <p:cNvPr id="27" name="Rectangle 26">
              <a:extLst>
                <a:ext uri="{FF2B5EF4-FFF2-40B4-BE49-F238E27FC236}">
                  <a16:creationId xmlns:a16="http://schemas.microsoft.com/office/drawing/2014/main" id="{605DC6E5-AFD6-3C60-111D-F5BA1E9FDD00}"/>
                </a:ext>
              </a:extLst>
            </p:cNvPr>
            <p:cNvSpPr/>
            <p:nvPr/>
          </p:nvSpPr>
          <p:spPr>
            <a:xfrm>
              <a:off x="6351130" y="2464805"/>
              <a:ext cx="4899913" cy="317428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9C67212-681B-4C8C-9781-74E7B6DC1B70}"/>
                </a:ext>
              </a:extLst>
            </p:cNvPr>
            <p:cNvGrpSpPr/>
            <p:nvPr/>
          </p:nvGrpSpPr>
          <p:grpSpPr>
            <a:xfrm>
              <a:off x="8290829" y="1839717"/>
              <a:ext cx="1246131" cy="1246131"/>
              <a:chOff x="4327677" y="1606705"/>
              <a:chExt cx="1246131" cy="1246131"/>
            </a:xfrm>
          </p:grpSpPr>
          <p:sp>
            <p:nvSpPr>
              <p:cNvPr id="30" name="Diamond 29">
                <a:extLst>
                  <a:ext uri="{FF2B5EF4-FFF2-40B4-BE49-F238E27FC236}">
                    <a16:creationId xmlns:a16="http://schemas.microsoft.com/office/drawing/2014/main" id="{8C2C9D38-7113-540F-D95D-6EC4AE500E19}"/>
                  </a:ext>
                </a:extLst>
              </p:cNvPr>
              <p:cNvSpPr/>
              <p:nvPr/>
            </p:nvSpPr>
            <p:spPr>
              <a:xfrm>
                <a:off x="4327677" y="1606705"/>
                <a:ext cx="1246131" cy="1246131"/>
              </a:xfrm>
              <a:prstGeom prst="diamond">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colorful meter with stars&#10;&#10;Description automatically generated">
                <a:extLst>
                  <a:ext uri="{FF2B5EF4-FFF2-40B4-BE49-F238E27FC236}">
                    <a16:creationId xmlns:a16="http://schemas.microsoft.com/office/drawing/2014/main" id="{197CA664-54F5-0CBF-9C68-FA70F7EF72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4973" y="1934001"/>
                <a:ext cx="591538" cy="591538"/>
              </a:xfrm>
              <a:prstGeom prst="rect">
                <a:avLst/>
              </a:prstGeom>
              <a:solidFill>
                <a:schemeClr val="bg1"/>
              </a:solidFill>
              <a:ln>
                <a:noFill/>
              </a:ln>
              <a:effectLst/>
            </p:spPr>
          </p:pic>
        </p:grpSp>
        <p:sp>
          <p:nvSpPr>
            <p:cNvPr id="29" name="TextBox 28">
              <a:extLst>
                <a:ext uri="{FF2B5EF4-FFF2-40B4-BE49-F238E27FC236}">
                  <a16:creationId xmlns:a16="http://schemas.microsoft.com/office/drawing/2014/main" id="{B1D44F3A-7B79-2546-D1CB-6D27540688C3}"/>
                </a:ext>
              </a:extLst>
            </p:cNvPr>
            <p:cNvSpPr txBox="1"/>
            <p:nvPr/>
          </p:nvSpPr>
          <p:spPr>
            <a:xfrm>
              <a:off x="6681419" y="3299597"/>
              <a:ext cx="4464940" cy="1692771"/>
            </a:xfrm>
            <a:prstGeom prst="rect">
              <a:avLst/>
            </a:prstGeom>
            <a:noFill/>
          </p:spPr>
          <p:txBody>
            <a:bodyPr wrap="square" rtlCol="0">
              <a:spAutoFit/>
            </a:bodyPr>
            <a:lstStyle/>
            <a:p>
              <a:r>
                <a:rPr lang="en-US" sz="2400" b="1" dirty="0">
                  <a:solidFill>
                    <a:srgbClr val="173287"/>
                  </a:solidFill>
                  <a:latin typeface="Lexend Deca Light" pitchFamily="2" charset="0"/>
                </a:rPr>
                <a:t>Evaluation Criteria:</a:t>
              </a:r>
            </a:p>
            <a:p>
              <a:pPr marL="342900" indent="-342900">
                <a:buFont typeface="Arial" panose="020B0604020202020204" pitchFamily="34" charset="0"/>
                <a:buChar char="•"/>
              </a:pPr>
              <a:r>
                <a:rPr lang="en-US" sz="2000" b="1" dirty="0">
                  <a:solidFill>
                    <a:srgbClr val="173287"/>
                  </a:solidFill>
                  <a:latin typeface="Lexend Deca Light" pitchFamily="2" charset="0"/>
                </a:rPr>
                <a:t>Friendly and Convenient UI/UX</a:t>
              </a:r>
            </a:p>
            <a:p>
              <a:pPr marL="342900" indent="-342900">
                <a:buFont typeface="Arial" panose="020B0604020202020204" pitchFamily="34" charset="0"/>
                <a:buChar char="•"/>
              </a:pPr>
              <a:r>
                <a:rPr lang="en-US" sz="2000" b="1" dirty="0">
                  <a:solidFill>
                    <a:srgbClr val="173287"/>
                  </a:solidFill>
                  <a:latin typeface="Lexend Deca Light" pitchFamily="2" charset="0"/>
                </a:rPr>
                <a:t>High performance and stability</a:t>
              </a:r>
            </a:p>
            <a:p>
              <a:pPr marL="342900" indent="-342900">
                <a:buFont typeface="Arial" panose="020B0604020202020204" pitchFamily="34" charset="0"/>
                <a:buChar char="•"/>
              </a:pPr>
              <a:r>
                <a:rPr lang="en-US" sz="2000" b="1" dirty="0">
                  <a:solidFill>
                    <a:srgbClr val="173287"/>
                  </a:solidFill>
                  <a:latin typeface="Lexend Deca Light" pitchFamily="2" charset="0"/>
                </a:rPr>
                <a:t>Data integrity and consistency</a:t>
              </a:r>
            </a:p>
            <a:p>
              <a:pPr marL="342900" indent="-342900">
                <a:buFont typeface="Arial" panose="020B0604020202020204" pitchFamily="34" charset="0"/>
                <a:buChar char="•"/>
              </a:pPr>
              <a:r>
                <a:rPr lang="en-US" sz="2000" b="1" dirty="0">
                  <a:solidFill>
                    <a:srgbClr val="173287"/>
                  </a:solidFill>
                  <a:latin typeface="Lexend Deca Light" pitchFamily="2" charset="0"/>
                </a:rPr>
                <a:t>Security </a:t>
              </a:r>
              <a:r>
                <a:rPr lang="en-US" sz="2000" b="1" dirty="0" err="1">
                  <a:solidFill>
                    <a:srgbClr val="173287"/>
                  </a:solidFill>
                  <a:latin typeface="Lexend Deca Light" pitchFamily="2" charset="0"/>
                </a:rPr>
                <a:t>guanrantee</a:t>
              </a:r>
              <a:endParaRPr lang="en-US" sz="2000" b="1" dirty="0">
                <a:solidFill>
                  <a:srgbClr val="173287"/>
                </a:solidFill>
                <a:latin typeface="Lexend Deca Light" pitchFamily="2" charset="0"/>
              </a:endParaRPr>
            </a:p>
          </p:txBody>
        </p:sp>
      </p:grpSp>
    </p:spTree>
    <p:extLst>
      <p:ext uri="{BB962C8B-B14F-4D97-AF65-F5344CB8AC3E}">
        <p14:creationId xmlns:p14="http://schemas.microsoft.com/office/powerpoint/2010/main" val="21437089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7850018E-E015-1486-E858-C613EAAC9E1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20C6961-D3E7-5450-3FC3-7760855BB94B}"/>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7EA59966-6CF6-C247-8756-5FC0C3E4614D}"/>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CF675655-011C-AA36-0D9F-B0DA14DB7A8A}"/>
              </a:ext>
            </a:extLst>
          </p:cNvPr>
          <p:cNvSpPr txBox="1">
            <a:spLocks noGrp="1"/>
          </p:cNvSpPr>
          <p:nvPr>
            <p:ph type="ctrTitle"/>
          </p:nvPr>
        </p:nvSpPr>
        <p:spPr>
          <a:xfrm>
            <a:off x="1693467" y="606268"/>
            <a:ext cx="8944402" cy="589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dirty="0">
                <a:solidFill>
                  <a:srgbClr val="F1E10D"/>
                </a:solidFill>
                <a:latin typeface="K2D" panose="00000500000000000000" pitchFamily="2" charset="-34"/>
                <a:cs typeface="K2D" panose="00000500000000000000" pitchFamily="2" charset="-34"/>
              </a:rPr>
              <a:t>FINANCIAL PLAN</a:t>
            </a:r>
            <a:endParaRPr sz="3200" b="1" dirty="0">
              <a:solidFill>
                <a:srgbClr val="F1E10D"/>
              </a:solidFill>
              <a:latin typeface="K2D" panose="00000500000000000000" pitchFamily="2" charset="-34"/>
              <a:cs typeface="K2D" panose="00000500000000000000" pitchFamily="2" charset="-34"/>
            </a:endParaRPr>
          </a:p>
        </p:txBody>
      </p:sp>
      <p:grpSp>
        <p:nvGrpSpPr>
          <p:cNvPr id="8" name="Group 7">
            <a:extLst>
              <a:ext uri="{FF2B5EF4-FFF2-40B4-BE49-F238E27FC236}">
                <a16:creationId xmlns:a16="http://schemas.microsoft.com/office/drawing/2014/main" id="{DF9DB366-2776-6675-E828-5FF248FCA14D}"/>
              </a:ext>
            </a:extLst>
          </p:cNvPr>
          <p:cNvGrpSpPr/>
          <p:nvPr/>
        </p:nvGrpSpPr>
        <p:grpSpPr>
          <a:xfrm>
            <a:off x="-817871" y="1"/>
            <a:ext cx="3723117" cy="821790"/>
            <a:chOff x="-817871" y="1"/>
            <a:chExt cx="3723117" cy="821790"/>
          </a:xfrm>
        </p:grpSpPr>
        <p:sp>
          <p:nvSpPr>
            <p:cNvPr id="11" name="Parallelogram 10">
              <a:extLst>
                <a:ext uri="{FF2B5EF4-FFF2-40B4-BE49-F238E27FC236}">
                  <a16:creationId xmlns:a16="http://schemas.microsoft.com/office/drawing/2014/main" id="{0569734B-5260-D74E-033D-44A5B3A7E41E}"/>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8E5C6C-21A1-4732-D5CF-C7E17B55C7F9}"/>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16" name="Picture 15" descr="A blue diamond with a logo and text&#10;&#10;Description automatically generated">
              <a:extLst>
                <a:ext uri="{FF2B5EF4-FFF2-40B4-BE49-F238E27FC236}">
                  <a16:creationId xmlns:a16="http://schemas.microsoft.com/office/drawing/2014/main" id="{BDD6E7A7-ED01-0220-1206-5078E063C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graphicFrame>
        <p:nvGraphicFramePr>
          <p:cNvPr id="4" name="Table 3">
            <a:extLst>
              <a:ext uri="{FF2B5EF4-FFF2-40B4-BE49-F238E27FC236}">
                <a16:creationId xmlns:a16="http://schemas.microsoft.com/office/drawing/2014/main" id="{FCF8D094-FCDD-975B-C89D-281ACDBB97A5}"/>
              </a:ext>
            </a:extLst>
          </p:cNvPr>
          <p:cNvGraphicFramePr>
            <a:graphicFrameLocks noGrp="1"/>
          </p:cNvGraphicFramePr>
          <p:nvPr>
            <p:extLst>
              <p:ext uri="{D42A27DB-BD31-4B8C-83A1-F6EECF244321}">
                <p14:modId xmlns:p14="http://schemas.microsoft.com/office/powerpoint/2010/main" val="2058539810"/>
              </p:ext>
            </p:extLst>
          </p:nvPr>
        </p:nvGraphicFramePr>
        <p:xfrm>
          <a:off x="378822" y="1443656"/>
          <a:ext cx="11573692" cy="4350651"/>
        </p:xfrm>
        <a:graphic>
          <a:graphicData uri="http://schemas.openxmlformats.org/drawingml/2006/table">
            <a:tbl>
              <a:tblPr>
                <a:tableStyleId>{5C22544A-7EE6-4342-B048-85BDC9FD1C3A}</a:tableStyleId>
              </a:tblPr>
              <a:tblGrid>
                <a:gridCol w="1082608">
                  <a:extLst>
                    <a:ext uri="{9D8B030D-6E8A-4147-A177-3AD203B41FA5}">
                      <a16:colId xmlns:a16="http://schemas.microsoft.com/office/drawing/2014/main" val="3830857549"/>
                    </a:ext>
                  </a:extLst>
                </a:gridCol>
                <a:gridCol w="3515519">
                  <a:extLst>
                    <a:ext uri="{9D8B030D-6E8A-4147-A177-3AD203B41FA5}">
                      <a16:colId xmlns:a16="http://schemas.microsoft.com/office/drawing/2014/main" val="2470463395"/>
                    </a:ext>
                  </a:extLst>
                </a:gridCol>
                <a:gridCol w="2544947">
                  <a:extLst>
                    <a:ext uri="{9D8B030D-6E8A-4147-A177-3AD203B41FA5}">
                      <a16:colId xmlns:a16="http://schemas.microsoft.com/office/drawing/2014/main" val="1885680852"/>
                    </a:ext>
                  </a:extLst>
                </a:gridCol>
                <a:gridCol w="2760299">
                  <a:extLst>
                    <a:ext uri="{9D8B030D-6E8A-4147-A177-3AD203B41FA5}">
                      <a16:colId xmlns:a16="http://schemas.microsoft.com/office/drawing/2014/main" val="2240185332"/>
                    </a:ext>
                  </a:extLst>
                </a:gridCol>
                <a:gridCol w="1670319">
                  <a:extLst>
                    <a:ext uri="{9D8B030D-6E8A-4147-A177-3AD203B41FA5}">
                      <a16:colId xmlns:a16="http://schemas.microsoft.com/office/drawing/2014/main" val="3077580500"/>
                    </a:ext>
                  </a:extLst>
                </a:gridCol>
              </a:tblGrid>
              <a:tr h="810681">
                <a:tc>
                  <a:txBody>
                    <a:bodyPr/>
                    <a:lstStyle/>
                    <a:p>
                      <a:pPr algn="ctr" fontAlgn="ctr"/>
                      <a:r>
                        <a:rPr lang="en-US" sz="2000" b="1" i="0" u="none" strike="noStrike" dirty="0">
                          <a:solidFill>
                            <a:schemeClr val="bg1"/>
                          </a:solidFill>
                          <a:effectLst/>
                          <a:latin typeface="Lexend Deca" pitchFamily="2" charset="0"/>
                        </a:rPr>
                        <a:t>Order</a:t>
                      </a:r>
                    </a:p>
                  </a:txBody>
                  <a:tcPr marL="7620" marR="7620" marT="7620" marB="0" anchor="ct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bg1"/>
                          </a:solidFill>
                          <a:effectLst/>
                          <a:latin typeface="Lexend Deca" pitchFamily="2" charset="0"/>
                        </a:rPr>
                        <a:t>Expense items</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u="none" strike="noStrike" dirty="0">
                          <a:solidFill>
                            <a:schemeClr val="bg1"/>
                          </a:solidFill>
                          <a:effectLst/>
                          <a:latin typeface="Lexend Deca" pitchFamily="2" charset="0"/>
                        </a:rPr>
                        <a:t>Equation</a:t>
                      </a:r>
                      <a:endParaRPr lang="en-US" sz="2000" b="1" i="0" u="none" strike="noStrike" dirty="0">
                        <a:solidFill>
                          <a:schemeClr val="bg1"/>
                        </a:solidFill>
                        <a:effectLst/>
                        <a:latin typeface="Lexend Deca" pitchFamily="2"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u="none" strike="noStrike" dirty="0">
                          <a:solidFill>
                            <a:schemeClr val="bg1"/>
                          </a:solidFill>
                          <a:effectLst/>
                          <a:latin typeface="Lexend Deca" pitchFamily="2" charset="0"/>
                        </a:rPr>
                        <a:t>Value</a:t>
                      </a:r>
                      <a:endParaRPr lang="en-US" sz="2000" b="1" i="0" u="none" strike="noStrike" dirty="0">
                        <a:solidFill>
                          <a:schemeClr val="bg1"/>
                        </a:solidFill>
                        <a:effectLst/>
                        <a:latin typeface="Lexend Deca" pitchFamily="2"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bg1"/>
                          </a:solidFill>
                          <a:effectLst/>
                          <a:latin typeface="Lexend Deca" pitchFamily="2" charset="0"/>
                        </a:rPr>
                        <a:t>Notation</a:t>
                      </a:r>
                    </a:p>
                  </a:txBody>
                  <a:tcPr marL="7620" marR="7620" marT="7620" marB="0"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6497702"/>
                  </a:ext>
                </a:extLst>
              </a:tr>
              <a:tr h="1621360">
                <a:tc>
                  <a:txBody>
                    <a:bodyPr/>
                    <a:lstStyle/>
                    <a:p>
                      <a:pPr algn="ctr" fontAlgn="ctr"/>
                      <a:r>
                        <a:rPr lang="en-US" sz="1800" u="none" strike="noStrike">
                          <a:solidFill>
                            <a:schemeClr val="bg1"/>
                          </a:solidFill>
                          <a:effectLst/>
                          <a:latin typeface="Lexend Deca Light" pitchFamily="2" charset="0"/>
                        </a:rPr>
                        <a:t>1</a:t>
                      </a:r>
                      <a:endParaRPr lang="en-US" sz="1800" b="0" i="0" u="none" strike="noStrike">
                        <a:solidFill>
                          <a:schemeClr val="bg1"/>
                        </a:solidFill>
                        <a:effectLst/>
                        <a:latin typeface="Lexend Deca Light" pitchFamily="2" charset="0"/>
                      </a:endParaRPr>
                    </a:p>
                  </a:txBody>
                  <a:tcPr marL="7620" marR="7620" marT="7620" marB="0"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0" i="0" u="none" strike="noStrike" dirty="0">
                          <a:solidFill>
                            <a:schemeClr val="bg1"/>
                          </a:solidFill>
                          <a:effectLst/>
                          <a:latin typeface="Lexend Deca Light" pitchFamily="2" charset="0"/>
                        </a:rPr>
                        <a:t>Software value</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1800" u="none" strike="noStrike">
                          <a:solidFill>
                            <a:schemeClr val="bg1"/>
                          </a:solidFill>
                          <a:effectLst/>
                          <a:latin typeface="Lexend Deca Light" pitchFamily="2" charset="0"/>
                        </a:rPr>
                        <a:t>1,4 x E x P x H</a:t>
                      </a:r>
                      <a:endParaRPr lang="pt-BR" sz="1800" b="0" i="0" u="none" strike="noStrike">
                        <a:solidFill>
                          <a:schemeClr val="bg1"/>
                        </a:solidFill>
                        <a:effectLst/>
                        <a:latin typeface="Lexend Deca Light" pitchFamily="2"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u="none" strike="noStrike" dirty="0">
                          <a:solidFill>
                            <a:schemeClr val="bg1"/>
                          </a:solidFill>
                          <a:effectLst/>
                          <a:latin typeface="Lexend Deca Light" pitchFamily="2" charset="0"/>
                        </a:rPr>
                        <a:t>723,468,608.8</a:t>
                      </a:r>
                      <a:endParaRPr lang="en-US" sz="1800" b="0" i="0" u="none" strike="noStrike" dirty="0">
                        <a:solidFill>
                          <a:schemeClr val="bg1"/>
                        </a:solidFill>
                        <a:effectLst/>
                        <a:latin typeface="Lexend Deca Light" pitchFamily="2"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u="none" strike="noStrike">
                          <a:solidFill>
                            <a:schemeClr val="bg1"/>
                          </a:solidFill>
                          <a:effectLst/>
                          <a:latin typeface="Lexend Deca Light" pitchFamily="2" charset="0"/>
                        </a:rPr>
                        <a:t>G</a:t>
                      </a:r>
                      <a:endParaRPr lang="en-US" sz="1800" b="0" i="0" u="none" strike="noStrike">
                        <a:solidFill>
                          <a:schemeClr val="bg1"/>
                        </a:solidFill>
                        <a:effectLst/>
                        <a:latin typeface="Lexend Deca Light" pitchFamily="2" charset="0"/>
                      </a:endParaRPr>
                    </a:p>
                  </a:txBody>
                  <a:tcPr marL="7620" marR="7620" marT="7620" marB="0"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495904"/>
                  </a:ext>
                </a:extLst>
              </a:tr>
              <a:tr h="972816">
                <a:tc>
                  <a:txBody>
                    <a:bodyPr/>
                    <a:lstStyle/>
                    <a:p>
                      <a:pPr algn="ctr" fontAlgn="ctr"/>
                      <a:r>
                        <a:rPr lang="en-US" sz="1800" u="none" strike="noStrike">
                          <a:solidFill>
                            <a:schemeClr val="bg1"/>
                          </a:solidFill>
                          <a:effectLst/>
                          <a:latin typeface="Lexend Deca Light" pitchFamily="2" charset="0"/>
                        </a:rPr>
                        <a:t>2</a:t>
                      </a:r>
                      <a:endParaRPr lang="en-US" sz="1800" b="0" i="0" u="none" strike="noStrike">
                        <a:solidFill>
                          <a:schemeClr val="bg1"/>
                        </a:solidFill>
                        <a:effectLst/>
                        <a:latin typeface="Lexend Deca Light" pitchFamily="2" charset="0"/>
                      </a:endParaRPr>
                    </a:p>
                  </a:txBody>
                  <a:tcPr marL="7620" marR="7620" marT="7620" marB="0"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0" i="0" u="none" strike="noStrike" dirty="0">
                          <a:solidFill>
                            <a:schemeClr val="bg1"/>
                          </a:solidFill>
                          <a:effectLst/>
                          <a:latin typeface="Lexend Deca Light" pitchFamily="2" charset="0"/>
                        </a:rPr>
                        <a:t>General expenses</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u="none" strike="noStrike" dirty="0">
                          <a:solidFill>
                            <a:schemeClr val="bg1"/>
                          </a:solidFill>
                          <a:effectLst/>
                          <a:latin typeface="Lexend Deca Light" pitchFamily="2" charset="0"/>
                        </a:rPr>
                        <a:t>G x ratio</a:t>
                      </a:r>
                    </a:p>
                    <a:p>
                      <a:pPr algn="ctr" fontAlgn="ctr"/>
                      <a:r>
                        <a:rPr lang="en-US" sz="1800" b="0" i="0" u="none" strike="noStrike" dirty="0">
                          <a:solidFill>
                            <a:schemeClr val="bg1"/>
                          </a:solidFill>
                          <a:effectLst/>
                          <a:latin typeface="Lexend Deca Light" pitchFamily="2" charset="0"/>
                        </a:rPr>
                        <a:t>(ratio = </a:t>
                      </a:r>
                      <a:r>
                        <a:rPr lang="vi-VN" sz="1800" b="0" i="0" u="none" strike="noStrike" dirty="0">
                          <a:solidFill>
                            <a:schemeClr val="bg1"/>
                          </a:solidFill>
                          <a:effectLst/>
                          <a:latin typeface="Lexend Deca Light" pitchFamily="2" charset="0"/>
                        </a:rPr>
                        <a:t>6</a:t>
                      </a:r>
                      <a:r>
                        <a:rPr lang="en-US" sz="1800" b="0" i="0" u="none" strike="noStrike" dirty="0">
                          <a:solidFill>
                            <a:schemeClr val="bg1"/>
                          </a:solidFill>
                          <a:effectLst/>
                          <a:latin typeface="Lexend Deca Light" pitchFamily="2"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b="0" i="0" u="none" strike="noStrike" dirty="0">
                          <a:solidFill>
                            <a:schemeClr val="bg1"/>
                          </a:solidFill>
                          <a:effectLst/>
                          <a:latin typeface="Lexend Deca Light" pitchFamily="2" charset="0"/>
                        </a:rPr>
                        <a:t>470,254,595.72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u="none" strike="noStrike" dirty="0">
                          <a:solidFill>
                            <a:schemeClr val="bg1"/>
                          </a:solidFill>
                          <a:effectLst/>
                          <a:latin typeface="Lexend Deca" pitchFamily="2" charset="0"/>
                        </a:rPr>
                        <a:t>G</a:t>
                      </a:r>
                      <a:r>
                        <a:rPr lang="en-US" sz="1800" b="1" u="none" strike="noStrike" baseline="-25000" dirty="0">
                          <a:solidFill>
                            <a:schemeClr val="bg1"/>
                          </a:solidFill>
                          <a:effectLst/>
                          <a:latin typeface="Lexend Deca" pitchFamily="2" charset="0"/>
                        </a:rPr>
                        <a:t>PM</a:t>
                      </a:r>
                      <a:endParaRPr lang="en-US" sz="1800" b="1" i="0" u="none" strike="noStrike" dirty="0">
                        <a:solidFill>
                          <a:schemeClr val="bg1"/>
                        </a:solidFill>
                        <a:effectLst/>
                        <a:latin typeface="Lexend Deca" pitchFamily="2" charset="0"/>
                      </a:endParaRPr>
                    </a:p>
                  </a:txBody>
                  <a:tcPr marL="7620" marR="7620" marT="7620" marB="0"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193859"/>
                  </a:ext>
                </a:extLst>
              </a:tr>
              <a:tr h="945794">
                <a:tc gridSpan="2">
                  <a:txBody>
                    <a:bodyPr/>
                    <a:lstStyle/>
                    <a:p>
                      <a:pPr algn="ctr" fontAlgn="ctr"/>
                      <a:r>
                        <a:rPr lang="en-US" sz="2000" b="1" u="none" strike="noStrike" dirty="0">
                          <a:solidFill>
                            <a:schemeClr val="bg1"/>
                          </a:solidFill>
                          <a:effectLst/>
                          <a:latin typeface="Lexend Deca" pitchFamily="2" charset="0"/>
                        </a:rPr>
                        <a:t>TOTAL</a:t>
                      </a:r>
                      <a:endParaRPr lang="en-US" sz="2000" b="1" i="0" u="none" strike="noStrike" dirty="0">
                        <a:solidFill>
                          <a:schemeClr val="bg1"/>
                        </a:solidFill>
                        <a:effectLst/>
                        <a:latin typeface="Lexend Deca" pitchFamily="2" charset="0"/>
                      </a:endParaRPr>
                    </a:p>
                  </a:txBody>
                  <a:tcPr marL="7620" marR="7620" marT="7620" marB="0"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dirty="0"/>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2000" b="1" u="none" strike="noStrike" dirty="0">
                          <a:solidFill>
                            <a:schemeClr val="bg1"/>
                          </a:solidFill>
                          <a:effectLst/>
                          <a:latin typeface="Lexend Deca" pitchFamily="2" charset="0"/>
                        </a:rPr>
                        <a:t>G</a:t>
                      </a:r>
                      <a:r>
                        <a:rPr lang="en-US" sz="2000" b="1" u="none" strike="noStrike" baseline="-25000" dirty="0">
                          <a:solidFill>
                            <a:schemeClr val="bg1"/>
                          </a:solidFill>
                          <a:effectLst/>
                          <a:latin typeface="Lexend Deca" pitchFamily="2" charset="0"/>
                        </a:rPr>
                        <a:t>PM</a:t>
                      </a:r>
                      <a:endParaRPr lang="en-US" sz="2000" b="1" i="0" u="none" strike="noStrike" dirty="0">
                        <a:solidFill>
                          <a:schemeClr val="bg1"/>
                        </a:solidFill>
                        <a:effectLst/>
                        <a:latin typeface="Lexend Deca" pitchFamily="2"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fontAlgn="ctr"/>
                      <a:r>
                        <a:rPr lang="en-US" sz="2000" b="1" u="none" strike="noStrike" dirty="0">
                          <a:solidFill>
                            <a:schemeClr val="bg1"/>
                          </a:solidFill>
                          <a:effectLst/>
                          <a:latin typeface="Lexend Deca" pitchFamily="2" charset="0"/>
                        </a:rPr>
                        <a:t>470,254,595.72</a:t>
                      </a:r>
                      <a:r>
                        <a:rPr lang="vi-VN" sz="2000" b="1" u="none" strike="noStrike" dirty="0">
                          <a:solidFill>
                            <a:schemeClr val="bg1"/>
                          </a:solidFill>
                          <a:effectLst/>
                          <a:latin typeface="Lexend Deca" pitchFamily="2" charset="0"/>
                        </a:rPr>
                        <a:t> đ</a:t>
                      </a:r>
                      <a:endParaRPr lang="en-US" sz="2000" b="1" u="none" strike="noStrike" dirty="0">
                        <a:solidFill>
                          <a:schemeClr val="bg1"/>
                        </a:solidFill>
                        <a:effectLst/>
                        <a:latin typeface="Lexend Deca" pitchFamily="2" charset="0"/>
                      </a:endParaRPr>
                    </a:p>
                  </a:txBody>
                  <a:tcPr marL="7620" marR="7620" marT="7620" marB="0"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dirty="0"/>
                    </a:p>
                  </a:txBody>
                  <a:tcPr marL="7620" marR="7620" marT="7620" marB="0" anchor="ctr"/>
                </a:tc>
                <a:extLst>
                  <a:ext uri="{0D108BD9-81ED-4DB2-BD59-A6C34878D82A}">
                    <a16:rowId xmlns:a16="http://schemas.microsoft.com/office/drawing/2014/main" val="4115751693"/>
                  </a:ext>
                </a:extLst>
              </a:tr>
            </a:tbl>
          </a:graphicData>
        </a:graphic>
      </p:graphicFrame>
    </p:spTree>
    <p:extLst>
      <p:ext uri="{BB962C8B-B14F-4D97-AF65-F5344CB8AC3E}">
        <p14:creationId xmlns:p14="http://schemas.microsoft.com/office/powerpoint/2010/main" val="19087467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12DF5E03-E850-B0BB-996C-1AFC015252A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AF1C86CF-3E1B-6521-4F31-C800DA23F85B}"/>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9DFB58FB-A37A-55C3-DDDF-AB3CE6F80707}"/>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61361330-36D1-77F4-B945-BF603583ED63}"/>
              </a:ext>
            </a:extLst>
          </p:cNvPr>
          <p:cNvSpPr txBox="1">
            <a:spLocks noGrp="1"/>
          </p:cNvSpPr>
          <p:nvPr>
            <p:ph type="ctrTitle"/>
          </p:nvPr>
        </p:nvSpPr>
        <p:spPr>
          <a:xfrm>
            <a:off x="3009641" y="2263260"/>
            <a:ext cx="6172715" cy="23314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n-US" b="1" dirty="0">
                <a:solidFill>
                  <a:srgbClr val="DACB0C"/>
                </a:solidFill>
                <a:latin typeface="K2D" panose="00000500000000000000" pitchFamily="2" charset="-34"/>
                <a:cs typeface="K2D" panose="00000500000000000000" pitchFamily="2" charset="-34"/>
              </a:rPr>
              <a:t>THANK YOU </a:t>
            </a:r>
            <a:r>
              <a:rPr lang="en-US" b="1" dirty="0">
                <a:solidFill>
                  <a:schemeClr val="bg1"/>
                </a:solidFill>
                <a:latin typeface="K2D" panose="00000500000000000000" pitchFamily="2" charset="-34"/>
                <a:cs typeface="K2D" panose="00000500000000000000" pitchFamily="2" charset="-34"/>
              </a:rPr>
              <a:t>FOR LISTENING</a:t>
            </a:r>
            <a:endParaRPr b="1" dirty="0">
              <a:solidFill>
                <a:schemeClr val="bg1"/>
              </a:solidFill>
              <a:latin typeface="K2D" panose="00000500000000000000" pitchFamily="2" charset="-34"/>
              <a:cs typeface="K2D" panose="00000500000000000000" pitchFamily="2" charset="-34"/>
            </a:endParaRPr>
          </a:p>
        </p:txBody>
      </p:sp>
      <p:grpSp>
        <p:nvGrpSpPr>
          <p:cNvPr id="2" name="Group 1">
            <a:extLst>
              <a:ext uri="{FF2B5EF4-FFF2-40B4-BE49-F238E27FC236}">
                <a16:creationId xmlns:a16="http://schemas.microsoft.com/office/drawing/2014/main" id="{21DA4B20-AF62-0833-EC98-848F66D3F47D}"/>
              </a:ext>
            </a:extLst>
          </p:cNvPr>
          <p:cNvGrpSpPr/>
          <p:nvPr/>
        </p:nvGrpSpPr>
        <p:grpSpPr>
          <a:xfrm>
            <a:off x="-817871" y="0"/>
            <a:ext cx="4761156" cy="1030689"/>
            <a:chOff x="-817871" y="0"/>
            <a:chExt cx="4761156" cy="1030689"/>
          </a:xfrm>
        </p:grpSpPr>
        <p:sp>
          <p:nvSpPr>
            <p:cNvPr id="3" name="Parallelogram 2">
              <a:extLst>
                <a:ext uri="{FF2B5EF4-FFF2-40B4-BE49-F238E27FC236}">
                  <a16:creationId xmlns:a16="http://schemas.microsoft.com/office/drawing/2014/main" id="{6924D9EC-9511-BD74-8663-5109469369C8}"/>
                </a:ext>
              </a:extLst>
            </p:cNvPr>
            <p:cNvSpPr/>
            <p:nvPr/>
          </p:nvSpPr>
          <p:spPr>
            <a:xfrm>
              <a:off x="-817871" y="0"/>
              <a:ext cx="4579939" cy="1030689"/>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4F8EB69-B062-B25A-DCB5-CF530F17CC37}"/>
                </a:ext>
              </a:extLst>
            </p:cNvPr>
            <p:cNvSpPr txBox="1"/>
            <p:nvPr/>
          </p:nvSpPr>
          <p:spPr>
            <a:xfrm>
              <a:off x="765319" y="300244"/>
              <a:ext cx="317796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0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20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7" name="Picture 6" descr="A blue diamond with a logo and text&#10;&#10;Description automatically generated">
              <a:extLst>
                <a:ext uri="{FF2B5EF4-FFF2-40B4-BE49-F238E27FC236}">
                  <a16:creationId xmlns:a16="http://schemas.microsoft.com/office/drawing/2014/main" id="{3F2CF522-9D51-E4B1-A228-C3AA9342C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83" y="225131"/>
              <a:ext cx="550336" cy="550336"/>
            </a:xfrm>
            <a:prstGeom prst="rect">
              <a:avLst/>
            </a:prstGeom>
          </p:spPr>
        </p:pic>
      </p:grpSp>
    </p:spTree>
    <p:extLst>
      <p:ext uri="{BB962C8B-B14F-4D97-AF65-F5344CB8AC3E}">
        <p14:creationId xmlns:p14="http://schemas.microsoft.com/office/powerpoint/2010/main" val="39878712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72E242FC-6404-181C-C3C9-DFEA4CCA0E03}"/>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7E6B9AD-951A-668F-74D5-3207F2334424}"/>
              </a:ext>
            </a:extLst>
          </p:cNvPr>
          <p:cNvPicPr>
            <a:picLocks noGrp="1" noRot="1" noChangeAspect="1" noMove="1" noResize="1" noEditPoints="1" noAdjustHandles="1" noChangeArrowheads="1" noChangeShapeType="1" noCrop="1"/>
          </p:cNvPicPr>
          <p:nvPr/>
        </p:nvPicPr>
        <p:blipFill>
          <a:blip r:embed="rId3">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F928E52D-D015-B022-EF1F-8FCB7B1B620E}"/>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2CA5102F-3067-B963-CCA8-C0117A448833}"/>
              </a:ext>
            </a:extLst>
          </p:cNvPr>
          <p:cNvSpPr txBox="1">
            <a:spLocks noGrp="1"/>
          </p:cNvSpPr>
          <p:nvPr>
            <p:ph type="ctrTitle"/>
          </p:nvPr>
        </p:nvSpPr>
        <p:spPr>
          <a:xfrm>
            <a:off x="3969720" y="215290"/>
            <a:ext cx="4238566" cy="7183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vi-VN" sz="4000" b="1" dirty="0">
                <a:solidFill>
                  <a:srgbClr val="F1E10D"/>
                </a:solidFill>
                <a:latin typeface="K2D" panose="00000500000000000000" pitchFamily="2" charset="-34"/>
                <a:cs typeface="K2D" panose="00000500000000000000" pitchFamily="2" charset="-34"/>
              </a:rPr>
              <a:t>CORE MEMBERS</a:t>
            </a:r>
            <a:endParaRPr sz="4000" b="1" dirty="0">
              <a:solidFill>
                <a:srgbClr val="F1E10D"/>
              </a:solidFill>
              <a:latin typeface="K2D" panose="00000500000000000000" pitchFamily="2" charset="-34"/>
              <a:cs typeface="K2D" panose="00000500000000000000" pitchFamily="2" charset="-34"/>
            </a:endParaRPr>
          </a:p>
        </p:txBody>
      </p:sp>
      <p:graphicFrame>
        <p:nvGraphicFramePr>
          <p:cNvPr id="9" name="Google Shape;159;p5">
            <a:extLst>
              <a:ext uri="{FF2B5EF4-FFF2-40B4-BE49-F238E27FC236}">
                <a16:creationId xmlns:a16="http://schemas.microsoft.com/office/drawing/2014/main" id="{BDE2ABF7-11F5-C532-5A03-02FD5521FFF8}"/>
              </a:ext>
            </a:extLst>
          </p:cNvPr>
          <p:cNvGraphicFramePr/>
          <p:nvPr>
            <p:extLst>
              <p:ext uri="{D42A27DB-BD31-4B8C-83A1-F6EECF244321}">
                <p14:modId xmlns:p14="http://schemas.microsoft.com/office/powerpoint/2010/main" val="1243071019"/>
              </p:ext>
            </p:extLst>
          </p:nvPr>
        </p:nvGraphicFramePr>
        <p:xfrm>
          <a:off x="344417" y="1151073"/>
          <a:ext cx="11666449" cy="5092720"/>
        </p:xfrm>
        <a:graphic>
          <a:graphicData uri="http://schemas.openxmlformats.org/drawingml/2006/table">
            <a:tbl>
              <a:tblPr>
                <a:noFill/>
              </a:tblPr>
              <a:tblGrid>
                <a:gridCol w="604435">
                  <a:extLst>
                    <a:ext uri="{9D8B030D-6E8A-4147-A177-3AD203B41FA5}">
                      <a16:colId xmlns:a16="http://schemas.microsoft.com/office/drawing/2014/main" val="20000"/>
                    </a:ext>
                  </a:extLst>
                </a:gridCol>
                <a:gridCol w="2459826">
                  <a:extLst>
                    <a:ext uri="{9D8B030D-6E8A-4147-A177-3AD203B41FA5}">
                      <a16:colId xmlns:a16="http://schemas.microsoft.com/office/drawing/2014/main" val="20001"/>
                    </a:ext>
                  </a:extLst>
                </a:gridCol>
                <a:gridCol w="2049730">
                  <a:extLst>
                    <a:ext uri="{9D8B030D-6E8A-4147-A177-3AD203B41FA5}">
                      <a16:colId xmlns:a16="http://schemas.microsoft.com/office/drawing/2014/main" val="20002"/>
                    </a:ext>
                  </a:extLst>
                </a:gridCol>
                <a:gridCol w="6552458">
                  <a:extLst>
                    <a:ext uri="{9D8B030D-6E8A-4147-A177-3AD203B41FA5}">
                      <a16:colId xmlns:a16="http://schemas.microsoft.com/office/drawing/2014/main" val="20003"/>
                    </a:ext>
                  </a:extLst>
                </a:gridCol>
              </a:tblGrid>
              <a:tr h="547932">
                <a:tc>
                  <a:txBody>
                    <a:bodyPr/>
                    <a:lstStyle/>
                    <a:p>
                      <a:pPr marL="0" marR="0" lvl="0" indent="0" algn="ctr" rtl="0">
                        <a:spcBef>
                          <a:spcPts val="0"/>
                        </a:spcBef>
                        <a:spcAft>
                          <a:spcPts val="0"/>
                        </a:spcAft>
                        <a:buNone/>
                      </a:pPr>
                      <a:r>
                        <a:rPr lang="vi-VN" sz="1600" b="0" i="0" u="none" strike="noStrike" cap="none" dirty="0">
                          <a:solidFill>
                            <a:schemeClr val="bg1"/>
                          </a:solidFill>
                          <a:latin typeface="Lexend Deca Light" pitchFamily="2" charset="0"/>
                          <a:ea typeface="Times New Roman"/>
                          <a:cs typeface="Times New Roman"/>
                          <a:sym typeface="Times New Roman"/>
                        </a:rPr>
                        <a:t>S</a:t>
                      </a:r>
                      <a:r>
                        <a:rPr lang="en-US" sz="1600" b="0" i="0" u="none" strike="noStrike" cap="none" dirty="0">
                          <a:solidFill>
                            <a:schemeClr val="bg1"/>
                          </a:solidFill>
                          <a:latin typeface="Lexend Deca Light" pitchFamily="2" charset="0"/>
                          <a:ea typeface="Times New Roman"/>
                          <a:cs typeface="Times New Roman"/>
                          <a:sym typeface="Times New Roman"/>
                        </a:rPr>
                        <a:t>TT</a:t>
                      </a:r>
                      <a:endParaRPr sz="1600" u="none" strike="noStrike" cap="none" dirty="0">
                        <a:solidFill>
                          <a:schemeClr val="bg1"/>
                        </a:solidFill>
                        <a:latin typeface="Lexend Deca Light" pitchFamily="2" charset="0"/>
                      </a:endParaRPr>
                    </a:p>
                  </a:txBody>
                  <a:tcPr marL="37825" marR="37825" marT="25225" marB="25225"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vi-VN" sz="1600" u="none" strike="noStrike" cap="none" dirty="0">
                          <a:solidFill>
                            <a:schemeClr val="bg1"/>
                          </a:solidFill>
                          <a:latin typeface="Lexend Deca Light" pitchFamily="2" charset="0"/>
                        </a:rPr>
                        <a:t>NAME</a:t>
                      </a:r>
                      <a:endParaRPr sz="1600" u="none" strike="noStrike" cap="none" dirty="0">
                        <a:solidFill>
                          <a:schemeClr val="bg1"/>
                        </a:solidFill>
                        <a:latin typeface="Lexend Deca Light" pitchFamily="2" charset="0"/>
                      </a:endParaRPr>
                    </a:p>
                  </a:txBody>
                  <a:tcPr marL="37825" marR="37825" marT="25225" marB="252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vi-VN" sz="1600" u="none" strike="noStrike" cap="none" dirty="0">
                          <a:solidFill>
                            <a:schemeClr val="bg1"/>
                          </a:solidFill>
                          <a:latin typeface="Lexend Deca Light" pitchFamily="2" charset="0"/>
                        </a:rPr>
                        <a:t>POSITION</a:t>
                      </a:r>
                      <a:endParaRPr sz="1600" u="none" strike="noStrike" cap="none" dirty="0">
                        <a:solidFill>
                          <a:schemeClr val="bg1"/>
                        </a:solidFill>
                        <a:latin typeface="Lexend Deca Light" pitchFamily="2" charset="0"/>
                      </a:endParaRPr>
                    </a:p>
                  </a:txBody>
                  <a:tcPr marL="37825" marR="37825" marT="25225" marB="252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vi-VN" sz="1600" u="none" strike="noStrike" cap="none" dirty="0">
                          <a:solidFill>
                            <a:schemeClr val="bg1"/>
                          </a:solidFill>
                          <a:latin typeface="Lexend Deca Light" pitchFamily="2" charset="0"/>
                        </a:rPr>
                        <a:t>STUDENT INFORMATION</a:t>
                      </a:r>
                      <a:endParaRPr sz="1600" u="none" strike="noStrike" cap="none" dirty="0">
                        <a:solidFill>
                          <a:schemeClr val="bg1"/>
                        </a:solidFill>
                        <a:latin typeface="Lexend Deca Light" pitchFamily="2" charset="0"/>
                      </a:endParaRPr>
                    </a:p>
                  </a:txBody>
                  <a:tcPr marL="37825" marR="37825" marT="25225" marB="25225"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40811">
                <a:tc>
                  <a:txBody>
                    <a:bodyPr/>
                    <a:lstStyle/>
                    <a:p>
                      <a:pPr marL="0" marR="0" lvl="0" indent="0" algn="ctr" rtl="0">
                        <a:spcBef>
                          <a:spcPts val="0"/>
                        </a:spcBef>
                        <a:spcAft>
                          <a:spcPts val="0"/>
                        </a:spcAft>
                        <a:buNone/>
                      </a:pPr>
                      <a:r>
                        <a:rPr lang="en-US" sz="1600" b="0" i="0" u="none" strike="noStrike" cap="none" dirty="0">
                          <a:solidFill>
                            <a:schemeClr val="bg1"/>
                          </a:solidFill>
                          <a:latin typeface="Lexend Deca Light" pitchFamily="2" charset="0"/>
                          <a:ea typeface="Times New Roman"/>
                          <a:cs typeface="Times New Roman"/>
                          <a:sym typeface="Times New Roman"/>
                        </a:rPr>
                        <a:t>1</a:t>
                      </a:r>
                      <a:endParaRPr sz="1600" u="none" strike="noStrike" cap="none" dirty="0">
                        <a:solidFill>
                          <a:schemeClr val="bg1"/>
                        </a:solidFill>
                        <a:latin typeface="Lexend Deca Light" pitchFamily="2" charset="0"/>
                      </a:endParaRPr>
                    </a:p>
                  </a:txBody>
                  <a:tcPr marL="37825" marR="37825" marT="25225" marB="25225"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vi-VN" sz="1600" u="none" strike="noStrike" cap="none" dirty="0">
                          <a:solidFill>
                            <a:schemeClr val="bg1"/>
                          </a:solidFill>
                          <a:latin typeface="Lexend Deca Light" pitchFamily="2" charset="0"/>
                        </a:rPr>
                        <a:t>Trương Đặng Trúc Lâm</a:t>
                      </a:r>
                    </a:p>
                  </a:txBody>
                  <a:tcPr marL="37825" marR="37825" marT="25225" marB="252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spcBef>
                          <a:spcPts val="0"/>
                        </a:spcBef>
                        <a:spcAft>
                          <a:spcPts val="0"/>
                        </a:spcAft>
                        <a:buNone/>
                      </a:pPr>
                      <a:r>
                        <a:rPr lang="en-US" sz="1800" u="none" strike="noStrike" kern="1200" cap="none" dirty="0">
                          <a:solidFill>
                            <a:schemeClr val="bg1"/>
                          </a:solidFill>
                          <a:latin typeface="Lexend Deca Light" pitchFamily="2" charset="0"/>
                          <a:ea typeface="+mn-ea"/>
                          <a:cs typeface="+mn-cs"/>
                        </a:rPr>
                        <a:t>Project Leader</a:t>
                      </a:r>
                    </a:p>
                  </a:txBody>
                  <a:tcPr marL="63500" marR="635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1600" u="none" strike="noStrike" cap="none" dirty="0">
                          <a:solidFill>
                            <a:schemeClr val="bg1"/>
                          </a:solidFill>
                          <a:latin typeface="Lexend Deca Light" pitchFamily="2" charset="0"/>
                        </a:rPr>
                        <a:t>Student ID: B2111933, Class: DI21V7F3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cap="none" dirty="0">
                          <a:solidFill>
                            <a:schemeClr val="bg1"/>
                          </a:solidFill>
                          <a:latin typeface="Lexend Deca Light" pitchFamily="2" charset="0"/>
                        </a:rPr>
                        <a:t>Course 47 of Information Technology (high quality program)</a:t>
                      </a:r>
                    </a:p>
                  </a:txBody>
                  <a:tcPr marL="37825" marR="37825" marT="25225" marB="25225"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82181">
                <a:tc>
                  <a:txBody>
                    <a:bodyPr/>
                    <a:lstStyle/>
                    <a:p>
                      <a:pPr marL="0" marR="0" lvl="0" indent="0" algn="ctr" rtl="0">
                        <a:spcBef>
                          <a:spcPts val="0"/>
                        </a:spcBef>
                        <a:spcAft>
                          <a:spcPts val="0"/>
                        </a:spcAft>
                        <a:buNone/>
                      </a:pPr>
                      <a:r>
                        <a:rPr lang="en-US" sz="1600" b="0" i="0" u="none" strike="noStrike" cap="none" dirty="0">
                          <a:solidFill>
                            <a:schemeClr val="bg1"/>
                          </a:solidFill>
                          <a:latin typeface="Lexend Deca Light" pitchFamily="2" charset="0"/>
                          <a:ea typeface="Times New Roman"/>
                          <a:cs typeface="Times New Roman"/>
                          <a:sym typeface="Times New Roman"/>
                        </a:rPr>
                        <a:t>2</a:t>
                      </a:r>
                      <a:endParaRPr sz="1600" u="none" strike="noStrike" cap="none" dirty="0">
                        <a:solidFill>
                          <a:schemeClr val="bg1"/>
                        </a:solidFill>
                        <a:latin typeface="Lexend Deca Light" pitchFamily="2" charset="0"/>
                      </a:endParaRPr>
                    </a:p>
                  </a:txBody>
                  <a:tcPr marL="37825" marR="37825" marT="25225" marB="25225"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vi-VN" sz="1600" u="none" strike="noStrike" cap="none" dirty="0">
                          <a:solidFill>
                            <a:schemeClr val="bg1"/>
                          </a:solidFill>
                          <a:latin typeface="Lexend Deca Light" pitchFamily="2" charset="0"/>
                        </a:rPr>
                        <a:t>Đặng Hoàng Hưng</a:t>
                      </a:r>
                    </a:p>
                  </a:txBody>
                  <a:tcPr marL="37825" marR="37825" marT="25225" marB="252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spcBef>
                          <a:spcPts val="0"/>
                        </a:spcBef>
                        <a:spcAft>
                          <a:spcPts val="0"/>
                        </a:spcAft>
                        <a:buNone/>
                      </a:pPr>
                      <a:r>
                        <a:rPr lang="en-US" sz="1800" u="none" strike="noStrike" kern="1200" cap="none" dirty="0">
                          <a:solidFill>
                            <a:schemeClr val="bg1"/>
                          </a:solidFill>
                          <a:latin typeface="Lexend Deca Light" pitchFamily="2" charset="0"/>
                          <a:ea typeface="+mn-ea"/>
                          <a:cs typeface="+mn-cs"/>
                        </a:rPr>
                        <a:t>Project Member</a:t>
                      </a:r>
                    </a:p>
                  </a:txBody>
                  <a:tcPr marL="63500" marR="635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1600" u="none" strike="noStrike" cap="none" dirty="0">
                          <a:solidFill>
                            <a:schemeClr val="bg1"/>
                          </a:solidFill>
                          <a:latin typeface="Lexend Deca Light" pitchFamily="2" charset="0"/>
                        </a:rPr>
                        <a:t>Student ID: B2111984, Class: DI21V7F3</a:t>
                      </a:r>
                    </a:p>
                    <a:p>
                      <a:pPr marL="0" marR="0" lvl="0" indent="0" algn="ctr" rtl="0">
                        <a:spcBef>
                          <a:spcPts val="0"/>
                        </a:spcBef>
                        <a:spcAft>
                          <a:spcPts val="0"/>
                        </a:spcAft>
                        <a:buNone/>
                      </a:pPr>
                      <a:r>
                        <a:rPr lang="en-US" sz="1600" u="none" strike="noStrike" cap="none" dirty="0">
                          <a:solidFill>
                            <a:schemeClr val="bg1"/>
                          </a:solidFill>
                          <a:latin typeface="Lexend Deca Light" pitchFamily="2" charset="0"/>
                        </a:rPr>
                        <a:t>Course 47 of Information Technology (high quality program)</a:t>
                      </a:r>
                    </a:p>
                  </a:txBody>
                  <a:tcPr marL="37825" marR="37825" marT="25225" marB="25225"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2181">
                <a:tc>
                  <a:txBody>
                    <a:bodyPr/>
                    <a:lstStyle/>
                    <a:p>
                      <a:pPr marL="0" marR="0" lvl="0" indent="0" algn="ctr" rtl="0">
                        <a:spcBef>
                          <a:spcPts val="0"/>
                        </a:spcBef>
                        <a:spcAft>
                          <a:spcPts val="0"/>
                        </a:spcAft>
                        <a:buNone/>
                      </a:pPr>
                      <a:r>
                        <a:rPr lang="en-US" sz="1600" b="0" i="0" u="none" strike="noStrike" cap="none" dirty="0">
                          <a:solidFill>
                            <a:schemeClr val="bg1"/>
                          </a:solidFill>
                          <a:latin typeface="Lexend Deca Light" pitchFamily="2" charset="0"/>
                          <a:ea typeface="Times New Roman"/>
                          <a:cs typeface="Times New Roman"/>
                          <a:sym typeface="Times New Roman"/>
                        </a:rPr>
                        <a:t>3</a:t>
                      </a:r>
                      <a:endParaRPr sz="1600" u="none" strike="noStrike" cap="none" dirty="0">
                        <a:solidFill>
                          <a:schemeClr val="bg1"/>
                        </a:solidFill>
                        <a:latin typeface="Lexend Deca Light" pitchFamily="2" charset="0"/>
                      </a:endParaRPr>
                    </a:p>
                  </a:txBody>
                  <a:tcPr marL="37825" marR="37825" marT="25225" marB="25225"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1600" u="none" strike="noStrike" cap="none" dirty="0">
                          <a:solidFill>
                            <a:schemeClr val="bg1"/>
                          </a:solidFill>
                          <a:latin typeface="Lexend Deca Light" pitchFamily="2" charset="0"/>
                        </a:rPr>
                        <a:t>Lê Xuân Thành</a:t>
                      </a:r>
                    </a:p>
                  </a:txBody>
                  <a:tcPr marL="37825" marR="37825" marT="25225" marB="252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spcBef>
                          <a:spcPts val="0"/>
                        </a:spcBef>
                        <a:spcAft>
                          <a:spcPts val="0"/>
                        </a:spcAft>
                        <a:buNone/>
                      </a:pPr>
                      <a:r>
                        <a:rPr lang="en-US" sz="1800" u="none" strike="noStrike" kern="1200" cap="none" dirty="0">
                          <a:solidFill>
                            <a:schemeClr val="bg1"/>
                          </a:solidFill>
                          <a:latin typeface="Lexend Deca Light" pitchFamily="2" charset="0"/>
                          <a:ea typeface="+mn-ea"/>
                          <a:cs typeface="+mn-cs"/>
                        </a:rPr>
                        <a:t>Project Member</a:t>
                      </a:r>
                    </a:p>
                  </a:txBody>
                  <a:tcPr marL="63500" marR="635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1600" u="none" strike="noStrike" cap="none" dirty="0">
                          <a:solidFill>
                            <a:schemeClr val="bg1"/>
                          </a:solidFill>
                          <a:latin typeface="Lexend Deca Light" pitchFamily="2" charset="0"/>
                        </a:rPr>
                        <a:t>Student ID: B2111952, Class: DI21V7F1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cap="none" dirty="0">
                          <a:solidFill>
                            <a:schemeClr val="bg1"/>
                          </a:solidFill>
                          <a:latin typeface="Lexend Deca Light" pitchFamily="2" charset="0"/>
                        </a:rPr>
                        <a:t>Course 47 of Information Technology (high quality program)</a:t>
                      </a:r>
                    </a:p>
                  </a:txBody>
                  <a:tcPr marL="37825" marR="37825" marT="25225" marB="25225"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39615">
                <a:tc>
                  <a:txBody>
                    <a:bodyPr/>
                    <a:lstStyle/>
                    <a:p>
                      <a:pPr marL="0" marR="0" lvl="0" indent="0" algn="ctr" rtl="0">
                        <a:spcBef>
                          <a:spcPts val="0"/>
                        </a:spcBef>
                        <a:spcAft>
                          <a:spcPts val="0"/>
                        </a:spcAft>
                        <a:buNone/>
                      </a:pPr>
                      <a:r>
                        <a:rPr lang="en-US" sz="1600" b="0" i="0" u="none" strike="noStrike" cap="none" dirty="0">
                          <a:solidFill>
                            <a:schemeClr val="bg1"/>
                          </a:solidFill>
                          <a:latin typeface="Lexend Deca Light" pitchFamily="2" charset="0"/>
                          <a:ea typeface="Times New Roman"/>
                          <a:cs typeface="Times New Roman"/>
                          <a:sym typeface="Times New Roman"/>
                        </a:rPr>
                        <a:t>4</a:t>
                      </a:r>
                      <a:endParaRPr sz="1600" u="none" strike="noStrike" cap="none" dirty="0">
                        <a:solidFill>
                          <a:schemeClr val="bg1"/>
                        </a:solidFill>
                        <a:latin typeface="Lexend Deca Light" pitchFamily="2" charset="0"/>
                      </a:endParaRPr>
                    </a:p>
                  </a:txBody>
                  <a:tcPr marL="37825" marR="37825" marT="25225" marB="25225"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1600" u="none" strike="noStrike" cap="none" dirty="0" err="1">
                          <a:solidFill>
                            <a:schemeClr val="bg1"/>
                          </a:solidFill>
                          <a:latin typeface="Lexend Deca Light" pitchFamily="2" charset="0"/>
                        </a:rPr>
                        <a:t>Nguyễn</a:t>
                      </a:r>
                      <a:r>
                        <a:rPr lang="en-US" sz="1600" u="none" strike="noStrike" cap="none" dirty="0">
                          <a:solidFill>
                            <a:schemeClr val="bg1"/>
                          </a:solidFill>
                          <a:latin typeface="Lexend Deca Light" pitchFamily="2" charset="0"/>
                        </a:rPr>
                        <a:t> Duy </a:t>
                      </a:r>
                      <a:r>
                        <a:rPr lang="en-US" sz="1600" u="none" strike="noStrike" cap="none" dirty="0" err="1">
                          <a:solidFill>
                            <a:schemeClr val="bg1"/>
                          </a:solidFill>
                          <a:latin typeface="Lexend Deca Light" pitchFamily="2" charset="0"/>
                        </a:rPr>
                        <a:t>Bằng</a:t>
                      </a:r>
                      <a:endParaRPr lang="en-US" sz="1600" u="none" strike="noStrike" cap="none" dirty="0">
                        <a:solidFill>
                          <a:schemeClr val="bg1"/>
                        </a:solidFill>
                        <a:latin typeface="Lexend Deca Light" pitchFamily="2" charset="0"/>
                      </a:endParaRPr>
                    </a:p>
                  </a:txBody>
                  <a:tcPr marL="37825" marR="37825" marT="25225" marB="252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spcBef>
                          <a:spcPts val="0"/>
                        </a:spcBef>
                        <a:spcAft>
                          <a:spcPts val="0"/>
                        </a:spcAft>
                        <a:buNone/>
                      </a:pPr>
                      <a:r>
                        <a:rPr lang="en-US" sz="1800" u="none" strike="noStrike" kern="1200" cap="none" dirty="0">
                          <a:solidFill>
                            <a:schemeClr val="bg1"/>
                          </a:solidFill>
                          <a:latin typeface="Lexend Deca Light" pitchFamily="2" charset="0"/>
                          <a:ea typeface="+mn-ea"/>
                          <a:cs typeface="+mn-cs"/>
                        </a:rPr>
                        <a:t>Project Member</a:t>
                      </a:r>
                    </a:p>
                  </a:txBody>
                  <a:tcPr marL="63500" marR="635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1600" u="none" strike="noStrike" cap="none" dirty="0">
                          <a:solidFill>
                            <a:schemeClr val="bg1"/>
                          </a:solidFill>
                          <a:latin typeface="Lexend Deca Light" pitchFamily="2" charset="0"/>
                        </a:rPr>
                        <a:t>Student ID: B2111971, Class: DI21V7F3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cap="none" dirty="0">
                          <a:solidFill>
                            <a:schemeClr val="bg1"/>
                          </a:solidFill>
                          <a:latin typeface="Lexend Deca Light" pitchFamily="2" charset="0"/>
                        </a:rPr>
                        <a:t>Course 47 of Information Technology (high quality program)</a:t>
                      </a:r>
                    </a:p>
                  </a:txBody>
                  <a:tcPr marL="37825" marR="37825" marT="25225" marB="25225"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8" name="Group 7">
            <a:extLst>
              <a:ext uri="{FF2B5EF4-FFF2-40B4-BE49-F238E27FC236}">
                <a16:creationId xmlns:a16="http://schemas.microsoft.com/office/drawing/2014/main" id="{4E3A2556-428B-BF24-7FD6-6931142DE55A}"/>
              </a:ext>
            </a:extLst>
          </p:cNvPr>
          <p:cNvGrpSpPr/>
          <p:nvPr/>
        </p:nvGrpSpPr>
        <p:grpSpPr>
          <a:xfrm>
            <a:off x="-817871" y="1"/>
            <a:ext cx="3723117" cy="821790"/>
            <a:chOff x="-817871" y="1"/>
            <a:chExt cx="3723117" cy="821790"/>
          </a:xfrm>
        </p:grpSpPr>
        <p:sp>
          <p:nvSpPr>
            <p:cNvPr id="5" name="Parallelogram 4">
              <a:extLst>
                <a:ext uri="{FF2B5EF4-FFF2-40B4-BE49-F238E27FC236}">
                  <a16:creationId xmlns:a16="http://schemas.microsoft.com/office/drawing/2014/main" id="{0D2741FD-D373-849C-243C-CDDDB9EBE178}"/>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33810A-ED40-428B-6FAA-C087DB6A1368}"/>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7" name="Picture 6" descr="A blue diamond with a logo and text&#10;&#10;Description automatically generated">
              <a:extLst>
                <a:ext uri="{FF2B5EF4-FFF2-40B4-BE49-F238E27FC236}">
                  <a16:creationId xmlns:a16="http://schemas.microsoft.com/office/drawing/2014/main" id="{DD3CFDCE-46AD-59E1-96AC-798059CDD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sp>
        <p:nvSpPr>
          <p:cNvPr id="2" name="Google Shape;84;p1">
            <a:extLst>
              <a:ext uri="{FF2B5EF4-FFF2-40B4-BE49-F238E27FC236}">
                <a16:creationId xmlns:a16="http://schemas.microsoft.com/office/drawing/2014/main" id="{D33D005E-F942-A210-30E3-34401852D037}"/>
              </a:ext>
            </a:extLst>
          </p:cNvPr>
          <p:cNvSpPr txBox="1">
            <a:spLocks/>
          </p:cNvSpPr>
          <p:nvPr/>
        </p:nvSpPr>
        <p:spPr>
          <a:xfrm>
            <a:off x="-5760977" y="418969"/>
            <a:ext cx="6033577" cy="1472699"/>
          </a:xfrm>
          <a:prstGeom prst="rect">
            <a:avLst/>
          </a:prstGeom>
          <a:noFill/>
          <a:ln>
            <a:noFill/>
          </a:ln>
        </p:spPr>
        <p:txBody>
          <a:bodyPr spcFirstLastPara="1" vert="horz" wrap="square" lIns="91425" tIns="45700" rIns="91425" bIns="457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US" sz="5400" b="1" dirty="0">
                <a:solidFill>
                  <a:srgbClr val="F1E10D"/>
                </a:solidFill>
                <a:latin typeface="K2D" panose="00000500000000000000" pitchFamily="2" charset="-34"/>
                <a:cs typeface="K2D" panose="00000500000000000000" pitchFamily="2" charset="-34"/>
              </a:rPr>
              <a:t>INTRODUCTION</a:t>
            </a:r>
          </a:p>
        </p:txBody>
      </p:sp>
      <p:sp>
        <p:nvSpPr>
          <p:cNvPr id="3" name="Google Shape;85;p1">
            <a:extLst>
              <a:ext uri="{FF2B5EF4-FFF2-40B4-BE49-F238E27FC236}">
                <a16:creationId xmlns:a16="http://schemas.microsoft.com/office/drawing/2014/main" id="{62ED2A3C-F651-D00A-953A-A986F2EAB91D}"/>
              </a:ext>
            </a:extLst>
          </p:cNvPr>
          <p:cNvSpPr txBox="1">
            <a:spLocks/>
          </p:cNvSpPr>
          <p:nvPr/>
        </p:nvSpPr>
        <p:spPr>
          <a:xfrm>
            <a:off x="-4916715" y="6434502"/>
            <a:ext cx="5189315" cy="3979934"/>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600"/>
              </a:spcAft>
              <a:buClr>
                <a:srgbClr val="000099"/>
              </a:buClr>
              <a:buSzPts val="2900"/>
              <a:buFont typeface="Times New Roman"/>
              <a:buNone/>
              <a:tabLst/>
              <a:defRPr/>
            </a:pPr>
            <a:r>
              <a:rPr kumimoji="0" lang="en-US"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rPr>
              <a:t>HMS (Hotel Management Software) is a comprehensive solution that streamlines the operations and administration of hospitality business. This software offers a centralized platform to manage all aspects of your hotel business, from reservations and check-ins to accounting and financial management.</a:t>
            </a:r>
            <a:endParaRPr kumimoji="0" lang="vi-VN"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endParaRPr>
          </a:p>
        </p:txBody>
      </p:sp>
      <p:pic>
        <p:nvPicPr>
          <p:cNvPr id="4" name="Picture 3" descr="A hotel with palm trees and smileys&#10;&#10;Description automatically generated">
            <a:extLst>
              <a:ext uri="{FF2B5EF4-FFF2-40B4-BE49-F238E27FC236}">
                <a16:creationId xmlns:a16="http://schemas.microsoft.com/office/drawing/2014/main" id="{9FC08C4D-BA5E-33AA-CD43-973F762BD1CE}"/>
              </a:ext>
            </a:extLst>
          </p:cNvPr>
          <p:cNvPicPr>
            <a:picLocks noChangeAspect="1"/>
          </p:cNvPicPr>
          <p:nvPr/>
        </p:nvPicPr>
        <p:blipFill rotWithShape="1">
          <a:blip r:embed="rId5">
            <a:extLst>
              <a:ext uri="{28A0092B-C50C-407E-A947-70E740481C1C}">
                <a14:useLocalDpi xmlns:a14="http://schemas.microsoft.com/office/drawing/2010/main" val="0"/>
              </a:ext>
            </a:extLst>
          </a:blip>
          <a:srcRect l="5656" r="7017"/>
          <a:stretch/>
        </p:blipFill>
        <p:spPr>
          <a:xfrm>
            <a:off x="12432890" y="1657967"/>
            <a:ext cx="6033577" cy="4164890"/>
          </a:xfrm>
          <a:prstGeom prst="rect">
            <a:avLst/>
          </a:prstGeom>
          <a:ln w="38100">
            <a:solidFill>
              <a:schemeClr val="bg1"/>
            </a:solidFill>
          </a:ln>
        </p:spPr>
      </p:pic>
    </p:spTree>
    <p:extLst>
      <p:ext uri="{BB962C8B-B14F-4D97-AF65-F5344CB8AC3E}">
        <p14:creationId xmlns:p14="http://schemas.microsoft.com/office/powerpoint/2010/main" val="1746421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A91DD803-2B89-78E8-DEDC-76B10803711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FDA2EE6-F55E-5666-8D70-2D11A7408864}"/>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5BBB94D0-B00F-E856-3FE7-8E13E58779A3}"/>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0B1E50DE-DEED-51A4-170D-F0CE391D51C1}"/>
              </a:ext>
            </a:extLst>
          </p:cNvPr>
          <p:cNvSpPr txBox="1">
            <a:spLocks noGrp="1"/>
          </p:cNvSpPr>
          <p:nvPr>
            <p:ph type="ctrTitle"/>
          </p:nvPr>
        </p:nvSpPr>
        <p:spPr>
          <a:xfrm>
            <a:off x="310148" y="1037116"/>
            <a:ext cx="6033577" cy="147269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5400" b="1" dirty="0">
                <a:solidFill>
                  <a:srgbClr val="F1E10D"/>
                </a:solidFill>
                <a:latin typeface="K2D" panose="00000500000000000000" pitchFamily="2" charset="-34"/>
                <a:cs typeface="K2D" panose="00000500000000000000" pitchFamily="2" charset="-34"/>
              </a:rPr>
              <a:t>INTRODUCTION</a:t>
            </a:r>
            <a:endParaRPr sz="5400" b="1" dirty="0">
              <a:solidFill>
                <a:srgbClr val="F1E10D"/>
              </a:solidFill>
              <a:latin typeface="K2D" panose="00000500000000000000" pitchFamily="2" charset="-34"/>
              <a:cs typeface="K2D" panose="00000500000000000000" pitchFamily="2" charset="-34"/>
            </a:endParaRPr>
          </a:p>
        </p:txBody>
      </p:sp>
      <p:sp>
        <p:nvSpPr>
          <p:cNvPr id="8" name="Google Shape;85;p1">
            <a:extLst>
              <a:ext uri="{FF2B5EF4-FFF2-40B4-BE49-F238E27FC236}">
                <a16:creationId xmlns:a16="http://schemas.microsoft.com/office/drawing/2014/main" id="{1AB0E937-D32A-B0C0-60C3-EB9BE5925E41}"/>
              </a:ext>
            </a:extLst>
          </p:cNvPr>
          <p:cNvSpPr txBox="1">
            <a:spLocks/>
          </p:cNvSpPr>
          <p:nvPr/>
        </p:nvSpPr>
        <p:spPr>
          <a:xfrm>
            <a:off x="474435" y="2121582"/>
            <a:ext cx="5189315" cy="3979934"/>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600"/>
              </a:spcAft>
              <a:buClr>
                <a:srgbClr val="000099"/>
              </a:buClr>
              <a:buSzPts val="2900"/>
              <a:buFont typeface="Times New Roman"/>
              <a:buNone/>
              <a:tabLst/>
              <a:defRPr/>
            </a:pPr>
            <a:r>
              <a:rPr kumimoji="0" lang="en-US"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rPr>
              <a:t>HMS (Hotel Management Software) is a comprehensive solution that streamlines the operations and administration of hospitality business. This software offers a centralized platform to manage all aspects of your hotel business, from reservations and check-ins to accounting and financial management.</a:t>
            </a:r>
            <a:endParaRPr kumimoji="0" lang="vi-VN" b="0" i="0" u="none" strike="noStrike" kern="1200" cap="none" spc="0" normalizeH="0" baseline="0" noProof="0" dirty="0">
              <a:ln>
                <a:noFill/>
              </a:ln>
              <a:solidFill>
                <a:prstClr val="white"/>
              </a:solidFill>
              <a:effectLst/>
              <a:uLnTx/>
              <a:uFillTx/>
              <a:latin typeface="Lexend Deca Light" pitchFamily="2" charset="0"/>
              <a:ea typeface="Times New Roman"/>
              <a:cs typeface="Times New Roman"/>
              <a:sym typeface="Times New Roman"/>
            </a:endParaRPr>
          </a:p>
        </p:txBody>
      </p:sp>
      <p:grpSp>
        <p:nvGrpSpPr>
          <p:cNvPr id="11" name="Group 10">
            <a:extLst>
              <a:ext uri="{FF2B5EF4-FFF2-40B4-BE49-F238E27FC236}">
                <a16:creationId xmlns:a16="http://schemas.microsoft.com/office/drawing/2014/main" id="{BB98B04D-934C-AE12-5553-2A195376E9C3}"/>
              </a:ext>
            </a:extLst>
          </p:cNvPr>
          <p:cNvGrpSpPr/>
          <p:nvPr/>
        </p:nvGrpSpPr>
        <p:grpSpPr>
          <a:xfrm>
            <a:off x="-817871" y="1"/>
            <a:ext cx="3723117" cy="821790"/>
            <a:chOff x="-817871" y="1"/>
            <a:chExt cx="3723117" cy="821790"/>
          </a:xfrm>
        </p:grpSpPr>
        <p:sp>
          <p:nvSpPr>
            <p:cNvPr id="14" name="Parallelogram 13">
              <a:extLst>
                <a:ext uri="{FF2B5EF4-FFF2-40B4-BE49-F238E27FC236}">
                  <a16:creationId xmlns:a16="http://schemas.microsoft.com/office/drawing/2014/main" id="{70C706EC-B0B9-0EAF-6565-9F981835F88C}"/>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A7FE488-AB41-18C7-B090-FAEA8BD03770}"/>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16" name="Picture 15" descr="A blue diamond with a logo and text&#10;&#10;Description automatically generated">
              <a:extLst>
                <a:ext uri="{FF2B5EF4-FFF2-40B4-BE49-F238E27FC236}">
                  <a16:creationId xmlns:a16="http://schemas.microsoft.com/office/drawing/2014/main" id="{2AA51C7B-441A-FEC9-8FF9-174BF6F24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pic>
        <p:nvPicPr>
          <p:cNvPr id="4" name="Picture 3" descr="A hotel with palm trees and smileys&#10;&#10;Description automatically generated">
            <a:extLst>
              <a:ext uri="{FF2B5EF4-FFF2-40B4-BE49-F238E27FC236}">
                <a16:creationId xmlns:a16="http://schemas.microsoft.com/office/drawing/2014/main" id="{6AB07F97-2AD4-99A7-D444-D4C5CF30DC4C}"/>
              </a:ext>
            </a:extLst>
          </p:cNvPr>
          <p:cNvPicPr>
            <a:picLocks noChangeAspect="1"/>
          </p:cNvPicPr>
          <p:nvPr/>
        </p:nvPicPr>
        <p:blipFill rotWithShape="1">
          <a:blip r:embed="rId4">
            <a:extLst>
              <a:ext uri="{28A0092B-C50C-407E-A947-70E740481C1C}">
                <a14:useLocalDpi xmlns:a14="http://schemas.microsoft.com/office/drawing/2010/main" val="0"/>
              </a:ext>
            </a:extLst>
          </a:blip>
          <a:srcRect l="5656" r="7017"/>
          <a:stretch/>
        </p:blipFill>
        <p:spPr>
          <a:xfrm>
            <a:off x="5828037" y="1539062"/>
            <a:ext cx="6033577" cy="4164890"/>
          </a:xfrm>
          <a:prstGeom prst="rect">
            <a:avLst/>
          </a:prstGeom>
          <a:ln w="38100">
            <a:solidFill>
              <a:schemeClr val="bg1"/>
            </a:solidFill>
          </a:ln>
        </p:spPr>
      </p:pic>
      <p:sp>
        <p:nvSpPr>
          <p:cNvPr id="2" name="Google Shape;84;p1">
            <a:extLst>
              <a:ext uri="{FF2B5EF4-FFF2-40B4-BE49-F238E27FC236}">
                <a16:creationId xmlns:a16="http://schemas.microsoft.com/office/drawing/2014/main" id="{5C1BC1E2-0FE7-3BE5-EC76-41596C246716}"/>
              </a:ext>
            </a:extLst>
          </p:cNvPr>
          <p:cNvSpPr txBox="1">
            <a:spLocks/>
          </p:cNvSpPr>
          <p:nvPr/>
        </p:nvSpPr>
        <p:spPr>
          <a:xfrm>
            <a:off x="2406417" y="-830075"/>
            <a:ext cx="7379164" cy="687799"/>
          </a:xfrm>
          <a:prstGeom prst="rect">
            <a:avLst/>
          </a:prstGeom>
          <a:noFill/>
          <a:ln>
            <a:noFill/>
          </a:ln>
        </p:spPr>
        <p:txBody>
          <a:bodyPr spcFirstLastPara="1" vert="horz" wrap="square" lIns="91425" tIns="45700" rIns="91425" bIns="457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600" b="1" dirty="0">
                <a:solidFill>
                  <a:srgbClr val="F1E10D"/>
                </a:solidFill>
                <a:latin typeface="K2D" panose="00000500000000000000" pitchFamily="2" charset="-34"/>
                <a:cs typeface="K2D" panose="00000500000000000000" pitchFamily="2" charset="-34"/>
              </a:rPr>
              <a:t>OUR DESIRE AND ESTIMATION</a:t>
            </a:r>
          </a:p>
        </p:txBody>
      </p:sp>
      <p:graphicFrame>
        <p:nvGraphicFramePr>
          <p:cNvPr id="3" name="Table 2">
            <a:extLst>
              <a:ext uri="{FF2B5EF4-FFF2-40B4-BE49-F238E27FC236}">
                <a16:creationId xmlns:a16="http://schemas.microsoft.com/office/drawing/2014/main" id="{8282F1EB-2F8E-CF38-557C-6BD4A097B606}"/>
              </a:ext>
            </a:extLst>
          </p:cNvPr>
          <p:cNvGraphicFramePr>
            <a:graphicFrameLocks noGrp="1"/>
          </p:cNvGraphicFramePr>
          <p:nvPr>
            <p:extLst>
              <p:ext uri="{D42A27DB-BD31-4B8C-83A1-F6EECF244321}">
                <p14:modId xmlns:p14="http://schemas.microsoft.com/office/powerpoint/2010/main" val="3505401905"/>
              </p:ext>
            </p:extLst>
          </p:nvPr>
        </p:nvGraphicFramePr>
        <p:xfrm>
          <a:off x="1043687" y="7161406"/>
          <a:ext cx="10165977" cy="4777351"/>
        </p:xfrm>
        <a:graphic>
          <a:graphicData uri="http://schemas.openxmlformats.org/drawingml/2006/table">
            <a:tbl>
              <a:tblPr firstRow="1" bandRow="1">
                <a:tableStyleId>{5C22544A-7EE6-4342-B048-85BDC9FD1C3A}</a:tableStyleId>
              </a:tblPr>
              <a:tblGrid>
                <a:gridCol w="1871775">
                  <a:extLst>
                    <a:ext uri="{9D8B030D-6E8A-4147-A177-3AD203B41FA5}">
                      <a16:colId xmlns:a16="http://schemas.microsoft.com/office/drawing/2014/main" val="2393863532"/>
                    </a:ext>
                  </a:extLst>
                </a:gridCol>
                <a:gridCol w="8294202">
                  <a:extLst>
                    <a:ext uri="{9D8B030D-6E8A-4147-A177-3AD203B41FA5}">
                      <a16:colId xmlns:a16="http://schemas.microsoft.com/office/drawing/2014/main" val="1906576942"/>
                    </a:ext>
                  </a:extLst>
                </a:gridCol>
              </a:tblGrid>
              <a:tr h="1871150">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General</a:t>
                      </a:r>
                    </a:p>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Objectives</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latinLnBrk="0" hangingPunct="1">
                        <a:spcBef>
                          <a:spcPts val="0"/>
                        </a:spcBef>
                        <a:spcAft>
                          <a:spcPts val="0"/>
                        </a:spcAft>
                        <a:buNone/>
                      </a:pPr>
                      <a:r>
                        <a:rPr lang="en-US" sz="2000" b="0" i="0" u="none" strike="noStrike" kern="1200" cap="none" dirty="0">
                          <a:solidFill>
                            <a:schemeClr val="bg1"/>
                          </a:solidFill>
                          <a:latin typeface="Lexend Deca Light" pitchFamily="2" charset="0"/>
                          <a:cs typeface="Times New Roman"/>
                        </a:rPr>
                        <a:t>The project provides friendly management functions for the users such as data updating, maintaining, and searching.</a:t>
                      </a:r>
                    </a:p>
                    <a:p>
                      <a:pPr marL="0" marR="0" lvl="0" indent="0" algn="just" defTabSz="914400" rtl="0" eaLnBrk="1" latinLnBrk="0" hangingPunct="1">
                        <a:spcBef>
                          <a:spcPts val="0"/>
                        </a:spcBef>
                        <a:spcAft>
                          <a:spcPts val="0"/>
                        </a:spcAft>
                        <a:buNone/>
                      </a:pPr>
                      <a:r>
                        <a:rPr lang="en-US" sz="2000" b="0" i="0" u="none" strike="noStrike" kern="1200" cap="none" dirty="0">
                          <a:solidFill>
                            <a:schemeClr val="bg1"/>
                          </a:solidFill>
                          <a:latin typeface="Lexend Deca Light" pitchFamily="2" charset="0"/>
                          <a:cs typeface="Times New Roman"/>
                        </a:rPr>
                        <a:t>The management system helps the users carry out the various activities which are relevant to hotel management faster than manual measures that they did before such as reservations, service registration, check-out.</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3928800"/>
                  </a:ext>
                </a:extLst>
              </a:tr>
              <a:tr h="1395614">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Specific</a:t>
                      </a:r>
                    </a:p>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Objectives</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latinLnBrk="0" hangingPunct="1">
                        <a:spcBef>
                          <a:spcPts val="0"/>
                        </a:spcBef>
                        <a:spcAft>
                          <a:spcPts val="0"/>
                        </a:spcAft>
                        <a:buNone/>
                      </a:pPr>
                      <a:r>
                        <a:rPr lang="en-US" sz="2200" b="0" i="0" u="none" strike="noStrike" kern="1200" cap="none" dirty="0">
                          <a:solidFill>
                            <a:schemeClr val="bg1"/>
                          </a:solidFill>
                          <a:latin typeface="Lexend Deca Light" pitchFamily="2" charset="0"/>
                          <a:cs typeface="Times New Roman"/>
                        </a:rPr>
                        <a:t>The main objective of the activity is to automatically conduct hotel management operations day by day such as room activities, or provide an on-demand room for customers.</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8265039"/>
                  </a:ext>
                </a:extLst>
              </a:tr>
              <a:tr h="722017">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Duration</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latinLnBrk="0" hangingPunct="1">
                        <a:spcBef>
                          <a:spcPts val="0"/>
                        </a:spcBef>
                        <a:spcAft>
                          <a:spcPts val="0"/>
                        </a:spcAft>
                        <a:buNone/>
                      </a:pPr>
                      <a:r>
                        <a:rPr lang="en-US" sz="2400" b="0" i="0" u="none" strike="noStrike" kern="1200" cap="none" dirty="0">
                          <a:solidFill>
                            <a:schemeClr val="bg1"/>
                          </a:solidFill>
                          <a:latin typeface="Lexend Deca Light" pitchFamily="2" charset="0"/>
                          <a:cs typeface="Times New Roman"/>
                        </a:rPr>
                        <a:t>Duration: </a:t>
                      </a:r>
                      <a:r>
                        <a:rPr lang="vi-VN" sz="2400" b="0" i="0" u="none" strike="noStrike" kern="1200" cap="none" dirty="0">
                          <a:solidFill>
                            <a:schemeClr val="bg1"/>
                          </a:solidFill>
                          <a:latin typeface="Lexend Deca Light" pitchFamily="2" charset="0"/>
                          <a:cs typeface="Times New Roman"/>
                        </a:rPr>
                        <a:t>20</a:t>
                      </a:r>
                      <a:r>
                        <a:rPr lang="en-US" sz="2400" b="0" i="0" u="none" strike="noStrike" kern="1200" cap="none" dirty="0">
                          <a:solidFill>
                            <a:schemeClr val="bg1"/>
                          </a:solidFill>
                          <a:latin typeface="Lexend Deca Light" pitchFamily="2" charset="0"/>
                          <a:cs typeface="Times New Roman"/>
                        </a:rPr>
                        <a:t> months</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723656"/>
                  </a:ext>
                </a:extLst>
              </a:tr>
              <a:tr h="739480">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Budget</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cap="none" dirty="0">
                          <a:solidFill>
                            <a:schemeClr val="bg1"/>
                          </a:solidFill>
                          <a:latin typeface="Lexend Deca Light" pitchFamily="2" charset="0"/>
                          <a:cs typeface="Times New Roman"/>
                        </a:rPr>
                        <a:t>Estimate cost: 1,265,346,596 VND.</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272393"/>
                  </a:ext>
                </a:extLst>
              </a:tr>
            </a:tbl>
          </a:graphicData>
        </a:graphic>
      </p:graphicFrame>
    </p:spTree>
    <p:extLst>
      <p:ext uri="{BB962C8B-B14F-4D97-AF65-F5344CB8AC3E}">
        <p14:creationId xmlns:p14="http://schemas.microsoft.com/office/powerpoint/2010/main" val="1893494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232B645C-0440-828B-2C6C-0DE7DCC4595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5C0C776-C23A-9E7F-EC6A-3DCB8993FA21}"/>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050604C4-8026-1828-ACEF-6E0DCE29F87F}"/>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24353E44-F196-683D-0A57-6E8DD067B135}"/>
              </a:ext>
            </a:extLst>
          </p:cNvPr>
          <p:cNvSpPr txBox="1">
            <a:spLocks noGrp="1"/>
          </p:cNvSpPr>
          <p:nvPr>
            <p:ph type="ctrTitle"/>
          </p:nvPr>
        </p:nvSpPr>
        <p:spPr>
          <a:xfrm>
            <a:off x="2442243" y="752334"/>
            <a:ext cx="7379164" cy="6877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rgbClr val="F1E10D"/>
                </a:solidFill>
                <a:latin typeface="K2D" panose="00000500000000000000" pitchFamily="2" charset="-34"/>
                <a:cs typeface="K2D" panose="00000500000000000000" pitchFamily="2" charset="-34"/>
              </a:rPr>
              <a:t>OUR DESIRE AND ESTIMATION</a:t>
            </a:r>
            <a:endParaRPr sz="3600" b="1" dirty="0">
              <a:solidFill>
                <a:srgbClr val="F1E10D"/>
              </a:solidFill>
              <a:latin typeface="K2D" panose="00000500000000000000" pitchFamily="2" charset="-34"/>
              <a:cs typeface="K2D" panose="00000500000000000000" pitchFamily="2" charset="-34"/>
            </a:endParaRPr>
          </a:p>
        </p:txBody>
      </p:sp>
      <p:graphicFrame>
        <p:nvGraphicFramePr>
          <p:cNvPr id="6" name="Table 5">
            <a:extLst>
              <a:ext uri="{FF2B5EF4-FFF2-40B4-BE49-F238E27FC236}">
                <a16:creationId xmlns:a16="http://schemas.microsoft.com/office/drawing/2014/main" id="{5005D294-A955-F54F-23B3-DA513725E63A}"/>
              </a:ext>
            </a:extLst>
          </p:cNvPr>
          <p:cNvGraphicFramePr>
            <a:graphicFrameLocks noGrp="1"/>
          </p:cNvGraphicFramePr>
          <p:nvPr>
            <p:extLst>
              <p:ext uri="{D42A27DB-BD31-4B8C-83A1-F6EECF244321}">
                <p14:modId xmlns:p14="http://schemas.microsoft.com/office/powerpoint/2010/main" val="1291713788"/>
              </p:ext>
            </p:extLst>
          </p:nvPr>
        </p:nvGraphicFramePr>
        <p:xfrm>
          <a:off x="676271" y="1505494"/>
          <a:ext cx="10935149" cy="4876426"/>
        </p:xfrm>
        <a:graphic>
          <a:graphicData uri="http://schemas.openxmlformats.org/drawingml/2006/table">
            <a:tbl>
              <a:tblPr firstRow="1" bandRow="1">
                <a:tableStyleId>{5C22544A-7EE6-4342-B048-85BDC9FD1C3A}</a:tableStyleId>
              </a:tblPr>
              <a:tblGrid>
                <a:gridCol w="2013396">
                  <a:extLst>
                    <a:ext uri="{9D8B030D-6E8A-4147-A177-3AD203B41FA5}">
                      <a16:colId xmlns:a16="http://schemas.microsoft.com/office/drawing/2014/main" val="2393863532"/>
                    </a:ext>
                  </a:extLst>
                </a:gridCol>
                <a:gridCol w="8921753">
                  <a:extLst>
                    <a:ext uri="{9D8B030D-6E8A-4147-A177-3AD203B41FA5}">
                      <a16:colId xmlns:a16="http://schemas.microsoft.com/office/drawing/2014/main" val="1906576942"/>
                    </a:ext>
                  </a:extLst>
                </a:gridCol>
              </a:tblGrid>
              <a:tr h="1373100">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General</a:t>
                      </a:r>
                    </a:p>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Objectives</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u="none" strike="noStrike" kern="1200" cap="none" dirty="0">
                          <a:solidFill>
                            <a:schemeClr val="bg1"/>
                          </a:solidFill>
                          <a:latin typeface="Lexend Deca Light" pitchFamily="2" charset="0"/>
                          <a:cs typeface="Times New Roman"/>
                        </a:rPr>
                        <a:t>The main objective of the system conducting hotel management operations day by day such as room activities, or provide an on-demand room for customers.</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3928800"/>
                  </a:ext>
                </a:extLst>
              </a:tr>
              <a:tr h="2430841">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Specific</a:t>
                      </a:r>
                    </a:p>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Objectives</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0" i="0" u="none" strike="noStrike" kern="1200" cap="none" dirty="0">
                          <a:solidFill>
                            <a:schemeClr val="bg1"/>
                          </a:solidFill>
                          <a:latin typeface="Lexend Deca Light" pitchFamily="2" charset="0"/>
                          <a:cs typeface="Times New Roman"/>
                        </a:rPr>
                        <a:t>The management system helps the users carry out the various activities which are relevant to hotel management faster than manual measures that they did before such as reservations, service registration, check-out.</a:t>
                      </a:r>
                    </a:p>
                    <a:p>
                      <a:pPr marL="0" marR="0" lvl="0" indent="0" algn="just" defTabSz="914400" rtl="0" eaLnBrk="1" latinLnBrk="0" hangingPunct="1">
                        <a:spcBef>
                          <a:spcPts val="0"/>
                        </a:spcBef>
                        <a:spcAft>
                          <a:spcPts val="0"/>
                        </a:spcAft>
                        <a:buNone/>
                      </a:pPr>
                      <a:r>
                        <a:rPr lang="en-US" sz="2400" b="0" i="0" u="none" strike="noStrike" kern="1200" cap="none" dirty="0">
                          <a:solidFill>
                            <a:schemeClr val="bg1"/>
                          </a:solidFill>
                          <a:latin typeface="Lexend Deca Light" pitchFamily="2" charset="0"/>
                          <a:cs typeface="Times New Roman"/>
                        </a:rPr>
                        <a:t>The project provides friendly management functions for the users such as data updating, maintaining, and searching.</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8265039"/>
                  </a:ext>
                </a:extLst>
              </a:tr>
              <a:tr h="529835">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Duration</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latinLnBrk="0" hangingPunct="1">
                        <a:spcBef>
                          <a:spcPts val="0"/>
                        </a:spcBef>
                        <a:spcAft>
                          <a:spcPts val="0"/>
                        </a:spcAft>
                        <a:buNone/>
                      </a:pPr>
                      <a:r>
                        <a:rPr lang="en-US" sz="2400" b="0" i="0" u="none" strike="noStrike" kern="1200" cap="none" dirty="0">
                          <a:solidFill>
                            <a:schemeClr val="bg1"/>
                          </a:solidFill>
                          <a:latin typeface="Lexend Deca Light" pitchFamily="2" charset="0"/>
                          <a:cs typeface="Times New Roman"/>
                        </a:rPr>
                        <a:t>Duration: 16 weeks</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723656"/>
                  </a:ext>
                </a:extLst>
              </a:tr>
              <a:tr h="542650">
                <a:tc>
                  <a:txBody>
                    <a:bodyPr/>
                    <a:lstStyle/>
                    <a:p>
                      <a:pPr marL="0" marR="0" lvl="0" indent="0" algn="ctr" defTabSz="914400" rtl="0" eaLnBrk="1" latinLnBrk="0" hangingPunct="1">
                        <a:spcBef>
                          <a:spcPts val="0"/>
                        </a:spcBef>
                        <a:spcAft>
                          <a:spcPts val="0"/>
                        </a:spcAft>
                        <a:buNone/>
                      </a:pPr>
                      <a:r>
                        <a:rPr lang="en-US" sz="2400" b="0" i="0" u="none" strike="noStrike" kern="1200" cap="none" dirty="0">
                          <a:solidFill>
                            <a:schemeClr val="bg1"/>
                          </a:solidFill>
                          <a:latin typeface="Lexend Deca" pitchFamily="2" charset="0"/>
                          <a:cs typeface="Times New Roman"/>
                        </a:rPr>
                        <a:t>Budget</a:t>
                      </a:r>
                    </a:p>
                  </a:txBody>
                  <a:tcPr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cap="none" dirty="0">
                          <a:solidFill>
                            <a:schemeClr val="bg1"/>
                          </a:solidFill>
                          <a:latin typeface="Lexend Deca Light" pitchFamily="2" charset="0"/>
                          <a:cs typeface="Times New Roman"/>
                        </a:rPr>
                        <a:t>Estimate cost: 1,265,346,596 VND.</a:t>
                      </a:r>
                    </a:p>
                  </a:txBody>
                  <a:tcPr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272393"/>
                  </a:ext>
                </a:extLst>
              </a:tr>
            </a:tbl>
          </a:graphicData>
        </a:graphic>
      </p:graphicFrame>
      <p:grpSp>
        <p:nvGrpSpPr>
          <p:cNvPr id="4" name="Group 3">
            <a:extLst>
              <a:ext uri="{FF2B5EF4-FFF2-40B4-BE49-F238E27FC236}">
                <a16:creationId xmlns:a16="http://schemas.microsoft.com/office/drawing/2014/main" id="{B2173969-E2DC-BB1F-5CF4-8692586739EC}"/>
              </a:ext>
            </a:extLst>
          </p:cNvPr>
          <p:cNvGrpSpPr/>
          <p:nvPr/>
        </p:nvGrpSpPr>
        <p:grpSpPr>
          <a:xfrm>
            <a:off x="-817871" y="1"/>
            <a:ext cx="3723117" cy="821790"/>
            <a:chOff x="-817871" y="1"/>
            <a:chExt cx="3723117" cy="821790"/>
          </a:xfrm>
        </p:grpSpPr>
        <p:sp>
          <p:nvSpPr>
            <p:cNvPr id="5" name="Parallelogram 4">
              <a:extLst>
                <a:ext uri="{FF2B5EF4-FFF2-40B4-BE49-F238E27FC236}">
                  <a16:creationId xmlns:a16="http://schemas.microsoft.com/office/drawing/2014/main" id="{49E53260-2008-CD07-AC02-88CBC8CD4734}"/>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ACCC18D-AC4C-DFFB-0C29-13CDBF5910EB}"/>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8" name="Picture 7" descr="A blue diamond with a logo and text&#10;&#10;Description automatically generated">
              <a:extLst>
                <a:ext uri="{FF2B5EF4-FFF2-40B4-BE49-F238E27FC236}">
                  <a16:creationId xmlns:a16="http://schemas.microsoft.com/office/drawing/2014/main" id="{2EDDA96D-0190-CC1F-C1DA-F3DAFD0C8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spTree>
    <p:extLst>
      <p:ext uri="{BB962C8B-B14F-4D97-AF65-F5344CB8AC3E}">
        <p14:creationId xmlns:p14="http://schemas.microsoft.com/office/powerpoint/2010/main" val="8083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5AB0BF6B-26D4-C3FB-AB46-6617FC949EB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4BF1F49D-5EA6-42B7-32DC-E89F3A29D6AF}"/>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16EA3A6C-6B3F-3003-A2EA-FEDC38FA2D13}"/>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6F6A999F-FD1E-189F-D750-0AA143B4E826}"/>
              </a:ext>
            </a:extLst>
          </p:cNvPr>
          <p:cNvSpPr txBox="1">
            <a:spLocks noGrp="1"/>
          </p:cNvSpPr>
          <p:nvPr>
            <p:ph type="ctrTitle"/>
          </p:nvPr>
        </p:nvSpPr>
        <p:spPr>
          <a:xfrm>
            <a:off x="2368315" y="886823"/>
            <a:ext cx="7379164" cy="6877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rgbClr val="F1E10D"/>
                </a:solidFill>
                <a:latin typeface="K2D" panose="00000500000000000000" pitchFamily="2" charset="-34"/>
                <a:cs typeface="K2D" panose="00000500000000000000" pitchFamily="2" charset="-34"/>
              </a:rPr>
              <a:t>MODEL RATIONALE</a:t>
            </a:r>
          </a:p>
        </p:txBody>
      </p:sp>
      <p:grpSp>
        <p:nvGrpSpPr>
          <p:cNvPr id="4" name="Group 3">
            <a:extLst>
              <a:ext uri="{FF2B5EF4-FFF2-40B4-BE49-F238E27FC236}">
                <a16:creationId xmlns:a16="http://schemas.microsoft.com/office/drawing/2014/main" id="{7DD9D2C0-E7CD-00CC-82A8-8595037D67EB}"/>
              </a:ext>
            </a:extLst>
          </p:cNvPr>
          <p:cNvGrpSpPr/>
          <p:nvPr/>
        </p:nvGrpSpPr>
        <p:grpSpPr>
          <a:xfrm>
            <a:off x="-817871" y="1"/>
            <a:ext cx="3723117" cy="821790"/>
            <a:chOff x="-817871" y="1"/>
            <a:chExt cx="3723117" cy="821790"/>
          </a:xfrm>
        </p:grpSpPr>
        <p:sp>
          <p:nvSpPr>
            <p:cNvPr id="5" name="Parallelogram 4">
              <a:extLst>
                <a:ext uri="{FF2B5EF4-FFF2-40B4-BE49-F238E27FC236}">
                  <a16:creationId xmlns:a16="http://schemas.microsoft.com/office/drawing/2014/main" id="{42B19AD6-94B3-FCE0-7BC5-EA9AD6C2842D}"/>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AB2F09C-91B0-36CD-12D7-823B651ECE8F}"/>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8" name="Picture 7" descr="A blue diamond with a logo and text&#10;&#10;Description automatically generated">
              <a:extLst>
                <a:ext uri="{FF2B5EF4-FFF2-40B4-BE49-F238E27FC236}">
                  <a16:creationId xmlns:a16="http://schemas.microsoft.com/office/drawing/2014/main" id="{4250A85E-370D-0836-EEB8-858FD071C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sp>
        <p:nvSpPr>
          <p:cNvPr id="32" name="Rectangle: Rounded Corners 31">
            <a:extLst>
              <a:ext uri="{FF2B5EF4-FFF2-40B4-BE49-F238E27FC236}">
                <a16:creationId xmlns:a16="http://schemas.microsoft.com/office/drawing/2014/main" id="{44466870-F6EF-1BB6-5938-4420FD06BAF2}"/>
              </a:ext>
            </a:extLst>
          </p:cNvPr>
          <p:cNvSpPr/>
          <p:nvPr/>
        </p:nvSpPr>
        <p:spPr>
          <a:xfrm>
            <a:off x="674259" y="2280039"/>
            <a:ext cx="3338487" cy="14978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2A4A9881-0C42-CC6E-5B11-D17F26913CAE}"/>
              </a:ext>
            </a:extLst>
          </p:cNvPr>
          <p:cNvSpPr/>
          <p:nvPr/>
        </p:nvSpPr>
        <p:spPr>
          <a:xfrm>
            <a:off x="4426757" y="2301304"/>
            <a:ext cx="3338487" cy="14978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DD2BA1E7-0845-CE7A-80B5-7E5B354FF6C2}"/>
              </a:ext>
            </a:extLst>
          </p:cNvPr>
          <p:cNvSpPr/>
          <p:nvPr/>
        </p:nvSpPr>
        <p:spPr>
          <a:xfrm>
            <a:off x="2588315" y="4663805"/>
            <a:ext cx="3338487" cy="14978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1ED3A930-0EC1-4077-F4AB-AD57F9D38800}"/>
              </a:ext>
            </a:extLst>
          </p:cNvPr>
          <p:cNvSpPr/>
          <p:nvPr/>
        </p:nvSpPr>
        <p:spPr>
          <a:xfrm>
            <a:off x="8179252" y="2313117"/>
            <a:ext cx="3338487" cy="14978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7424E2D2-91F4-3FC5-29ED-295FA52BBCC2}"/>
              </a:ext>
            </a:extLst>
          </p:cNvPr>
          <p:cNvSpPr/>
          <p:nvPr/>
        </p:nvSpPr>
        <p:spPr>
          <a:xfrm>
            <a:off x="6421383" y="4663806"/>
            <a:ext cx="3338487" cy="14978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81D15C7-95A5-B9DF-8924-F6DCAEE08E19}"/>
              </a:ext>
            </a:extLst>
          </p:cNvPr>
          <p:cNvSpPr txBox="1"/>
          <p:nvPr/>
        </p:nvSpPr>
        <p:spPr>
          <a:xfrm>
            <a:off x="4649516" y="2860581"/>
            <a:ext cx="2757440" cy="769441"/>
          </a:xfrm>
          <a:prstGeom prst="rect">
            <a:avLst/>
          </a:prstGeom>
          <a:noFill/>
        </p:spPr>
        <p:txBody>
          <a:bodyPr wrap="square" rtlCol="0">
            <a:spAutoFit/>
          </a:bodyPr>
          <a:lstStyle/>
          <a:p>
            <a:pPr algn="ctr"/>
            <a:r>
              <a:rPr lang="en-US" sz="2200" dirty="0">
                <a:solidFill>
                  <a:srgbClr val="132A73"/>
                </a:solidFill>
                <a:latin typeface="Lexend Deca Medium" pitchFamily="2" charset="0"/>
              </a:rPr>
              <a:t>R</a:t>
            </a:r>
            <a:r>
              <a:rPr lang="en-US" sz="2200" b="0" i="0" u="none" strike="noStrike" dirty="0">
                <a:solidFill>
                  <a:srgbClr val="132A73"/>
                </a:solidFill>
                <a:effectLst/>
                <a:latin typeface="Lexend Deca Medium" pitchFamily="2" charset="0"/>
              </a:rPr>
              <a:t>equire a lot of effort to conduct</a:t>
            </a:r>
          </a:p>
        </p:txBody>
      </p:sp>
      <p:grpSp>
        <p:nvGrpSpPr>
          <p:cNvPr id="27" name="Group 26">
            <a:extLst>
              <a:ext uri="{FF2B5EF4-FFF2-40B4-BE49-F238E27FC236}">
                <a16:creationId xmlns:a16="http://schemas.microsoft.com/office/drawing/2014/main" id="{B1D366A2-07AA-8A69-F95C-E9166B67F337}"/>
              </a:ext>
            </a:extLst>
          </p:cNvPr>
          <p:cNvGrpSpPr/>
          <p:nvPr/>
        </p:nvGrpSpPr>
        <p:grpSpPr>
          <a:xfrm>
            <a:off x="9428388" y="1814713"/>
            <a:ext cx="925975" cy="925975"/>
            <a:chOff x="6418320" y="4863039"/>
            <a:chExt cx="925975" cy="925975"/>
          </a:xfrm>
          <a:effectLst>
            <a:outerShdw blurRad="50800" dist="38100" dir="5400000" algn="t" rotWithShape="0">
              <a:prstClr val="black">
                <a:alpha val="40000"/>
              </a:prstClr>
            </a:outerShdw>
          </a:effectLst>
        </p:grpSpPr>
        <p:sp>
          <p:nvSpPr>
            <p:cNvPr id="25" name="Oval 24">
              <a:extLst>
                <a:ext uri="{FF2B5EF4-FFF2-40B4-BE49-F238E27FC236}">
                  <a16:creationId xmlns:a16="http://schemas.microsoft.com/office/drawing/2014/main" id="{C5E5FC1E-B5A0-1335-BAF2-66B56F659F18}"/>
                </a:ext>
              </a:extLst>
            </p:cNvPr>
            <p:cNvSpPr/>
            <p:nvPr/>
          </p:nvSpPr>
          <p:spPr>
            <a:xfrm>
              <a:off x="6418320" y="4863039"/>
              <a:ext cx="925975" cy="9259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alendar with colorful blocks&#10;&#10;Description automatically generated">
              <a:extLst>
                <a:ext uri="{FF2B5EF4-FFF2-40B4-BE49-F238E27FC236}">
                  <a16:creationId xmlns:a16="http://schemas.microsoft.com/office/drawing/2014/main" id="{568CBA58-C7A9-46A4-D4A5-02180DB0EE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987" y="5042663"/>
              <a:ext cx="548640" cy="548640"/>
            </a:xfrm>
            <a:prstGeom prst="rect">
              <a:avLst/>
            </a:prstGeom>
          </p:spPr>
        </p:pic>
      </p:grpSp>
      <p:grpSp>
        <p:nvGrpSpPr>
          <p:cNvPr id="29" name="Group 28">
            <a:extLst>
              <a:ext uri="{FF2B5EF4-FFF2-40B4-BE49-F238E27FC236}">
                <a16:creationId xmlns:a16="http://schemas.microsoft.com/office/drawing/2014/main" id="{8F29F8BC-68CB-C45D-7993-8C4D774E0A53}"/>
              </a:ext>
            </a:extLst>
          </p:cNvPr>
          <p:cNvGrpSpPr/>
          <p:nvPr/>
        </p:nvGrpSpPr>
        <p:grpSpPr>
          <a:xfrm>
            <a:off x="1820774" y="1869748"/>
            <a:ext cx="925975" cy="925975"/>
            <a:chOff x="782540" y="2053389"/>
            <a:chExt cx="925975" cy="925975"/>
          </a:xfrm>
          <a:effectLst>
            <a:outerShdw blurRad="50800" dist="38100" dir="5400000" algn="t" rotWithShape="0">
              <a:prstClr val="black">
                <a:alpha val="40000"/>
              </a:prstClr>
            </a:outerShdw>
          </a:effectLst>
        </p:grpSpPr>
        <p:sp>
          <p:nvSpPr>
            <p:cNvPr id="22" name="Oval 21">
              <a:extLst>
                <a:ext uri="{FF2B5EF4-FFF2-40B4-BE49-F238E27FC236}">
                  <a16:creationId xmlns:a16="http://schemas.microsoft.com/office/drawing/2014/main" id="{F2BABC14-BA92-E13F-CFCB-F683B8C13F63}"/>
                </a:ext>
              </a:extLst>
            </p:cNvPr>
            <p:cNvSpPr/>
            <p:nvPr/>
          </p:nvSpPr>
          <p:spPr>
            <a:xfrm>
              <a:off x="782540" y="2053389"/>
              <a:ext cx="925975" cy="9259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diagram of different colored squares&#10;&#10;Description automatically generated">
              <a:extLst>
                <a:ext uri="{FF2B5EF4-FFF2-40B4-BE49-F238E27FC236}">
                  <a16:creationId xmlns:a16="http://schemas.microsoft.com/office/drawing/2014/main" id="{CF2C6E5B-EEC3-274C-FFFE-7C6A370F48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207" y="2248747"/>
              <a:ext cx="548640" cy="548640"/>
            </a:xfrm>
            <a:prstGeom prst="rect">
              <a:avLst/>
            </a:prstGeom>
          </p:spPr>
        </p:pic>
      </p:grpSp>
      <p:grpSp>
        <p:nvGrpSpPr>
          <p:cNvPr id="31" name="Group 30">
            <a:extLst>
              <a:ext uri="{FF2B5EF4-FFF2-40B4-BE49-F238E27FC236}">
                <a16:creationId xmlns:a16="http://schemas.microsoft.com/office/drawing/2014/main" id="{89BC61C9-3D49-4A2F-DF67-BDDE8B6FBA47}"/>
              </a:ext>
            </a:extLst>
          </p:cNvPr>
          <p:cNvGrpSpPr/>
          <p:nvPr/>
        </p:nvGrpSpPr>
        <p:grpSpPr>
          <a:xfrm>
            <a:off x="7627638" y="4189005"/>
            <a:ext cx="925975" cy="925975"/>
            <a:chOff x="1083827" y="5346581"/>
            <a:chExt cx="925975" cy="925975"/>
          </a:xfrm>
          <a:effectLst>
            <a:outerShdw blurRad="50800" dist="38100" dir="5400000" algn="t" rotWithShape="0">
              <a:prstClr val="black">
                <a:alpha val="40000"/>
              </a:prstClr>
            </a:outerShdw>
          </a:effectLst>
        </p:grpSpPr>
        <p:sp>
          <p:nvSpPr>
            <p:cNvPr id="26" name="Oval 25">
              <a:extLst>
                <a:ext uri="{FF2B5EF4-FFF2-40B4-BE49-F238E27FC236}">
                  <a16:creationId xmlns:a16="http://schemas.microsoft.com/office/drawing/2014/main" id="{CB5558E6-A56A-BB2D-EC45-4E2F7BB8D612}"/>
                </a:ext>
              </a:extLst>
            </p:cNvPr>
            <p:cNvSpPr/>
            <p:nvPr/>
          </p:nvSpPr>
          <p:spPr>
            <a:xfrm>
              <a:off x="1083827" y="5346581"/>
              <a:ext cx="925975" cy="9259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erson with pink hair covering his ears with his hands&#10;&#10;Description automatically generated">
              <a:extLst>
                <a:ext uri="{FF2B5EF4-FFF2-40B4-BE49-F238E27FC236}">
                  <a16:creationId xmlns:a16="http://schemas.microsoft.com/office/drawing/2014/main" id="{467797CE-671E-9EB9-0DB3-9BC037FAE5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1779" y="5535248"/>
              <a:ext cx="548640" cy="548640"/>
            </a:xfrm>
            <a:prstGeom prst="rect">
              <a:avLst/>
            </a:prstGeom>
          </p:spPr>
        </p:pic>
      </p:grpSp>
      <p:grpSp>
        <p:nvGrpSpPr>
          <p:cNvPr id="30" name="Group 29">
            <a:extLst>
              <a:ext uri="{FF2B5EF4-FFF2-40B4-BE49-F238E27FC236}">
                <a16:creationId xmlns:a16="http://schemas.microsoft.com/office/drawing/2014/main" id="{6D0B5EA5-2560-4BE3-214C-DB7182351560}"/>
              </a:ext>
            </a:extLst>
          </p:cNvPr>
          <p:cNvGrpSpPr/>
          <p:nvPr/>
        </p:nvGrpSpPr>
        <p:grpSpPr>
          <a:xfrm>
            <a:off x="3740221" y="4200817"/>
            <a:ext cx="925975" cy="925975"/>
            <a:chOff x="676271" y="3770780"/>
            <a:chExt cx="925975" cy="925975"/>
          </a:xfrm>
          <a:effectLst>
            <a:outerShdw blurRad="50800" dist="38100" dir="5400000" algn="t" rotWithShape="0">
              <a:prstClr val="black">
                <a:alpha val="40000"/>
              </a:prstClr>
            </a:outerShdw>
          </a:effectLst>
        </p:grpSpPr>
        <p:sp>
          <p:nvSpPr>
            <p:cNvPr id="24" name="Oval 23">
              <a:extLst>
                <a:ext uri="{FF2B5EF4-FFF2-40B4-BE49-F238E27FC236}">
                  <a16:creationId xmlns:a16="http://schemas.microsoft.com/office/drawing/2014/main" id="{130B8F72-25A3-39B1-9530-C1B8FDA23826}"/>
                </a:ext>
              </a:extLst>
            </p:cNvPr>
            <p:cNvSpPr/>
            <p:nvPr/>
          </p:nvSpPr>
          <p:spPr>
            <a:xfrm>
              <a:off x="676271" y="3770780"/>
              <a:ext cx="925975" cy="9259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computer screen with a error sign&#10;&#10;Description automatically generated">
              <a:extLst>
                <a:ext uri="{FF2B5EF4-FFF2-40B4-BE49-F238E27FC236}">
                  <a16:creationId xmlns:a16="http://schemas.microsoft.com/office/drawing/2014/main" id="{C2E35DF3-28BF-2BB8-15F1-C48D309F0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938" y="3989023"/>
              <a:ext cx="548640" cy="548640"/>
            </a:xfrm>
            <a:prstGeom prst="rect">
              <a:avLst/>
            </a:prstGeom>
          </p:spPr>
        </p:pic>
      </p:grpSp>
      <p:grpSp>
        <p:nvGrpSpPr>
          <p:cNvPr id="28" name="Group 27">
            <a:extLst>
              <a:ext uri="{FF2B5EF4-FFF2-40B4-BE49-F238E27FC236}">
                <a16:creationId xmlns:a16="http://schemas.microsoft.com/office/drawing/2014/main" id="{53871000-F3DE-8279-3108-16841FE139B6}"/>
              </a:ext>
            </a:extLst>
          </p:cNvPr>
          <p:cNvGrpSpPr/>
          <p:nvPr/>
        </p:nvGrpSpPr>
        <p:grpSpPr>
          <a:xfrm>
            <a:off x="5633011" y="1848354"/>
            <a:ext cx="925975" cy="925975"/>
            <a:chOff x="5402548" y="1785760"/>
            <a:chExt cx="925975" cy="925975"/>
          </a:xfrm>
          <a:effectLst>
            <a:outerShdw blurRad="50800" dist="38100" dir="5400000" algn="t" rotWithShape="0">
              <a:prstClr val="black">
                <a:alpha val="40000"/>
              </a:prstClr>
            </a:outerShdw>
          </a:effectLst>
        </p:grpSpPr>
        <p:sp>
          <p:nvSpPr>
            <p:cNvPr id="21" name="Oval 20">
              <a:extLst>
                <a:ext uri="{FF2B5EF4-FFF2-40B4-BE49-F238E27FC236}">
                  <a16:creationId xmlns:a16="http://schemas.microsoft.com/office/drawing/2014/main" id="{C2B6CF62-D895-8DA4-8E5F-B276A260F4A0}"/>
                </a:ext>
              </a:extLst>
            </p:cNvPr>
            <p:cNvSpPr/>
            <p:nvPr/>
          </p:nvSpPr>
          <p:spPr>
            <a:xfrm>
              <a:off x="5402548" y="1785760"/>
              <a:ext cx="925975" cy="92597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group of hands holding a puzzle piece&#10;&#10;Description automatically generated">
              <a:extLst>
                <a:ext uri="{FF2B5EF4-FFF2-40B4-BE49-F238E27FC236}">
                  <a16:creationId xmlns:a16="http://schemas.microsoft.com/office/drawing/2014/main" id="{E29EB18F-FE6E-11AC-D70C-5206B6A3D4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53114" y="1967736"/>
              <a:ext cx="548640" cy="548640"/>
            </a:xfrm>
            <a:prstGeom prst="rect">
              <a:avLst/>
            </a:prstGeom>
          </p:spPr>
        </p:pic>
      </p:grpSp>
      <p:sp>
        <p:nvSpPr>
          <p:cNvPr id="38" name="TextBox 37">
            <a:extLst>
              <a:ext uri="{FF2B5EF4-FFF2-40B4-BE49-F238E27FC236}">
                <a16:creationId xmlns:a16="http://schemas.microsoft.com/office/drawing/2014/main" id="{3B778770-9F96-FA92-3478-9201980721EC}"/>
              </a:ext>
            </a:extLst>
          </p:cNvPr>
          <p:cNvSpPr txBox="1"/>
          <p:nvPr/>
        </p:nvSpPr>
        <p:spPr>
          <a:xfrm>
            <a:off x="8532517" y="2860581"/>
            <a:ext cx="2631956" cy="769441"/>
          </a:xfrm>
          <a:prstGeom prst="rect">
            <a:avLst/>
          </a:prstGeom>
          <a:noFill/>
        </p:spPr>
        <p:txBody>
          <a:bodyPr wrap="square">
            <a:spAutoFit/>
          </a:bodyPr>
          <a:lstStyle/>
          <a:p>
            <a:pPr algn="ctr"/>
            <a:r>
              <a:rPr lang="en-US" sz="2200" dirty="0">
                <a:solidFill>
                  <a:srgbClr val="132A73"/>
                </a:solidFill>
                <a:latin typeface="Lexend Deca Medium" pitchFamily="2" charset="0"/>
              </a:rPr>
              <a:t>Require</a:t>
            </a:r>
            <a:r>
              <a:rPr lang="en-US" sz="2200" b="0" i="0" u="none" strike="noStrike" dirty="0">
                <a:solidFill>
                  <a:srgbClr val="132A73"/>
                </a:solidFill>
                <a:effectLst/>
                <a:latin typeface="Lexend Deca Medium" pitchFamily="2" charset="0"/>
              </a:rPr>
              <a:t> a lot of time to manage</a:t>
            </a:r>
          </a:p>
        </p:txBody>
      </p:sp>
      <p:sp>
        <p:nvSpPr>
          <p:cNvPr id="40" name="TextBox 39">
            <a:extLst>
              <a:ext uri="{FF2B5EF4-FFF2-40B4-BE49-F238E27FC236}">
                <a16:creationId xmlns:a16="http://schemas.microsoft.com/office/drawing/2014/main" id="{C8A8E810-0314-35A1-4175-4CDEB6E5AB4F}"/>
              </a:ext>
            </a:extLst>
          </p:cNvPr>
          <p:cNvSpPr txBox="1"/>
          <p:nvPr/>
        </p:nvSpPr>
        <p:spPr>
          <a:xfrm>
            <a:off x="2300314" y="5242149"/>
            <a:ext cx="3810982" cy="707886"/>
          </a:xfrm>
          <a:prstGeom prst="rect">
            <a:avLst/>
          </a:prstGeom>
          <a:noFill/>
        </p:spPr>
        <p:txBody>
          <a:bodyPr wrap="square">
            <a:spAutoFit/>
          </a:bodyPr>
          <a:lstStyle/>
          <a:p>
            <a:pPr algn="ctr"/>
            <a:r>
              <a:rPr lang="en-US" sz="2000" dirty="0">
                <a:solidFill>
                  <a:srgbClr val="132A73"/>
                </a:solidFill>
                <a:latin typeface="Lexend Deca Medium" pitchFamily="2" charset="0"/>
              </a:rPr>
              <a:t>D</a:t>
            </a:r>
            <a:r>
              <a:rPr lang="en-US" sz="2000" b="0" i="0" u="none" strike="noStrike" dirty="0">
                <a:solidFill>
                  <a:srgbClr val="132A73"/>
                </a:solidFill>
                <a:effectLst/>
                <a:latin typeface="Lexend Deca Medium" pitchFamily="2" charset="0"/>
              </a:rPr>
              <a:t>ata become messy if managing wrong way</a:t>
            </a:r>
          </a:p>
        </p:txBody>
      </p:sp>
      <p:sp>
        <p:nvSpPr>
          <p:cNvPr id="42" name="TextBox 41">
            <a:extLst>
              <a:ext uri="{FF2B5EF4-FFF2-40B4-BE49-F238E27FC236}">
                <a16:creationId xmlns:a16="http://schemas.microsoft.com/office/drawing/2014/main" id="{CD11856B-AA78-A5D0-E5D3-E29BD6296A2F}"/>
              </a:ext>
            </a:extLst>
          </p:cNvPr>
          <p:cNvSpPr txBox="1"/>
          <p:nvPr/>
        </p:nvSpPr>
        <p:spPr>
          <a:xfrm>
            <a:off x="948317" y="2860581"/>
            <a:ext cx="2750127" cy="769441"/>
          </a:xfrm>
          <a:prstGeom prst="rect">
            <a:avLst/>
          </a:prstGeom>
          <a:noFill/>
        </p:spPr>
        <p:txBody>
          <a:bodyPr wrap="square">
            <a:spAutoFit/>
          </a:bodyPr>
          <a:lstStyle/>
          <a:p>
            <a:pPr algn="ctr"/>
            <a:r>
              <a:rPr lang="en-US" sz="2200" b="0" i="0" u="none" strike="noStrike" dirty="0">
                <a:solidFill>
                  <a:srgbClr val="132A73"/>
                </a:solidFill>
                <a:effectLst/>
                <a:latin typeface="Lexend Deca Medium" pitchFamily="2" charset="0"/>
              </a:rPr>
              <a:t>A lot of use-cases to handle </a:t>
            </a:r>
          </a:p>
        </p:txBody>
      </p:sp>
      <p:sp>
        <p:nvSpPr>
          <p:cNvPr id="44" name="TextBox 43">
            <a:extLst>
              <a:ext uri="{FF2B5EF4-FFF2-40B4-BE49-F238E27FC236}">
                <a16:creationId xmlns:a16="http://schemas.microsoft.com/office/drawing/2014/main" id="{F5A00073-DA92-3AAD-ABBB-0ECDFFFBCBDA}"/>
              </a:ext>
            </a:extLst>
          </p:cNvPr>
          <p:cNvSpPr txBox="1"/>
          <p:nvPr/>
        </p:nvSpPr>
        <p:spPr>
          <a:xfrm>
            <a:off x="6725043" y="5237069"/>
            <a:ext cx="2731164" cy="769441"/>
          </a:xfrm>
          <a:prstGeom prst="rect">
            <a:avLst/>
          </a:prstGeom>
          <a:noFill/>
        </p:spPr>
        <p:txBody>
          <a:bodyPr wrap="square">
            <a:spAutoFit/>
          </a:bodyPr>
          <a:lstStyle/>
          <a:p>
            <a:pPr algn="ctr"/>
            <a:r>
              <a:rPr lang="en-US" sz="2200" dirty="0">
                <a:solidFill>
                  <a:srgbClr val="132A73"/>
                </a:solidFill>
                <a:latin typeface="Lexend Deca Medium" pitchFamily="2" charset="0"/>
              </a:rPr>
              <a:t>Putting high pressure on staffs</a:t>
            </a:r>
            <a:endParaRPr lang="en-US" sz="2200" b="0" i="0" u="none" strike="noStrike" dirty="0">
              <a:solidFill>
                <a:srgbClr val="132A73"/>
              </a:solidFill>
              <a:effectLst/>
              <a:latin typeface="Lexend Deca Medium" pitchFamily="2" charset="0"/>
            </a:endParaRPr>
          </a:p>
        </p:txBody>
      </p:sp>
    </p:spTree>
    <p:extLst>
      <p:ext uri="{BB962C8B-B14F-4D97-AF65-F5344CB8AC3E}">
        <p14:creationId xmlns:p14="http://schemas.microsoft.com/office/powerpoint/2010/main" val="407105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C87ACD5D-1ED7-E239-B737-CA65B9D0C1F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40AAFA76-24B1-C10B-0672-0DD98CAEC012}"/>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3ABBDDA1-1687-6C2C-79F1-F3038A698982}"/>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322A12B5-3605-8E0A-CD0D-DCB13FC8C9E8}"/>
              </a:ext>
            </a:extLst>
          </p:cNvPr>
          <p:cNvSpPr txBox="1">
            <a:spLocks noGrp="1"/>
          </p:cNvSpPr>
          <p:nvPr>
            <p:ph type="ctrTitle"/>
          </p:nvPr>
        </p:nvSpPr>
        <p:spPr>
          <a:xfrm>
            <a:off x="1337548" y="1072890"/>
            <a:ext cx="9767332" cy="589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solidFill>
                  <a:srgbClr val="F1E10D"/>
                </a:solidFill>
                <a:latin typeface="K2D" panose="00000500000000000000" pitchFamily="2" charset="-34"/>
                <a:cs typeface="K2D" panose="00000500000000000000" pitchFamily="2" charset="-34"/>
              </a:rPr>
              <a:t>METHODOLOGIES &amp; TECHNOLOGIES</a:t>
            </a:r>
          </a:p>
        </p:txBody>
      </p:sp>
      <p:sp>
        <p:nvSpPr>
          <p:cNvPr id="7" name="TextBox 6">
            <a:extLst>
              <a:ext uri="{FF2B5EF4-FFF2-40B4-BE49-F238E27FC236}">
                <a16:creationId xmlns:a16="http://schemas.microsoft.com/office/drawing/2014/main" id="{32775EB6-6304-0800-4D97-8475F532716B}"/>
              </a:ext>
            </a:extLst>
          </p:cNvPr>
          <p:cNvSpPr txBox="1"/>
          <p:nvPr/>
        </p:nvSpPr>
        <p:spPr>
          <a:xfrm>
            <a:off x="2387881" y="1969560"/>
            <a:ext cx="7666665" cy="3600986"/>
          </a:xfrm>
          <a:prstGeom prst="rect">
            <a:avLst/>
          </a:prstGeom>
          <a:noFill/>
        </p:spPr>
        <p:txBody>
          <a:bodyPr wrap="square" rtlCol="0">
            <a:spAutoFit/>
          </a:bodyPr>
          <a:lstStyle/>
          <a:p>
            <a:r>
              <a:rPr lang="en-US" sz="2800" b="1" dirty="0">
                <a:solidFill>
                  <a:schemeClr val="bg1"/>
                </a:solidFill>
                <a:latin typeface="Lexend Deca" pitchFamily="2" charset="0"/>
              </a:rPr>
              <a:t>Using SCRUM model</a:t>
            </a:r>
          </a:p>
          <a:p>
            <a:r>
              <a:rPr lang="en-US" sz="2000" dirty="0">
                <a:solidFill>
                  <a:srgbClr val="F1E10D"/>
                </a:solidFill>
                <a:latin typeface="Lexend Deca" pitchFamily="2" charset="0"/>
              </a:rPr>
              <a:t>Methodologies:</a:t>
            </a:r>
          </a:p>
          <a:p>
            <a:pPr marL="342900" indent="-342900">
              <a:buFont typeface="Arial" panose="020B0604020202020204" pitchFamily="34" charset="0"/>
              <a:buChar char="•"/>
            </a:pPr>
            <a:r>
              <a:rPr lang="en-US" sz="2000" dirty="0">
                <a:solidFill>
                  <a:schemeClr val="bg1"/>
                </a:solidFill>
                <a:latin typeface="Lexend Deca" pitchFamily="2" charset="0"/>
              </a:rPr>
              <a:t>System Development: build and deploy a hotel management software (based on Product Owner’s requirement and Developer’s ability)</a:t>
            </a:r>
          </a:p>
          <a:p>
            <a:pPr marL="342900" indent="-342900">
              <a:buFont typeface="Arial" panose="020B0604020202020204" pitchFamily="34" charset="0"/>
              <a:buChar char="•"/>
            </a:pPr>
            <a:r>
              <a:rPr lang="en-US" sz="2000" dirty="0">
                <a:solidFill>
                  <a:schemeClr val="bg1"/>
                </a:solidFill>
                <a:latin typeface="Lexend Deca" pitchFamily="2" charset="0"/>
              </a:rPr>
              <a:t>System improvement: test and evaluate, then monitor the software for improvement.</a:t>
            </a:r>
          </a:p>
          <a:p>
            <a:pPr marL="342900" indent="-342900">
              <a:buFont typeface="Arial" panose="020B0604020202020204" pitchFamily="34" charset="0"/>
              <a:buChar char="•"/>
            </a:pPr>
            <a:r>
              <a:rPr lang="en-US" sz="2000" dirty="0">
                <a:solidFill>
                  <a:schemeClr val="bg1"/>
                </a:solidFill>
                <a:latin typeface="Lexend Deca" pitchFamily="2" charset="0"/>
              </a:rPr>
              <a:t>Training and Maintenance: train for users (staffs) and maintain the system.</a:t>
            </a:r>
          </a:p>
          <a:p>
            <a:r>
              <a:rPr lang="en-US" sz="2000" dirty="0">
                <a:solidFill>
                  <a:srgbClr val="F1E10D"/>
                </a:solidFill>
                <a:latin typeface="Lexend Deca" pitchFamily="2" charset="0"/>
              </a:rPr>
              <a:t>Technologies:</a:t>
            </a:r>
          </a:p>
          <a:p>
            <a:pPr marL="342900" indent="-342900">
              <a:buFont typeface="Arial" panose="020B0604020202020204" pitchFamily="34" charset="0"/>
              <a:buChar char="•"/>
            </a:pPr>
            <a:r>
              <a:rPr lang="en-US" sz="2000" dirty="0">
                <a:solidFill>
                  <a:schemeClr val="bg1"/>
                </a:solidFill>
                <a:latin typeface="Lexend Deca" pitchFamily="2" charset="0"/>
              </a:rPr>
              <a:t>Using UML, Microsoft SQL and Java</a:t>
            </a:r>
          </a:p>
        </p:txBody>
      </p:sp>
      <p:grpSp>
        <p:nvGrpSpPr>
          <p:cNvPr id="4" name="Group 3">
            <a:extLst>
              <a:ext uri="{FF2B5EF4-FFF2-40B4-BE49-F238E27FC236}">
                <a16:creationId xmlns:a16="http://schemas.microsoft.com/office/drawing/2014/main" id="{735D7136-76BF-D48D-8244-0888C89B6A63}"/>
              </a:ext>
            </a:extLst>
          </p:cNvPr>
          <p:cNvGrpSpPr/>
          <p:nvPr/>
        </p:nvGrpSpPr>
        <p:grpSpPr>
          <a:xfrm>
            <a:off x="-817871" y="1"/>
            <a:ext cx="3723117" cy="821790"/>
            <a:chOff x="-817871" y="1"/>
            <a:chExt cx="3723117" cy="821790"/>
          </a:xfrm>
        </p:grpSpPr>
        <p:sp>
          <p:nvSpPr>
            <p:cNvPr id="5" name="Parallelogram 4">
              <a:extLst>
                <a:ext uri="{FF2B5EF4-FFF2-40B4-BE49-F238E27FC236}">
                  <a16:creationId xmlns:a16="http://schemas.microsoft.com/office/drawing/2014/main" id="{B0B25ABD-A46F-C7B4-3D5A-39EFED180192}"/>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7C118FB-50F2-7743-21E7-B5151E69370F}"/>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8" name="Picture 7" descr="A blue diamond with a logo and text&#10;&#10;Description automatically generated">
              <a:extLst>
                <a:ext uri="{FF2B5EF4-FFF2-40B4-BE49-F238E27FC236}">
                  <a16:creationId xmlns:a16="http://schemas.microsoft.com/office/drawing/2014/main" id="{0B704125-515E-6DA3-F7D6-B96F0F59C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spTree>
    <p:extLst>
      <p:ext uri="{BB962C8B-B14F-4D97-AF65-F5344CB8AC3E}">
        <p14:creationId xmlns:p14="http://schemas.microsoft.com/office/powerpoint/2010/main" val="4180652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B3ADEF07-3CA0-344B-26EF-9AF28ADEBEE1}"/>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ACCEB44F-A0F4-6215-C031-4060585460CA}"/>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A051C841-1EA4-BE5E-C252-E7CA2787C48A}"/>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F8C27081-268D-C930-F718-ED3A818BC709}"/>
              </a:ext>
            </a:extLst>
          </p:cNvPr>
          <p:cNvSpPr txBox="1">
            <a:spLocks noGrp="1"/>
          </p:cNvSpPr>
          <p:nvPr>
            <p:ph type="ctrTitle"/>
          </p:nvPr>
        </p:nvSpPr>
        <p:spPr>
          <a:xfrm>
            <a:off x="3674318" y="410896"/>
            <a:ext cx="5239571" cy="589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rgbClr val="F1E10D"/>
                </a:solidFill>
                <a:latin typeface="K2D" panose="00000500000000000000" pitchFamily="2" charset="-34"/>
                <a:cs typeface="K2D" panose="00000500000000000000" pitchFamily="2" charset="-34"/>
              </a:rPr>
              <a:t>WORKING PLAN</a:t>
            </a:r>
            <a:endParaRPr sz="3600" b="1" dirty="0">
              <a:solidFill>
                <a:srgbClr val="F1E10D"/>
              </a:solidFill>
              <a:latin typeface="K2D" panose="00000500000000000000" pitchFamily="2" charset="-34"/>
              <a:cs typeface="K2D" panose="00000500000000000000" pitchFamily="2" charset="-34"/>
            </a:endParaRPr>
          </a:p>
        </p:txBody>
      </p:sp>
      <p:grpSp>
        <p:nvGrpSpPr>
          <p:cNvPr id="8" name="Group 7">
            <a:extLst>
              <a:ext uri="{FF2B5EF4-FFF2-40B4-BE49-F238E27FC236}">
                <a16:creationId xmlns:a16="http://schemas.microsoft.com/office/drawing/2014/main" id="{58DAA93A-B433-0DC7-ACDE-184C5E80076C}"/>
              </a:ext>
            </a:extLst>
          </p:cNvPr>
          <p:cNvGrpSpPr/>
          <p:nvPr/>
        </p:nvGrpSpPr>
        <p:grpSpPr>
          <a:xfrm>
            <a:off x="-817871" y="1"/>
            <a:ext cx="3723117" cy="821790"/>
            <a:chOff x="-817871" y="1"/>
            <a:chExt cx="3723117" cy="821790"/>
          </a:xfrm>
        </p:grpSpPr>
        <p:sp>
          <p:nvSpPr>
            <p:cNvPr id="11" name="Parallelogram 10">
              <a:extLst>
                <a:ext uri="{FF2B5EF4-FFF2-40B4-BE49-F238E27FC236}">
                  <a16:creationId xmlns:a16="http://schemas.microsoft.com/office/drawing/2014/main" id="{73A7D2E3-6B86-932A-7A61-019A62D039D7}"/>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F5C67CC-4D1C-9693-36B2-394877AEABD0}"/>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16" name="Picture 15" descr="A blue diamond with a logo and text&#10;&#10;Description automatically generated">
              <a:extLst>
                <a:ext uri="{FF2B5EF4-FFF2-40B4-BE49-F238E27FC236}">
                  <a16:creationId xmlns:a16="http://schemas.microsoft.com/office/drawing/2014/main" id="{C9905E61-E85B-D4A2-67C4-0BBD5498F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graphicFrame>
        <p:nvGraphicFramePr>
          <p:cNvPr id="18" name="Table 17">
            <a:extLst>
              <a:ext uri="{FF2B5EF4-FFF2-40B4-BE49-F238E27FC236}">
                <a16:creationId xmlns:a16="http://schemas.microsoft.com/office/drawing/2014/main" id="{51EC746D-AEE7-FEDA-609F-77018A88D5A7}"/>
              </a:ext>
            </a:extLst>
          </p:cNvPr>
          <p:cNvGraphicFramePr>
            <a:graphicFrameLocks noGrp="1"/>
          </p:cNvGraphicFramePr>
          <p:nvPr>
            <p:extLst>
              <p:ext uri="{D42A27DB-BD31-4B8C-83A1-F6EECF244321}">
                <p14:modId xmlns:p14="http://schemas.microsoft.com/office/powerpoint/2010/main" val="3274723768"/>
              </p:ext>
            </p:extLst>
          </p:nvPr>
        </p:nvGraphicFramePr>
        <p:xfrm>
          <a:off x="546517" y="1015772"/>
          <a:ext cx="11098963" cy="5328952"/>
        </p:xfrm>
        <a:graphic>
          <a:graphicData uri="http://schemas.openxmlformats.org/drawingml/2006/table">
            <a:tbl>
              <a:tblPr firstRow="1" bandRow="1">
                <a:tableStyleId>{5C22544A-7EE6-4342-B048-85BDC9FD1C3A}</a:tableStyleId>
              </a:tblPr>
              <a:tblGrid>
                <a:gridCol w="8804942">
                  <a:extLst>
                    <a:ext uri="{9D8B030D-6E8A-4147-A177-3AD203B41FA5}">
                      <a16:colId xmlns:a16="http://schemas.microsoft.com/office/drawing/2014/main" val="83159128"/>
                    </a:ext>
                  </a:extLst>
                </a:gridCol>
                <a:gridCol w="2294021">
                  <a:extLst>
                    <a:ext uri="{9D8B030D-6E8A-4147-A177-3AD203B41FA5}">
                      <a16:colId xmlns:a16="http://schemas.microsoft.com/office/drawing/2014/main" val="2084136462"/>
                    </a:ext>
                  </a:extLst>
                </a:gridCol>
              </a:tblGrid>
              <a:tr h="618095">
                <a:tc>
                  <a:txBody>
                    <a:bodyPr/>
                    <a:lstStyle/>
                    <a:p>
                      <a:pPr algn="ctr"/>
                      <a:r>
                        <a:rPr lang="en-US" dirty="0">
                          <a:latin typeface="Be Vietnam Pro" pitchFamily="2" charset="0"/>
                        </a:rPr>
                        <a:t>TASK INFORMATION</a:t>
                      </a:r>
                    </a:p>
                  </a:txBody>
                  <a:tcPr anchor="ct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Be Vietnam Pro" pitchFamily="2" charset="0"/>
                        </a:rPr>
                        <a:t>DURATION</a:t>
                      </a:r>
                    </a:p>
                  </a:txBody>
                  <a:tcPr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841047"/>
                  </a:ext>
                </a:extLst>
              </a:tr>
              <a:tr h="642316">
                <a:tc>
                  <a:txBody>
                    <a:bodyPr/>
                    <a:lstStyle/>
                    <a:p>
                      <a:pPr algn="l"/>
                      <a:r>
                        <a:rPr lang="vi-VN" sz="2400" dirty="0">
                          <a:solidFill>
                            <a:schemeClr val="bg1"/>
                          </a:solidFill>
                          <a:latin typeface="Lexend Deca Light" pitchFamily="2" charset="0"/>
                        </a:rPr>
                        <a:t>Creating SRS</a:t>
                      </a:r>
                      <a:endParaRPr lang="en-US" sz="2400" dirty="0">
                        <a:solidFill>
                          <a:schemeClr val="bg1"/>
                        </a:solidFill>
                        <a:latin typeface="Lexend Deca Light" pitchFamily="2" charset="0"/>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sz="2400" dirty="0">
                          <a:solidFill>
                            <a:schemeClr val="bg1"/>
                          </a:solidFill>
                          <a:latin typeface="Lexend Deca Light" pitchFamily="2" charset="0"/>
                        </a:rPr>
                        <a:t>1 week</a:t>
                      </a:r>
                      <a:endParaRPr lang="en-US" sz="2400" dirty="0">
                        <a:solidFill>
                          <a:schemeClr val="bg1"/>
                        </a:solidFill>
                        <a:latin typeface="Lexend Deca Light" pitchFamily="2" charset="0"/>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8824445"/>
                  </a:ext>
                </a:extLst>
              </a:tr>
              <a:tr h="642316">
                <a:tc>
                  <a:txBody>
                    <a:bodyPr/>
                    <a:lstStyle/>
                    <a:p>
                      <a:pPr algn="l"/>
                      <a:r>
                        <a:rPr lang="en-US" sz="2400" dirty="0">
                          <a:solidFill>
                            <a:schemeClr val="bg1"/>
                          </a:solidFill>
                          <a:latin typeface="Lexend Deca Light" pitchFamily="2" charset="0"/>
                        </a:rPr>
                        <a:t>Analyzing and Developing Server for Database Storage</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bg1"/>
                          </a:solidFill>
                          <a:latin typeface="Lexend Deca Light" pitchFamily="2" charset="0"/>
                        </a:rPr>
                        <a:t>1 week</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826459"/>
                  </a:ext>
                </a:extLst>
              </a:tr>
              <a:tr h="642316">
                <a:tc>
                  <a:txBody>
                    <a:bodyPr/>
                    <a:lstStyle/>
                    <a:p>
                      <a:pPr algn="l"/>
                      <a:r>
                        <a:rPr lang="en-US" sz="2400" dirty="0">
                          <a:solidFill>
                            <a:schemeClr val="bg1"/>
                          </a:solidFill>
                          <a:latin typeface="Lexend Deca Light" pitchFamily="2" charset="0"/>
                        </a:rPr>
                        <a:t>Developing </a:t>
                      </a:r>
                      <a:r>
                        <a:rPr lang="vi-VN" sz="2400" dirty="0">
                          <a:solidFill>
                            <a:schemeClr val="bg1"/>
                          </a:solidFill>
                          <a:latin typeface="Lexend Deca Light" pitchFamily="2" charset="0"/>
                        </a:rPr>
                        <a:t>Human </a:t>
                      </a:r>
                      <a:r>
                        <a:rPr lang="en-US" sz="2400" dirty="0">
                          <a:solidFill>
                            <a:schemeClr val="bg1"/>
                          </a:solidFill>
                          <a:latin typeface="Lexend Deca Light" pitchFamily="2" charset="0"/>
                        </a:rPr>
                        <a:t>resource department’s client functions</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sz="2400" dirty="0">
                          <a:solidFill>
                            <a:schemeClr val="bg1"/>
                          </a:solidFill>
                          <a:latin typeface="Lexend Deca Light" pitchFamily="2" charset="0"/>
                        </a:rPr>
                        <a:t>3</a:t>
                      </a:r>
                      <a:r>
                        <a:rPr lang="en-US" sz="2400" dirty="0">
                          <a:solidFill>
                            <a:schemeClr val="bg1"/>
                          </a:solidFill>
                          <a:latin typeface="Lexend Deca Light" pitchFamily="2" charset="0"/>
                        </a:rPr>
                        <a:t> weeks</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43091"/>
                  </a:ext>
                </a:extLst>
              </a:tr>
              <a:tr h="807107">
                <a:tc>
                  <a:txBody>
                    <a:bodyPr/>
                    <a:lstStyle/>
                    <a:p>
                      <a:pPr algn="l"/>
                      <a:r>
                        <a:rPr lang="en-US" sz="2400" dirty="0">
                          <a:solidFill>
                            <a:schemeClr val="bg1"/>
                          </a:solidFill>
                          <a:latin typeface="Lexend Deca Light" pitchFamily="2" charset="0"/>
                        </a:rPr>
                        <a:t>Developing Business department’s client functions</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0" i="0" u="none" strike="noStrike" kern="1200" cap="none" spc="0" normalizeH="0" baseline="0" noProof="0" dirty="0">
                          <a:ln>
                            <a:noFill/>
                          </a:ln>
                          <a:solidFill>
                            <a:prstClr val="white"/>
                          </a:solidFill>
                          <a:effectLst/>
                          <a:uLnTx/>
                          <a:uFillTx/>
                          <a:latin typeface="Lexend Deca Light" pitchFamily="2" charset="0"/>
                          <a:ea typeface="+mn-ea"/>
                          <a:cs typeface="+mn-cs"/>
                        </a:rPr>
                        <a:t>3.5</a:t>
                      </a:r>
                      <a:r>
                        <a:rPr kumimoji="0" lang="en-US" sz="2400" b="0" i="0" u="none" strike="noStrike" kern="1200" cap="none" spc="0" normalizeH="0" baseline="0" noProof="0" dirty="0">
                          <a:ln>
                            <a:noFill/>
                          </a:ln>
                          <a:solidFill>
                            <a:prstClr val="white"/>
                          </a:solidFill>
                          <a:effectLst/>
                          <a:uLnTx/>
                          <a:uFillTx/>
                          <a:latin typeface="Lexend Deca Light" pitchFamily="2" charset="0"/>
                          <a:ea typeface="+mn-ea"/>
                          <a:cs typeface="+mn-cs"/>
                        </a:rPr>
                        <a:t> weeks</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3219587"/>
                  </a:ext>
                </a:extLst>
              </a:tr>
              <a:tr h="658934">
                <a:tc>
                  <a:txBody>
                    <a:bodyPr/>
                    <a:lstStyle/>
                    <a:p>
                      <a:pPr algn="l"/>
                      <a:r>
                        <a:rPr lang="en-US" sz="2400" dirty="0">
                          <a:solidFill>
                            <a:schemeClr val="bg1"/>
                          </a:solidFill>
                          <a:latin typeface="Lexend Deca Light" pitchFamily="2" charset="0"/>
                        </a:rPr>
                        <a:t>Developing Accounting department’s client functions</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0" i="0" u="none" strike="noStrike" kern="1200" cap="none" spc="0" normalizeH="0" baseline="0" noProof="0">
                          <a:ln>
                            <a:noFill/>
                          </a:ln>
                          <a:solidFill>
                            <a:prstClr val="white"/>
                          </a:solidFill>
                          <a:effectLst/>
                          <a:uLnTx/>
                          <a:uFillTx/>
                          <a:latin typeface="Lexend Deca Light" pitchFamily="2" charset="0"/>
                          <a:ea typeface="+mn-ea"/>
                          <a:cs typeface="+mn-cs"/>
                        </a:rPr>
                        <a:t>3</a:t>
                      </a:r>
                      <a:r>
                        <a:rPr kumimoji="0" lang="en-US" sz="2400" b="0" i="0" u="none" strike="noStrike" kern="1200" cap="none" spc="0" normalizeH="0" baseline="0" noProof="0">
                          <a:ln>
                            <a:noFill/>
                          </a:ln>
                          <a:solidFill>
                            <a:prstClr val="white"/>
                          </a:solidFill>
                          <a:effectLst/>
                          <a:uLnTx/>
                          <a:uFillTx/>
                          <a:latin typeface="Lexend Deca Light" pitchFamily="2" charset="0"/>
                          <a:ea typeface="+mn-ea"/>
                          <a:cs typeface="+mn-cs"/>
                        </a:rPr>
                        <a:t> weeks</a:t>
                      </a:r>
                      <a:endParaRPr kumimoji="0" lang="en-US" sz="2400" b="0" i="0" u="none" strike="noStrike" kern="1200" cap="none" spc="0" normalizeH="0" baseline="0" noProof="0" dirty="0">
                        <a:ln>
                          <a:noFill/>
                        </a:ln>
                        <a:solidFill>
                          <a:prstClr val="white"/>
                        </a:solidFill>
                        <a:effectLst/>
                        <a:uLnTx/>
                        <a:uFillTx/>
                        <a:latin typeface="Lexend Deca Light" pitchFamily="2" charset="0"/>
                        <a:ea typeface="+mn-ea"/>
                        <a:cs typeface="+mn-cs"/>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9421657"/>
                  </a:ext>
                </a:extLst>
              </a:tr>
              <a:tr h="658934">
                <a:tc>
                  <a:txBody>
                    <a:bodyPr/>
                    <a:lstStyle/>
                    <a:p>
                      <a:pPr algn="l"/>
                      <a:r>
                        <a:rPr lang="en-US" sz="2400" dirty="0">
                          <a:solidFill>
                            <a:schemeClr val="bg1"/>
                          </a:solidFill>
                          <a:latin typeface="Lexend Deca Light" pitchFamily="2" charset="0"/>
                        </a:rPr>
                        <a:t>Developing Receptionist’s client functions</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0" i="0" u="none" strike="noStrike" kern="1200" cap="none" spc="0" normalizeH="0" baseline="0" noProof="0" dirty="0">
                          <a:ln>
                            <a:noFill/>
                          </a:ln>
                          <a:solidFill>
                            <a:prstClr val="white"/>
                          </a:solidFill>
                          <a:effectLst/>
                          <a:uLnTx/>
                          <a:uFillTx/>
                          <a:latin typeface="Lexend Deca Light" pitchFamily="2" charset="0"/>
                          <a:ea typeface="+mn-ea"/>
                          <a:cs typeface="+mn-cs"/>
                        </a:rPr>
                        <a:t>3.5</a:t>
                      </a:r>
                      <a:r>
                        <a:rPr kumimoji="0" lang="en-US" sz="2400" b="0" i="0" u="none" strike="noStrike" kern="1200" cap="none" spc="0" normalizeH="0" baseline="0" noProof="0" dirty="0">
                          <a:ln>
                            <a:noFill/>
                          </a:ln>
                          <a:solidFill>
                            <a:prstClr val="white"/>
                          </a:solidFill>
                          <a:effectLst/>
                          <a:uLnTx/>
                          <a:uFillTx/>
                          <a:latin typeface="Lexend Deca Light" pitchFamily="2" charset="0"/>
                          <a:ea typeface="+mn-ea"/>
                          <a:cs typeface="+mn-cs"/>
                        </a:rPr>
                        <a:t> weeks</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3881171"/>
                  </a:ext>
                </a:extLst>
              </a:tr>
              <a:tr h="658934">
                <a:tc>
                  <a:txBody>
                    <a:bodyPr/>
                    <a:lstStyle/>
                    <a:p>
                      <a:pPr algn="l"/>
                      <a:r>
                        <a:rPr lang="en-US" sz="2400" dirty="0">
                          <a:solidFill>
                            <a:schemeClr val="bg1"/>
                          </a:solidFill>
                          <a:latin typeface="Lexend Deca Light" pitchFamily="2" charset="0"/>
                        </a:rPr>
                        <a:t>Training for users (staffs) and maintaining the system.</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0" i="0" u="none" strike="noStrike" kern="1200" cap="none" spc="0" normalizeH="0" baseline="0" noProof="0" dirty="0">
                          <a:ln>
                            <a:noFill/>
                          </a:ln>
                          <a:solidFill>
                            <a:prstClr val="white"/>
                          </a:solidFill>
                          <a:effectLst/>
                          <a:uLnTx/>
                          <a:uFillTx/>
                          <a:latin typeface="Lexend Deca Light" pitchFamily="2" charset="0"/>
                          <a:ea typeface="+mn-ea"/>
                          <a:cs typeface="+mn-cs"/>
                        </a:rPr>
                        <a:t>1</a:t>
                      </a:r>
                      <a:r>
                        <a:rPr kumimoji="0" lang="en-US" sz="2400" b="0" i="0" u="none" strike="noStrike" kern="1200" cap="none" spc="0" normalizeH="0" baseline="0" noProof="0" dirty="0">
                          <a:ln>
                            <a:noFill/>
                          </a:ln>
                          <a:solidFill>
                            <a:prstClr val="white"/>
                          </a:solidFill>
                          <a:effectLst/>
                          <a:uLnTx/>
                          <a:uFillTx/>
                          <a:latin typeface="Lexend Deca Light" pitchFamily="2" charset="0"/>
                          <a:ea typeface="+mn-ea"/>
                          <a:cs typeface="+mn-cs"/>
                        </a:rPr>
                        <a:t> weeks</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6793438"/>
                  </a:ext>
                </a:extLst>
              </a:tr>
            </a:tbl>
          </a:graphicData>
        </a:graphic>
      </p:graphicFrame>
    </p:spTree>
    <p:extLst>
      <p:ext uri="{BB962C8B-B14F-4D97-AF65-F5344CB8AC3E}">
        <p14:creationId xmlns:p14="http://schemas.microsoft.com/office/powerpoint/2010/main" val="539022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8839644B-D133-9543-4B15-24ECCCCA723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4B710325-5FFB-63DF-1C11-008596AACBD9}"/>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1EBA86A5-1C6E-F090-B25C-DBDEED24F6EF}"/>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173C2787-067D-DA71-69F9-536DA2CA5190}"/>
              </a:ext>
            </a:extLst>
          </p:cNvPr>
          <p:cNvSpPr txBox="1">
            <a:spLocks noGrp="1"/>
          </p:cNvSpPr>
          <p:nvPr>
            <p:ph type="ctrTitle"/>
          </p:nvPr>
        </p:nvSpPr>
        <p:spPr>
          <a:xfrm>
            <a:off x="3008098" y="256831"/>
            <a:ext cx="7229830" cy="589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solidFill>
                  <a:srgbClr val="F1E10D"/>
                </a:solidFill>
                <a:latin typeface="K2D" panose="00000500000000000000" pitchFamily="2" charset="-34"/>
                <a:cs typeface="K2D" panose="00000500000000000000" pitchFamily="2" charset="-34"/>
              </a:rPr>
              <a:t>SCRUM SPRINT IN DETAIL</a:t>
            </a:r>
            <a:endParaRPr sz="4000" b="1" dirty="0">
              <a:solidFill>
                <a:srgbClr val="F1E10D"/>
              </a:solidFill>
              <a:latin typeface="K2D" panose="00000500000000000000" pitchFamily="2" charset="-34"/>
              <a:cs typeface="K2D" panose="00000500000000000000" pitchFamily="2" charset="-34"/>
            </a:endParaRPr>
          </a:p>
        </p:txBody>
      </p:sp>
      <p:grpSp>
        <p:nvGrpSpPr>
          <p:cNvPr id="24" name="Group 23">
            <a:extLst>
              <a:ext uri="{FF2B5EF4-FFF2-40B4-BE49-F238E27FC236}">
                <a16:creationId xmlns:a16="http://schemas.microsoft.com/office/drawing/2014/main" id="{A0687983-8404-F182-3642-2C5397E549B8}"/>
              </a:ext>
            </a:extLst>
          </p:cNvPr>
          <p:cNvGrpSpPr/>
          <p:nvPr/>
        </p:nvGrpSpPr>
        <p:grpSpPr>
          <a:xfrm>
            <a:off x="-817871" y="1"/>
            <a:ext cx="3723117" cy="821790"/>
            <a:chOff x="-817871" y="1"/>
            <a:chExt cx="3723117" cy="821790"/>
          </a:xfrm>
        </p:grpSpPr>
        <p:sp>
          <p:nvSpPr>
            <p:cNvPr id="25" name="Parallelogram 24">
              <a:extLst>
                <a:ext uri="{FF2B5EF4-FFF2-40B4-BE49-F238E27FC236}">
                  <a16:creationId xmlns:a16="http://schemas.microsoft.com/office/drawing/2014/main" id="{5B14F5FE-C40B-EE72-19F7-ED76205F81AB}"/>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6EEF0F8-81EE-C4B8-285C-EA38F9DEB26B}"/>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27" name="Picture 26" descr="A blue diamond with a logo and text&#10;&#10;Description automatically generated">
              <a:extLst>
                <a:ext uri="{FF2B5EF4-FFF2-40B4-BE49-F238E27FC236}">
                  <a16:creationId xmlns:a16="http://schemas.microsoft.com/office/drawing/2014/main" id="{36138A95-41A1-7239-C807-901938963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sp>
        <p:nvSpPr>
          <p:cNvPr id="22" name="Oval 21">
            <a:extLst>
              <a:ext uri="{FF2B5EF4-FFF2-40B4-BE49-F238E27FC236}">
                <a16:creationId xmlns:a16="http://schemas.microsoft.com/office/drawing/2014/main" id="{8B046543-D8B6-F1C8-BB5C-F2196E81DA78}"/>
              </a:ext>
            </a:extLst>
          </p:cNvPr>
          <p:cNvSpPr/>
          <p:nvPr/>
        </p:nvSpPr>
        <p:spPr>
          <a:xfrm>
            <a:off x="5132123" y="2438589"/>
            <a:ext cx="2258568" cy="225845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B73C2EBD-20B4-BFCC-D6AD-44AD4E47D9C2}"/>
              </a:ext>
            </a:extLst>
          </p:cNvPr>
          <p:cNvGrpSpPr/>
          <p:nvPr/>
        </p:nvGrpSpPr>
        <p:grpSpPr>
          <a:xfrm>
            <a:off x="4320339" y="1317216"/>
            <a:ext cx="3945936" cy="4223568"/>
            <a:chOff x="4581419" y="1588020"/>
            <a:chExt cx="3945936" cy="4223568"/>
          </a:xfrm>
        </p:grpSpPr>
        <p:sp>
          <p:nvSpPr>
            <p:cNvPr id="15" name="Block Arc 14">
              <a:extLst>
                <a:ext uri="{FF2B5EF4-FFF2-40B4-BE49-F238E27FC236}">
                  <a16:creationId xmlns:a16="http://schemas.microsoft.com/office/drawing/2014/main" id="{D5D25191-9F75-B251-87F5-096A8840F45C}"/>
                </a:ext>
              </a:extLst>
            </p:cNvPr>
            <p:cNvSpPr/>
            <p:nvPr/>
          </p:nvSpPr>
          <p:spPr>
            <a:xfrm flipH="1">
              <a:off x="4581419" y="1865652"/>
              <a:ext cx="3945936" cy="3945936"/>
            </a:xfrm>
            <a:prstGeom prst="blockArc">
              <a:avLst>
                <a:gd name="adj1" fmla="val 19505027"/>
                <a:gd name="adj2" fmla="val 16206368"/>
                <a:gd name="adj3" fmla="val 1144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Left 15">
              <a:extLst>
                <a:ext uri="{FF2B5EF4-FFF2-40B4-BE49-F238E27FC236}">
                  <a16:creationId xmlns:a16="http://schemas.microsoft.com/office/drawing/2014/main" id="{A42A6079-85D6-58B5-9A79-50441D6379ED}"/>
                </a:ext>
              </a:extLst>
            </p:cNvPr>
            <p:cNvSpPr/>
            <p:nvPr/>
          </p:nvSpPr>
          <p:spPr>
            <a:xfrm rot="10800000" flipH="1">
              <a:off x="5058956" y="1588020"/>
              <a:ext cx="1495431" cy="1005253"/>
            </a:xfrm>
            <a:prstGeom prst="leftArrow">
              <a:avLst>
                <a:gd name="adj1" fmla="val 44827"/>
                <a:gd name="adj2" fmla="val 651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Delay 16">
              <a:extLst>
                <a:ext uri="{FF2B5EF4-FFF2-40B4-BE49-F238E27FC236}">
                  <a16:creationId xmlns:a16="http://schemas.microsoft.com/office/drawing/2014/main" id="{A4651810-9221-7A30-E08E-4D145EC89F0C}"/>
                </a:ext>
              </a:extLst>
            </p:cNvPr>
            <p:cNvSpPr/>
            <p:nvPr/>
          </p:nvSpPr>
          <p:spPr>
            <a:xfrm rot="18125119">
              <a:off x="4930296" y="2600365"/>
              <a:ext cx="402402" cy="453643"/>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29A3575C-CE0C-5429-B9A5-4B0DE24CB646}"/>
              </a:ext>
            </a:extLst>
          </p:cNvPr>
          <p:cNvGrpSpPr/>
          <p:nvPr/>
        </p:nvGrpSpPr>
        <p:grpSpPr>
          <a:xfrm>
            <a:off x="8328249" y="1283883"/>
            <a:ext cx="3568144" cy="1410136"/>
            <a:chOff x="8328249" y="1283883"/>
            <a:chExt cx="3568144" cy="1410136"/>
          </a:xfrm>
        </p:grpSpPr>
        <p:grpSp>
          <p:nvGrpSpPr>
            <p:cNvPr id="42" name="Group 41">
              <a:extLst>
                <a:ext uri="{FF2B5EF4-FFF2-40B4-BE49-F238E27FC236}">
                  <a16:creationId xmlns:a16="http://schemas.microsoft.com/office/drawing/2014/main" id="{61C71153-1D04-4873-DA98-45CEB8A581FF}"/>
                </a:ext>
              </a:extLst>
            </p:cNvPr>
            <p:cNvGrpSpPr/>
            <p:nvPr/>
          </p:nvGrpSpPr>
          <p:grpSpPr>
            <a:xfrm flipH="1">
              <a:off x="8328249" y="1283883"/>
              <a:ext cx="3568144" cy="1410136"/>
              <a:chOff x="433061" y="1466689"/>
              <a:chExt cx="3774023" cy="1491500"/>
            </a:xfrm>
          </p:grpSpPr>
          <p:sp>
            <p:nvSpPr>
              <p:cNvPr id="43" name="Rectangle: Rounded Corners 42">
                <a:extLst>
                  <a:ext uri="{FF2B5EF4-FFF2-40B4-BE49-F238E27FC236}">
                    <a16:creationId xmlns:a16="http://schemas.microsoft.com/office/drawing/2014/main" id="{163166EC-F5D0-5583-904A-0CDC4B2B5538}"/>
                  </a:ext>
                </a:extLst>
              </p:cNvPr>
              <p:cNvSpPr/>
              <p:nvPr/>
            </p:nvSpPr>
            <p:spPr>
              <a:xfrm flipV="1">
                <a:off x="433061" y="1466689"/>
                <a:ext cx="3774023"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ardrop 43">
                <a:extLst>
                  <a:ext uri="{FF2B5EF4-FFF2-40B4-BE49-F238E27FC236}">
                    <a16:creationId xmlns:a16="http://schemas.microsoft.com/office/drawing/2014/main" id="{C90C24C0-00AB-B087-3101-42B7465211C8}"/>
                  </a:ext>
                </a:extLst>
              </p:cNvPr>
              <p:cNvSpPr/>
              <p:nvPr/>
            </p:nvSpPr>
            <p:spPr>
              <a:xfrm flipV="1">
                <a:off x="3202462" y="2022269"/>
                <a:ext cx="1004622" cy="935920"/>
              </a:xfrm>
              <a:prstGeom prst="teardrop">
                <a:avLst>
                  <a:gd name="adj" fmla="val 12073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35989669-9AEA-D950-9FBC-B329CF835BBE}"/>
                </a:ext>
              </a:extLst>
            </p:cNvPr>
            <p:cNvSpPr txBox="1"/>
            <p:nvPr/>
          </p:nvSpPr>
          <p:spPr>
            <a:xfrm>
              <a:off x="8414206" y="1522539"/>
              <a:ext cx="3390886" cy="1015663"/>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2000" dirty="0"/>
                <a:t>Testers preview with Product Owner and Developers</a:t>
              </a:r>
            </a:p>
          </p:txBody>
        </p:sp>
      </p:grpSp>
      <p:sp>
        <p:nvSpPr>
          <p:cNvPr id="48" name="TextBox 47">
            <a:extLst>
              <a:ext uri="{FF2B5EF4-FFF2-40B4-BE49-F238E27FC236}">
                <a16:creationId xmlns:a16="http://schemas.microsoft.com/office/drawing/2014/main" id="{77428899-6E74-85C7-25C5-E7F74064F2A5}"/>
              </a:ext>
            </a:extLst>
          </p:cNvPr>
          <p:cNvSpPr txBox="1"/>
          <p:nvPr/>
        </p:nvSpPr>
        <p:spPr>
          <a:xfrm>
            <a:off x="5163110" y="3213872"/>
            <a:ext cx="2258568" cy="707886"/>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4000" dirty="0">
                <a:latin typeface="Manrope ExtraBold" pitchFamily="2" charset="0"/>
              </a:rPr>
              <a:t>SCRUM</a:t>
            </a:r>
          </a:p>
        </p:txBody>
      </p:sp>
      <p:grpSp>
        <p:nvGrpSpPr>
          <p:cNvPr id="14" name="Group 13">
            <a:extLst>
              <a:ext uri="{FF2B5EF4-FFF2-40B4-BE49-F238E27FC236}">
                <a16:creationId xmlns:a16="http://schemas.microsoft.com/office/drawing/2014/main" id="{8132B6E6-469C-D256-57A0-5936617F8E36}"/>
              </a:ext>
            </a:extLst>
          </p:cNvPr>
          <p:cNvGrpSpPr/>
          <p:nvPr/>
        </p:nvGrpSpPr>
        <p:grpSpPr>
          <a:xfrm>
            <a:off x="582217" y="4765100"/>
            <a:ext cx="3860247" cy="1491500"/>
            <a:chOff x="582217" y="4765100"/>
            <a:chExt cx="3860247" cy="1491500"/>
          </a:xfrm>
        </p:grpSpPr>
        <p:grpSp>
          <p:nvGrpSpPr>
            <p:cNvPr id="30" name="Group 29">
              <a:extLst>
                <a:ext uri="{FF2B5EF4-FFF2-40B4-BE49-F238E27FC236}">
                  <a16:creationId xmlns:a16="http://schemas.microsoft.com/office/drawing/2014/main" id="{E8B430B4-02FF-C021-1522-1E4938E62ABA}"/>
                </a:ext>
              </a:extLst>
            </p:cNvPr>
            <p:cNvGrpSpPr/>
            <p:nvPr/>
          </p:nvGrpSpPr>
          <p:grpSpPr>
            <a:xfrm>
              <a:off x="582217" y="4765100"/>
              <a:ext cx="3860247" cy="1491500"/>
              <a:chOff x="797343" y="4936101"/>
              <a:chExt cx="3774023" cy="1491500"/>
            </a:xfrm>
          </p:grpSpPr>
          <p:sp>
            <p:nvSpPr>
              <p:cNvPr id="28" name="Rectangle: Rounded Corners 27">
                <a:extLst>
                  <a:ext uri="{FF2B5EF4-FFF2-40B4-BE49-F238E27FC236}">
                    <a16:creationId xmlns:a16="http://schemas.microsoft.com/office/drawing/2014/main" id="{238EF2E0-7300-EB23-85DC-A95D3E1AEBB4}"/>
                  </a:ext>
                </a:extLst>
              </p:cNvPr>
              <p:cNvSpPr/>
              <p:nvPr/>
            </p:nvSpPr>
            <p:spPr>
              <a:xfrm>
                <a:off x="797343" y="4936101"/>
                <a:ext cx="3774023"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ardrop 28">
                <a:extLst>
                  <a:ext uri="{FF2B5EF4-FFF2-40B4-BE49-F238E27FC236}">
                    <a16:creationId xmlns:a16="http://schemas.microsoft.com/office/drawing/2014/main" id="{7A73AA9A-88C6-7F17-8241-F940429F56EB}"/>
                  </a:ext>
                </a:extLst>
              </p:cNvPr>
              <p:cNvSpPr/>
              <p:nvPr/>
            </p:nvSpPr>
            <p:spPr>
              <a:xfrm>
                <a:off x="3566691" y="4936861"/>
                <a:ext cx="1004674" cy="935156"/>
              </a:xfrm>
              <a:prstGeom prst="teardrop">
                <a:avLst>
                  <a:gd name="adj" fmla="val 1161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4B717855-679D-360F-89E3-83EB64E9CDB5}"/>
                </a:ext>
              </a:extLst>
            </p:cNvPr>
            <p:cNvSpPr txBox="1"/>
            <p:nvPr/>
          </p:nvSpPr>
          <p:spPr>
            <a:xfrm>
              <a:off x="899016" y="5060014"/>
              <a:ext cx="3226647" cy="923330"/>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1800" dirty="0"/>
                <a:t>Product Owner discuss</a:t>
              </a:r>
              <a:r>
                <a:rPr lang="en-US" dirty="0"/>
                <a:t> with developers to get possibility of requirements</a:t>
              </a:r>
            </a:p>
          </p:txBody>
        </p:sp>
      </p:grpSp>
      <p:grpSp>
        <p:nvGrpSpPr>
          <p:cNvPr id="11" name="Group 10">
            <a:extLst>
              <a:ext uri="{FF2B5EF4-FFF2-40B4-BE49-F238E27FC236}">
                <a16:creationId xmlns:a16="http://schemas.microsoft.com/office/drawing/2014/main" id="{9A674DD7-3B77-29AE-B51A-D3D2F32A8890}"/>
              </a:ext>
            </a:extLst>
          </p:cNvPr>
          <p:cNvGrpSpPr/>
          <p:nvPr/>
        </p:nvGrpSpPr>
        <p:grpSpPr>
          <a:xfrm>
            <a:off x="398385" y="1428172"/>
            <a:ext cx="3774023" cy="1491500"/>
            <a:chOff x="398385" y="1428172"/>
            <a:chExt cx="3774023" cy="1491500"/>
          </a:xfrm>
        </p:grpSpPr>
        <p:grpSp>
          <p:nvGrpSpPr>
            <p:cNvPr id="37" name="Group 36">
              <a:extLst>
                <a:ext uri="{FF2B5EF4-FFF2-40B4-BE49-F238E27FC236}">
                  <a16:creationId xmlns:a16="http://schemas.microsoft.com/office/drawing/2014/main" id="{FAEA3B26-E3F4-2281-4FF7-DDF9D49D8A73}"/>
                </a:ext>
              </a:extLst>
            </p:cNvPr>
            <p:cNvGrpSpPr/>
            <p:nvPr/>
          </p:nvGrpSpPr>
          <p:grpSpPr>
            <a:xfrm>
              <a:off x="398385" y="1428172"/>
              <a:ext cx="3774023" cy="1491500"/>
              <a:chOff x="433061" y="1466689"/>
              <a:chExt cx="3774023" cy="1491500"/>
            </a:xfrm>
          </p:grpSpPr>
          <p:sp>
            <p:nvSpPr>
              <p:cNvPr id="35" name="Rectangle: Rounded Corners 34">
                <a:extLst>
                  <a:ext uri="{FF2B5EF4-FFF2-40B4-BE49-F238E27FC236}">
                    <a16:creationId xmlns:a16="http://schemas.microsoft.com/office/drawing/2014/main" id="{5E8313EF-8ECD-8E97-DC76-6EBBBD466AA4}"/>
                  </a:ext>
                </a:extLst>
              </p:cNvPr>
              <p:cNvSpPr/>
              <p:nvPr/>
            </p:nvSpPr>
            <p:spPr>
              <a:xfrm flipV="1">
                <a:off x="433061" y="1466689"/>
                <a:ext cx="3774023"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ardrop 35">
                <a:extLst>
                  <a:ext uri="{FF2B5EF4-FFF2-40B4-BE49-F238E27FC236}">
                    <a16:creationId xmlns:a16="http://schemas.microsoft.com/office/drawing/2014/main" id="{C3C3F58D-1C28-ED24-C1C9-87CCC72F1E36}"/>
                  </a:ext>
                </a:extLst>
              </p:cNvPr>
              <p:cNvSpPr/>
              <p:nvPr/>
            </p:nvSpPr>
            <p:spPr>
              <a:xfrm flipV="1">
                <a:off x="3202462" y="2022269"/>
                <a:ext cx="1004622" cy="935920"/>
              </a:xfrm>
              <a:prstGeom prst="teardrop">
                <a:avLst>
                  <a:gd name="adj" fmla="val 12073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CC96FA90-017B-0571-D06D-4D2128251534}"/>
                </a:ext>
              </a:extLst>
            </p:cNvPr>
            <p:cNvSpPr txBox="1"/>
            <p:nvPr/>
          </p:nvSpPr>
          <p:spPr>
            <a:xfrm>
              <a:off x="544370" y="1675164"/>
              <a:ext cx="3396125" cy="1015663"/>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2000" dirty="0"/>
                <a:t>Product Owner discuss with experts to decide needed features</a:t>
              </a:r>
            </a:p>
          </p:txBody>
        </p:sp>
      </p:grpSp>
      <p:grpSp>
        <p:nvGrpSpPr>
          <p:cNvPr id="8" name="Group 7">
            <a:extLst>
              <a:ext uri="{FF2B5EF4-FFF2-40B4-BE49-F238E27FC236}">
                <a16:creationId xmlns:a16="http://schemas.microsoft.com/office/drawing/2014/main" id="{87D8A8DA-BEE1-33BF-E11A-C486645B66DE}"/>
              </a:ext>
            </a:extLst>
          </p:cNvPr>
          <p:cNvGrpSpPr/>
          <p:nvPr/>
        </p:nvGrpSpPr>
        <p:grpSpPr>
          <a:xfrm>
            <a:off x="8266275" y="4649857"/>
            <a:ext cx="3774023" cy="1491500"/>
            <a:chOff x="8266275" y="4649857"/>
            <a:chExt cx="3774023" cy="1491500"/>
          </a:xfrm>
        </p:grpSpPr>
        <p:grpSp>
          <p:nvGrpSpPr>
            <p:cNvPr id="45" name="Group 44">
              <a:extLst>
                <a:ext uri="{FF2B5EF4-FFF2-40B4-BE49-F238E27FC236}">
                  <a16:creationId xmlns:a16="http://schemas.microsoft.com/office/drawing/2014/main" id="{B184199A-20BF-2AF6-DB22-CDFA3ECB9E98}"/>
                </a:ext>
              </a:extLst>
            </p:cNvPr>
            <p:cNvGrpSpPr/>
            <p:nvPr/>
          </p:nvGrpSpPr>
          <p:grpSpPr>
            <a:xfrm flipH="1">
              <a:off x="8266275" y="4649857"/>
              <a:ext cx="3774023" cy="1491500"/>
              <a:chOff x="797343" y="4936101"/>
              <a:chExt cx="3774023" cy="1491500"/>
            </a:xfrm>
          </p:grpSpPr>
          <p:sp>
            <p:nvSpPr>
              <p:cNvPr id="46" name="Rectangle: Rounded Corners 45">
                <a:extLst>
                  <a:ext uri="{FF2B5EF4-FFF2-40B4-BE49-F238E27FC236}">
                    <a16:creationId xmlns:a16="http://schemas.microsoft.com/office/drawing/2014/main" id="{137A1340-08B2-F8EB-B46B-1169C2737451}"/>
                  </a:ext>
                </a:extLst>
              </p:cNvPr>
              <p:cNvSpPr/>
              <p:nvPr/>
            </p:nvSpPr>
            <p:spPr>
              <a:xfrm>
                <a:off x="797343" y="4936101"/>
                <a:ext cx="3774023" cy="1491500"/>
              </a:xfrm>
              <a:prstGeom prst="roundRect">
                <a:avLst>
                  <a:gd name="adj" fmla="val 3873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ardrop 46">
                <a:extLst>
                  <a:ext uri="{FF2B5EF4-FFF2-40B4-BE49-F238E27FC236}">
                    <a16:creationId xmlns:a16="http://schemas.microsoft.com/office/drawing/2014/main" id="{915C9B67-C61C-259A-54F2-23B354080379}"/>
                  </a:ext>
                </a:extLst>
              </p:cNvPr>
              <p:cNvSpPr/>
              <p:nvPr/>
            </p:nvSpPr>
            <p:spPr>
              <a:xfrm>
                <a:off x="3566744" y="4936101"/>
                <a:ext cx="1004622" cy="935920"/>
              </a:xfrm>
              <a:prstGeom prst="teardrop">
                <a:avLst>
                  <a:gd name="adj" fmla="val 11613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FDE3262E-73B6-F6C3-0CD0-C40331D0B1E9}"/>
                </a:ext>
              </a:extLst>
            </p:cNvPr>
            <p:cNvSpPr txBox="1"/>
            <p:nvPr/>
          </p:nvSpPr>
          <p:spPr>
            <a:xfrm>
              <a:off x="8460952" y="4979587"/>
              <a:ext cx="3435441" cy="769441"/>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sz="2200" dirty="0"/>
                <a:t>Developers build and deploy the new version</a:t>
              </a:r>
            </a:p>
          </p:txBody>
        </p:sp>
      </p:grpSp>
    </p:spTree>
    <p:extLst>
      <p:ext uri="{BB962C8B-B14F-4D97-AF65-F5344CB8AC3E}">
        <p14:creationId xmlns:p14="http://schemas.microsoft.com/office/powerpoint/2010/main" val="6609807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3287"/>
        </a:solidFill>
        <a:effectLst/>
      </p:bgPr>
    </p:bg>
    <p:spTree>
      <p:nvGrpSpPr>
        <p:cNvPr id="1" name="">
          <a:extLst>
            <a:ext uri="{FF2B5EF4-FFF2-40B4-BE49-F238E27FC236}">
              <a16:creationId xmlns:a16="http://schemas.microsoft.com/office/drawing/2014/main" id="{8839644B-D133-9543-4B15-24ECCCCA723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4B710325-5FFB-63DF-1C11-008596AACBD9}"/>
              </a:ext>
            </a:extLst>
          </p:cNvPr>
          <p:cNvPicPr>
            <a:picLocks noGrp="1" noRot="1" noChangeAspect="1" noMove="1" noResize="1" noEditPoints="1" noAdjustHandles="1" noChangeArrowheads="1" noChangeShapeType="1" noCrop="1"/>
          </p:cNvPicPr>
          <p:nvPr/>
        </p:nvPicPr>
        <p:blipFill>
          <a:blip r:embed="rId2">
            <a:alphaModFix amt="7000"/>
          </a:blip>
          <a:stretch>
            <a:fillRect/>
          </a:stretch>
        </p:blipFill>
        <p:spPr>
          <a:xfrm>
            <a:off x="3278109" y="614207"/>
            <a:ext cx="5635780" cy="5629586"/>
          </a:xfrm>
          <a:prstGeom prst="rect">
            <a:avLst/>
          </a:prstGeom>
        </p:spPr>
      </p:pic>
      <p:cxnSp>
        <p:nvCxnSpPr>
          <p:cNvPr id="12" name="Straight Connector 11">
            <a:extLst>
              <a:ext uri="{FF2B5EF4-FFF2-40B4-BE49-F238E27FC236}">
                <a16:creationId xmlns:a16="http://schemas.microsoft.com/office/drawing/2014/main" id="{1EBA86A5-1C6E-F090-B25C-DBDEED24F6EF}"/>
              </a:ext>
            </a:extLst>
          </p:cNvPr>
          <p:cNvCxnSpPr/>
          <p:nvPr/>
        </p:nvCxnSpPr>
        <p:spPr>
          <a:xfrm>
            <a:off x="-240891" y="6659032"/>
            <a:ext cx="1267378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Google Shape;84;p1">
            <a:extLst>
              <a:ext uri="{FF2B5EF4-FFF2-40B4-BE49-F238E27FC236}">
                <a16:creationId xmlns:a16="http://schemas.microsoft.com/office/drawing/2014/main" id="{173C2787-067D-DA71-69F9-536DA2CA5190}"/>
              </a:ext>
            </a:extLst>
          </p:cNvPr>
          <p:cNvSpPr txBox="1">
            <a:spLocks noGrp="1"/>
          </p:cNvSpPr>
          <p:nvPr>
            <p:ph type="ctrTitle"/>
          </p:nvPr>
        </p:nvSpPr>
        <p:spPr>
          <a:xfrm>
            <a:off x="2978670" y="66037"/>
            <a:ext cx="8325370" cy="8217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solidFill>
                  <a:srgbClr val="F1E10D"/>
                </a:solidFill>
                <a:latin typeface="K2D" panose="00000500000000000000" pitchFamily="2" charset="-34"/>
                <a:cs typeface="K2D" panose="00000500000000000000" pitchFamily="2" charset="-34"/>
              </a:rPr>
              <a:t>SYSTEM DEVELOPMENT AND IMPROVEMENT</a:t>
            </a:r>
            <a:endParaRPr sz="2800" b="1" dirty="0">
              <a:solidFill>
                <a:srgbClr val="F1E10D"/>
              </a:solidFill>
              <a:latin typeface="K2D" panose="00000500000000000000" pitchFamily="2" charset="-34"/>
              <a:cs typeface="K2D" panose="00000500000000000000" pitchFamily="2" charset="-34"/>
            </a:endParaRPr>
          </a:p>
        </p:txBody>
      </p:sp>
      <p:grpSp>
        <p:nvGrpSpPr>
          <p:cNvPr id="24" name="Group 23">
            <a:extLst>
              <a:ext uri="{FF2B5EF4-FFF2-40B4-BE49-F238E27FC236}">
                <a16:creationId xmlns:a16="http://schemas.microsoft.com/office/drawing/2014/main" id="{A0687983-8404-F182-3642-2C5397E549B8}"/>
              </a:ext>
            </a:extLst>
          </p:cNvPr>
          <p:cNvGrpSpPr/>
          <p:nvPr/>
        </p:nvGrpSpPr>
        <p:grpSpPr>
          <a:xfrm>
            <a:off x="-817871" y="1"/>
            <a:ext cx="3723117" cy="821790"/>
            <a:chOff x="-817871" y="1"/>
            <a:chExt cx="3723117" cy="821790"/>
          </a:xfrm>
        </p:grpSpPr>
        <p:sp>
          <p:nvSpPr>
            <p:cNvPr id="25" name="Parallelogram 24">
              <a:extLst>
                <a:ext uri="{FF2B5EF4-FFF2-40B4-BE49-F238E27FC236}">
                  <a16:creationId xmlns:a16="http://schemas.microsoft.com/office/drawing/2014/main" id="{5B14F5FE-C40B-EE72-19F7-ED76205F81AB}"/>
                </a:ext>
              </a:extLst>
            </p:cNvPr>
            <p:cNvSpPr/>
            <p:nvPr/>
          </p:nvSpPr>
          <p:spPr>
            <a:xfrm>
              <a:off x="-817871" y="1"/>
              <a:ext cx="3723117" cy="821790"/>
            </a:xfrm>
            <a:prstGeom prst="parallelogram">
              <a:avLst>
                <a:gd name="adj" fmla="val 46243"/>
              </a:avLst>
            </a:prstGeom>
            <a:solidFill>
              <a:srgbClr val="1C3EA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6EEF0F8-81EE-C4B8-285C-EA38F9DEB26B}"/>
                </a:ext>
              </a:extLst>
            </p:cNvPr>
            <p:cNvSpPr txBox="1"/>
            <p:nvPr/>
          </p:nvSpPr>
          <p:spPr>
            <a:xfrm>
              <a:off x="676271" y="251100"/>
              <a:ext cx="2070478" cy="3224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rPr>
                <a:t>Can Tho University</a:t>
              </a:r>
              <a:endParaRPr kumimoji="0" lang="en-US" sz="1500" b="1" i="0" u="none" strike="noStrike" kern="1200" cap="none" spc="0" normalizeH="0" baseline="0" noProof="0" dirty="0">
                <a:ln>
                  <a:noFill/>
                </a:ln>
                <a:solidFill>
                  <a:prstClr val="white"/>
                </a:solidFill>
                <a:effectLst/>
                <a:uLnTx/>
                <a:uFillTx/>
                <a:latin typeface="K2D" panose="00000500000000000000" pitchFamily="2" charset="-34"/>
                <a:ea typeface="+mn-ea"/>
                <a:cs typeface="K2D" panose="00000500000000000000" pitchFamily="2" charset="-34"/>
              </a:endParaRPr>
            </a:p>
          </p:txBody>
        </p:sp>
        <p:pic>
          <p:nvPicPr>
            <p:cNvPr id="27" name="Picture 26" descr="A blue diamond with a logo and text&#10;&#10;Description automatically generated">
              <a:extLst>
                <a:ext uri="{FF2B5EF4-FFF2-40B4-BE49-F238E27FC236}">
                  <a16:creationId xmlns:a16="http://schemas.microsoft.com/office/drawing/2014/main" id="{36138A95-41A1-7239-C807-901938963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 y="210536"/>
              <a:ext cx="403671" cy="403671"/>
            </a:xfrm>
            <a:prstGeom prst="rect">
              <a:avLst/>
            </a:prstGeom>
          </p:spPr>
        </p:pic>
      </p:grpSp>
      <p:grpSp>
        <p:nvGrpSpPr>
          <p:cNvPr id="92" name="Group 91">
            <a:extLst>
              <a:ext uri="{FF2B5EF4-FFF2-40B4-BE49-F238E27FC236}">
                <a16:creationId xmlns:a16="http://schemas.microsoft.com/office/drawing/2014/main" id="{F7B411E1-F5BE-B227-5C9B-62F6B67A7451}"/>
              </a:ext>
            </a:extLst>
          </p:cNvPr>
          <p:cNvGrpSpPr/>
          <p:nvPr/>
        </p:nvGrpSpPr>
        <p:grpSpPr>
          <a:xfrm>
            <a:off x="861232" y="1480048"/>
            <a:ext cx="2125585" cy="2069506"/>
            <a:chOff x="1105540" y="1858366"/>
            <a:chExt cx="2542577" cy="2475496"/>
          </a:xfrm>
        </p:grpSpPr>
        <p:sp>
          <p:nvSpPr>
            <p:cNvPr id="3" name="Arrow: Circular 2">
              <a:extLst>
                <a:ext uri="{FF2B5EF4-FFF2-40B4-BE49-F238E27FC236}">
                  <a16:creationId xmlns:a16="http://schemas.microsoft.com/office/drawing/2014/main" id="{07FD7822-8B6E-E395-9C18-EEDBBEEE8E5B}"/>
                </a:ext>
              </a:extLst>
            </p:cNvPr>
            <p:cNvSpPr/>
            <p:nvPr/>
          </p:nvSpPr>
          <p:spPr>
            <a:xfrm rot="4717870" flipH="1">
              <a:off x="1139081" y="1824825"/>
              <a:ext cx="2475496" cy="2542577"/>
            </a:xfrm>
            <a:prstGeom prst="circularArrow">
              <a:avLst>
                <a:gd name="adj1" fmla="val 11370"/>
                <a:gd name="adj2" fmla="val 1135871"/>
                <a:gd name="adj3" fmla="val 19639035"/>
                <a:gd name="adj4" fmla="val 21308419"/>
                <a:gd name="adj5" fmla="val 100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Oval 84">
              <a:extLst>
                <a:ext uri="{FF2B5EF4-FFF2-40B4-BE49-F238E27FC236}">
                  <a16:creationId xmlns:a16="http://schemas.microsoft.com/office/drawing/2014/main" id="{CC8170D9-EF58-1E6C-3E94-7A8D445186FF}"/>
                </a:ext>
              </a:extLst>
            </p:cNvPr>
            <p:cNvSpPr/>
            <p:nvPr/>
          </p:nvSpPr>
          <p:spPr>
            <a:xfrm>
              <a:off x="1725848" y="2429155"/>
              <a:ext cx="1308386" cy="1308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TextBox 85">
            <a:extLst>
              <a:ext uri="{FF2B5EF4-FFF2-40B4-BE49-F238E27FC236}">
                <a16:creationId xmlns:a16="http://schemas.microsoft.com/office/drawing/2014/main" id="{059EF038-62AE-27B5-6F28-AD36F31FB69B}"/>
              </a:ext>
            </a:extLst>
          </p:cNvPr>
          <p:cNvSpPr txBox="1"/>
          <p:nvPr/>
        </p:nvSpPr>
        <p:spPr>
          <a:xfrm>
            <a:off x="1379807" y="2334987"/>
            <a:ext cx="1093806" cy="369332"/>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dirty="0">
                <a:latin typeface="Manrope ExtraBold" pitchFamily="2" charset="0"/>
              </a:rPr>
              <a:t>SCRUM</a:t>
            </a:r>
          </a:p>
        </p:txBody>
      </p:sp>
      <p:grpSp>
        <p:nvGrpSpPr>
          <p:cNvPr id="97" name="Group 96">
            <a:extLst>
              <a:ext uri="{FF2B5EF4-FFF2-40B4-BE49-F238E27FC236}">
                <a16:creationId xmlns:a16="http://schemas.microsoft.com/office/drawing/2014/main" id="{539E80BA-2964-D227-11D3-54BDD91D878E}"/>
              </a:ext>
            </a:extLst>
          </p:cNvPr>
          <p:cNvGrpSpPr/>
          <p:nvPr/>
        </p:nvGrpSpPr>
        <p:grpSpPr>
          <a:xfrm>
            <a:off x="3062870" y="3952093"/>
            <a:ext cx="2125585" cy="2069506"/>
            <a:chOff x="1105540" y="1858366"/>
            <a:chExt cx="2542577" cy="2475496"/>
          </a:xfrm>
        </p:grpSpPr>
        <p:sp>
          <p:nvSpPr>
            <p:cNvPr id="98" name="Arrow: Circular 97">
              <a:extLst>
                <a:ext uri="{FF2B5EF4-FFF2-40B4-BE49-F238E27FC236}">
                  <a16:creationId xmlns:a16="http://schemas.microsoft.com/office/drawing/2014/main" id="{E48CAEB0-6367-83E3-0A42-D485345367F4}"/>
                </a:ext>
              </a:extLst>
            </p:cNvPr>
            <p:cNvSpPr/>
            <p:nvPr/>
          </p:nvSpPr>
          <p:spPr>
            <a:xfrm rot="4717870" flipH="1">
              <a:off x="1139081" y="1824825"/>
              <a:ext cx="2475496" cy="2542577"/>
            </a:xfrm>
            <a:prstGeom prst="circularArrow">
              <a:avLst>
                <a:gd name="adj1" fmla="val 11370"/>
                <a:gd name="adj2" fmla="val 1135871"/>
                <a:gd name="adj3" fmla="val 19639035"/>
                <a:gd name="adj4" fmla="val 21308419"/>
                <a:gd name="adj5" fmla="val 100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2168E070-5E20-C47A-23A8-D69E6C7193E5}"/>
                </a:ext>
              </a:extLst>
            </p:cNvPr>
            <p:cNvSpPr/>
            <p:nvPr/>
          </p:nvSpPr>
          <p:spPr>
            <a:xfrm>
              <a:off x="1725848" y="2429155"/>
              <a:ext cx="1308386" cy="1308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FB0C489F-48C9-FFB5-069F-69B56DA1D4A0}"/>
              </a:ext>
            </a:extLst>
          </p:cNvPr>
          <p:cNvGrpSpPr/>
          <p:nvPr/>
        </p:nvGrpSpPr>
        <p:grpSpPr>
          <a:xfrm>
            <a:off x="5163110" y="1489245"/>
            <a:ext cx="2125585" cy="2069506"/>
            <a:chOff x="1105540" y="1858366"/>
            <a:chExt cx="2542577" cy="2475496"/>
          </a:xfrm>
        </p:grpSpPr>
        <p:sp>
          <p:nvSpPr>
            <p:cNvPr id="102" name="Arrow: Circular 101">
              <a:extLst>
                <a:ext uri="{FF2B5EF4-FFF2-40B4-BE49-F238E27FC236}">
                  <a16:creationId xmlns:a16="http://schemas.microsoft.com/office/drawing/2014/main" id="{3BEC8533-F9A6-B971-E39F-C0804767D9FE}"/>
                </a:ext>
              </a:extLst>
            </p:cNvPr>
            <p:cNvSpPr/>
            <p:nvPr/>
          </p:nvSpPr>
          <p:spPr>
            <a:xfrm rot="4717870" flipH="1">
              <a:off x="1139081" y="1824825"/>
              <a:ext cx="2475496" cy="2542577"/>
            </a:xfrm>
            <a:prstGeom prst="circularArrow">
              <a:avLst>
                <a:gd name="adj1" fmla="val 11370"/>
                <a:gd name="adj2" fmla="val 1135871"/>
                <a:gd name="adj3" fmla="val 19639035"/>
                <a:gd name="adj4" fmla="val 21308419"/>
                <a:gd name="adj5" fmla="val 100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461A5FB3-5530-3028-A8A1-BCCB6B5FE367}"/>
                </a:ext>
              </a:extLst>
            </p:cNvPr>
            <p:cNvSpPr/>
            <p:nvPr/>
          </p:nvSpPr>
          <p:spPr>
            <a:xfrm>
              <a:off x="1725848" y="2429155"/>
              <a:ext cx="1308386" cy="1308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a:extLst>
              <a:ext uri="{FF2B5EF4-FFF2-40B4-BE49-F238E27FC236}">
                <a16:creationId xmlns:a16="http://schemas.microsoft.com/office/drawing/2014/main" id="{EDA33E7D-1749-9D70-2C97-8B24601B0269}"/>
              </a:ext>
            </a:extLst>
          </p:cNvPr>
          <p:cNvGrpSpPr/>
          <p:nvPr/>
        </p:nvGrpSpPr>
        <p:grpSpPr>
          <a:xfrm>
            <a:off x="7124418" y="3922767"/>
            <a:ext cx="2125585" cy="2069506"/>
            <a:chOff x="1105540" y="1858366"/>
            <a:chExt cx="2542577" cy="2475496"/>
          </a:xfrm>
        </p:grpSpPr>
        <p:sp>
          <p:nvSpPr>
            <p:cNvPr id="105" name="Arrow: Circular 104">
              <a:extLst>
                <a:ext uri="{FF2B5EF4-FFF2-40B4-BE49-F238E27FC236}">
                  <a16:creationId xmlns:a16="http://schemas.microsoft.com/office/drawing/2014/main" id="{B5FFB485-A392-B65D-45F1-6F6904DB75CB}"/>
                </a:ext>
              </a:extLst>
            </p:cNvPr>
            <p:cNvSpPr/>
            <p:nvPr/>
          </p:nvSpPr>
          <p:spPr>
            <a:xfrm rot="4717870" flipH="1">
              <a:off x="1139081" y="1824825"/>
              <a:ext cx="2475496" cy="2542577"/>
            </a:xfrm>
            <a:prstGeom prst="circularArrow">
              <a:avLst>
                <a:gd name="adj1" fmla="val 11370"/>
                <a:gd name="adj2" fmla="val 1135871"/>
                <a:gd name="adj3" fmla="val 19639035"/>
                <a:gd name="adj4" fmla="val 21308419"/>
                <a:gd name="adj5" fmla="val 100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Oval 105">
              <a:extLst>
                <a:ext uri="{FF2B5EF4-FFF2-40B4-BE49-F238E27FC236}">
                  <a16:creationId xmlns:a16="http://schemas.microsoft.com/office/drawing/2014/main" id="{06C4FFD4-CE19-8876-D4D5-6AFD4D64433E}"/>
                </a:ext>
              </a:extLst>
            </p:cNvPr>
            <p:cNvSpPr/>
            <p:nvPr/>
          </p:nvSpPr>
          <p:spPr>
            <a:xfrm>
              <a:off x="1725848" y="2429155"/>
              <a:ext cx="1308386" cy="1308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3" name="Group 112">
            <a:extLst>
              <a:ext uri="{FF2B5EF4-FFF2-40B4-BE49-F238E27FC236}">
                <a16:creationId xmlns:a16="http://schemas.microsoft.com/office/drawing/2014/main" id="{E5D423E2-E959-3F26-167A-F6FE891D88BC}"/>
              </a:ext>
            </a:extLst>
          </p:cNvPr>
          <p:cNvGrpSpPr/>
          <p:nvPr/>
        </p:nvGrpSpPr>
        <p:grpSpPr>
          <a:xfrm>
            <a:off x="9115879" y="1469348"/>
            <a:ext cx="2125585" cy="2069506"/>
            <a:chOff x="1105540" y="1858366"/>
            <a:chExt cx="2542577" cy="2475496"/>
          </a:xfrm>
        </p:grpSpPr>
        <p:sp>
          <p:nvSpPr>
            <p:cNvPr id="114" name="Arrow: Circular 113">
              <a:extLst>
                <a:ext uri="{FF2B5EF4-FFF2-40B4-BE49-F238E27FC236}">
                  <a16:creationId xmlns:a16="http://schemas.microsoft.com/office/drawing/2014/main" id="{0D16FC5B-CFF1-8394-94D6-50EF6C41F099}"/>
                </a:ext>
              </a:extLst>
            </p:cNvPr>
            <p:cNvSpPr/>
            <p:nvPr/>
          </p:nvSpPr>
          <p:spPr>
            <a:xfrm rot="4717870" flipH="1">
              <a:off x="1139081" y="1824825"/>
              <a:ext cx="2475496" cy="2542577"/>
            </a:xfrm>
            <a:prstGeom prst="circularArrow">
              <a:avLst>
                <a:gd name="adj1" fmla="val 11370"/>
                <a:gd name="adj2" fmla="val 1135871"/>
                <a:gd name="adj3" fmla="val 19639035"/>
                <a:gd name="adj4" fmla="val 21308419"/>
                <a:gd name="adj5" fmla="val 100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Oval 114">
              <a:extLst>
                <a:ext uri="{FF2B5EF4-FFF2-40B4-BE49-F238E27FC236}">
                  <a16:creationId xmlns:a16="http://schemas.microsoft.com/office/drawing/2014/main" id="{F6485608-6522-D368-4876-44E8AED49064}"/>
                </a:ext>
              </a:extLst>
            </p:cNvPr>
            <p:cNvSpPr/>
            <p:nvPr/>
          </p:nvSpPr>
          <p:spPr>
            <a:xfrm>
              <a:off x="1725848" y="2429155"/>
              <a:ext cx="1308386" cy="1308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6" name="Arrow: Right 115">
            <a:extLst>
              <a:ext uri="{FF2B5EF4-FFF2-40B4-BE49-F238E27FC236}">
                <a16:creationId xmlns:a16="http://schemas.microsoft.com/office/drawing/2014/main" id="{FD5DC044-836D-7F62-79CC-7EA6496D04EA}"/>
              </a:ext>
            </a:extLst>
          </p:cNvPr>
          <p:cNvSpPr/>
          <p:nvPr/>
        </p:nvSpPr>
        <p:spPr>
          <a:xfrm>
            <a:off x="-526345" y="2155912"/>
            <a:ext cx="1381874" cy="696376"/>
          </a:xfrm>
          <a:prstGeom prst="rightArrow">
            <a:avLst>
              <a:gd name="adj1" fmla="val 53383"/>
              <a:gd name="adj2" fmla="val 537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Arrow: Right 116">
            <a:extLst>
              <a:ext uri="{FF2B5EF4-FFF2-40B4-BE49-F238E27FC236}">
                <a16:creationId xmlns:a16="http://schemas.microsoft.com/office/drawing/2014/main" id="{210610F7-05D1-4A55-A196-3DD145876FA9}"/>
              </a:ext>
            </a:extLst>
          </p:cNvPr>
          <p:cNvSpPr/>
          <p:nvPr/>
        </p:nvSpPr>
        <p:spPr>
          <a:xfrm rot="3129326">
            <a:off x="2214309" y="3399761"/>
            <a:ext cx="1381874" cy="696376"/>
          </a:xfrm>
          <a:prstGeom prst="rightArrow">
            <a:avLst>
              <a:gd name="adj1" fmla="val 53383"/>
              <a:gd name="adj2" fmla="val 537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Arrow: Right 117">
            <a:extLst>
              <a:ext uri="{FF2B5EF4-FFF2-40B4-BE49-F238E27FC236}">
                <a16:creationId xmlns:a16="http://schemas.microsoft.com/office/drawing/2014/main" id="{1473A33F-4827-1B34-DA4D-7BBD33B554E3}"/>
              </a:ext>
            </a:extLst>
          </p:cNvPr>
          <p:cNvSpPr/>
          <p:nvPr/>
        </p:nvSpPr>
        <p:spPr>
          <a:xfrm rot="18782815">
            <a:off x="4542703" y="3594722"/>
            <a:ext cx="1381874" cy="696376"/>
          </a:xfrm>
          <a:prstGeom prst="rightArrow">
            <a:avLst>
              <a:gd name="adj1" fmla="val 53383"/>
              <a:gd name="adj2" fmla="val 537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Arrow: Right 118">
            <a:extLst>
              <a:ext uri="{FF2B5EF4-FFF2-40B4-BE49-F238E27FC236}">
                <a16:creationId xmlns:a16="http://schemas.microsoft.com/office/drawing/2014/main" id="{EDE1704C-753B-2AFD-F18F-5F18FF54429E}"/>
              </a:ext>
            </a:extLst>
          </p:cNvPr>
          <p:cNvSpPr/>
          <p:nvPr/>
        </p:nvSpPr>
        <p:spPr>
          <a:xfrm rot="3223290">
            <a:off x="6420423" y="3407233"/>
            <a:ext cx="1206249" cy="696376"/>
          </a:xfrm>
          <a:prstGeom prst="rightArrow">
            <a:avLst>
              <a:gd name="adj1" fmla="val 53383"/>
              <a:gd name="adj2" fmla="val 537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Right 119">
            <a:extLst>
              <a:ext uri="{FF2B5EF4-FFF2-40B4-BE49-F238E27FC236}">
                <a16:creationId xmlns:a16="http://schemas.microsoft.com/office/drawing/2014/main" id="{09B3868E-775C-C783-34E0-941924C39A5F}"/>
              </a:ext>
            </a:extLst>
          </p:cNvPr>
          <p:cNvSpPr/>
          <p:nvPr/>
        </p:nvSpPr>
        <p:spPr>
          <a:xfrm rot="18737524">
            <a:off x="8600591" y="3636518"/>
            <a:ext cx="1322922" cy="696376"/>
          </a:xfrm>
          <a:prstGeom prst="rightArrow">
            <a:avLst>
              <a:gd name="adj1" fmla="val 53383"/>
              <a:gd name="adj2" fmla="val 537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Arrow: Right 120">
            <a:extLst>
              <a:ext uri="{FF2B5EF4-FFF2-40B4-BE49-F238E27FC236}">
                <a16:creationId xmlns:a16="http://schemas.microsoft.com/office/drawing/2014/main" id="{FE0C6D3A-FA2E-A615-42D5-E13C2710C776}"/>
              </a:ext>
            </a:extLst>
          </p:cNvPr>
          <p:cNvSpPr/>
          <p:nvPr/>
        </p:nvSpPr>
        <p:spPr>
          <a:xfrm>
            <a:off x="11060393" y="2165110"/>
            <a:ext cx="906991" cy="696376"/>
          </a:xfrm>
          <a:prstGeom prst="rightArrow">
            <a:avLst>
              <a:gd name="adj1" fmla="val 53383"/>
              <a:gd name="adj2" fmla="val 537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TextBox 121">
            <a:extLst>
              <a:ext uri="{FF2B5EF4-FFF2-40B4-BE49-F238E27FC236}">
                <a16:creationId xmlns:a16="http://schemas.microsoft.com/office/drawing/2014/main" id="{2CBD732E-8D48-A871-648C-04E41A759500}"/>
              </a:ext>
            </a:extLst>
          </p:cNvPr>
          <p:cNvSpPr txBox="1"/>
          <p:nvPr/>
        </p:nvSpPr>
        <p:spPr>
          <a:xfrm>
            <a:off x="3567686" y="4800082"/>
            <a:ext cx="1093806" cy="369332"/>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dirty="0">
                <a:latin typeface="Manrope ExtraBold" pitchFamily="2" charset="0"/>
              </a:rPr>
              <a:t>SCRUM</a:t>
            </a:r>
          </a:p>
        </p:txBody>
      </p:sp>
      <p:sp>
        <p:nvSpPr>
          <p:cNvPr id="123" name="TextBox 122">
            <a:extLst>
              <a:ext uri="{FF2B5EF4-FFF2-40B4-BE49-F238E27FC236}">
                <a16:creationId xmlns:a16="http://schemas.microsoft.com/office/drawing/2014/main" id="{35B563F1-5A44-9D0C-44FF-94DFF52B8376}"/>
              </a:ext>
            </a:extLst>
          </p:cNvPr>
          <p:cNvSpPr txBox="1"/>
          <p:nvPr/>
        </p:nvSpPr>
        <p:spPr>
          <a:xfrm>
            <a:off x="5660197" y="2338698"/>
            <a:ext cx="1093806" cy="369332"/>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dirty="0">
                <a:latin typeface="Manrope ExtraBold" pitchFamily="2" charset="0"/>
              </a:rPr>
              <a:t>SCRUM</a:t>
            </a:r>
          </a:p>
        </p:txBody>
      </p:sp>
      <p:sp>
        <p:nvSpPr>
          <p:cNvPr id="124" name="TextBox 123">
            <a:extLst>
              <a:ext uri="{FF2B5EF4-FFF2-40B4-BE49-F238E27FC236}">
                <a16:creationId xmlns:a16="http://schemas.microsoft.com/office/drawing/2014/main" id="{AB16C8DD-06EA-757F-DB79-A237A9EF7497}"/>
              </a:ext>
            </a:extLst>
          </p:cNvPr>
          <p:cNvSpPr txBox="1"/>
          <p:nvPr/>
        </p:nvSpPr>
        <p:spPr>
          <a:xfrm>
            <a:off x="7615198" y="4768980"/>
            <a:ext cx="1093806" cy="369332"/>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dirty="0">
                <a:latin typeface="Manrope ExtraBold" pitchFamily="2" charset="0"/>
              </a:rPr>
              <a:t>SCRUM</a:t>
            </a:r>
          </a:p>
        </p:txBody>
      </p:sp>
      <p:sp>
        <p:nvSpPr>
          <p:cNvPr id="125" name="TextBox 124">
            <a:extLst>
              <a:ext uri="{FF2B5EF4-FFF2-40B4-BE49-F238E27FC236}">
                <a16:creationId xmlns:a16="http://schemas.microsoft.com/office/drawing/2014/main" id="{212E5155-E6B3-73B7-0664-E906DCEBA064}"/>
              </a:ext>
            </a:extLst>
          </p:cNvPr>
          <p:cNvSpPr txBox="1"/>
          <p:nvPr/>
        </p:nvSpPr>
        <p:spPr>
          <a:xfrm>
            <a:off x="9615585" y="2319434"/>
            <a:ext cx="1093806" cy="369332"/>
          </a:xfrm>
          <a:prstGeom prst="rect">
            <a:avLst/>
          </a:prstGeom>
          <a:noFill/>
        </p:spPr>
        <p:txBody>
          <a:bodyPr wrap="square" rtlCol="0">
            <a:spAutoFit/>
          </a:bodyPr>
          <a:lstStyle>
            <a:defPPr>
              <a:defRPr lang="en-US"/>
            </a:defPPr>
            <a:lvl1pPr algn="ctr">
              <a:defRPr>
                <a:solidFill>
                  <a:srgbClr val="132A73"/>
                </a:solidFill>
                <a:latin typeface="Lexend Deca Medium" pitchFamily="2" charset="0"/>
              </a:defRPr>
            </a:lvl1pPr>
          </a:lstStyle>
          <a:p>
            <a:r>
              <a:rPr lang="en-US" dirty="0">
                <a:latin typeface="Manrope ExtraBold" pitchFamily="2" charset="0"/>
              </a:rPr>
              <a:t>SCRUM</a:t>
            </a:r>
          </a:p>
        </p:txBody>
      </p:sp>
      <p:sp>
        <p:nvSpPr>
          <p:cNvPr id="127" name="TextBox 126">
            <a:extLst>
              <a:ext uri="{FF2B5EF4-FFF2-40B4-BE49-F238E27FC236}">
                <a16:creationId xmlns:a16="http://schemas.microsoft.com/office/drawing/2014/main" id="{6EC68D49-3CDC-B874-D6C8-B8C5FB7F67B0}"/>
              </a:ext>
            </a:extLst>
          </p:cNvPr>
          <p:cNvSpPr txBox="1"/>
          <p:nvPr/>
        </p:nvSpPr>
        <p:spPr>
          <a:xfrm>
            <a:off x="820068" y="882843"/>
            <a:ext cx="2308321" cy="646331"/>
          </a:xfrm>
          <a:prstGeom prst="rect">
            <a:avLst/>
          </a:prstGeom>
          <a:noFill/>
        </p:spPr>
        <p:txBody>
          <a:bodyPr wrap="square">
            <a:spAutoFit/>
          </a:bodyPr>
          <a:lstStyle/>
          <a:p>
            <a:pPr algn="ctr"/>
            <a:r>
              <a:rPr lang="en-US" dirty="0">
                <a:solidFill>
                  <a:schemeClr val="bg1"/>
                </a:solidFill>
                <a:latin typeface="Lexend Deca Light" pitchFamily="2" charset="0"/>
              </a:rPr>
              <a:t>Server for Database Storage</a:t>
            </a:r>
            <a:endParaRPr lang="en-US" dirty="0"/>
          </a:p>
        </p:txBody>
      </p:sp>
      <p:sp>
        <p:nvSpPr>
          <p:cNvPr id="128" name="TextBox 127">
            <a:extLst>
              <a:ext uri="{FF2B5EF4-FFF2-40B4-BE49-F238E27FC236}">
                <a16:creationId xmlns:a16="http://schemas.microsoft.com/office/drawing/2014/main" id="{8D8A9159-6AC5-F330-C3A9-4DD5DC78F82D}"/>
              </a:ext>
            </a:extLst>
          </p:cNvPr>
          <p:cNvSpPr txBox="1"/>
          <p:nvPr/>
        </p:nvSpPr>
        <p:spPr>
          <a:xfrm>
            <a:off x="2457472" y="5941113"/>
            <a:ext cx="3336381" cy="646331"/>
          </a:xfrm>
          <a:prstGeom prst="rect">
            <a:avLst/>
          </a:prstGeom>
          <a:noFill/>
        </p:spPr>
        <p:txBody>
          <a:bodyPr wrap="square">
            <a:spAutoFit/>
          </a:bodyPr>
          <a:lstStyle/>
          <a:p>
            <a:pPr algn="ctr"/>
            <a:r>
              <a:rPr lang="vi-VN" dirty="0">
                <a:solidFill>
                  <a:schemeClr val="bg1"/>
                </a:solidFill>
                <a:latin typeface="Lexend Deca Light" pitchFamily="2" charset="0"/>
              </a:rPr>
              <a:t>Human </a:t>
            </a:r>
            <a:r>
              <a:rPr lang="en-US" dirty="0">
                <a:solidFill>
                  <a:schemeClr val="bg1"/>
                </a:solidFill>
                <a:latin typeface="Lexend Deca Light" pitchFamily="2" charset="0"/>
              </a:rPr>
              <a:t>resource department’s client functions</a:t>
            </a:r>
            <a:endParaRPr lang="en-US" dirty="0"/>
          </a:p>
        </p:txBody>
      </p:sp>
      <p:sp>
        <p:nvSpPr>
          <p:cNvPr id="130" name="TextBox 129">
            <a:extLst>
              <a:ext uri="{FF2B5EF4-FFF2-40B4-BE49-F238E27FC236}">
                <a16:creationId xmlns:a16="http://schemas.microsoft.com/office/drawing/2014/main" id="{7A36C46C-A881-B35A-42F2-4D6386FFFC5B}"/>
              </a:ext>
            </a:extLst>
          </p:cNvPr>
          <p:cNvSpPr txBox="1"/>
          <p:nvPr/>
        </p:nvSpPr>
        <p:spPr>
          <a:xfrm>
            <a:off x="4801245" y="831787"/>
            <a:ext cx="2849316" cy="646331"/>
          </a:xfrm>
          <a:prstGeom prst="rect">
            <a:avLst/>
          </a:prstGeom>
          <a:noFill/>
        </p:spPr>
        <p:txBody>
          <a:bodyPr wrap="square">
            <a:spAutoFit/>
          </a:bodyPr>
          <a:lstStyle/>
          <a:p>
            <a:pPr algn="ctr"/>
            <a:r>
              <a:rPr lang="en-US" sz="1800" dirty="0">
                <a:solidFill>
                  <a:schemeClr val="bg1"/>
                </a:solidFill>
                <a:latin typeface="Lexend Deca Light" pitchFamily="2" charset="0"/>
              </a:rPr>
              <a:t>Business department’s client functions</a:t>
            </a:r>
            <a:endParaRPr lang="en-US" dirty="0"/>
          </a:p>
        </p:txBody>
      </p:sp>
      <p:sp>
        <p:nvSpPr>
          <p:cNvPr id="131" name="TextBox 130">
            <a:extLst>
              <a:ext uri="{FF2B5EF4-FFF2-40B4-BE49-F238E27FC236}">
                <a16:creationId xmlns:a16="http://schemas.microsoft.com/office/drawing/2014/main" id="{156F9802-BDA7-0C8F-62B7-BAD86A4A0510}"/>
              </a:ext>
            </a:extLst>
          </p:cNvPr>
          <p:cNvSpPr txBox="1"/>
          <p:nvPr/>
        </p:nvSpPr>
        <p:spPr>
          <a:xfrm>
            <a:off x="6626089" y="5964028"/>
            <a:ext cx="3336381" cy="646331"/>
          </a:xfrm>
          <a:prstGeom prst="rect">
            <a:avLst/>
          </a:prstGeom>
          <a:noFill/>
        </p:spPr>
        <p:txBody>
          <a:bodyPr wrap="square">
            <a:spAutoFit/>
          </a:bodyPr>
          <a:lstStyle/>
          <a:p>
            <a:pPr algn="ctr"/>
            <a:r>
              <a:rPr lang="vi-VN" dirty="0">
                <a:solidFill>
                  <a:schemeClr val="bg1"/>
                </a:solidFill>
                <a:latin typeface="Lexend Deca Light" pitchFamily="2" charset="0"/>
              </a:rPr>
              <a:t>Accounting department’s client functions</a:t>
            </a:r>
            <a:endParaRPr lang="en-US" dirty="0"/>
          </a:p>
        </p:txBody>
      </p:sp>
      <p:sp>
        <p:nvSpPr>
          <p:cNvPr id="132" name="TextBox 131">
            <a:extLst>
              <a:ext uri="{FF2B5EF4-FFF2-40B4-BE49-F238E27FC236}">
                <a16:creationId xmlns:a16="http://schemas.microsoft.com/office/drawing/2014/main" id="{4B0629D3-250D-D764-D733-340D2524AE59}"/>
              </a:ext>
            </a:extLst>
          </p:cNvPr>
          <p:cNvSpPr txBox="1"/>
          <p:nvPr/>
        </p:nvSpPr>
        <p:spPr>
          <a:xfrm>
            <a:off x="9099244" y="778886"/>
            <a:ext cx="2270198" cy="646331"/>
          </a:xfrm>
          <a:prstGeom prst="rect">
            <a:avLst/>
          </a:prstGeom>
          <a:noFill/>
        </p:spPr>
        <p:txBody>
          <a:bodyPr wrap="square">
            <a:spAutoFit/>
          </a:bodyPr>
          <a:lstStyle/>
          <a:p>
            <a:pPr algn="ctr"/>
            <a:r>
              <a:rPr lang="vi-VN" dirty="0">
                <a:solidFill>
                  <a:schemeClr val="bg1"/>
                </a:solidFill>
                <a:latin typeface="Lexend Deca Light" pitchFamily="2" charset="0"/>
              </a:rPr>
              <a:t>Receptionist’s client functions</a:t>
            </a:r>
            <a:endParaRPr lang="en-US" dirty="0"/>
          </a:p>
        </p:txBody>
      </p:sp>
    </p:spTree>
    <p:extLst>
      <p:ext uri="{BB962C8B-B14F-4D97-AF65-F5344CB8AC3E}">
        <p14:creationId xmlns:p14="http://schemas.microsoft.com/office/powerpoint/2010/main" val="5087292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975</TotalTime>
  <Words>802</Words>
  <Application>Microsoft Office PowerPoint</Application>
  <PresentationFormat>Widescreen</PresentationFormat>
  <Paragraphs>159</Paragraphs>
  <Slides>13</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Aptos</vt:lpstr>
      <vt:lpstr>Manrope ExtraBold</vt:lpstr>
      <vt:lpstr>Lexend Deca Medium</vt:lpstr>
      <vt:lpstr>Times New Roman</vt:lpstr>
      <vt:lpstr>Montserrat Black</vt:lpstr>
      <vt:lpstr>K2D</vt:lpstr>
      <vt:lpstr>Be Vietnam Pro</vt:lpstr>
      <vt:lpstr>Aptos Display</vt:lpstr>
      <vt:lpstr>Lexend Deca Light</vt:lpstr>
      <vt:lpstr>Lexend Deca</vt:lpstr>
      <vt:lpstr>Office Theme</vt:lpstr>
      <vt:lpstr>1_Office Theme</vt:lpstr>
      <vt:lpstr>HOTEL MANAGEMENT SOFTWARE</vt:lpstr>
      <vt:lpstr>CORE MEMBERS</vt:lpstr>
      <vt:lpstr>INTRODUCTION</vt:lpstr>
      <vt:lpstr>OUR DESIRE AND ESTIMATION</vt:lpstr>
      <vt:lpstr>MODEL RATIONALE</vt:lpstr>
      <vt:lpstr>METHODOLOGIES &amp; TECHNOLOGIES</vt:lpstr>
      <vt:lpstr>WORKING PLAN</vt:lpstr>
      <vt:lpstr>SCRUM SPRINT IN DETAIL</vt:lpstr>
      <vt:lpstr>SYSTEM DEVELOPMENT AND IMPROVEMENT</vt:lpstr>
      <vt:lpstr>SYSTEM MAINTAINANCE</vt:lpstr>
      <vt:lpstr>OUTPUT RESULT &amp; EVALUATION CRITIERIA</vt:lpstr>
      <vt:lpstr>FINANCIAL PLAN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SOFTWARE</dc:title>
  <dc:creator>Hung</dc:creator>
  <cp:lastModifiedBy>Hung</cp:lastModifiedBy>
  <cp:revision>51</cp:revision>
  <dcterms:created xsi:type="dcterms:W3CDTF">2024-02-26T01:27:11Z</dcterms:created>
  <dcterms:modified xsi:type="dcterms:W3CDTF">2024-04-11T01:40:50Z</dcterms:modified>
</cp:coreProperties>
</file>