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handoutMasterIdLst>
    <p:handoutMasterId r:id="rId21"/>
  </p:handoutMasterIdLst>
  <p:sldIdLst>
    <p:sldId id="257" r:id="rId5"/>
    <p:sldId id="256" r:id="rId6"/>
    <p:sldId id="259" r:id="rId7"/>
    <p:sldId id="260" r:id="rId8"/>
    <p:sldId id="261" r:id="rId9"/>
    <p:sldId id="262" r:id="rId10"/>
    <p:sldId id="275" r:id="rId11"/>
    <p:sldId id="265" r:id="rId12"/>
    <p:sldId id="272" r:id="rId13"/>
    <p:sldId id="269" r:id="rId14"/>
    <p:sldId id="273" r:id="rId15"/>
    <p:sldId id="276" r:id="rId16"/>
    <p:sldId id="266" r:id="rId17"/>
    <p:sldId id="267"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4A721"/>
    <a:srgbClr val="5056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E823A1-D1B6-4D9A-8FE6-D93F50DA18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A739F8-F46D-4E8F-9E22-CA495DC619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1DC683-5225-4E74-A7A9-CF52A290D4BD}" type="datetimeFigureOut">
              <a:rPr lang="en-US" smtClean="0"/>
              <a:t>8/26/2020</a:t>
            </a:fld>
            <a:endParaRPr lang="en-US"/>
          </a:p>
        </p:txBody>
      </p:sp>
      <p:sp>
        <p:nvSpPr>
          <p:cNvPr id="4" name="Footer Placeholder 3">
            <a:extLst>
              <a:ext uri="{FF2B5EF4-FFF2-40B4-BE49-F238E27FC236}">
                <a16:creationId xmlns:a16="http://schemas.microsoft.com/office/drawing/2014/main" id="{2AAD1744-2C3D-4EAA-AC03-00B5EA2855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0F312F-3F97-4FE7-BDE5-9716F5722F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999F3-B525-40C0-AC25-742625166A41}" type="slidenum">
              <a:rPr lang="en-US" smtClean="0"/>
              <a:t>‹#›</a:t>
            </a:fld>
            <a:endParaRPr lang="en-US"/>
          </a:p>
        </p:txBody>
      </p:sp>
    </p:spTree>
    <p:extLst>
      <p:ext uri="{BB962C8B-B14F-4D97-AF65-F5344CB8AC3E}">
        <p14:creationId xmlns:p14="http://schemas.microsoft.com/office/powerpoint/2010/main" val="1728488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B2B67-0DA3-43D7-8086-7BCD3144D455}"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3F60C-0CAF-438E-9A9F-8CBE31E5CA84}" type="slidenum">
              <a:rPr lang="en-US" smtClean="0"/>
              <a:t>‹#›</a:t>
            </a:fld>
            <a:endParaRPr lang="en-US"/>
          </a:p>
        </p:txBody>
      </p:sp>
    </p:spTree>
    <p:extLst>
      <p:ext uri="{BB962C8B-B14F-4D97-AF65-F5344CB8AC3E}">
        <p14:creationId xmlns:p14="http://schemas.microsoft.com/office/powerpoint/2010/main" val="17113396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31CC6BE-0A34-4CC2-9846-8130314FB912}" type="datetime1">
              <a:rPr lang="en-US" smtClean="0"/>
              <a:t>8/26/2020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1D404-AF34-4FE4-894B-57980FA021B7}"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546B2939-6626-4D2D-ABA5-6D973BD7CE24}" type="datetime1">
              <a:rPr lang="en-US" smtClean="0"/>
              <a:t>8/26/2020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0149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418F34A-C71F-4A46-A8EB-8B0814514B9E}" type="datetime1">
              <a:rPr lang="en-US" smtClean="0"/>
              <a:t>8/26/2020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CD657EB2-9E56-4584-96DD-25FC5459DAE5}" type="datetime1">
              <a:rPr lang="en-US" smtClean="0"/>
              <a:t>8/26/2020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462969-74FC-4D7A-8172-ED229D7FCBF8}"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1D5883-F745-43F4-8F44-AF1C4CE2A65B}" type="datetime1">
              <a:rPr lang="en-US" smtClean="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4884AB-143F-426C-BAB8-4585FDD8F9BC}" type="datetime1">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9A045-F194-4A49-B3E6-D0B78BC0F829}" type="datetime1">
              <a:rPr lang="en-US" smtClean="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789E5DA-14E1-4EE4-9B8B-B53174DC7612}" type="datetime1">
              <a:rPr lang="en-US" smtClean="0"/>
              <a:t>8/26/2020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2973DB-1F1D-4A0B-B063-11AE88F16700}" type="datetime1">
              <a:rPr lang="en-US" smtClean="0"/>
              <a:t>8/26/2020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42B29C7-4BCD-47DA-BDEA-CA6962684082}" type="datetime1">
              <a:rPr lang="en-US" smtClean="0"/>
              <a:t>8/26/2020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tinhtranghonnhan.herokuap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37147" y="714820"/>
            <a:ext cx="11112685" cy="468233"/>
          </a:xfrm>
        </p:spPr>
        <p:txBody>
          <a:bodyPr>
            <a:noAutofit/>
          </a:bodyPr>
          <a:lstStyle/>
          <a:p>
            <a:pPr algn="ctr"/>
            <a:r>
              <a:rPr lang="en-US" sz="3200" b="1" dirty="0">
                <a:solidFill>
                  <a:schemeClr val="accent2">
                    <a:lumMod val="50000"/>
                  </a:schemeClr>
                </a:solidFill>
                <a:latin typeface="Times New Roman" panose="02020603050405020304" pitchFamily="18" charset="0"/>
                <a:cs typeface="Times New Roman" panose="02020603050405020304" pitchFamily="18" charset="0"/>
              </a:rPr>
              <a:t>BÁO CÁO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Đồ</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án</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tốt</a:t>
            </a:r>
            <a:r>
              <a:rPr lang="en-US" sz="3200" b="1" dirty="0">
                <a:solidFill>
                  <a:schemeClr val="accent2">
                    <a:lumMod val="50000"/>
                  </a:schemeClr>
                </a:solidFill>
                <a:latin typeface="Times New Roman" panose="02020603050405020304" pitchFamily="18" charset="0"/>
                <a:cs typeface="Times New Roman" panose="02020603050405020304" pitchFamily="18" charset="0"/>
              </a:rPr>
              <a:t> </a:t>
            </a:r>
            <a:r>
              <a:rPr lang="en-US" sz="3200" b="1" dirty="0" err="1">
                <a:solidFill>
                  <a:schemeClr val="accent2">
                    <a:lumMod val="50000"/>
                  </a:schemeClr>
                </a:solidFill>
                <a:latin typeface="Times New Roman" panose="02020603050405020304" pitchFamily="18" charset="0"/>
                <a:cs typeface="Times New Roman" panose="02020603050405020304" pitchFamily="18" charset="0"/>
              </a:rPr>
              <a:t>nghiệp</a:t>
            </a:r>
            <a:endParaRPr lang="en-US" sz="3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90DE84E-C439-47E9-8B87-72ED9BACC07C}"/>
              </a:ext>
            </a:extLst>
          </p:cNvPr>
          <p:cNvSpPr txBox="1"/>
          <p:nvPr/>
        </p:nvSpPr>
        <p:spPr>
          <a:xfrm>
            <a:off x="1224937" y="3302999"/>
            <a:ext cx="9859618" cy="1569660"/>
          </a:xfrm>
          <a:prstGeom prst="rect">
            <a:avLst/>
          </a:prstGeom>
          <a:noFill/>
        </p:spPr>
        <p:txBody>
          <a:bodyPr wrap="square" rtlCol="0">
            <a:spAutoFit/>
          </a:bodyPr>
          <a:lstStyle/>
          <a:p>
            <a:pPr algn="ctr"/>
            <a:r>
              <a:rPr lang="en-US" sz="3200" b="1" dirty="0" err="1">
                <a:solidFill>
                  <a:srgbClr val="FF0000"/>
                </a:solidFill>
                <a:latin typeface="Times New Roman" panose="02020603050405020304" pitchFamily="18" charset="0"/>
                <a:cs typeface="Times New Roman" panose="02020603050405020304" pitchFamily="18" charset="0"/>
              </a:rPr>
              <a:t>Đề</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a:solidFill>
                  <a:schemeClr val="tx2"/>
                </a:solidFill>
                <a:latin typeface="Times New Roman" panose="02020603050405020304" pitchFamily="18" charset="0"/>
                <a:cs typeface="Times New Roman" panose="02020603050405020304" pitchFamily="18" charset="0"/>
              </a:rPr>
              <a:t>NGHIÊN CỨU THUẬT TOÁN K-NEAREST NEIGHBORS VÀ ỨNG DỤNG VÀO BÀI TOÁN DỰ ĐOÁN TÌNH TRẠNG HÔN NHÂN</a:t>
            </a:r>
          </a:p>
        </p:txBody>
      </p:sp>
      <p:pic>
        <p:nvPicPr>
          <p:cNvPr id="8" name="Picture 7">
            <a:extLst>
              <a:ext uri="{FF2B5EF4-FFF2-40B4-BE49-F238E27FC236}">
                <a16:creationId xmlns:a16="http://schemas.microsoft.com/office/drawing/2014/main" id="{E36FC449-F1A1-4DA9-8813-A2C2A0D5BC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23118" y="1244813"/>
            <a:ext cx="2277868" cy="1898012"/>
          </a:xfrm>
          <a:prstGeom prst="rect">
            <a:avLst/>
          </a:prstGeom>
          <a:noFill/>
          <a:ln>
            <a:noFill/>
          </a:ln>
        </p:spPr>
      </p:pic>
      <p:sp>
        <p:nvSpPr>
          <p:cNvPr id="9" name="TextBox 8">
            <a:extLst>
              <a:ext uri="{FF2B5EF4-FFF2-40B4-BE49-F238E27FC236}">
                <a16:creationId xmlns:a16="http://schemas.microsoft.com/office/drawing/2014/main" id="{1B7F171E-05E0-4383-B3DB-6D52CD46CBE3}"/>
              </a:ext>
            </a:extLst>
          </p:cNvPr>
          <p:cNvSpPr txBox="1"/>
          <p:nvPr/>
        </p:nvSpPr>
        <p:spPr>
          <a:xfrm>
            <a:off x="3442818" y="4917522"/>
            <a:ext cx="6126229" cy="1569660"/>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Giảng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hướng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dẫn</a:t>
            </a:r>
            <a:r>
              <a:rPr lang="en-US" sz="2400" b="1" dirty="0">
                <a:latin typeface="Times New Roman" panose="02020603050405020304" pitchFamily="18" charset="0"/>
                <a:cs typeface="Times New Roman" panose="02020603050405020304" pitchFamily="18" charset="0"/>
              </a:rPr>
              <a:t>: TRẦN PHONG NHÃ</a:t>
            </a:r>
          </a:p>
          <a:p>
            <a:r>
              <a:rPr lang="en-US" sz="2400" b="1" dirty="0" err="1">
                <a:latin typeface="Times New Roman" panose="02020603050405020304" pitchFamily="18" charset="0"/>
                <a:cs typeface="Times New Roman" panose="02020603050405020304" pitchFamily="18" charset="0"/>
              </a:rPr>
              <a:t>Sinh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thực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hiện</a:t>
            </a:r>
            <a:r>
              <a:rPr lang="en-US" sz="2400" b="1" dirty="0">
                <a:latin typeface="Times New Roman" panose="02020603050405020304" pitchFamily="18" charset="0"/>
                <a:cs typeface="Times New Roman" panose="02020603050405020304" pitchFamily="18" charset="0"/>
              </a:rPr>
              <a:t>: TRẦN XUÂN LÂM</a:t>
            </a:r>
          </a:p>
          <a:p>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CÔNG NGHỆ THÔNG TIN</a:t>
            </a:r>
          </a:p>
          <a:p>
            <a:r>
              <a:rPr lang="en-US" sz="2400" b="1" dirty="0" err="1">
                <a:latin typeface="Times New Roman" panose="02020603050405020304" pitchFamily="18" charset="0"/>
                <a:cs typeface="Times New Roman" panose="02020603050405020304" pitchFamily="18" charset="0"/>
              </a:rPr>
              <a:t>Khóa</a:t>
            </a:r>
            <a:r>
              <a:rPr lang="en-US" sz="2400" b="1" dirty="0">
                <a:latin typeface="Times New Roman" panose="02020603050405020304" pitchFamily="18" charset="0"/>
                <a:cs typeface="Times New Roman" panose="02020603050405020304" pitchFamily="18" charset="0"/>
              </a:rPr>
              <a:t>: 57</a:t>
            </a:r>
          </a:p>
        </p:txBody>
      </p:sp>
      <p:sp>
        <p:nvSpPr>
          <p:cNvPr id="3" name="Slide Number Placeholder 2">
            <a:extLst>
              <a:ext uri="{FF2B5EF4-FFF2-40B4-BE49-F238E27FC236}">
                <a16:creationId xmlns:a16="http://schemas.microsoft.com/office/drawing/2014/main" id="{59A6DF9B-3A11-4CA4-AAB5-17689817EDCC}"/>
              </a:ext>
            </a:extLst>
          </p:cNvPr>
          <p:cNvSpPr>
            <a:spLocks noGrp="1"/>
          </p:cNvSpPr>
          <p:nvPr>
            <p:ph type="sldNum" sz="quarter" idx="12"/>
          </p:nvPr>
        </p:nvSpPr>
        <p:spPr/>
        <p:txBody>
          <a:bodyPr/>
          <a:lstStyle/>
          <a:p>
            <a:fld id="{3A98EE3D-8CD1-4C3F-BD1C-C98C9596463C}" type="slidenum">
              <a:rPr lang="en-US" sz="2800" smtClean="0">
                <a:solidFill>
                  <a:srgbClr val="002060"/>
                </a:solidFill>
              </a:rPr>
              <a:t>1</a:t>
            </a:fld>
            <a:endParaRPr lang="en-US" sz="2800" dirty="0">
              <a:solidFill>
                <a:srgbClr val="002060"/>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702157"/>
            <a:ext cx="11029616" cy="803554"/>
          </a:xfrm>
        </p:spPr>
        <p:txBody>
          <a:bodyPr>
            <a:normAutofit/>
          </a:bodyPr>
          <a:lstStyle/>
          <a:p>
            <a:pPr algn="ctr"/>
            <a:r>
              <a:rPr lang="en-US" sz="4400" b="1" dirty="0" err="1">
                <a:solidFill>
                  <a:srgbClr val="A4A721"/>
                </a:solidFill>
                <a:latin typeface="Times New Roman" panose="02020603050405020304" pitchFamily="18" charset="0"/>
                <a:cs typeface="Times New Roman" panose="02020603050405020304" pitchFamily="18" charset="0"/>
              </a:rPr>
              <a:t>Thuật</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toán</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knn</a:t>
            </a:r>
            <a:endParaRPr lang="en-US" sz="4400" b="1" dirty="0">
              <a:solidFill>
                <a:srgbClr val="A4A721"/>
              </a:solidFill>
              <a:latin typeface="Times New Roman" panose="02020603050405020304" pitchFamily="18" charset="0"/>
              <a:cs typeface="Times New Roman" panose="02020603050405020304" pitchFamily="18" charset="0"/>
            </a:endParaRPr>
          </a:p>
        </p:txBody>
      </p:sp>
      <p:pic>
        <p:nvPicPr>
          <p:cNvPr id="2050" name="Picture 2" descr="Scikit-learn: K-nearest neighbors – Ông Xuân Hồng">
            <a:extLst>
              <a:ext uri="{FF2B5EF4-FFF2-40B4-BE49-F238E27FC236}">
                <a16:creationId xmlns:a16="http://schemas.microsoft.com/office/drawing/2014/main" id="{03EF7AA9-082E-400F-83C1-303828D31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6425" y="2213597"/>
            <a:ext cx="5899149" cy="44243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AA5555-4231-4D6F-822E-BC71F8E1A61B}"/>
              </a:ext>
            </a:extLst>
          </p:cNvPr>
          <p:cNvSpPr txBox="1"/>
          <p:nvPr/>
        </p:nvSpPr>
        <p:spPr>
          <a:xfrm>
            <a:off x="874644" y="1505711"/>
            <a:ext cx="5511445" cy="707886"/>
          </a:xfrm>
          <a:prstGeom prst="rect">
            <a:avLst/>
          </a:prstGeom>
          <a:noFill/>
        </p:spPr>
        <p:txBody>
          <a:bodyPr wrap="none" rtlCol="0">
            <a:spAutoFit/>
          </a:bodyPr>
          <a:lstStyle/>
          <a:p>
            <a:r>
              <a:rPr lang="en-US" sz="4000" dirty="0" err="1">
                <a:solidFill>
                  <a:srgbClr val="FF0000"/>
                </a:solidFill>
              </a:rPr>
              <a:t>Tùy</a:t>
            </a:r>
            <a:r>
              <a:rPr lang="en-US" sz="4000" dirty="0">
                <a:solidFill>
                  <a:srgbClr val="FF0000"/>
                </a:solidFill>
              </a:rPr>
              <a:t> </a:t>
            </a:r>
            <a:r>
              <a:rPr lang="en-US" sz="4000" dirty="0" err="1">
                <a:solidFill>
                  <a:srgbClr val="FF0000"/>
                </a:solidFill>
              </a:rPr>
              <a:t>thuộc</a:t>
            </a:r>
            <a:r>
              <a:rPr lang="en-US" sz="4000" dirty="0">
                <a:solidFill>
                  <a:srgbClr val="FF0000"/>
                </a:solidFill>
              </a:rPr>
              <a:t> </a:t>
            </a:r>
            <a:r>
              <a:rPr lang="en-US" sz="4000" dirty="0" err="1">
                <a:solidFill>
                  <a:srgbClr val="FF0000"/>
                </a:solidFill>
              </a:rPr>
              <a:t>vào</a:t>
            </a:r>
            <a:r>
              <a:rPr lang="en-US" sz="4000" dirty="0">
                <a:solidFill>
                  <a:srgbClr val="FF0000"/>
                </a:solidFill>
              </a:rPr>
              <a:t> </a:t>
            </a:r>
            <a:r>
              <a:rPr lang="en-US" sz="4000" dirty="0" err="1">
                <a:solidFill>
                  <a:srgbClr val="FF0000"/>
                </a:solidFill>
              </a:rPr>
              <a:t>số</a:t>
            </a:r>
            <a:r>
              <a:rPr lang="en-US" sz="4000" dirty="0">
                <a:solidFill>
                  <a:srgbClr val="FF0000"/>
                </a:solidFill>
              </a:rPr>
              <a:t> k </a:t>
            </a:r>
            <a:r>
              <a:rPr lang="en-US" sz="4000" dirty="0" err="1">
                <a:solidFill>
                  <a:srgbClr val="FF0000"/>
                </a:solidFill>
              </a:rPr>
              <a:t>chọn</a:t>
            </a:r>
            <a:r>
              <a:rPr lang="en-US" sz="4000" dirty="0">
                <a:solidFill>
                  <a:srgbClr val="FF0000"/>
                </a:solidFill>
              </a:rPr>
              <a:t>:</a:t>
            </a:r>
          </a:p>
        </p:txBody>
      </p:sp>
      <p:sp>
        <p:nvSpPr>
          <p:cNvPr id="3" name="Slide Number Placeholder 2">
            <a:extLst>
              <a:ext uri="{FF2B5EF4-FFF2-40B4-BE49-F238E27FC236}">
                <a16:creationId xmlns:a16="http://schemas.microsoft.com/office/drawing/2014/main" id="{08F92DF3-95C0-41BE-A9D6-7A493869D620}"/>
              </a:ext>
            </a:extLst>
          </p:cNvPr>
          <p:cNvSpPr>
            <a:spLocks noGrp="1"/>
          </p:cNvSpPr>
          <p:nvPr>
            <p:ph type="sldNum" sz="quarter" idx="12"/>
          </p:nvPr>
        </p:nvSpPr>
        <p:spPr/>
        <p:txBody>
          <a:bodyPr/>
          <a:lstStyle/>
          <a:p>
            <a:fld id="{3A98EE3D-8CD1-4C3F-BD1C-C98C9596463C}" type="slidenum">
              <a:rPr lang="en-US" sz="2800" smtClean="0">
                <a:solidFill>
                  <a:srgbClr val="002060"/>
                </a:solidFill>
              </a:rPr>
              <a:t>10</a:t>
            </a:fld>
            <a:endParaRPr lang="en-US" sz="2800" dirty="0">
              <a:solidFill>
                <a:srgbClr val="002060"/>
              </a:solidFill>
            </a:endParaRPr>
          </a:p>
        </p:txBody>
      </p:sp>
    </p:spTree>
    <p:extLst>
      <p:ext uri="{BB962C8B-B14F-4D97-AF65-F5344CB8AC3E}">
        <p14:creationId xmlns:p14="http://schemas.microsoft.com/office/powerpoint/2010/main" val="224218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702156"/>
            <a:ext cx="11029616" cy="707886"/>
          </a:xfrm>
        </p:spPr>
        <p:txBody>
          <a:bodyPr>
            <a:normAutofit/>
          </a:bodyPr>
          <a:lstStyle/>
          <a:p>
            <a:pPr algn="ctr"/>
            <a:r>
              <a:rPr lang="en-US" sz="3200" b="1" dirty="0" err="1">
                <a:solidFill>
                  <a:srgbClr val="A4A721"/>
                </a:solidFill>
                <a:latin typeface="Times New Roman" panose="02020603050405020304" pitchFamily="18" charset="0"/>
                <a:cs typeface="Times New Roman" panose="02020603050405020304" pitchFamily="18" charset="0"/>
              </a:rPr>
              <a:t>Thuật</a:t>
            </a:r>
            <a:r>
              <a:rPr lang="en-US" sz="3200" b="1" dirty="0">
                <a:solidFill>
                  <a:srgbClr val="A4A721"/>
                </a:solidFill>
                <a:latin typeface="Times New Roman" panose="02020603050405020304" pitchFamily="18" charset="0"/>
                <a:cs typeface="Times New Roman" panose="02020603050405020304" pitchFamily="18" charset="0"/>
              </a:rPr>
              <a:t> </a:t>
            </a:r>
            <a:r>
              <a:rPr lang="en-US" sz="3200" b="1" dirty="0" err="1">
                <a:solidFill>
                  <a:srgbClr val="A4A721"/>
                </a:solidFill>
                <a:latin typeface="Times New Roman" panose="02020603050405020304" pitchFamily="18" charset="0"/>
                <a:cs typeface="Times New Roman" panose="02020603050405020304" pitchFamily="18" charset="0"/>
              </a:rPr>
              <a:t>toán</a:t>
            </a:r>
            <a:r>
              <a:rPr lang="en-US" sz="3200" b="1" dirty="0">
                <a:solidFill>
                  <a:srgbClr val="A4A721"/>
                </a:solidFill>
                <a:latin typeface="Times New Roman" panose="02020603050405020304" pitchFamily="18" charset="0"/>
                <a:cs typeface="Times New Roman" panose="02020603050405020304" pitchFamily="18" charset="0"/>
              </a:rPr>
              <a:t> </a:t>
            </a:r>
            <a:r>
              <a:rPr lang="en-US" sz="3200" b="1" dirty="0" err="1">
                <a:solidFill>
                  <a:srgbClr val="A4A721"/>
                </a:solidFill>
                <a:latin typeface="Times New Roman" panose="02020603050405020304" pitchFamily="18" charset="0"/>
                <a:cs typeface="Times New Roman" panose="02020603050405020304" pitchFamily="18" charset="0"/>
              </a:rPr>
              <a:t>knn</a:t>
            </a:r>
            <a:endParaRPr lang="en-US" sz="3200" b="1" dirty="0">
              <a:solidFill>
                <a:srgbClr val="A4A72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AA5555-4231-4D6F-822E-BC71F8E1A61B}"/>
              </a:ext>
            </a:extLst>
          </p:cNvPr>
          <p:cNvSpPr txBox="1"/>
          <p:nvPr/>
        </p:nvSpPr>
        <p:spPr>
          <a:xfrm>
            <a:off x="581192" y="1416289"/>
            <a:ext cx="7401642" cy="707886"/>
          </a:xfrm>
          <a:prstGeom prst="rect">
            <a:avLst/>
          </a:prstGeom>
          <a:noFill/>
        </p:spPr>
        <p:txBody>
          <a:bodyPr wrap="none" rtlCol="0">
            <a:spAutoFit/>
          </a:bodyPr>
          <a:lstStyle/>
          <a:p>
            <a:r>
              <a:rPr lang="en-US" sz="4000" dirty="0" err="1">
                <a:solidFill>
                  <a:srgbClr val="FF0000"/>
                </a:solidFill>
              </a:rPr>
              <a:t>Yếu</a:t>
            </a:r>
            <a:r>
              <a:rPr lang="en-US" sz="4000" dirty="0">
                <a:solidFill>
                  <a:srgbClr val="FF0000"/>
                </a:solidFill>
              </a:rPr>
              <a:t> </a:t>
            </a:r>
            <a:r>
              <a:rPr lang="en-US" sz="4000" dirty="0" err="1">
                <a:solidFill>
                  <a:srgbClr val="FF0000"/>
                </a:solidFill>
              </a:rPr>
              <a:t>tố</a:t>
            </a:r>
            <a:r>
              <a:rPr lang="en-US" sz="4000" dirty="0">
                <a:solidFill>
                  <a:srgbClr val="FF0000"/>
                </a:solidFill>
              </a:rPr>
              <a:t> </a:t>
            </a:r>
            <a:r>
              <a:rPr lang="en-US" sz="4000" dirty="0" err="1">
                <a:solidFill>
                  <a:srgbClr val="FF0000"/>
                </a:solidFill>
              </a:rPr>
              <a:t>ảnh</a:t>
            </a:r>
            <a:r>
              <a:rPr lang="en-US" sz="4000" dirty="0">
                <a:solidFill>
                  <a:srgbClr val="FF0000"/>
                </a:solidFill>
              </a:rPr>
              <a:t> </a:t>
            </a:r>
            <a:r>
              <a:rPr lang="en-US" sz="4000" dirty="0" err="1">
                <a:solidFill>
                  <a:srgbClr val="FF0000"/>
                </a:solidFill>
              </a:rPr>
              <a:t>hưởng</a:t>
            </a:r>
            <a:r>
              <a:rPr lang="en-US" sz="4000" dirty="0">
                <a:solidFill>
                  <a:srgbClr val="FF0000"/>
                </a:solidFill>
              </a:rPr>
              <a:t> </a:t>
            </a:r>
            <a:r>
              <a:rPr lang="en-US" sz="4000" dirty="0" err="1">
                <a:solidFill>
                  <a:srgbClr val="FF0000"/>
                </a:solidFill>
              </a:rPr>
              <a:t>đến</a:t>
            </a:r>
            <a:r>
              <a:rPr lang="en-US" sz="4000" dirty="0">
                <a:solidFill>
                  <a:srgbClr val="FF0000"/>
                </a:solidFill>
              </a:rPr>
              <a:t> </a:t>
            </a:r>
            <a:r>
              <a:rPr lang="en-US" sz="4000" dirty="0" err="1">
                <a:solidFill>
                  <a:srgbClr val="FF0000"/>
                </a:solidFill>
              </a:rPr>
              <a:t>thuật</a:t>
            </a:r>
            <a:r>
              <a:rPr lang="en-US" sz="4000" dirty="0">
                <a:solidFill>
                  <a:srgbClr val="FF0000"/>
                </a:solidFill>
              </a:rPr>
              <a:t> </a:t>
            </a:r>
            <a:r>
              <a:rPr lang="en-US" sz="4000" dirty="0" err="1">
                <a:solidFill>
                  <a:srgbClr val="FF0000"/>
                </a:solidFill>
              </a:rPr>
              <a:t>toán</a:t>
            </a:r>
            <a:r>
              <a:rPr lang="en-US" sz="4000" dirty="0">
                <a:solidFill>
                  <a:srgbClr val="FF0000"/>
                </a:solidFill>
              </a:rPr>
              <a:t>:</a:t>
            </a:r>
          </a:p>
        </p:txBody>
      </p:sp>
      <p:pic>
        <p:nvPicPr>
          <p:cNvPr id="4098" name="Picture 2" descr="Tech Blog">
            <a:extLst>
              <a:ext uri="{FF2B5EF4-FFF2-40B4-BE49-F238E27FC236}">
                <a16:creationId xmlns:a16="http://schemas.microsoft.com/office/drawing/2014/main" id="{B6F7BEEC-EB8C-448B-B475-A6681BF508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6964" y="2231605"/>
            <a:ext cx="3981086" cy="36010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achine Learning cơ bản">
            <a:extLst>
              <a:ext uri="{FF2B5EF4-FFF2-40B4-BE49-F238E27FC236}">
                <a16:creationId xmlns:a16="http://schemas.microsoft.com/office/drawing/2014/main" id="{67EA2F97-C383-47E5-9558-A18D2AD15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45" y="2196215"/>
            <a:ext cx="5473655" cy="36037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F304F4-0271-437B-9C0B-C6589C4733C1}"/>
              </a:ext>
            </a:extLst>
          </p:cNvPr>
          <p:cNvSpPr txBox="1"/>
          <p:nvPr/>
        </p:nvSpPr>
        <p:spPr>
          <a:xfrm>
            <a:off x="1711361" y="5832678"/>
            <a:ext cx="2768707" cy="646331"/>
          </a:xfrm>
          <a:prstGeom prst="rect">
            <a:avLst/>
          </a:prstGeom>
          <a:noFill/>
        </p:spPr>
        <p:txBody>
          <a:bodyPr wrap="none" rtlCol="0">
            <a:spAutoFit/>
          </a:bodyPr>
          <a:lstStyle/>
          <a:p>
            <a:r>
              <a:rPr lang="en-US" sz="3600" dirty="0" err="1"/>
              <a:t>Dữ</a:t>
            </a:r>
            <a:r>
              <a:rPr lang="en-US" sz="3600" dirty="0"/>
              <a:t> </a:t>
            </a:r>
            <a:r>
              <a:rPr lang="en-US" sz="3600" dirty="0" err="1"/>
              <a:t>liệu</a:t>
            </a:r>
            <a:r>
              <a:rPr lang="en-US" sz="3600" dirty="0"/>
              <a:t> </a:t>
            </a:r>
            <a:r>
              <a:rPr lang="en-US" sz="3600" dirty="0" err="1"/>
              <a:t>nhiễu</a:t>
            </a:r>
            <a:endParaRPr lang="en-US" sz="3600" dirty="0"/>
          </a:p>
        </p:txBody>
      </p:sp>
      <p:sp>
        <p:nvSpPr>
          <p:cNvPr id="7" name="TextBox 6">
            <a:extLst>
              <a:ext uri="{FF2B5EF4-FFF2-40B4-BE49-F238E27FC236}">
                <a16:creationId xmlns:a16="http://schemas.microsoft.com/office/drawing/2014/main" id="{E2ACD9AC-10BB-4D44-9F68-22E1CB70F486}"/>
              </a:ext>
            </a:extLst>
          </p:cNvPr>
          <p:cNvSpPr txBox="1"/>
          <p:nvPr/>
        </p:nvSpPr>
        <p:spPr>
          <a:xfrm>
            <a:off x="8304317" y="5832678"/>
            <a:ext cx="1526380" cy="646331"/>
          </a:xfrm>
          <a:prstGeom prst="rect">
            <a:avLst/>
          </a:prstGeom>
          <a:noFill/>
        </p:spPr>
        <p:txBody>
          <a:bodyPr wrap="none" rtlCol="0">
            <a:spAutoFit/>
          </a:bodyPr>
          <a:lstStyle/>
          <a:p>
            <a:r>
              <a:rPr lang="en-US" sz="3600" dirty="0"/>
              <a:t>K </a:t>
            </a:r>
            <a:r>
              <a:rPr lang="en-US" sz="3600" dirty="0" err="1"/>
              <a:t>chẵn</a:t>
            </a:r>
            <a:endParaRPr lang="en-US" sz="3600" dirty="0"/>
          </a:p>
        </p:txBody>
      </p:sp>
      <p:sp>
        <p:nvSpPr>
          <p:cNvPr id="3" name="Slide Number Placeholder 2">
            <a:extLst>
              <a:ext uri="{FF2B5EF4-FFF2-40B4-BE49-F238E27FC236}">
                <a16:creationId xmlns:a16="http://schemas.microsoft.com/office/drawing/2014/main" id="{454FA4E6-29FE-472E-8981-5DF761BB84F0}"/>
              </a:ext>
            </a:extLst>
          </p:cNvPr>
          <p:cNvSpPr>
            <a:spLocks noGrp="1"/>
          </p:cNvSpPr>
          <p:nvPr>
            <p:ph type="sldNum" sz="quarter" idx="12"/>
          </p:nvPr>
        </p:nvSpPr>
        <p:spPr/>
        <p:txBody>
          <a:bodyPr/>
          <a:lstStyle/>
          <a:p>
            <a:fld id="{3A98EE3D-8CD1-4C3F-BD1C-C98C9596463C}" type="slidenum">
              <a:rPr lang="en-US" sz="2800" smtClean="0">
                <a:solidFill>
                  <a:srgbClr val="002060"/>
                </a:solidFill>
              </a:rPr>
              <a:t>11</a:t>
            </a:fld>
            <a:endParaRPr lang="en-US" sz="2800" dirty="0">
              <a:solidFill>
                <a:srgbClr val="002060"/>
              </a:solidFill>
            </a:endParaRPr>
          </a:p>
        </p:txBody>
      </p:sp>
    </p:spTree>
    <p:extLst>
      <p:ext uri="{BB962C8B-B14F-4D97-AF65-F5344CB8AC3E}">
        <p14:creationId xmlns:p14="http://schemas.microsoft.com/office/powerpoint/2010/main" val="93712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D62D1D-84B3-4183-A429-333F262F6B6B}"/>
              </a:ext>
            </a:extLst>
          </p:cNvPr>
          <p:cNvSpPr>
            <a:spLocks noGrp="1"/>
          </p:cNvSpPr>
          <p:nvPr>
            <p:ph type="title"/>
          </p:nvPr>
        </p:nvSpPr>
        <p:spPr>
          <a:xfrm>
            <a:off x="580860" y="608910"/>
            <a:ext cx="11029950" cy="805482"/>
          </a:xfrm>
        </p:spPr>
        <p:txBody>
          <a:bodyPr>
            <a:normAutofit/>
          </a:bodyPr>
          <a:lstStyle/>
          <a:p>
            <a:pPr algn="ctr"/>
            <a:r>
              <a:rPr lang="en-US" sz="4400" b="1" dirty="0" err="1">
                <a:solidFill>
                  <a:srgbClr val="A4A721"/>
                </a:solidFill>
                <a:latin typeface="Times New Roman" panose="02020603050405020304" pitchFamily="18" charset="0"/>
                <a:cs typeface="Times New Roman" panose="02020603050405020304" pitchFamily="18" charset="0"/>
              </a:rPr>
              <a:t>Thuật</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toán</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knn</a:t>
            </a:r>
            <a:endParaRPr lang="en-US" sz="4400" b="1" dirty="0">
              <a:solidFill>
                <a:srgbClr val="A4A72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B6F96E-CA15-4F53-A08F-1DD2CF2E24AA}"/>
              </a:ext>
            </a:extLst>
          </p:cNvPr>
          <p:cNvSpPr txBox="1"/>
          <p:nvPr/>
        </p:nvSpPr>
        <p:spPr>
          <a:xfrm>
            <a:off x="580860" y="1413063"/>
            <a:ext cx="11029950" cy="5016758"/>
          </a:xfrm>
          <a:prstGeom prst="rect">
            <a:avLst/>
          </a:prstGeom>
          <a:noFill/>
        </p:spPr>
        <p:txBody>
          <a:bodyPr wrap="square" rtlCol="0">
            <a:spAutoFit/>
          </a:bodyPr>
          <a:lstStyle/>
          <a:p>
            <a:r>
              <a:rPr lang="en-US" sz="3600" b="1" dirty="0" err="1">
                <a:solidFill>
                  <a:srgbClr val="FF0000"/>
                </a:solidFill>
                <a:latin typeface="Times New Roman" panose="02020603050405020304" pitchFamily="18" charset="0"/>
                <a:cs typeface="Times New Roman" panose="02020603050405020304" pitchFamily="18" charset="0"/>
              </a:rPr>
              <a:t>Ưu</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điểm</a:t>
            </a:r>
            <a:r>
              <a:rPr lang="en-US" sz="3600" b="1" dirty="0">
                <a:solidFill>
                  <a:srgbClr val="FF0000"/>
                </a:solidFill>
                <a:latin typeface="Times New Roman" panose="02020603050405020304" pitchFamily="18" charset="0"/>
                <a:cs typeface="Times New Roman" panose="02020603050405020304" pitchFamily="18" charset="0"/>
              </a:rPr>
              <a:t>:</a:t>
            </a:r>
          </a:p>
          <a:p>
            <a:pPr algn="just"/>
            <a:r>
              <a:rPr lang="en-US" sz="3600" dirty="0" err="1">
                <a:latin typeface="Times New Roman" panose="02020603050405020304" pitchFamily="18" charset="0"/>
                <a:cs typeface="Times New Roman" panose="02020603050405020304" pitchFamily="18" charset="0"/>
              </a:rPr>
              <a:t>Dễ</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đặt</a:t>
            </a:r>
            <a:r>
              <a:rPr lang="en-US" sz="36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r>
              <a:rPr lang="en-US" sz="3600" b="1" dirty="0" err="1">
                <a:solidFill>
                  <a:srgbClr val="FF0000"/>
                </a:solidFill>
                <a:latin typeface="Times New Roman" panose="02020603050405020304" pitchFamily="18" charset="0"/>
                <a:cs typeface="Times New Roman" panose="02020603050405020304" pitchFamily="18" charset="0"/>
              </a:rPr>
              <a:t>Nhược</a:t>
            </a:r>
            <a:r>
              <a:rPr lang="en-US" sz="3600" b="1" dirty="0">
                <a:solidFill>
                  <a:srgbClr val="FF0000"/>
                </a:solidFill>
                <a:latin typeface="Times New Roman" panose="02020603050405020304" pitchFamily="18" charset="0"/>
                <a:cs typeface="Times New Roman" panose="02020603050405020304" pitchFamily="18" charset="0"/>
              </a:rPr>
              <a:t> </a:t>
            </a:r>
            <a:r>
              <a:rPr lang="en-US" sz="3600" b="1" dirty="0" err="1">
                <a:solidFill>
                  <a:srgbClr val="FF0000"/>
                </a:solidFill>
                <a:latin typeface="Times New Roman" panose="02020603050405020304" pitchFamily="18" charset="0"/>
                <a:cs typeface="Times New Roman" panose="02020603050405020304" pitchFamily="18" charset="0"/>
              </a:rPr>
              <a:t>điểm</a:t>
            </a:r>
            <a:r>
              <a:rPr lang="en-US" sz="3600" b="1" dirty="0">
                <a:solidFill>
                  <a:srgbClr val="FF0000"/>
                </a:solidFill>
                <a:latin typeface="Times New Roman" panose="02020603050405020304" pitchFamily="18" charset="0"/>
                <a:cs typeface="Times New Roman" panose="02020603050405020304" pitchFamily="18" charset="0"/>
              </a:rPr>
              <a:t>:</a:t>
            </a:r>
          </a:p>
          <a:p>
            <a:pPr marL="457200" indent="-457200" algn="just">
              <a:buFont typeface="Courier New" panose="02070309020205020404" pitchFamily="49" charset="0"/>
              <a:buChar char="o"/>
            </a:pPr>
            <a:r>
              <a:rPr lang="en-US" sz="3600" dirty="0" err="1">
                <a:latin typeface="Times New Roman" panose="02020603050405020304" pitchFamily="18" charset="0"/>
                <a:cs typeface="Times New Roman" panose="02020603050405020304" pitchFamily="18" charset="0"/>
              </a:rPr>
              <a:t>Cần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lưu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tất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mẫu</a:t>
            </a:r>
            <a:r>
              <a:rPr lang="en-US" sz="3600" dirty="0">
                <a:latin typeface="Times New Roman" panose="02020603050405020304" pitchFamily="18" charset="0"/>
                <a:cs typeface="Times New Roman" panose="02020603050405020304" pitchFamily="18" charset="0"/>
              </a:rPr>
              <a:t>.</a:t>
            </a:r>
          </a:p>
          <a:p>
            <a:pPr marL="457200" indent="-457200" algn="just">
              <a:buFont typeface="Courier New" panose="02070309020205020404" pitchFamily="49" charset="0"/>
              <a:buChar char="o"/>
            </a:pPr>
            <a:r>
              <a:rPr lang="en-US" sz="3600" dirty="0" err="1">
                <a:latin typeface="Times New Roman" panose="02020603050405020304" pitchFamily="18" charset="0"/>
                <a:cs typeface="Times New Roman" panose="02020603050405020304" pitchFamily="18" charset="0"/>
              </a:rPr>
              <a:t>Phụ</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thuộc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trị</a:t>
            </a:r>
            <a:r>
              <a:rPr lang="en-US" sz="3600" dirty="0">
                <a:latin typeface="Times New Roman" panose="02020603050405020304" pitchFamily="18" charset="0"/>
                <a:cs typeface="Times New Roman" panose="02020603050405020304" pitchFamily="18" charset="0"/>
              </a:rPr>
              <a:t> k do </a:t>
            </a:r>
            <a:r>
              <a:rPr lang="en-US" sz="3600" dirty="0" err="1">
                <a:latin typeface="Times New Roman" panose="02020603050405020304" pitchFamily="18" charset="0"/>
                <a:cs typeface="Times New Roman" panose="02020603050405020304" pitchFamily="18" charset="0"/>
              </a:rPr>
              <a:t>người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dùng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chọn</a:t>
            </a:r>
            <a:r>
              <a:rPr lang="en-US" sz="3600" dirty="0">
                <a:latin typeface="Times New Roman" panose="02020603050405020304" pitchFamily="18" charset="0"/>
                <a:cs typeface="Times New Roman" panose="02020603050405020304" pitchFamily="18" charset="0"/>
              </a:rPr>
              <a:t>:</a:t>
            </a:r>
          </a:p>
          <a:p>
            <a:pPr marL="914400" lvl="1" indent="-457200" algn="just">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Nếu</a:t>
            </a:r>
            <a:r>
              <a:rPr lang="en-US" sz="3600" dirty="0">
                <a:latin typeface="Times New Roman" panose="02020603050405020304" pitchFamily="18" charset="0"/>
                <a:cs typeface="Times New Roman" panose="02020603050405020304" pitchFamily="18" charset="0"/>
              </a:rPr>
              <a:t> k </a:t>
            </a:r>
            <a:r>
              <a:rPr lang="en-US" sz="3600" dirty="0" err="1">
                <a:latin typeface="Times New Roman" panose="02020603050405020304" pitchFamily="18" charset="0"/>
                <a:cs typeface="Times New Roman" panose="02020603050405020304" pitchFamily="18" charset="0"/>
              </a:rPr>
              <a:t>quá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nhỏ</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nhạy</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cảm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dữ</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liệu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nhiễu</a:t>
            </a:r>
            <a:r>
              <a:rPr lang="en-US" sz="3600" dirty="0">
                <a:latin typeface="Times New Roman" panose="02020603050405020304" pitchFamily="18" charset="0"/>
                <a:cs typeface="Times New Roman" panose="02020603050405020304" pitchFamily="18" charset="0"/>
              </a:rPr>
              <a:t>.</a:t>
            </a:r>
          </a:p>
          <a:p>
            <a:pPr marL="914400" lvl="1" indent="-457200" algn="just">
              <a:buFont typeface="Arial" panose="020B0604020202020204" pitchFamily="34" charset="0"/>
              <a:buChar char="•"/>
            </a:pPr>
            <a:r>
              <a:rPr lang="en-US" sz="3600" dirty="0" err="1">
                <a:latin typeface="Times New Roman" panose="02020603050405020304" pitchFamily="18" charset="0"/>
                <a:cs typeface="Times New Roman" panose="02020603050405020304" pitchFamily="18" charset="0"/>
              </a:rPr>
              <a:t>Nếu</a:t>
            </a:r>
            <a:r>
              <a:rPr lang="en-US" sz="3600" dirty="0">
                <a:latin typeface="Times New Roman" panose="02020603050405020304" pitchFamily="18" charset="0"/>
                <a:cs typeface="Times New Roman" panose="02020603050405020304" pitchFamily="18" charset="0"/>
              </a:rPr>
              <a:t> k </a:t>
            </a:r>
            <a:r>
              <a:rPr lang="en-US" sz="3600" dirty="0" err="1">
                <a:latin typeface="Times New Roman" panose="02020603050405020304" pitchFamily="18" charset="0"/>
                <a:cs typeface="Times New Roman" panose="02020603050405020304" pitchFamily="18" charset="0"/>
              </a:rPr>
              <a:t>quá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lớn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vùng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cận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chứa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điểm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lớp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khác</a:t>
            </a:r>
            <a:r>
              <a:rPr lang="en-US" sz="3600"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A8A32980-3B4A-4176-94DE-82E283F48228}"/>
              </a:ext>
            </a:extLst>
          </p:cNvPr>
          <p:cNvSpPr>
            <a:spLocks noGrp="1"/>
          </p:cNvSpPr>
          <p:nvPr>
            <p:ph type="sldNum" sz="quarter" idx="12"/>
          </p:nvPr>
        </p:nvSpPr>
        <p:spPr/>
        <p:txBody>
          <a:bodyPr/>
          <a:lstStyle/>
          <a:p>
            <a:fld id="{3A98EE3D-8CD1-4C3F-BD1C-C98C9596463C}" type="slidenum">
              <a:rPr lang="en-US" sz="2800" smtClean="0">
                <a:solidFill>
                  <a:srgbClr val="002060"/>
                </a:solidFill>
              </a:rPr>
              <a:t>12</a:t>
            </a:fld>
            <a:endParaRPr lang="en-US" sz="2800" dirty="0">
              <a:solidFill>
                <a:srgbClr val="002060"/>
              </a:solidFill>
            </a:endParaRPr>
          </a:p>
        </p:txBody>
      </p:sp>
    </p:spTree>
    <p:extLst>
      <p:ext uri="{BB962C8B-B14F-4D97-AF65-F5344CB8AC3E}">
        <p14:creationId xmlns:p14="http://schemas.microsoft.com/office/powerpoint/2010/main" val="244983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702156"/>
            <a:ext cx="11029616" cy="755583"/>
          </a:xfrm>
        </p:spPr>
        <p:txBody>
          <a:bodyPr>
            <a:noAutofit/>
          </a:bodyPr>
          <a:lstStyle/>
          <a:p>
            <a:pPr algn="ctr"/>
            <a:r>
              <a:rPr lang="en-US" sz="4300" b="1" dirty="0">
                <a:solidFill>
                  <a:srgbClr val="A4A721"/>
                </a:solidFill>
                <a:latin typeface="Times New Roman" panose="02020603050405020304" pitchFamily="18" charset="0"/>
                <a:cs typeface="Times New Roman" panose="02020603050405020304" pitchFamily="18" charset="0"/>
              </a:rPr>
              <a:t>demo</a:t>
            </a:r>
          </a:p>
        </p:txBody>
      </p:sp>
      <p:sp>
        <p:nvSpPr>
          <p:cNvPr id="3" name="Content Placeholder 2">
            <a:extLst>
              <a:ext uri="{FF2B5EF4-FFF2-40B4-BE49-F238E27FC236}">
                <a16:creationId xmlns:a16="http://schemas.microsoft.com/office/drawing/2014/main" id="{9F834787-DEF3-4133-9CD6-9E5DFB028733}"/>
              </a:ext>
            </a:extLst>
          </p:cNvPr>
          <p:cNvSpPr>
            <a:spLocks noGrp="1"/>
          </p:cNvSpPr>
          <p:nvPr>
            <p:ph idx="1"/>
          </p:nvPr>
        </p:nvSpPr>
        <p:spPr>
          <a:xfrm>
            <a:off x="581192" y="1457739"/>
            <a:ext cx="11029615" cy="4810539"/>
          </a:xfrm>
        </p:spPr>
        <p:txBody>
          <a:bodyPr anchor="t">
            <a:normAutofit fontScale="92500" lnSpcReduction="20000"/>
          </a:bodyPr>
          <a:lstStyle/>
          <a:p>
            <a:pPr marL="0" indent="0">
              <a:buNone/>
            </a:pPr>
            <a:r>
              <a:rPr lang="en-US" sz="4000" b="1" dirty="0" err="1">
                <a:solidFill>
                  <a:srgbClr val="FF0000"/>
                </a:solidFill>
                <a:latin typeface="Times New Roman" panose="02020603050405020304" pitchFamily="18" charset="0"/>
                <a:cs typeface="Times New Roman" panose="02020603050405020304" pitchFamily="18" charset="0"/>
              </a:rPr>
              <a:t>Dữ</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liệu</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sử</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dụng</a:t>
            </a:r>
            <a:r>
              <a:rPr lang="en-US" sz="4000" b="1" dirty="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vi-VN" sz="3600" b="1" dirty="0">
                <a:latin typeface="Times New Roman" panose="02020603050405020304" pitchFamily="18" charset="0"/>
                <a:cs typeface="Times New Roman" panose="02020603050405020304" pitchFamily="18" charset="0"/>
              </a:rPr>
              <a:t>Tập dữ liệu lấy từ UCIMachinelearning và nó cung cấp tất cả thông tin liên quan cần thiết cho việc dự đoán Ly hôn. Nó chứa 54 đặc điểm và trên cơ sở những đặc điểm này, chúng ta phải dự đoán rằng cặp đôi đã ly hôn hay chưa.  </a:t>
            </a:r>
          </a:p>
          <a:p>
            <a:pPr algn="just">
              <a:buFont typeface="Wingdings" panose="05000000000000000000" pitchFamily="2" charset="2"/>
              <a:buChar char="Ø"/>
            </a:pPr>
            <a:r>
              <a:rPr lang="vi-VN" sz="3600" b="1" dirty="0">
                <a:latin typeface="Times New Roman" panose="02020603050405020304" pitchFamily="18" charset="0"/>
                <a:cs typeface="Times New Roman" panose="02020603050405020304" pitchFamily="18" charset="0"/>
              </a:rPr>
              <a:t>Giá trị 1 đại diện cho Đã ly hôn và giá trị 0 đại diện cho không ly hôn.</a:t>
            </a:r>
            <a:endParaRPr lang="en-US" sz="36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Web demo: </a:t>
            </a:r>
            <a:r>
              <a:rPr lang="en-US" sz="3600" dirty="0">
                <a:hlinkClick r:id="rId2"/>
              </a:rPr>
              <a:t>http://tinhtranghonnhan.herokuapp.com/</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1DE769-56E1-4FCF-9B54-5A9132DD8F7D}"/>
              </a:ext>
            </a:extLst>
          </p:cNvPr>
          <p:cNvSpPr>
            <a:spLocks noGrp="1"/>
          </p:cNvSpPr>
          <p:nvPr>
            <p:ph type="sldNum" sz="quarter" idx="12"/>
          </p:nvPr>
        </p:nvSpPr>
        <p:spPr/>
        <p:txBody>
          <a:bodyPr/>
          <a:lstStyle/>
          <a:p>
            <a:fld id="{3A98EE3D-8CD1-4C3F-BD1C-C98C9596463C}" type="slidenum">
              <a:rPr lang="en-US" sz="2800" smtClean="0">
                <a:solidFill>
                  <a:srgbClr val="002060"/>
                </a:solidFill>
              </a:rPr>
              <a:t>13</a:t>
            </a:fld>
            <a:endParaRPr lang="en-US" sz="2800" dirty="0">
              <a:solidFill>
                <a:srgbClr val="002060"/>
              </a:solidFill>
            </a:endParaRPr>
          </a:p>
        </p:txBody>
      </p:sp>
    </p:spTree>
    <p:extLst>
      <p:ext uri="{BB962C8B-B14F-4D97-AF65-F5344CB8AC3E}">
        <p14:creationId xmlns:p14="http://schemas.microsoft.com/office/powerpoint/2010/main" val="2967709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636104"/>
            <a:ext cx="11029616" cy="768628"/>
          </a:xfrm>
        </p:spPr>
        <p:txBody>
          <a:bodyPr>
            <a:normAutofit/>
          </a:bodyPr>
          <a:lstStyle/>
          <a:p>
            <a:pPr algn="ctr"/>
            <a:r>
              <a:rPr lang="en-US" sz="4300" b="1" dirty="0" err="1">
                <a:solidFill>
                  <a:srgbClr val="A4A721"/>
                </a:solidFill>
                <a:latin typeface="Times New Roman" panose="02020603050405020304" pitchFamily="18" charset="0"/>
                <a:cs typeface="Times New Roman" panose="02020603050405020304" pitchFamily="18" charset="0"/>
              </a:rPr>
              <a:t>Kết</a:t>
            </a:r>
            <a:r>
              <a:rPr lang="en-US" sz="3200" b="1" dirty="0">
                <a:solidFill>
                  <a:srgbClr val="A4A721"/>
                </a:solidFill>
                <a:latin typeface="Times New Roman" panose="02020603050405020304" pitchFamily="18" charset="0"/>
                <a:cs typeface="Times New Roman" panose="02020603050405020304" pitchFamily="18" charset="0"/>
              </a:rPr>
              <a:t> </a:t>
            </a:r>
            <a:r>
              <a:rPr lang="en-US" sz="4300" b="1" dirty="0" err="1">
                <a:solidFill>
                  <a:srgbClr val="A4A721"/>
                </a:solidFill>
                <a:latin typeface="Times New Roman" panose="02020603050405020304" pitchFamily="18" charset="0"/>
                <a:cs typeface="Times New Roman" panose="02020603050405020304" pitchFamily="18" charset="0"/>
              </a:rPr>
              <a:t>luận</a:t>
            </a:r>
            <a:endParaRPr lang="en-US" sz="4300" b="1" dirty="0">
              <a:solidFill>
                <a:srgbClr val="A4A72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34787-DEF3-4133-9CD6-9E5DFB028733}"/>
              </a:ext>
            </a:extLst>
          </p:cNvPr>
          <p:cNvSpPr>
            <a:spLocks noGrp="1"/>
          </p:cNvSpPr>
          <p:nvPr>
            <p:ph idx="1"/>
          </p:nvPr>
        </p:nvSpPr>
        <p:spPr>
          <a:xfrm>
            <a:off x="728869" y="1404731"/>
            <a:ext cx="10775921" cy="3982277"/>
          </a:xfrm>
        </p:spPr>
        <p:txBody>
          <a:bodyPr anchor="t">
            <a:normAutofit/>
          </a:bodyPr>
          <a:lstStyle/>
          <a:p>
            <a:pPr marL="0" indent="0" algn="ctr">
              <a:buNone/>
            </a:pPr>
            <a:r>
              <a:rPr lang="en-US" sz="4000" b="1" dirty="0" err="1">
                <a:solidFill>
                  <a:srgbClr val="FF0000"/>
                </a:solidFill>
                <a:latin typeface="Times New Roman" panose="02020603050405020304" pitchFamily="18" charset="0"/>
                <a:cs typeface="Times New Roman" panose="02020603050405020304" pitchFamily="18" charset="0"/>
              </a:rPr>
              <a:t>Kết</a:t>
            </a:r>
            <a:r>
              <a:rPr lang="en-US" sz="48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quả</a:t>
            </a:r>
            <a:r>
              <a:rPr lang="en-US" sz="48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đạt</a:t>
            </a:r>
            <a:r>
              <a:rPr lang="en-US" sz="48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được</a:t>
            </a:r>
            <a:r>
              <a:rPr lang="en-US" sz="4800" b="1" dirty="0">
                <a:solidFill>
                  <a:srgbClr val="FF0000"/>
                </a:solidFill>
                <a:latin typeface="Times New Roman" panose="02020603050405020304" pitchFamily="18" charset="0"/>
                <a:cs typeface="Times New Roman" panose="02020603050405020304" pitchFamily="18" charset="0"/>
              </a:rPr>
              <a:t>:</a:t>
            </a:r>
          </a:p>
          <a:p>
            <a:pPr marL="0" indent="0" algn="just">
              <a:buNone/>
            </a:pPr>
            <a:r>
              <a:rPr lang="vi-VN" sz="1900" b="1" dirty="0">
                <a:solidFill>
                  <a:srgbClr val="FF0000"/>
                </a:solidFill>
                <a:latin typeface="Times New Roman" panose="02020603050405020304" pitchFamily="18" charset="0"/>
                <a:cs typeface="Times New Roman" panose="02020603050405020304" pitchFamily="18" charset="0"/>
              </a:rPr>
              <a:t> </a:t>
            </a:r>
            <a:r>
              <a:rPr lang="vi-VN" sz="3500" b="1" dirty="0">
                <a:solidFill>
                  <a:schemeClr val="tx1"/>
                </a:solidFill>
                <a:latin typeface="Times New Roman" panose="02020603050405020304" pitchFamily="18" charset="0"/>
                <a:cs typeface="Times New Roman" panose="02020603050405020304" pitchFamily="18" charset="0"/>
              </a:rPr>
              <a:t>Tìm hiểu được các thuật toán trong Machine Learning, cụ thể là thuật toán K</a:t>
            </a:r>
            <a:r>
              <a:rPr lang="en-US" sz="3500" b="1" dirty="0">
                <a:solidFill>
                  <a:schemeClr val="tx1"/>
                </a:solidFill>
                <a:latin typeface="Times New Roman" panose="02020603050405020304" pitchFamily="18" charset="0"/>
                <a:cs typeface="Times New Roman" panose="02020603050405020304" pitchFamily="18" charset="0"/>
              </a:rPr>
              <a:t>-</a:t>
            </a:r>
            <a:r>
              <a:rPr lang="vi-VN" sz="3500" b="1" dirty="0">
                <a:solidFill>
                  <a:schemeClr val="tx1"/>
                </a:solidFill>
                <a:latin typeface="Times New Roman" panose="02020603050405020304" pitchFamily="18" charset="0"/>
                <a:cs typeface="Times New Roman" panose="02020603050405020304" pitchFamily="18" charset="0"/>
              </a:rPr>
              <a:t>Nearest Neighbors và xây dựng một mô hình, cài đặt thuật toán KNN.</a:t>
            </a:r>
            <a:r>
              <a:rPr lang="en-US" sz="3500" b="1" dirty="0">
                <a:solidFill>
                  <a:schemeClr val="tx1"/>
                </a:solidFill>
                <a:latin typeface="Times New Roman" panose="02020603050405020304" pitchFamily="18" charset="0"/>
                <a:cs typeface="Times New Roman" panose="02020603050405020304" pitchFamily="18" charset="0"/>
              </a:rPr>
              <a:t> </a:t>
            </a:r>
            <a:r>
              <a:rPr lang="en-US" sz="3500" b="1" dirty="0" err="1">
                <a:solidFill>
                  <a:schemeClr val="tx1"/>
                </a:solidFill>
                <a:latin typeface="Times New Roman" panose="02020603050405020304" pitchFamily="18" charset="0"/>
                <a:cs typeface="Times New Roman" panose="02020603050405020304" pitchFamily="18" charset="0"/>
              </a:rPr>
              <a:t>Và</a:t>
            </a:r>
            <a:r>
              <a:rPr lang="en-US" sz="3500" b="1" dirty="0">
                <a:solidFill>
                  <a:schemeClr val="tx1"/>
                </a:solidFill>
                <a:latin typeface="Times New Roman" panose="02020603050405020304" pitchFamily="18" charset="0"/>
                <a:cs typeface="Times New Roman" panose="02020603050405020304" pitchFamily="18" charset="0"/>
              </a:rPr>
              <a:t> </a:t>
            </a:r>
            <a:r>
              <a:rPr lang="vi-VN" sz="3500" b="1" dirty="0">
                <a:solidFill>
                  <a:schemeClr val="tx1"/>
                </a:solidFill>
                <a:latin typeface="Times New Roman" panose="02020603050405020304" pitchFamily="18" charset="0"/>
                <a:cs typeface="Times New Roman" panose="02020603050405020304" pitchFamily="18" charset="0"/>
              </a:rPr>
              <a:t>ứng dụng được thuật toán vào cài đặt web demo</a:t>
            </a:r>
            <a:r>
              <a:rPr lang="en-US" sz="3500" b="1" dirty="0">
                <a:solidFill>
                  <a:schemeClr val="tx1"/>
                </a:solidFill>
                <a:latin typeface="Times New Roman" panose="02020603050405020304" pitchFamily="18" charset="0"/>
                <a:cs typeface="Times New Roman" panose="02020603050405020304" pitchFamily="18" charset="0"/>
              </a:rPr>
              <a:t>.</a:t>
            </a:r>
            <a:endParaRPr lang="en-US" sz="19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70B3D36-4118-4107-B31F-E9738F8890DA}"/>
              </a:ext>
            </a:extLst>
          </p:cNvPr>
          <p:cNvSpPr txBox="1">
            <a:spLocks/>
          </p:cNvSpPr>
          <p:nvPr/>
        </p:nvSpPr>
        <p:spPr>
          <a:xfrm>
            <a:off x="448671" y="5387009"/>
            <a:ext cx="5514808" cy="7686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4000" b="1" dirty="0" err="1">
                <a:solidFill>
                  <a:srgbClr val="FF0000"/>
                </a:solidFill>
                <a:latin typeface="Times New Roman" panose="02020603050405020304" pitchFamily="18" charset="0"/>
                <a:cs typeface="Times New Roman" panose="02020603050405020304" pitchFamily="18" charset="0"/>
              </a:rPr>
              <a:t>Hạn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chế</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A992C60-9554-4E04-9E5B-C085EFD97DB8}"/>
              </a:ext>
            </a:extLst>
          </p:cNvPr>
          <p:cNvSpPr txBox="1">
            <a:spLocks/>
          </p:cNvSpPr>
          <p:nvPr/>
        </p:nvSpPr>
        <p:spPr>
          <a:xfrm>
            <a:off x="6480313" y="5387010"/>
            <a:ext cx="5024478" cy="7686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4000" b="1" dirty="0" err="1">
                <a:solidFill>
                  <a:srgbClr val="FF0000"/>
                </a:solidFill>
                <a:latin typeface="Times New Roman" panose="02020603050405020304" pitchFamily="18" charset="0"/>
                <a:cs typeface="Times New Roman" panose="02020603050405020304" pitchFamily="18" charset="0"/>
              </a:rPr>
              <a:t>Hướng</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phát</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triển</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5405A52-5828-4725-8A5A-55C5BE36542F}"/>
              </a:ext>
            </a:extLst>
          </p:cNvPr>
          <p:cNvSpPr>
            <a:spLocks noGrp="1"/>
          </p:cNvSpPr>
          <p:nvPr>
            <p:ph type="sldNum" sz="quarter" idx="12"/>
          </p:nvPr>
        </p:nvSpPr>
        <p:spPr/>
        <p:txBody>
          <a:bodyPr/>
          <a:lstStyle/>
          <a:p>
            <a:fld id="{3A98EE3D-8CD1-4C3F-BD1C-C98C9596463C}" type="slidenum">
              <a:rPr lang="en-US" sz="2800" smtClean="0">
                <a:solidFill>
                  <a:srgbClr val="002060"/>
                </a:solidFill>
              </a:rPr>
              <a:t>14</a:t>
            </a:fld>
            <a:endParaRPr lang="en-US" dirty="0">
              <a:solidFill>
                <a:srgbClr val="002060"/>
              </a:solidFill>
            </a:endParaRPr>
          </a:p>
        </p:txBody>
      </p:sp>
    </p:spTree>
    <p:extLst>
      <p:ext uri="{BB962C8B-B14F-4D97-AF65-F5344CB8AC3E}">
        <p14:creationId xmlns:p14="http://schemas.microsoft.com/office/powerpoint/2010/main" val="273240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ình ảnh Slide cảm ơn, lời kết thúc slide đẹp mắt, chuyên nghiệp">
            <a:extLst>
              <a:ext uri="{FF2B5EF4-FFF2-40B4-BE49-F238E27FC236}">
                <a16:creationId xmlns:a16="http://schemas.microsoft.com/office/drawing/2014/main" id="{71705986-B358-4039-A914-FFA2F42BF5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9318" y="645285"/>
            <a:ext cx="7975186" cy="59813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0C41CB9-F7FF-4117-9E58-1229CB897937}"/>
              </a:ext>
            </a:extLst>
          </p:cNvPr>
          <p:cNvSpPr>
            <a:spLocks noGrp="1"/>
          </p:cNvSpPr>
          <p:nvPr>
            <p:ph type="sldNum" sz="quarter" idx="12"/>
          </p:nvPr>
        </p:nvSpPr>
        <p:spPr/>
        <p:txBody>
          <a:bodyPr/>
          <a:lstStyle/>
          <a:p>
            <a:fld id="{3A98EE3D-8CD1-4C3F-BD1C-C98C9596463C}" type="slidenum">
              <a:rPr lang="en-US" sz="2800" smtClean="0">
                <a:solidFill>
                  <a:srgbClr val="002060"/>
                </a:solidFill>
              </a:rPr>
              <a:t>15</a:t>
            </a:fld>
            <a:endParaRPr lang="en-US" sz="2800" dirty="0">
              <a:solidFill>
                <a:srgbClr val="002060"/>
              </a:solidFill>
            </a:endParaRPr>
          </a:p>
        </p:txBody>
      </p:sp>
    </p:spTree>
    <p:extLst>
      <p:ext uri="{BB962C8B-B14F-4D97-AF65-F5344CB8AC3E}">
        <p14:creationId xmlns:p14="http://schemas.microsoft.com/office/powerpoint/2010/main" val="272131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05B1419E-378C-4CDA-A275-12A1C522C475}"/>
              </a:ext>
            </a:extLst>
          </p:cNvPr>
          <p:cNvSpPr/>
          <p:nvPr/>
        </p:nvSpPr>
        <p:spPr>
          <a:xfrm>
            <a:off x="0" y="-1"/>
            <a:ext cx="12192000" cy="1517303"/>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1800" dirty="0"/>
          </a:p>
        </p:txBody>
      </p:sp>
      <p:sp>
        <p:nvSpPr>
          <p:cNvPr id="111" name="Rectangle 110">
            <a:extLst>
              <a:ext uri="{FF2B5EF4-FFF2-40B4-BE49-F238E27FC236}">
                <a16:creationId xmlns:a16="http://schemas.microsoft.com/office/drawing/2014/main" id="{D817F51F-CEDA-4259-A62C-D617DA8F0DD5}"/>
              </a:ext>
            </a:extLst>
          </p:cNvPr>
          <p:cNvSpPr/>
          <p:nvPr/>
        </p:nvSpPr>
        <p:spPr>
          <a:xfrm>
            <a:off x="0" y="4509120"/>
            <a:ext cx="12192000" cy="209064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1800" dirty="0"/>
          </a:p>
        </p:txBody>
      </p:sp>
      <p:sp>
        <p:nvSpPr>
          <p:cNvPr id="73" name="Oval 72">
            <a:extLst>
              <a:ext uri="{FF2B5EF4-FFF2-40B4-BE49-F238E27FC236}">
                <a16:creationId xmlns:a16="http://schemas.microsoft.com/office/drawing/2014/main" id="{10898C1D-FB58-4F52-9D74-42380F6369B6}"/>
              </a:ext>
            </a:extLst>
          </p:cNvPr>
          <p:cNvSpPr/>
          <p:nvPr/>
        </p:nvSpPr>
        <p:spPr>
          <a:xfrm>
            <a:off x="7977646" y="5178726"/>
            <a:ext cx="823390" cy="823390"/>
          </a:xfrm>
          <a:prstGeom prst="ellipse">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4" name="Bent Arrow 36">
            <a:extLst>
              <a:ext uri="{FF2B5EF4-FFF2-40B4-BE49-F238E27FC236}">
                <a16:creationId xmlns:a16="http://schemas.microsoft.com/office/drawing/2014/main" id="{5CE22B72-D102-4AE4-B3F8-83ADCD490F0D}"/>
              </a:ext>
            </a:extLst>
          </p:cNvPr>
          <p:cNvSpPr/>
          <p:nvPr/>
        </p:nvSpPr>
        <p:spPr>
          <a:xfrm rot="5400000">
            <a:off x="4492544" y="-2057818"/>
            <a:ext cx="1441949" cy="10427038"/>
          </a:xfrm>
          <a:prstGeom prst="bentArrow">
            <a:avLst>
              <a:gd name="adj1" fmla="val 23932"/>
              <a:gd name="adj2" fmla="val 8079"/>
              <a:gd name="adj3" fmla="val 731"/>
              <a:gd name="adj4" fmla="val 1206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75" name="Group 74">
            <a:extLst>
              <a:ext uri="{FF2B5EF4-FFF2-40B4-BE49-F238E27FC236}">
                <a16:creationId xmlns:a16="http://schemas.microsoft.com/office/drawing/2014/main" id="{8CC8CA1A-2B96-43CF-B9E7-76E0EF4851E7}"/>
              </a:ext>
            </a:extLst>
          </p:cNvPr>
          <p:cNvGrpSpPr/>
          <p:nvPr/>
        </p:nvGrpSpPr>
        <p:grpSpPr>
          <a:xfrm rot="10800000">
            <a:off x="9338500" y="3864955"/>
            <a:ext cx="1942150" cy="2448272"/>
            <a:chOff x="5220072" y="2276872"/>
            <a:chExt cx="2952328" cy="3721701"/>
          </a:xfrm>
        </p:grpSpPr>
        <p:sp>
          <p:nvSpPr>
            <p:cNvPr id="76" name="Oval 1">
              <a:extLst>
                <a:ext uri="{FF2B5EF4-FFF2-40B4-BE49-F238E27FC236}">
                  <a16:creationId xmlns:a16="http://schemas.microsoft.com/office/drawing/2014/main" id="{07C74E51-3681-477A-A7E3-5D0C7668DE74}"/>
                </a:ext>
              </a:extLst>
            </p:cNvPr>
            <p:cNvSpPr/>
            <p:nvPr/>
          </p:nvSpPr>
          <p:spPr>
            <a:xfrm flipH="1">
              <a:off x="6236232" y="5280936"/>
              <a:ext cx="920008" cy="164304"/>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Oval 1">
              <a:extLst>
                <a:ext uri="{FF2B5EF4-FFF2-40B4-BE49-F238E27FC236}">
                  <a16:creationId xmlns:a16="http://schemas.microsoft.com/office/drawing/2014/main" id="{73CB6D61-873F-4E97-9E43-E962098E2159}"/>
                </a:ext>
              </a:extLst>
            </p:cNvPr>
            <p:cNvSpPr/>
            <p:nvPr/>
          </p:nvSpPr>
          <p:spPr>
            <a:xfrm flipH="1">
              <a:off x="6334805" y="5735715"/>
              <a:ext cx="722862" cy="2628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8" name="Oval 1">
              <a:extLst>
                <a:ext uri="{FF2B5EF4-FFF2-40B4-BE49-F238E27FC236}">
                  <a16:creationId xmlns:a16="http://schemas.microsoft.com/office/drawing/2014/main" id="{73146CC7-F376-4A8A-8FC2-554FC8FB33E9}"/>
                </a:ext>
              </a:extLst>
            </p:cNvPr>
            <p:cNvSpPr/>
            <p:nvPr/>
          </p:nvSpPr>
          <p:spPr>
            <a:xfrm flipH="1">
              <a:off x="6269090" y="5508325"/>
              <a:ext cx="854293" cy="1643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9" name="Oval 1">
              <a:extLst>
                <a:ext uri="{FF2B5EF4-FFF2-40B4-BE49-F238E27FC236}">
                  <a16:creationId xmlns:a16="http://schemas.microsoft.com/office/drawing/2014/main" id="{BBC1E750-17AC-4D51-A053-1BE5EB7B5D76}"/>
                </a:ext>
              </a:extLst>
            </p:cNvPr>
            <p:cNvSpPr/>
            <p:nvPr/>
          </p:nvSpPr>
          <p:spPr>
            <a:xfrm flipH="1">
              <a:off x="6203375" y="5053546"/>
              <a:ext cx="985723" cy="164305"/>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0" name="Oval 1">
              <a:extLst>
                <a:ext uri="{FF2B5EF4-FFF2-40B4-BE49-F238E27FC236}">
                  <a16:creationId xmlns:a16="http://schemas.microsoft.com/office/drawing/2014/main" id="{034A7091-01D1-4890-A1E4-4BEB6D5B2561}"/>
                </a:ext>
              </a:extLst>
            </p:cNvPr>
            <p:cNvSpPr/>
            <p:nvPr/>
          </p:nvSpPr>
          <p:spPr>
            <a:xfrm flipH="1">
              <a:off x="5220072" y="2276872"/>
              <a:ext cx="2952328" cy="1312117"/>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1" name="Oval 1">
              <a:extLst>
                <a:ext uri="{FF2B5EF4-FFF2-40B4-BE49-F238E27FC236}">
                  <a16:creationId xmlns:a16="http://schemas.microsoft.com/office/drawing/2014/main" id="{B1A19397-8778-416B-AAA6-EAE4827AE7D0}"/>
                </a:ext>
              </a:extLst>
            </p:cNvPr>
            <p:cNvSpPr/>
            <p:nvPr/>
          </p:nvSpPr>
          <p:spPr>
            <a:xfrm flipH="1">
              <a:off x="5714965" y="2740896"/>
              <a:ext cx="1962541" cy="2165060"/>
            </a:xfrm>
            <a:custGeom>
              <a:avLst/>
              <a:gdLst>
                <a:gd name="connsiteX0" fmla="*/ 983432 w 1962541"/>
                <a:gd name="connsiteY0" fmla="*/ 198538 h 2165060"/>
                <a:gd name="connsiteX1" fmla="*/ 1782226 w 1962541"/>
                <a:gd name="connsiteY1" fmla="*/ 998335 h 2165060"/>
                <a:gd name="connsiteX2" fmla="*/ 1401058 w 1962541"/>
                <a:gd name="connsiteY2" fmla="*/ 1726777 h 2165060"/>
                <a:gd name="connsiteX3" fmla="*/ 1299456 w 1962541"/>
                <a:gd name="connsiteY3" fmla="*/ 1930538 h 2165060"/>
                <a:gd name="connsiteX4" fmla="*/ 1240941 w 1962541"/>
                <a:gd name="connsiteY4" fmla="*/ 2022107 h 2165060"/>
                <a:gd name="connsiteX5" fmla="*/ 1199256 w 1962541"/>
                <a:gd name="connsiteY5" fmla="*/ 2021773 h 2165060"/>
                <a:gd name="connsiteX6" fmla="*/ 1196081 w 1962541"/>
                <a:gd name="connsiteY6" fmla="*/ 2038665 h 2165060"/>
                <a:gd name="connsiteX7" fmla="*/ 738881 w 1962541"/>
                <a:gd name="connsiteY7" fmla="*/ 2038665 h 2165060"/>
                <a:gd name="connsiteX8" fmla="*/ 721599 w 1962541"/>
                <a:gd name="connsiteY8" fmla="*/ 2022107 h 2165060"/>
                <a:gd name="connsiteX9" fmla="*/ 663084 w 1962541"/>
                <a:gd name="connsiteY9" fmla="*/ 1930538 h 2165060"/>
                <a:gd name="connsiteX10" fmla="*/ 561482 w 1962541"/>
                <a:gd name="connsiteY10" fmla="*/ 1726777 h 2165060"/>
                <a:gd name="connsiteX11" fmla="*/ 180314 w 1962541"/>
                <a:gd name="connsiteY11" fmla="*/ 998335 h 2165060"/>
                <a:gd name="connsiteX12" fmla="*/ 979110 w 1962541"/>
                <a:gd name="connsiteY12" fmla="*/ 198538 h 2165060"/>
                <a:gd name="connsiteX13" fmla="*/ 979110 w 1962541"/>
                <a:gd name="connsiteY13" fmla="*/ 198736 h 2165060"/>
                <a:gd name="connsiteX14" fmla="*/ 981272 w 1962541"/>
                <a:gd name="connsiteY14" fmla="*/ 198569 h 2165060"/>
                <a:gd name="connsiteX15" fmla="*/ 983432 w 1962541"/>
                <a:gd name="connsiteY15" fmla="*/ 198736 h 2165060"/>
                <a:gd name="connsiteX16" fmla="*/ 983432 w 1962541"/>
                <a:gd name="connsiteY16" fmla="*/ 198538 h 2165060"/>
                <a:gd name="connsiteX17" fmla="*/ 983110 w 1962541"/>
                <a:gd name="connsiteY17" fmla="*/ 0 h 2165060"/>
                <a:gd name="connsiteX18" fmla="*/ 981272 w 1962541"/>
                <a:gd name="connsiteY18" fmla="*/ 142 h 2165060"/>
                <a:gd name="connsiteX19" fmla="*/ 979432 w 1962541"/>
                <a:gd name="connsiteY19" fmla="*/ 0 h 2165060"/>
                <a:gd name="connsiteX20" fmla="*/ 0 w 1962541"/>
                <a:gd name="connsiteY20" fmla="*/ 979431 h 2165060"/>
                <a:gd name="connsiteX21" fmla="*/ 466993 w 1962541"/>
                <a:gd name="connsiteY21" fmla="*/ 1871641 h 2165060"/>
                <a:gd name="connsiteX22" fmla="*/ 514383 w 1962541"/>
                <a:gd name="connsiteY22" fmla="*/ 2071318 h 2165060"/>
                <a:gd name="connsiteX23" fmla="*/ 639719 w 1962541"/>
                <a:gd name="connsiteY23" fmla="*/ 2165060 h 2165060"/>
                <a:gd name="connsiteX24" fmla="*/ 981272 w 1962541"/>
                <a:gd name="connsiteY24" fmla="*/ 2163837 h 2165060"/>
                <a:gd name="connsiteX25" fmla="*/ 1322821 w 1962541"/>
                <a:gd name="connsiteY25" fmla="*/ 2165060 h 2165060"/>
                <a:gd name="connsiteX26" fmla="*/ 1448157 w 1962541"/>
                <a:gd name="connsiteY26" fmla="*/ 2071318 h 2165060"/>
                <a:gd name="connsiteX27" fmla="*/ 1495548 w 1962541"/>
                <a:gd name="connsiteY27" fmla="*/ 1871641 h 2165060"/>
                <a:gd name="connsiteX28" fmla="*/ 1962541 w 1962541"/>
                <a:gd name="connsiteY28" fmla="*/ 979431 h 2165060"/>
                <a:gd name="connsiteX29" fmla="*/ 983110 w 1962541"/>
                <a:gd name="connsiteY29" fmla="*/ 0 h 2165060"/>
                <a:gd name="connsiteX0" fmla="*/ 983432 w 1962541"/>
                <a:gd name="connsiteY0" fmla="*/ 198538 h 2165060"/>
                <a:gd name="connsiteX1" fmla="*/ 1782226 w 1962541"/>
                <a:gd name="connsiteY1" fmla="*/ 998335 h 2165060"/>
                <a:gd name="connsiteX2" fmla="*/ 1401058 w 1962541"/>
                <a:gd name="connsiteY2" fmla="*/ 1726777 h 2165060"/>
                <a:gd name="connsiteX3" fmla="*/ 1299456 w 1962541"/>
                <a:gd name="connsiteY3" fmla="*/ 1930538 h 2165060"/>
                <a:gd name="connsiteX4" fmla="*/ 1240941 w 1962541"/>
                <a:gd name="connsiteY4" fmla="*/ 2022107 h 2165060"/>
                <a:gd name="connsiteX5" fmla="*/ 1199256 w 1962541"/>
                <a:gd name="connsiteY5" fmla="*/ 2021773 h 2165060"/>
                <a:gd name="connsiteX6" fmla="*/ 1196081 w 1962541"/>
                <a:gd name="connsiteY6" fmla="*/ 2038665 h 2165060"/>
                <a:gd name="connsiteX7" fmla="*/ 721599 w 1962541"/>
                <a:gd name="connsiteY7" fmla="*/ 2022107 h 2165060"/>
                <a:gd name="connsiteX8" fmla="*/ 663084 w 1962541"/>
                <a:gd name="connsiteY8" fmla="*/ 1930538 h 2165060"/>
                <a:gd name="connsiteX9" fmla="*/ 561482 w 1962541"/>
                <a:gd name="connsiteY9" fmla="*/ 1726777 h 2165060"/>
                <a:gd name="connsiteX10" fmla="*/ 180314 w 1962541"/>
                <a:gd name="connsiteY10" fmla="*/ 998335 h 2165060"/>
                <a:gd name="connsiteX11" fmla="*/ 979110 w 1962541"/>
                <a:gd name="connsiteY11" fmla="*/ 198538 h 2165060"/>
                <a:gd name="connsiteX12" fmla="*/ 979110 w 1962541"/>
                <a:gd name="connsiteY12" fmla="*/ 198736 h 2165060"/>
                <a:gd name="connsiteX13" fmla="*/ 981272 w 1962541"/>
                <a:gd name="connsiteY13" fmla="*/ 198569 h 2165060"/>
                <a:gd name="connsiteX14" fmla="*/ 983432 w 1962541"/>
                <a:gd name="connsiteY14" fmla="*/ 198736 h 2165060"/>
                <a:gd name="connsiteX15" fmla="*/ 983432 w 1962541"/>
                <a:gd name="connsiteY15" fmla="*/ 198538 h 2165060"/>
                <a:gd name="connsiteX16" fmla="*/ 983110 w 1962541"/>
                <a:gd name="connsiteY16" fmla="*/ 0 h 2165060"/>
                <a:gd name="connsiteX17" fmla="*/ 981272 w 1962541"/>
                <a:gd name="connsiteY17" fmla="*/ 142 h 2165060"/>
                <a:gd name="connsiteX18" fmla="*/ 979432 w 1962541"/>
                <a:gd name="connsiteY18" fmla="*/ 0 h 2165060"/>
                <a:gd name="connsiteX19" fmla="*/ 0 w 1962541"/>
                <a:gd name="connsiteY19" fmla="*/ 979431 h 2165060"/>
                <a:gd name="connsiteX20" fmla="*/ 466993 w 1962541"/>
                <a:gd name="connsiteY20" fmla="*/ 1871641 h 2165060"/>
                <a:gd name="connsiteX21" fmla="*/ 514383 w 1962541"/>
                <a:gd name="connsiteY21" fmla="*/ 2071318 h 2165060"/>
                <a:gd name="connsiteX22" fmla="*/ 639719 w 1962541"/>
                <a:gd name="connsiteY22" fmla="*/ 2165060 h 2165060"/>
                <a:gd name="connsiteX23" fmla="*/ 981272 w 1962541"/>
                <a:gd name="connsiteY23" fmla="*/ 2163837 h 2165060"/>
                <a:gd name="connsiteX24" fmla="*/ 1322821 w 1962541"/>
                <a:gd name="connsiteY24" fmla="*/ 2165060 h 2165060"/>
                <a:gd name="connsiteX25" fmla="*/ 1448157 w 1962541"/>
                <a:gd name="connsiteY25" fmla="*/ 2071318 h 2165060"/>
                <a:gd name="connsiteX26" fmla="*/ 1495548 w 1962541"/>
                <a:gd name="connsiteY26" fmla="*/ 1871641 h 2165060"/>
                <a:gd name="connsiteX27" fmla="*/ 1962541 w 1962541"/>
                <a:gd name="connsiteY27" fmla="*/ 979431 h 2165060"/>
                <a:gd name="connsiteX28" fmla="*/ 983110 w 1962541"/>
                <a:gd name="connsiteY28" fmla="*/ 0 h 2165060"/>
                <a:gd name="connsiteX0" fmla="*/ 983432 w 1962541"/>
                <a:gd name="connsiteY0" fmla="*/ 198538 h 2165060"/>
                <a:gd name="connsiteX1" fmla="*/ 1782226 w 1962541"/>
                <a:gd name="connsiteY1" fmla="*/ 998335 h 2165060"/>
                <a:gd name="connsiteX2" fmla="*/ 1401058 w 1962541"/>
                <a:gd name="connsiteY2" fmla="*/ 1726777 h 2165060"/>
                <a:gd name="connsiteX3" fmla="*/ 1299456 w 1962541"/>
                <a:gd name="connsiteY3" fmla="*/ 1930538 h 2165060"/>
                <a:gd name="connsiteX4" fmla="*/ 1240941 w 1962541"/>
                <a:gd name="connsiteY4" fmla="*/ 2022107 h 2165060"/>
                <a:gd name="connsiteX5" fmla="*/ 1199256 w 1962541"/>
                <a:gd name="connsiteY5" fmla="*/ 2021773 h 2165060"/>
                <a:gd name="connsiteX6" fmla="*/ 721599 w 1962541"/>
                <a:gd name="connsiteY6" fmla="*/ 2022107 h 2165060"/>
                <a:gd name="connsiteX7" fmla="*/ 663084 w 1962541"/>
                <a:gd name="connsiteY7" fmla="*/ 1930538 h 2165060"/>
                <a:gd name="connsiteX8" fmla="*/ 561482 w 1962541"/>
                <a:gd name="connsiteY8" fmla="*/ 1726777 h 2165060"/>
                <a:gd name="connsiteX9" fmla="*/ 180314 w 1962541"/>
                <a:gd name="connsiteY9" fmla="*/ 998335 h 2165060"/>
                <a:gd name="connsiteX10" fmla="*/ 979110 w 1962541"/>
                <a:gd name="connsiteY10" fmla="*/ 198538 h 2165060"/>
                <a:gd name="connsiteX11" fmla="*/ 979110 w 1962541"/>
                <a:gd name="connsiteY11" fmla="*/ 198736 h 2165060"/>
                <a:gd name="connsiteX12" fmla="*/ 981272 w 1962541"/>
                <a:gd name="connsiteY12" fmla="*/ 198569 h 2165060"/>
                <a:gd name="connsiteX13" fmla="*/ 983432 w 1962541"/>
                <a:gd name="connsiteY13" fmla="*/ 198736 h 2165060"/>
                <a:gd name="connsiteX14" fmla="*/ 983432 w 1962541"/>
                <a:gd name="connsiteY14" fmla="*/ 198538 h 2165060"/>
                <a:gd name="connsiteX15" fmla="*/ 983110 w 1962541"/>
                <a:gd name="connsiteY15" fmla="*/ 0 h 2165060"/>
                <a:gd name="connsiteX16" fmla="*/ 981272 w 1962541"/>
                <a:gd name="connsiteY16" fmla="*/ 142 h 2165060"/>
                <a:gd name="connsiteX17" fmla="*/ 979432 w 1962541"/>
                <a:gd name="connsiteY17" fmla="*/ 0 h 2165060"/>
                <a:gd name="connsiteX18" fmla="*/ 0 w 1962541"/>
                <a:gd name="connsiteY18" fmla="*/ 979431 h 2165060"/>
                <a:gd name="connsiteX19" fmla="*/ 466993 w 1962541"/>
                <a:gd name="connsiteY19" fmla="*/ 1871641 h 2165060"/>
                <a:gd name="connsiteX20" fmla="*/ 514383 w 1962541"/>
                <a:gd name="connsiteY20" fmla="*/ 2071318 h 2165060"/>
                <a:gd name="connsiteX21" fmla="*/ 639719 w 1962541"/>
                <a:gd name="connsiteY21" fmla="*/ 2165060 h 2165060"/>
                <a:gd name="connsiteX22" fmla="*/ 981272 w 1962541"/>
                <a:gd name="connsiteY22" fmla="*/ 2163837 h 2165060"/>
                <a:gd name="connsiteX23" fmla="*/ 1322821 w 1962541"/>
                <a:gd name="connsiteY23" fmla="*/ 2165060 h 2165060"/>
                <a:gd name="connsiteX24" fmla="*/ 1448157 w 1962541"/>
                <a:gd name="connsiteY24" fmla="*/ 2071318 h 2165060"/>
                <a:gd name="connsiteX25" fmla="*/ 1495548 w 1962541"/>
                <a:gd name="connsiteY25" fmla="*/ 1871641 h 2165060"/>
                <a:gd name="connsiteX26" fmla="*/ 1962541 w 1962541"/>
                <a:gd name="connsiteY26" fmla="*/ 979431 h 2165060"/>
                <a:gd name="connsiteX27" fmla="*/ 983110 w 1962541"/>
                <a:gd name="connsiteY27" fmla="*/ 0 h 2165060"/>
                <a:gd name="connsiteX0" fmla="*/ 983432 w 1962541"/>
                <a:gd name="connsiteY0" fmla="*/ 198538 h 2165060"/>
                <a:gd name="connsiteX1" fmla="*/ 1782226 w 1962541"/>
                <a:gd name="connsiteY1" fmla="*/ 998335 h 2165060"/>
                <a:gd name="connsiteX2" fmla="*/ 1401058 w 1962541"/>
                <a:gd name="connsiteY2" fmla="*/ 1726777 h 2165060"/>
                <a:gd name="connsiteX3" fmla="*/ 1299456 w 1962541"/>
                <a:gd name="connsiteY3" fmla="*/ 1930538 h 2165060"/>
                <a:gd name="connsiteX4" fmla="*/ 1240941 w 1962541"/>
                <a:gd name="connsiteY4" fmla="*/ 2022107 h 2165060"/>
                <a:gd name="connsiteX5" fmla="*/ 721599 w 1962541"/>
                <a:gd name="connsiteY5" fmla="*/ 2022107 h 2165060"/>
                <a:gd name="connsiteX6" fmla="*/ 663084 w 1962541"/>
                <a:gd name="connsiteY6" fmla="*/ 1930538 h 2165060"/>
                <a:gd name="connsiteX7" fmla="*/ 561482 w 1962541"/>
                <a:gd name="connsiteY7" fmla="*/ 1726777 h 2165060"/>
                <a:gd name="connsiteX8" fmla="*/ 180314 w 1962541"/>
                <a:gd name="connsiteY8" fmla="*/ 998335 h 2165060"/>
                <a:gd name="connsiteX9" fmla="*/ 979110 w 1962541"/>
                <a:gd name="connsiteY9" fmla="*/ 198538 h 2165060"/>
                <a:gd name="connsiteX10" fmla="*/ 979110 w 1962541"/>
                <a:gd name="connsiteY10" fmla="*/ 198736 h 2165060"/>
                <a:gd name="connsiteX11" fmla="*/ 981272 w 1962541"/>
                <a:gd name="connsiteY11" fmla="*/ 198569 h 2165060"/>
                <a:gd name="connsiteX12" fmla="*/ 983432 w 1962541"/>
                <a:gd name="connsiteY12" fmla="*/ 198736 h 2165060"/>
                <a:gd name="connsiteX13" fmla="*/ 983432 w 1962541"/>
                <a:gd name="connsiteY13" fmla="*/ 198538 h 2165060"/>
                <a:gd name="connsiteX14" fmla="*/ 983110 w 1962541"/>
                <a:gd name="connsiteY14" fmla="*/ 0 h 2165060"/>
                <a:gd name="connsiteX15" fmla="*/ 981272 w 1962541"/>
                <a:gd name="connsiteY15" fmla="*/ 142 h 2165060"/>
                <a:gd name="connsiteX16" fmla="*/ 979432 w 1962541"/>
                <a:gd name="connsiteY16" fmla="*/ 0 h 2165060"/>
                <a:gd name="connsiteX17" fmla="*/ 0 w 1962541"/>
                <a:gd name="connsiteY17" fmla="*/ 979431 h 2165060"/>
                <a:gd name="connsiteX18" fmla="*/ 466993 w 1962541"/>
                <a:gd name="connsiteY18" fmla="*/ 1871641 h 2165060"/>
                <a:gd name="connsiteX19" fmla="*/ 514383 w 1962541"/>
                <a:gd name="connsiteY19" fmla="*/ 2071318 h 2165060"/>
                <a:gd name="connsiteX20" fmla="*/ 639719 w 1962541"/>
                <a:gd name="connsiteY20" fmla="*/ 2165060 h 2165060"/>
                <a:gd name="connsiteX21" fmla="*/ 981272 w 1962541"/>
                <a:gd name="connsiteY21" fmla="*/ 2163837 h 2165060"/>
                <a:gd name="connsiteX22" fmla="*/ 1322821 w 1962541"/>
                <a:gd name="connsiteY22" fmla="*/ 2165060 h 2165060"/>
                <a:gd name="connsiteX23" fmla="*/ 1448157 w 1962541"/>
                <a:gd name="connsiteY23" fmla="*/ 2071318 h 2165060"/>
                <a:gd name="connsiteX24" fmla="*/ 1495548 w 1962541"/>
                <a:gd name="connsiteY24" fmla="*/ 1871641 h 2165060"/>
                <a:gd name="connsiteX25" fmla="*/ 1962541 w 1962541"/>
                <a:gd name="connsiteY25" fmla="*/ 979431 h 2165060"/>
                <a:gd name="connsiteX26" fmla="*/ 983110 w 1962541"/>
                <a:gd name="connsiteY26" fmla="*/ 0 h 216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lnTo>
                    <a:pt x="983432" y="198538"/>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82" name="Oval 81">
            <a:extLst>
              <a:ext uri="{FF2B5EF4-FFF2-40B4-BE49-F238E27FC236}">
                <a16:creationId xmlns:a16="http://schemas.microsoft.com/office/drawing/2014/main" id="{15A4D71D-24AB-4F26-872D-43B1A89DDCF6}"/>
              </a:ext>
            </a:extLst>
          </p:cNvPr>
          <p:cNvSpPr/>
          <p:nvPr/>
        </p:nvSpPr>
        <p:spPr>
          <a:xfrm>
            <a:off x="1560734" y="2192824"/>
            <a:ext cx="720080" cy="72008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3" name="Oval 82">
            <a:extLst>
              <a:ext uri="{FF2B5EF4-FFF2-40B4-BE49-F238E27FC236}">
                <a16:creationId xmlns:a16="http://schemas.microsoft.com/office/drawing/2014/main" id="{3CBE959F-90EF-453D-BCF5-F06046DA5004}"/>
              </a:ext>
            </a:extLst>
          </p:cNvPr>
          <p:cNvSpPr/>
          <p:nvPr/>
        </p:nvSpPr>
        <p:spPr>
          <a:xfrm>
            <a:off x="7996967" y="2192824"/>
            <a:ext cx="720080" cy="720080"/>
          </a:xfrm>
          <a:prstGeom prst="ellipse">
            <a:avLst/>
          </a:pr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4" name="Oval 83">
            <a:extLst>
              <a:ext uri="{FF2B5EF4-FFF2-40B4-BE49-F238E27FC236}">
                <a16:creationId xmlns:a16="http://schemas.microsoft.com/office/drawing/2014/main" id="{DDD142FD-A0A9-4FC1-B6B7-EA24BE22D98F}"/>
              </a:ext>
            </a:extLst>
          </p:cNvPr>
          <p:cNvSpPr/>
          <p:nvPr/>
        </p:nvSpPr>
        <p:spPr>
          <a:xfrm>
            <a:off x="3706145" y="2192824"/>
            <a:ext cx="720080" cy="720080"/>
          </a:xfrm>
          <a:prstGeom prst="ellipse">
            <a:avLst/>
          </a:prstGeom>
          <a:solidFill>
            <a:schemeClr val="accent2"/>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5" name="Oval 84">
            <a:extLst>
              <a:ext uri="{FF2B5EF4-FFF2-40B4-BE49-F238E27FC236}">
                <a16:creationId xmlns:a16="http://schemas.microsoft.com/office/drawing/2014/main" id="{AE46308F-4BCF-4E01-8E10-298BBE02DA93}"/>
              </a:ext>
            </a:extLst>
          </p:cNvPr>
          <p:cNvSpPr/>
          <p:nvPr/>
        </p:nvSpPr>
        <p:spPr>
          <a:xfrm>
            <a:off x="5851556" y="2192824"/>
            <a:ext cx="720080" cy="720080"/>
          </a:xfrm>
          <a:prstGeom prst="ellipse">
            <a:avLst/>
          </a:prstGeom>
          <a:solidFill>
            <a:schemeClr val="accent3"/>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TextBox 89">
            <a:extLst>
              <a:ext uri="{FF2B5EF4-FFF2-40B4-BE49-F238E27FC236}">
                <a16:creationId xmlns:a16="http://schemas.microsoft.com/office/drawing/2014/main" id="{59D781B8-D906-411D-BDF9-BCD5EF8C144D}"/>
              </a:ext>
            </a:extLst>
          </p:cNvPr>
          <p:cNvSpPr txBox="1"/>
          <p:nvPr/>
        </p:nvSpPr>
        <p:spPr>
          <a:xfrm>
            <a:off x="9828284" y="4931174"/>
            <a:ext cx="962580" cy="830997"/>
          </a:xfrm>
          <a:prstGeom prst="rect">
            <a:avLst/>
          </a:prstGeom>
          <a:noFill/>
        </p:spPr>
        <p:txBody>
          <a:bodyPr wrap="square" rtlCol="0">
            <a:spAutoFit/>
          </a:bodyPr>
          <a:lstStyle/>
          <a:p>
            <a:pPr algn="ctr"/>
            <a:r>
              <a:rPr lang="en-US" altLang="ko-KR" sz="2400" b="1" dirty="0" err="1">
                <a:solidFill>
                  <a:schemeClr val="accent5"/>
                </a:solidFill>
                <a:cs typeface="Arial" pitchFamily="34" charset="0"/>
              </a:rPr>
              <a:t>Kết</a:t>
            </a:r>
            <a:r>
              <a:rPr lang="en-US" altLang="ko-KR" sz="2400" b="1" dirty="0">
                <a:solidFill>
                  <a:schemeClr val="accent5"/>
                </a:solidFill>
                <a:cs typeface="Arial" pitchFamily="34" charset="0"/>
              </a:rPr>
              <a:t> </a:t>
            </a:r>
            <a:r>
              <a:rPr lang="en-US" altLang="ko-KR" sz="2400" b="1" dirty="0" err="1">
                <a:solidFill>
                  <a:schemeClr val="accent5"/>
                </a:solidFill>
                <a:cs typeface="Arial" pitchFamily="34" charset="0"/>
              </a:rPr>
              <a:t>luận</a:t>
            </a:r>
            <a:endParaRPr lang="ko-KR" altLang="en-US" sz="2400" b="1" dirty="0">
              <a:solidFill>
                <a:schemeClr val="accent5"/>
              </a:solidFill>
              <a:cs typeface="Arial" pitchFamily="34" charset="0"/>
            </a:endParaRPr>
          </a:p>
        </p:txBody>
      </p:sp>
      <p:sp>
        <p:nvSpPr>
          <p:cNvPr id="91" name="Rounded Rectangle 24">
            <a:extLst>
              <a:ext uri="{FF2B5EF4-FFF2-40B4-BE49-F238E27FC236}">
                <a16:creationId xmlns:a16="http://schemas.microsoft.com/office/drawing/2014/main" id="{13150550-0EBD-44A6-9D3E-F760C47C2395}"/>
              </a:ext>
            </a:extLst>
          </p:cNvPr>
          <p:cNvSpPr/>
          <p:nvPr/>
        </p:nvSpPr>
        <p:spPr>
          <a:xfrm>
            <a:off x="8214304" y="2455931"/>
            <a:ext cx="285406" cy="220831"/>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92" name="Donut 15">
            <a:extLst>
              <a:ext uri="{FF2B5EF4-FFF2-40B4-BE49-F238E27FC236}">
                <a16:creationId xmlns:a16="http://schemas.microsoft.com/office/drawing/2014/main" id="{E5CB7590-B416-4D57-8525-9961A764A2FE}"/>
              </a:ext>
            </a:extLst>
          </p:cNvPr>
          <p:cNvSpPr/>
          <p:nvPr/>
        </p:nvSpPr>
        <p:spPr>
          <a:xfrm>
            <a:off x="6045794" y="2408023"/>
            <a:ext cx="318865" cy="316647"/>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3" name="Rounded Rectangle 29">
            <a:extLst>
              <a:ext uri="{FF2B5EF4-FFF2-40B4-BE49-F238E27FC236}">
                <a16:creationId xmlns:a16="http://schemas.microsoft.com/office/drawing/2014/main" id="{C9393257-2829-4AA9-868D-202739B63044}"/>
              </a:ext>
            </a:extLst>
          </p:cNvPr>
          <p:cNvSpPr/>
          <p:nvPr/>
        </p:nvSpPr>
        <p:spPr>
          <a:xfrm>
            <a:off x="3924038" y="2442176"/>
            <a:ext cx="272108" cy="248341"/>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94" name="Donut 6">
            <a:extLst>
              <a:ext uri="{FF2B5EF4-FFF2-40B4-BE49-F238E27FC236}">
                <a16:creationId xmlns:a16="http://schemas.microsoft.com/office/drawing/2014/main" id="{36F970F7-D9C8-412F-A27C-522DC3B3DA80}"/>
              </a:ext>
            </a:extLst>
          </p:cNvPr>
          <p:cNvSpPr>
            <a:spLocks noChangeAspect="1"/>
          </p:cNvSpPr>
          <p:nvPr/>
        </p:nvSpPr>
        <p:spPr>
          <a:xfrm>
            <a:off x="1767158" y="2412728"/>
            <a:ext cx="307234" cy="307234"/>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9" name="TextBox 98">
            <a:extLst>
              <a:ext uri="{FF2B5EF4-FFF2-40B4-BE49-F238E27FC236}">
                <a16:creationId xmlns:a16="http://schemas.microsoft.com/office/drawing/2014/main" id="{5D396C7B-060A-4EF3-92BB-72ACD47F1AE7}"/>
              </a:ext>
            </a:extLst>
          </p:cNvPr>
          <p:cNvSpPr txBox="1"/>
          <p:nvPr/>
        </p:nvSpPr>
        <p:spPr>
          <a:xfrm>
            <a:off x="5341130" y="3068599"/>
            <a:ext cx="1728192" cy="954107"/>
          </a:xfrm>
          <a:prstGeom prst="rect">
            <a:avLst/>
          </a:prstGeom>
          <a:noFill/>
        </p:spPr>
        <p:txBody>
          <a:bodyPr wrap="square" rtlCol="0" anchor="ctr">
            <a:spAutoFit/>
          </a:bodyPr>
          <a:lstStyle/>
          <a:p>
            <a:pPr algn="ctr"/>
            <a:r>
              <a:rPr lang="en-US" altLang="ko-KR" sz="2800" b="1" dirty="0" err="1">
                <a:solidFill>
                  <a:schemeClr val="accent2"/>
                </a:solidFill>
                <a:cs typeface="Arial" pitchFamily="34" charset="0"/>
              </a:rPr>
              <a:t>Thuật</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toán</a:t>
            </a:r>
            <a:r>
              <a:rPr lang="en-US" altLang="ko-KR" sz="2800" b="1" dirty="0">
                <a:solidFill>
                  <a:schemeClr val="accent2"/>
                </a:solidFill>
                <a:cs typeface="Arial" pitchFamily="34" charset="0"/>
              </a:rPr>
              <a:t> KNN</a:t>
            </a:r>
            <a:endParaRPr lang="ko-KR" altLang="en-US" sz="2800" b="1" dirty="0">
              <a:solidFill>
                <a:schemeClr val="accent2"/>
              </a:solidFill>
              <a:cs typeface="Arial" pitchFamily="34" charset="0"/>
            </a:endParaRPr>
          </a:p>
        </p:txBody>
      </p:sp>
      <p:sp>
        <p:nvSpPr>
          <p:cNvPr id="110" name="Oval 21">
            <a:extLst>
              <a:ext uri="{FF2B5EF4-FFF2-40B4-BE49-F238E27FC236}">
                <a16:creationId xmlns:a16="http://schemas.microsoft.com/office/drawing/2014/main" id="{C5BDA841-EFA8-4738-9C41-BD7B6CBC0C92}"/>
              </a:ext>
            </a:extLst>
          </p:cNvPr>
          <p:cNvSpPr/>
          <p:nvPr/>
        </p:nvSpPr>
        <p:spPr>
          <a:xfrm rot="20700000">
            <a:off x="8142846" y="5374386"/>
            <a:ext cx="492991" cy="43207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rgbClr val="E62601"/>
              </a:solidFill>
            </a:endParaRPr>
          </a:p>
        </p:txBody>
      </p:sp>
      <p:sp>
        <p:nvSpPr>
          <p:cNvPr id="3" name="Title 2">
            <a:extLst>
              <a:ext uri="{FF2B5EF4-FFF2-40B4-BE49-F238E27FC236}">
                <a16:creationId xmlns:a16="http://schemas.microsoft.com/office/drawing/2014/main" id="{2694BB2D-A952-41C3-9B22-232DF16B5241}"/>
              </a:ext>
            </a:extLst>
          </p:cNvPr>
          <p:cNvSpPr>
            <a:spLocks noGrp="1"/>
          </p:cNvSpPr>
          <p:nvPr>
            <p:ph type="title"/>
          </p:nvPr>
        </p:nvSpPr>
        <p:spPr>
          <a:xfrm>
            <a:off x="-1" y="300236"/>
            <a:ext cx="12192000" cy="775778"/>
          </a:xfrm>
        </p:spPr>
        <p:txBody>
          <a:bodyPr>
            <a:normAutofit fontScale="90000"/>
          </a:bodyPr>
          <a:lstStyle/>
          <a:p>
            <a:r>
              <a:rPr lang="en-US" dirty="0" err="1"/>
              <a:t>Nội</a:t>
            </a:r>
            <a:r>
              <a:rPr lang="en-US" dirty="0"/>
              <a:t> dung</a:t>
            </a:r>
          </a:p>
        </p:txBody>
      </p:sp>
      <p:sp>
        <p:nvSpPr>
          <p:cNvPr id="5" name="TextBox 4">
            <a:extLst>
              <a:ext uri="{FF2B5EF4-FFF2-40B4-BE49-F238E27FC236}">
                <a16:creationId xmlns:a16="http://schemas.microsoft.com/office/drawing/2014/main" id="{CAC9EDCB-4348-4B35-A922-77F52C624C4D}"/>
              </a:ext>
            </a:extLst>
          </p:cNvPr>
          <p:cNvSpPr txBox="1"/>
          <p:nvPr/>
        </p:nvSpPr>
        <p:spPr>
          <a:xfrm>
            <a:off x="7492911" y="3209917"/>
            <a:ext cx="172819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Demo</a:t>
            </a:r>
            <a:endParaRPr lang="ko-KR" altLang="en-US" sz="2800" b="1" dirty="0">
              <a:solidFill>
                <a:schemeClr val="accent2"/>
              </a:solidFill>
              <a:cs typeface="Arial" pitchFamily="34" charset="0"/>
            </a:endParaRPr>
          </a:p>
        </p:txBody>
      </p:sp>
      <p:sp>
        <p:nvSpPr>
          <p:cNvPr id="4" name="TextBox 3">
            <a:extLst>
              <a:ext uri="{FF2B5EF4-FFF2-40B4-BE49-F238E27FC236}">
                <a16:creationId xmlns:a16="http://schemas.microsoft.com/office/drawing/2014/main" id="{96094C04-1863-4227-876B-72DAAEB7EAED}"/>
              </a:ext>
            </a:extLst>
          </p:cNvPr>
          <p:cNvSpPr txBox="1"/>
          <p:nvPr/>
        </p:nvSpPr>
        <p:spPr>
          <a:xfrm>
            <a:off x="3195996" y="3066715"/>
            <a:ext cx="1728192" cy="954107"/>
          </a:xfrm>
          <a:prstGeom prst="rect">
            <a:avLst/>
          </a:prstGeom>
          <a:noFill/>
        </p:spPr>
        <p:txBody>
          <a:bodyPr wrap="square" rtlCol="0" anchor="ctr">
            <a:spAutoFit/>
          </a:bodyPr>
          <a:lstStyle/>
          <a:p>
            <a:pPr algn="ctr"/>
            <a:r>
              <a:rPr lang="en-US" altLang="ko-KR" sz="2800" b="1" dirty="0" err="1">
                <a:solidFill>
                  <a:schemeClr val="accent2"/>
                </a:solidFill>
                <a:cs typeface="Arial" pitchFamily="34" charset="0"/>
              </a:rPr>
              <a:t>Cơ</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sở</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lý</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thuyết</a:t>
            </a:r>
            <a:endParaRPr lang="ko-KR" altLang="en-US" sz="2800" b="1" dirty="0">
              <a:solidFill>
                <a:schemeClr val="accent2"/>
              </a:solidFill>
              <a:cs typeface="Arial" pitchFamily="34" charset="0"/>
            </a:endParaRPr>
          </a:p>
        </p:txBody>
      </p:sp>
      <p:sp>
        <p:nvSpPr>
          <p:cNvPr id="7" name="TextBox 6">
            <a:extLst>
              <a:ext uri="{FF2B5EF4-FFF2-40B4-BE49-F238E27FC236}">
                <a16:creationId xmlns:a16="http://schemas.microsoft.com/office/drawing/2014/main" id="{96BAEDDF-3041-43F0-8B70-5FAE55CDAA47}"/>
              </a:ext>
            </a:extLst>
          </p:cNvPr>
          <p:cNvSpPr txBox="1"/>
          <p:nvPr/>
        </p:nvSpPr>
        <p:spPr>
          <a:xfrm>
            <a:off x="1056678" y="2807191"/>
            <a:ext cx="1728192" cy="1384995"/>
          </a:xfrm>
          <a:prstGeom prst="rect">
            <a:avLst/>
          </a:prstGeom>
          <a:noFill/>
        </p:spPr>
        <p:txBody>
          <a:bodyPr wrap="square" rtlCol="0" anchor="ctr">
            <a:spAutoFit/>
          </a:bodyPr>
          <a:lstStyle/>
          <a:p>
            <a:pPr algn="ctr"/>
            <a:r>
              <a:rPr lang="en-US" altLang="ko-KR" sz="2800" b="1" dirty="0" err="1">
                <a:solidFill>
                  <a:schemeClr val="accent2"/>
                </a:solidFill>
                <a:cs typeface="Arial" pitchFamily="34" charset="0"/>
              </a:rPr>
              <a:t>Tổng</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quan</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về</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đề</a:t>
            </a:r>
            <a:r>
              <a:rPr lang="en-US" altLang="ko-KR" sz="2800" b="1" dirty="0">
                <a:solidFill>
                  <a:schemeClr val="accent2"/>
                </a:solidFill>
                <a:cs typeface="Arial" pitchFamily="34" charset="0"/>
              </a:rPr>
              <a:t> </a:t>
            </a:r>
            <a:r>
              <a:rPr lang="en-US" altLang="ko-KR" sz="2800" b="1" dirty="0" err="1">
                <a:solidFill>
                  <a:schemeClr val="accent2"/>
                </a:solidFill>
                <a:cs typeface="Arial" pitchFamily="34" charset="0"/>
              </a:rPr>
              <a:t>tài</a:t>
            </a:r>
            <a:endParaRPr lang="ko-KR" altLang="en-US" sz="2800" b="1" dirty="0">
              <a:solidFill>
                <a:schemeClr val="accent2"/>
              </a:solidFill>
              <a:cs typeface="Arial" pitchFamily="34" charset="0"/>
            </a:endParaRPr>
          </a:p>
        </p:txBody>
      </p:sp>
    </p:spTree>
    <p:extLst>
      <p:ext uri="{BB962C8B-B14F-4D97-AF65-F5344CB8AC3E}">
        <p14:creationId xmlns:p14="http://schemas.microsoft.com/office/powerpoint/2010/main" val="1441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fade">
                                      <p:cBhvr>
                                        <p:cTn id="18" dur="1000"/>
                                        <p:tgtEl>
                                          <p:spTgt spid="99"/>
                                        </p:tgtEl>
                                      </p:cBhvr>
                                    </p:animEffect>
                                    <p:anim calcmode="lin" valueType="num">
                                      <p:cBhvr>
                                        <p:cTn id="19" dur="1000" fill="hold"/>
                                        <p:tgtEl>
                                          <p:spTgt spid="99"/>
                                        </p:tgtEl>
                                        <p:attrNameLst>
                                          <p:attrName>ppt_x</p:attrName>
                                        </p:attrNameLst>
                                      </p:cBhvr>
                                      <p:tavLst>
                                        <p:tav tm="0">
                                          <p:val>
                                            <p:strVal val="#ppt_x"/>
                                          </p:val>
                                        </p:tav>
                                        <p:tav tm="100000">
                                          <p:val>
                                            <p:strVal val="#ppt_x"/>
                                          </p:val>
                                        </p:tav>
                                      </p:tavLst>
                                    </p:anim>
                                    <p:anim calcmode="lin" valueType="num">
                                      <p:cBhvr>
                                        <p:cTn id="2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9" grpId="0"/>
      <p:bldP spid="5" grpId="0"/>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702156"/>
            <a:ext cx="11029616" cy="689322"/>
          </a:xfrm>
        </p:spPr>
        <p:txBody>
          <a:bodyPr>
            <a:normAutofit fontScale="90000"/>
          </a:bodyPr>
          <a:lstStyle/>
          <a:p>
            <a:pPr algn="ctr"/>
            <a:r>
              <a:rPr lang="en-US" sz="4800" b="1" dirty="0" err="1">
                <a:solidFill>
                  <a:srgbClr val="A4A721"/>
                </a:solidFill>
                <a:latin typeface="Times New Roman" panose="02020603050405020304" pitchFamily="18" charset="0"/>
                <a:cs typeface="Times New Roman" panose="02020603050405020304" pitchFamily="18" charset="0"/>
              </a:rPr>
              <a:t>Tổng</a:t>
            </a:r>
            <a:r>
              <a:rPr lang="en-US" sz="4800" b="1" dirty="0">
                <a:solidFill>
                  <a:srgbClr val="A4A721"/>
                </a:solidFill>
                <a:latin typeface="Times New Roman" panose="02020603050405020304" pitchFamily="18" charset="0"/>
                <a:cs typeface="Times New Roman" panose="02020603050405020304" pitchFamily="18" charset="0"/>
              </a:rPr>
              <a:t> </a:t>
            </a:r>
            <a:r>
              <a:rPr lang="en-US" sz="4800" b="1" dirty="0" err="1">
                <a:solidFill>
                  <a:srgbClr val="A4A721"/>
                </a:solidFill>
                <a:latin typeface="Times New Roman" panose="02020603050405020304" pitchFamily="18" charset="0"/>
                <a:cs typeface="Times New Roman" panose="02020603050405020304" pitchFamily="18" charset="0"/>
              </a:rPr>
              <a:t>quan</a:t>
            </a:r>
            <a:r>
              <a:rPr lang="en-US" sz="4800" b="1" dirty="0">
                <a:solidFill>
                  <a:srgbClr val="A4A721"/>
                </a:solidFill>
                <a:latin typeface="Times New Roman" panose="02020603050405020304" pitchFamily="18" charset="0"/>
                <a:cs typeface="Times New Roman" panose="02020603050405020304" pitchFamily="18" charset="0"/>
              </a:rPr>
              <a:t> </a:t>
            </a:r>
            <a:r>
              <a:rPr lang="en-US" sz="4800" b="1" dirty="0" err="1">
                <a:solidFill>
                  <a:srgbClr val="A4A721"/>
                </a:solidFill>
                <a:latin typeface="Times New Roman" panose="02020603050405020304" pitchFamily="18" charset="0"/>
                <a:cs typeface="Times New Roman" panose="02020603050405020304" pitchFamily="18" charset="0"/>
              </a:rPr>
              <a:t>về</a:t>
            </a:r>
            <a:r>
              <a:rPr lang="en-US" sz="4800" b="1" dirty="0">
                <a:solidFill>
                  <a:srgbClr val="A4A721"/>
                </a:solidFill>
                <a:latin typeface="Times New Roman" panose="02020603050405020304" pitchFamily="18" charset="0"/>
                <a:cs typeface="Times New Roman" panose="02020603050405020304" pitchFamily="18" charset="0"/>
              </a:rPr>
              <a:t> </a:t>
            </a:r>
            <a:r>
              <a:rPr lang="en-US" sz="4800" b="1" dirty="0" err="1">
                <a:solidFill>
                  <a:srgbClr val="A4A721"/>
                </a:solidFill>
                <a:latin typeface="Times New Roman" panose="02020603050405020304" pitchFamily="18" charset="0"/>
                <a:cs typeface="Times New Roman" panose="02020603050405020304" pitchFamily="18" charset="0"/>
              </a:rPr>
              <a:t>đề</a:t>
            </a:r>
            <a:r>
              <a:rPr lang="en-US" sz="4800" b="1" dirty="0">
                <a:solidFill>
                  <a:srgbClr val="A4A721"/>
                </a:solidFill>
                <a:latin typeface="Times New Roman" panose="02020603050405020304" pitchFamily="18" charset="0"/>
                <a:cs typeface="Times New Roman" panose="02020603050405020304" pitchFamily="18" charset="0"/>
              </a:rPr>
              <a:t> </a:t>
            </a:r>
            <a:r>
              <a:rPr lang="en-US" sz="4800" b="1" dirty="0" err="1">
                <a:solidFill>
                  <a:srgbClr val="A4A721"/>
                </a:solidFill>
                <a:latin typeface="Times New Roman" panose="02020603050405020304" pitchFamily="18" charset="0"/>
                <a:cs typeface="Times New Roman" panose="02020603050405020304" pitchFamily="18" charset="0"/>
              </a:rPr>
              <a:t>tài</a:t>
            </a:r>
            <a:endParaRPr lang="en-US" sz="4800" b="1" dirty="0">
              <a:solidFill>
                <a:srgbClr val="A4A72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34787-DEF3-4133-9CD6-9E5DFB028733}"/>
              </a:ext>
            </a:extLst>
          </p:cNvPr>
          <p:cNvSpPr>
            <a:spLocks noGrp="1"/>
          </p:cNvSpPr>
          <p:nvPr>
            <p:ph idx="1"/>
          </p:nvPr>
        </p:nvSpPr>
        <p:spPr>
          <a:xfrm>
            <a:off x="581192" y="1550504"/>
            <a:ext cx="11029615" cy="4717774"/>
          </a:xfrm>
        </p:spPr>
        <p:txBody>
          <a:bodyPr anchor="t">
            <a:normAutofit lnSpcReduction="10000"/>
          </a:bodyPr>
          <a:lstStyle/>
          <a:p>
            <a:pPr marL="0" indent="0">
              <a:buNone/>
            </a:pPr>
            <a:r>
              <a:rPr lang="en-US" sz="4000" b="1" dirty="0" err="1">
                <a:solidFill>
                  <a:srgbClr val="FF0000"/>
                </a:solidFill>
                <a:latin typeface="Times New Roman" panose="02020603050405020304" pitchFamily="18" charset="0"/>
                <a:cs typeface="Times New Roman" panose="02020603050405020304" pitchFamily="18" charset="0"/>
              </a:rPr>
              <a:t>Lí</a:t>
            </a:r>
            <a:r>
              <a:rPr lang="en-US" sz="4000" b="1" dirty="0">
                <a:solidFill>
                  <a:srgbClr val="FF0000"/>
                </a:solidFill>
                <a:latin typeface="Times New Roman" panose="02020603050405020304" pitchFamily="18" charset="0"/>
                <a:cs typeface="Times New Roman" panose="02020603050405020304" pitchFamily="18" charset="0"/>
              </a:rPr>
              <a:t> do </a:t>
            </a:r>
            <a:r>
              <a:rPr lang="en-US" sz="4000" b="1" dirty="0" err="1">
                <a:solidFill>
                  <a:srgbClr val="FF0000"/>
                </a:solidFill>
                <a:latin typeface="Times New Roman" panose="02020603050405020304" pitchFamily="18" charset="0"/>
                <a:cs typeface="Times New Roman" panose="02020603050405020304" pitchFamily="18" charset="0"/>
              </a:rPr>
              <a:t>chọn</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đề</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tài</a:t>
            </a:r>
            <a:r>
              <a:rPr lang="en-US" sz="4000" b="1" dirty="0">
                <a:solidFill>
                  <a:srgbClr val="FF0000"/>
                </a:solidFill>
                <a:latin typeface="Times New Roman" panose="02020603050405020304" pitchFamily="18" charset="0"/>
                <a:cs typeface="Times New Roman" panose="02020603050405020304" pitchFamily="18" charset="0"/>
              </a:rPr>
              <a:t>:</a:t>
            </a:r>
            <a:endParaRPr lang="en-US" sz="3200" b="1" dirty="0">
              <a:solidFill>
                <a:srgbClr val="FF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Giúp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mọi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người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nhìn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nhận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hôn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hiện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tại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của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bản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thân</a:t>
            </a:r>
            <a:r>
              <a:rPr lang="en-US" sz="36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3600" b="1" dirty="0" err="1">
                <a:latin typeface="Times New Roman" panose="02020603050405020304" pitchFamily="18" charset="0"/>
                <a:cs typeface="Times New Roman" panose="02020603050405020304" pitchFamily="18" charset="0"/>
              </a:rPr>
              <a:t>Đưa</a:t>
            </a:r>
            <a:r>
              <a:rPr lang="en-US" sz="3600" b="1" dirty="0">
                <a:latin typeface="Times New Roman" panose="02020603050405020304" pitchFamily="18" charset="0"/>
                <a:cs typeface="Times New Roman" panose="02020603050405020304" pitchFamily="18" charset="0"/>
              </a:rPr>
              <a:t> ra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yếu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tố</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cơ</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bản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động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đến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hạnh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phúc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giữa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cặp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đôi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vợ</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chồng</a:t>
            </a:r>
            <a:r>
              <a:rPr lang="en-US" sz="36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err="1">
                <a:latin typeface="Times New Roman" panose="02020603050405020304" pitchFamily="18" charset="0"/>
                <a:cs typeface="Times New Roman" panose="02020603050405020304" pitchFamily="18" charset="0"/>
              </a:rPr>
              <a:t>Hạn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chế</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hôn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ngày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càng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nhiều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trong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thời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đại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ngày</a:t>
            </a:r>
            <a:r>
              <a:rPr lang="en-US" sz="3600" b="1" dirty="0">
                <a:latin typeface="Times New Roman" panose="02020603050405020304" pitchFamily="18" charset="0"/>
                <a:cs typeface="Times New Roman" panose="02020603050405020304" pitchFamily="18" charset="0"/>
              </a:rPr>
              <a:t> nay.</a:t>
            </a:r>
          </a:p>
        </p:txBody>
      </p:sp>
      <p:sp>
        <p:nvSpPr>
          <p:cNvPr id="4" name="Slide Number Placeholder 3">
            <a:extLst>
              <a:ext uri="{FF2B5EF4-FFF2-40B4-BE49-F238E27FC236}">
                <a16:creationId xmlns:a16="http://schemas.microsoft.com/office/drawing/2014/main" id="{6C765BDD-B9CB-482A-9FE3-3C150A885013}"/>
              </a:ext>
            </a:extLst>
          </p:cNvPr>
          <p:cNvSpPr>
            <a:spLocks noGrp="1"/>
          </p:cNvSpPr>
          <p:nvPr>
            <p:ph type="sldNum" sz="quarter" idx="12"/>
          </p:nvPr>
        </p:nvSpPr>
        <p:spPr/>
        <p:txBody>
          <a:bodyPr/>
          <a:lstStyle/>
          <a:p>
            <a:fld id="{3A98EE3D-8CD1-4C3F-BD1C-C98C9596463C}" type="slidenum">
              <a:rPr lang="en-US" sz="2800" smtClean="0">
                <a:solidFill>
                  <a:srgbClr val="002060"/>
                </a:solidFill>
              </a:rPr>
              <a:t>3</a:t>
            </a:fld>
            <a:endParaRPr lang="en-US" sz="2800" dirty="0">
              <a:solidFill>
                <a:srgbClr val="002060"/>
              </a:solidFill>
            </a:endParaRPr>
          </a:p>
        </p:txBody>
      </p:sp>
    </p:spTree>
    <p:extLst>
      <p:ext uri="{BB962C8B-B14F-4D97-AF65-F5344CB8AC3E}">
        <p14:creationId xmlns:p14="http://schemas.microsoft.com/office/powerpoint/2010/main" val="12702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34787-DEF3-4133-9CD6-9E5DFB028733}"/>
              </a:ext>
            </a:extLst>
          </p:cNvPr>
          <p:cNvSpPr>
            <a:spLocks noGrp="1"/>
          </p:cNvSpPr>
          <p:nvPr>
            <p:ph idx="1"/>
          </p:nvPr>
        </p:nvSpPr>
        <p:spPr>
          <a:xfrm>
            <a:off x="581193" y="1730998"/>
            <a:ext cx="11029615" cy="4424846"/>
          </a:xfrm>
        </p:spPr>
        <p:txBody>
          <a:bodyPr anchor="t">
            <a:normAutofit/>
          </a:bodyPr>
          <a:lstStyle/>
          <a:p>
            <a:pPr marL="0" indent="0">
              <a:buNone/>
            </a:pPr>
            <a:r>
              <a:rPr lang="en-US" sz="4000" b="1" dirty="0" err="1">
                <a:solidFill>
                  <a:srgbClr val="FF0000"/>
                </a:solidFill>
                <a:latin typeface="Times New Roman" panose="02020603050405020304" pitchFamily="18" charset="0"/>
                <a:cs typeface="Times New Roman" panose="02020603050405020304" pitchFamily="18" charset="0"/>
              </a:rPr>
              <a:t>Mục</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tiêu</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của</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đề</a:t>
            </a:r>
            <a:r>
              <a:rPr lang="en-US" sz="4000" b="1" dirty="0">
                <a:solidFill>
                  <a:srgbClr val="FF0000"/>
                </a:solidFill>
                <a:latin typeface="Times New Roman" panose="02020603050405020304" pitchFamily="18" charset="0"/>
                <a:cs typeface="Times New Roman" panose="02020603050405020304" pitchFamily="18" charset="0"/>
              </a:rPr>
              <a:t> </a:t>
            </a:r>
            <a:r>
              <a:rPr lang="en-US" sz="4000" b="1" dirty="0" err="1">
                <a:solidFill>
                  <a:srgbClr val="FF0000"/>
                </a:solidFill>
                <a:latin typeface="Times New Roman" panose="02020603050405020304" pitchFamily="18" charset="0"/>
                <a:cs typeface="Times New Roman" panose="02020603050405020304" pitchFamily="18" charset="0"/>
              </a:rPr>
              <a:t>tài</a:t>
            </a:r>
            <a:r>
              <a:rPr lang="en-US" sz="4000" b="1" dirty="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Nắm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vững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kiến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thức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cơ</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bản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về</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thuật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toán</a:t>
            </a:r>
            <a:r>
              <a:rPr lang="en-US" sz="3600" b="1" dirty="0">
                <a:latin typeface="Times New Roman" panose="02020603050405020304" pitchFamily="18" charset="0"/>
                <a:cs typeface="Times New Roman" panose="02020603050405020304" pitchFamily="18" charset="0"/>
              </a:rPr>
              <a:t> K-Nearest Neighbors </a:t>
            </a:r>
            <a:r>
              <a:rPr lang="en-US" sz="3600" b="1" dirty="0" err="1">
                <a:latin typeface="Times New Roman" panose="02020603050405020304" pitchFamily="18" charset="0"/>
                <a:cs typeface="Times New Roman" panose="02020603050405020304" pitchFamily="18" charset="0"/>
              </a:rPr>
              <a:t>trong</a:t>
            </a:r>
            <a:r>
              <a:rPr lang="en-US" sz="3600" b="1" dirty="0">
                <a:latin typeface="Times New Roman" panose="02020603050405020304" pitchFamily="18" charset="0"/>
                <a:cs typeface="Times New Roman" panose="02020603050405020304" pitchFamily="18" charset="0"/>
              </a:rPr>
              <a:t> Machine Learning.</a:t>
            </a:r>
          </a:p>
          <a:p>
            <a:pPr>
              <a:buFont typeface="Wingdings" panose="05000000000000000000" pitchFamily="2" charset="2"/>
              <a:buChar char="Ø"/>
            </a:pPr>
            <a:r>
              <a:rPr lang="en-US" sz="3600" b="1" dirty="0" err="1">
                <a:latin typeface="Times New Roman" panose="02020603050405020304" pitchFamily="18" charset="0"/>
                <a:cs typeface="Times New Roman" panose="02020603050405020304" pitchFamily="18" charset="0"/>
              </a:rPr>
              <a:t>Cung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cấp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được</a:t>
            </a:r>
            <a:r>
              <a:rPr lang="en-US" sz="3600" b="1" dirty="0">
                <a:latin typeface="Times New Roman" panose="02020603050405020304" pitchFamily="18" charset="0"/>
                <a:cs typeface="Times New Roman" panose="02020603050405020304" pitchFamily="18" charset="0"/>
              </a:rPr>
              <a:t> 1 </a:t>
            </a:r>
            <a:r>
              <a:rPr lang="en-US" sz="3600" b="1" dirty="0" err="1">
                <a:latin typeface="Times New Roman" panose="02020603050405020304" pitchFamily="18" charset="0"/>
                <a:cs typeface="Times New Roman" panose="02020603050405020304" pitchFamily="18" charset="0"/>
              </a:rPr>
              <a:t>công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cụ</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tiện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lợi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dự</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đoán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về</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hôn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nhân</a:t>
            </a:r>
            <a:r>
              <a:rPr lang="en-US" sz="3600" b="1" dirty="0">
                <a:latin typeface="Times New Roman" panose="02020603050405020304" pitchFamily="18" charset="0"/>
                <a:cs typeface="Times New Roman" panose="02020603050405020304" pitchFamily="18" charset="0"/>
              </a:rPr>
              <a:t>.</a:t>
            </a:r>
          </a:p>
        </p:txBody>
      </p:sp>
      <p:sp>
        <p:nvSpPr>
          <p:cNvPr id="6" name="Title 1">
            <a:extLst>
              <a:ext uri="{FF2B5EF4-FFF2-40B4-BE49-F238E27FC236}">
                <a16:creationId xmlns:a16="http://schemas.microsoft.com/office/drawing/2014/main" id="{67CB1A83-7CB6-4C78-9BAE-AD27A4342769}"/>
              </a:ext>
            </a:extLst>
          </p:cNvPr>
          <p:cNvSpPr txBox="1">
            <a:spLocks/>
          </p:cNvSpPr>
          <p:nvPr/>
        </p:nvSpPr>
        <p:spPr>
          <a:xfrm>
            <a:off x="581192" y="702156"/>
            <a:ext cx="11029616" cy="742331"/>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err="1">
                <a:solidFill>
                  <a:srgbClr val="A4A721"/>
                </a:solidFill>
                <a:latin typeface="Times New Roman" panose="02020603050405020304" pitchFamily="18" charset="0"/>
                <a:cs typeface="Times New Roman" panose="02020603050405020304" pitchFamily="18" charset="0"/>
              </a:rPr>
              <a:t>Tổng</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quan</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về</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đề</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tài</a:t>
            </a:r>
            <a:endParaRPr lang="en-US" sz="4400" b="1" dirty="0">
              <a:solidFill>
                <a:srgbClr val="A4A72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C8AA696-4695-4791-9ECD-E11122B41E72}"/>
              </a:ext>
            </a:extLst>
          </p:cNvPr>
          <p:cNvSpPr>
            <a:spLocks noGrp="1"/>
          </p:cNvSpPr>
          <p:nvPr>
            <p:ph type="sldNum" sz="quarter" idx="12"/>
          </p:nvPr>
        </p:nvSpPr>
        <p:spPr/>
        <p:txBody>
          <a:bodyPr/>
          <a:lstStyle/>
          <a:p>
            <a:fld id="{3A98EE3D-8CD1-4C3F-BD1C-C98C9596463C}" type="slidenum">
              <a:rPr lang="en-US" sz="2800" smtClean="0">
                <a:solidFill>
                  <a:srgbClr val="002060"/>
                </a:solidFill>
              </a:rPr>
              <a:t>4</a:t>
            </a:fld>
            <a:endParaRPr lang="en-US" sz="2800" dirty="0">
              <a:solidFill>
                <a:srgbClr val="002060"/>
              </a:solidFill>
            </a:endParaRPr>
          </a:p>
        </p:txBody>
      </p:sp>
    </p:spTree>
    <p:extLst>
      <p:ext uri="{BB962C8B-B14F-4D97-AF65-F5344CB8AC3E}">
        <p14:creationId xmlns:p14="http://schemas.microsoft.com/office/powerpoint/2010/main" val="408502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34787-DEF3-4133-9CD6-9E5DFB028733}"/>
              </a:ext>
            </a:extLst>
          </p:cNvPr>
          <p:cNvSpPr>
            <a:spLocks noGrp="1"/>
          </p:cNvSpPr>
          <p:nvPr>
            <p:ph idx="1"/>
          </p:nvPr>
        </p:nvSpPr>
        <p:spPr>
          <a:xfrm>
            <a:off x="581192" y="1550503"/>
            <a:ext cx="11029615" cy="4797287"/>
          </a:xfrm>
        </p:spPr>
        <p:txBody>
          <a:bodyPr anchor="t">
            <a:normAutofit fontScale="92500"/>
          </a:bodyPr>
          <a:lstStyle/>
          <a:p>
            <a:pPr marL="0" indent="0">
              <a:buNone/>
            </a:pPr>
            <a:r>
              <a:rPr lang="en-US" sz="4300" b="1" dirty="0" err="1">
                <a:solidFill>
                  <a:srgbClr val="FF0000"/>
                </a:solidFill>
                <a:latin typeface="Times New Roman" panose="02020603050405020304" pitchFamily="18" charset="0"/>
                <a:cs typeface="Times New Roman" panose="02020603050405020304" pitchFamily="18" charset="0"/>
              </a:rPr>
              <a:t>Giới</a:t>
            </a:r>
            <a:r>
              <a:rPr lang="en-US" sz="4300" b="1" dirty="0">
                <a:solidFill>
                  <a:srgbClr val="FF0000"/>
                </a:solidFill>
                <a:latin typeface="Times New Roman" panose="02020603050405020304" pitchFamily="18" charset="0"/>
                <a:cs typeface="Times New Roman" panose="02020603050405020304" pitchFamily="18" charset="0"/>
              </a:rPr>
              <a:t> </a:t>
            </a:r>
            <a:r>
              <a:rPr lang="en-US" sz="4300" b="1" dirty="0" err="1">
                <a:solidFill>
                  <a:srgbClr val="FF0000"/>
                </a:solidFill>
                <a:latin typeface="Times New Roman" panose="02020603050405020304" pitchFamily="18" charset="0"/>
                <a:cs typeface="Times New Roman" panose="02020603050405020304" pitchFamily="18" charset="0"/>
              </a:rPr>
              <a:t>hạn</a:t>
            </a:r>
            <a:r>
              <a:rPr lang="en-US" sz="4300" b="1" dirty="0">
                <a:solidFill>
                  <a:srgbClr val="FF0000"/>
                </a:solidFill>
                <a:latin typeface="Times New Roman" panose="02020603050405020304" pitchFamily="18" charset="0"/>
                <a:cs typeface="Times New Roman" panose="02020603050405020304" pitchFamily="18" charset="0"/>
              </a:rPr>
              <a:t> </a:t>
            </a:r>
            <a:r>
              <a:rPr lang="en-US" sz="4300" b="1" dirty="0" err="1">
                <a:solidFill>
                  <a:srgbClr val="FF0000"/>
                </a:solidFill>
                <a:latin typeface="Times New Roman" panose="02020603050405020304" pitchFamily="18" charset="0"/>
                <a:cs typeface="Times New Roman" panose="02020603050405020304" pitchFamily="18" charset="0"/>
              </a:rPr>
              <a:t>và</a:t>
            </a:r>
            <a:r>
              <a:rPr lang="en-US" sz="4300" b="1" dirty="0">
                <a:solidFill>
                  <a:srgbClr val="FF0000"/>
                </a:solidFill>
                <a:latin typeface="Times New Roman" panose="02020603050405020304" pitchFamily="18" charset="0"/>
                <a:cs typeface="Times New Roman" panose="02020603050405020304" pitchFamily="18" charset="0"/>
              </a:rPr>
              <a:t> </a:t>
            </a:r>
            <a:r>
              <a:rPr lang="en-US" sz="4300" b="1" dirty="0" err="1">
                <a:solidFill>
                  <a:srgbClr val="FF0000"/>
                </a:solidFill>
                <a:latin typeface="Times New Roman" panose="02020603050405020304" pitchFamily="18" charset="0"/>
                <a:cs typeface="Times New Roman" panose="02020603050405020304" pitchFamily="18" charset="0"/>
              </a:rPr>
              <a:t>phạm</a:t>
            </a:r>
            <a:r>
              <a:rPr lang="en-US" sz="4300" b="1" dirty="0">
                <a:solidFill>
                  <a:srgbClr val="FF0000"/>
                </a:solidFill>
                <a:latin typeface="Times New Roman" panose="02020603050405020304" pitchFamily="18" charset="0"/>
                <a:cs typeface="Times New Roman" panose="02020603050405020304" pitchFamily="18" charset="0"/>
              </a:rPr>
              <a:t> vi:</a:t>
            </a: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err="1">
                <a:latin typeface="Times New Roman" panose="02020603050405020304" pitchFamily="18" charset="0"/>
                <a:cs typeface="Times New Roman" panose="02020603050405020304" pitchFamily="18" charset="0"/>
              </a:rPr>
              <a:t>Xây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dựng</a:t>
            </a:r>
            <a:r>
              <a:rPr lang="en-US" sz="3600" b="1" dirty="0">
                <a:latin typeface="Times New Roman" panose="02020603050405020304" pitchFamily="18" charset="0"/>
                <a:cs typeface="Times New Roman" panose="02020603050405020304" pitchFamily="18" charset="0"/>
              </a:rPr>
              <a:t> website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hôn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với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một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vài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ảnh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thống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kê</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chức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năng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dự</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đoán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hôn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nhân</a:t>
            </a:r>
            <a:r>
              <a:rPr lang="en-US" sz="36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3600" b="1" dirty="0" err="1">
                <a:latin typeface="Times New Roman" panose="02020603050405020304" pitchFamily="18" charset="0"/>
                <a:cs typeface="Times New Roman" panose="02020603050405020304" pitchFamily="18" charset="0"/>
              </a:rPr>
              <a:t>Phạm</a:t>
            </a:r>
            <a:r>
              <a:rPr lang="en-US" sz="3600" b="1" dirty="0">
                <a:latin typeface="Times New Roman" panose="02020603050405020304" pitchFamily="18" charset="0"/>
                <a:cs typeface="Times New Roman" panose="02020603050405020304" pitchFamily="18" charset="0"/>
              </a:rPr>
              <a:t> vi </a:t>
            </a:r>
            <a:r>
              <a:rPr lang="en-US" sz="3600" b="1" dirty="0" err="1">
                <a:latin typeface="Times New Roman" panose="02020603050405020304" pitchFamily="18" charset="0"/>
                <a:cs typeface="Times New Roman" panose="02020603050405020304" pitchFamily="18" charset="0"/>
              </a:rPr>
              <a:t>ứng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dụng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Sử</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dụng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trực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tiếp</a:t>
            </a:r>
            <a:r>
              <a:rPr lang="en-US" sz="3600" b="1" dirty="0">
                <a:latin typeface="Times New Roman" panose="02020603050405020304" pitchFamily="18" charset="0"/>
                <a:cs typeface="Times New Roman" panose="02020603050405020304" pitchFamily="18" charset="0"/>
              </a:rPr>
              <a:t> online </a:t>
            </a:r>
            <a:r>
              <a:rPr lang="en-US" sz="3600" b="1" dirty="0" err="1">
                <a:latin typeface="Times New Roman" panose="02020603050405020304" pitchFamily="18" charset="0"/>
                <a:cs typeface="Times New Roman" panose="02020603050405020304" pitchFamily="18" charset="0"/>
              </a:rPr>
              <a:t>trên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mạng</a:t>
            </a:r>
            <a:r>
              <a:rPr lang="en-US" sz="36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3600" b="1" dirty="0" err="1">
                <a:latin typeface="Times New Roman" panose="02020603050405020304" pitchFamily="18" charset="0"/>
                <a:cs typeface="Times New Roman" panose="02020603050405020304" pitchFamily="18" charset="0"/>
              </a:rPr>
              <a:t>Đối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tượng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sử</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dụng</a:t>
            </a:r>
            <a:r>
              <a:rPr lang="en-US" sz="3600" b="1" dirty="0">
                <a:latin typeface="Times New Roman" panose="02020603050405020304" pitchFamily="18" charset="0"/>
                <a:cs typeface="Times New Roman" panose="02020603050405020304" pitchFamily="18" charset="0"/>
              </a:rPr>
              <a:t>: Website </a:t>
            </a:r>
            <a:r>
              <a:rPr lang="en-US" sz="3600" b="1" dirty="0" err="1">
                <a:latin typeface="Times New Roman" panose="02020603050405020304" pitchFamily="18" charset="0"/>
                <a:cs typeface="Times New Roman" panose="02020603050405020304" pitchFamily="18" charset="0"/>
              </a:rPr>
              <a:t>dành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mọi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người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đặc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biệt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thích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hợp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với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cặp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đôi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đang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yêu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vợ</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chồng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mới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cưới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cũng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như</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vợ</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chồng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đã</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bên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nhau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rất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lâu</a:t>
            </a:r>
            <a:r>
              <a:rPr lang="en-US" sz="3600" b="1" dirty="0">
                <a:latin typeface="Times New Roman" panose="02020603050405020304" pitchFamily="18" charset="0"/>
                <a:cs typeface="Times New Roman" panose="02020603050405020304" pitchFamily="18" charset="0"/>
              </a:rPr>
              <a:t>…</a:t>
            </a:r>
          </a:p>
        </p:txBody>
      </p:sp>
      <p:sp>
        <p:nvSpPr>
          <p:cNvPr id="6" name="Title 1">
            <a:extLst>
              <a:ext uri="{FF2B5EF4-FFF2-40B4-BE49-F238E27FC236}">
                <a16:creationId xmlns:a16="http://schemas.microsoft.com/office/drawing/2014/main" id="{F7941A76-9585-40BC-B03F-FB8290E4B962}"/>
              </a:ext>
            </a:extLst>
          </p:cNvPr>
          <p:cNvSpPr txBox="1">
            <a:spLocks/>
          </p:cNvSpPr>
          <p:nvPr/>
        </p:nvSpPr>
        <p:spPr>
          <a:xfrm>
            <a:off x="581192" y="702156"/>
            <a:ext cx="11029616" cy="729079"/>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300" b="1" dirty="0" err="1">
                <a:solidFill>
                  <a:srgbClr val="A4A721"/>
                </a:solidFill>
                <a:latin typeface="Times New Roman" panose="02020603050405020304" pitchFamily="18" charset="0"/>
                <a:cs typeface="Times New Roman" panose="02020603050405020304" pitchFamily="18" charset="0"/>
              </a:rPr>
              <a:t>Tổng</a:t>
            </a:r>
            <a:r>
              <a:rPr lang="en-US" sz="4300" b="1" dirty="0">
                <a:solidFill>
                  <a:srgbClr val="A4A721"/>
                </a:solidFill>
                <a:latin typeface="Times New Roman" panose="02020603050405020304" pitchFamily="18" charset="0"/>
                <a:cs typeface="Times New Roman" panose="02020603050405020304" pitchFamily="18" charset="0"/>
              </a:rPr>
              <a:t> </a:t>
            </a:r>
            <a:r>
              <a:rPr lang="en-US" sz="4300" b="1" dirty="0" err="1">
                <a:solidFill>
                  <a:srgbClr val="A4A721"/>
                </a:solidFill>
                <a:latin typeface="Times New Roman" panose="02020603050405020304" pitchFamily="18" charset="0"/>
                <a:cs typeface="Times New Roman" panose="02020603050405020304" pitchFamily="18" charset="0"/>
              </a:rPr>
              <a:t>quan</a:t>
            </a:r>
            <a:r>
              <a:rPr lang="en-US" sz="4300" b="1" dirty="0">
                <a:solidFill>
                  <a:srgbClr val="A4A721"/>
                </a:solidFill>
                <a:latin typeface="Times New Roman" panose="02020603050405020304" pitchFamily="18" charset="0"/>
                <a:cs typeface="Times New Roman" panose="02020603050405020304" pitchFamily="18" charset="0"/>
              </a:rPr>
              <a:t> </a:t>
            </a:r>
            <a:r>
              <a:rPr lang="en-US" sz="4300" b="1" dirty="0" err="1">
                <a:solidFill>
                  <a:srgbClr val="A4A721"/>
                </a:solidFill>
                <a:latin typeface="Times New Roman" panose="02020603050405020304" pitchFamily="18" charset="0"/>
                <a:cs typeface="Times New Roman" panose="02020603050405020304" pitchFamily="18" charset="0"/>
              </a:rPr>
              <a:t>về</a:t>
            </a:r>
            <a:r>
              <a:rPr lang="en-US" sz="4300" b="1" dirty="0">
                <a:solidFill>
                  <a:srgbClr val="A4A721"/>
                </a:solidFill>
                <a:latin typeface="Times New Roman" panose="02020603050405020304" pitchFamily="18" charset="0"/>
                <a:cs typeface="Times New Roman" panose="02020603050405020304" pitchFamily="18" charset="0"/>
              </a:rPr>
              <a:t> </a:t>
            </a:r>
            <a:r>
              <a:rPr lang="en-US" sz="4300" b="1" dirty="0" err="1">
                <a:solidFill>
                  <a:srgbClr val="A4A721"/>
                </a:solidFill>
                <a:latin typeface="Times New Roman" panose="02020603050405020304" pitchFamily="18" charset="0"/>
                <a:cs typeface="Times New Roman" panose="02020603050405020304" pitchFamily="18" charset="0"/>
              </a:rPr>
              <a:t>đề</a:t>
            </a:r>
            <a:r>
              <a:rPr lang="en-US" sz="4300" b="1" dirty="0">
                <a:solidFill>
                  <a:srgbClr val="A4A721"/>
                </a:solidFill>
                <a:latin typeface="Times New Roman" panose="02020603050405020304" pitchFamily="18" charset="0"/>
                <a:cs typeface="Times New Roman" panose="02020603050405020304" pitchFamily="18" charset="0"/>
              </a:rPr>
              <a:t> </a:t>
            </a:r>
            <a:r>
              <a:rPr lang="en-US" sz="4300" b="1" dirty="0" err="1">
                <a:solidFill>
                  <a:srgbClr val="A4A721"/>
                </a:solidFill>
                <a:latin typeface="Times New Roman" panose="02020603050405020304" pitchFamily="18" charset="0"/>
                <a:cs typeface="Times New Roman" panose="02020603050405020304" pitchFamily="18" charset="0"/>
              </a:rPr>
              <a:t>tài</a:t>
            </a:r>
            <a:endParaRPr lang="en-US" sz="4300" b="1" dirty="0">
              <a:solidFill>
                <a:srgbClr val="A4A72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106194B-2DBD-45B1-910D-79A50483770D}"/>
              </a:ext>
            </a:extLst>
          </p:cNvPr>
          <p:cNvSpPr>
            <a:spLocks noGrp="1"/>
          </p:cNvSpPr>
          <p:nvPr>
            <p:ph type="sldNum" sz="quarter" idx="12"/>
          </p:nvPr>
        </p:nvSpPr>
        <p:spPr/>
        <p:txBody>
          <a:bodyPr/>
          <a:lstStyle/>
          <a:p>
            <a:fld id="{3A98EE3D-8CD1-4C3F-BD1C-C98C9596463C}" type="slidenum">
              <a:rPr lang="en-US" sz="2800" smtClean="0">
                <a:solidFill>
                  <a:srgbClr val="002060"/>
                </a:solidFill>
              </a:rPr>
              <a:t>5</a:t>
            </a:fld>
            <a:endParaRPr lang="en-US" sz="2800" dirty="0">
              <a:solidFill>
                <a:srgbClr val="002060"/>
              </a:solidFill>
            </a:endParaRPr>
          </a:p>
        </p:txBody>
      </p:sp>
    </p:spTree>
    <p:extLst>
      <p:ext uri="{BB962C8B-B14F-4D97-AF65-F5344CB8AC3E}">
        <p14:creationId xmlns:p14="http://schemas.microsoft.com/office/powerpoint/2010/main" val="264980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702156"/>
            <a:ext cx="11029616" cy="808592"/>
          </a:xfrm>
        </p:spPr>
        <p:txBody>
          <a:bodyPr>
            <a:normAutofit/>
          </a:bodyPr>
          <a:lstStyle/>
          <a:p>
            <a:pPr algn="ctr"/>
            <a:r>
              <a:rPr lang="en-US" sz="4400" b="1" dirty="0" err="1">
                <a:solidFill>
                  <a:srgbClr val="A4A721"/>
                </a:solidFill>
                <a:latin typeface="Times New Roman" panose="02020603050405020304" pitchFamily="18" charset="0"/>
                <a:cs typeface="Times New Roman" panose="02020603050405020304" pitchFamily="18" charset="0"/>
              </a:rPr>
              <a:t>Cơ</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sở</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lý</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thuyết</a:t>
            </a:r>
            <a:endParaRPr lang="en-US" sz="4400" b="1" dirty="0">
              <a:solidFill>
                <a:srgbClr val="A4A721"/>
              </a:solidFill>
              <a:latin typeface="Times New Roman" panose="02020603050405020304" pitchFamily="18" charset="0"/>
              <a:cs typeface="Times New Roman" panose="02020603050405020304" pitchFamily="18" charset="0"/>
            </a:endParaRPr>
          </a:p>
        </p:txBody>
      </p:sp>
      <p:pic>
        <p:nvPicPr>
          <p:cNvPr id="1028" name="Picture 4" descr="Curso de Programación Web con PHP MySQL Java Script HTML5 y CSS3 y ...">
            <a:extLst>
              <a:ext uri="{FF2B5EF4-FFF2-40B4-BE49-F238E27FC236}">
                <a16:creationId xmlns:a16="http://schemas.microsoft.com/office/drawing/2014/main" id="{BF346A30-6890-4E0F-8854-98CACDAF0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729676"/>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D5A7A8F-28BA-4A79-95E0-202F004F7530}"/>
              </a:ext>
            </a:extLst>
          </p:cNvPr>
          <p:cNvSpPr>
            <a:spLocks noGrp="1"/>
          </p:cNvSpPr>
          <p:nvPr>
            <p:ph type="sldNum" sz="quarter" idx="12"/>
          </p:nvPr>
        </p:nvSpPr>
        <p:spPr/>
        <p:txBody>
          <a:bodyPr/>
          <a:lstStyle/>
          <a:p>
            <a:fld id="{3A98EE3D-8CD1-4C3F-BD1C-C98C9596463C}" type="slidenum">
              <a:rPr lang="en-US" sz="2800" smtClean="0">
                <a:solidFill>
                  <a:srgbClr val="002060"/>
                </a:solidFill>
              </a:rPr>
              <a:t>6</a:t>
            </a:fld>
            <a:endParaRPr lang="en-US" sz="2800" dirty="0">
              <a:solidFill>
                <a:srgbClr val="002060"/>
              </a:solidFill>
            </a:endParaRPr>
          </a:p>
        </p:txBody>
      </p:sp>
    </p:spTree>
    <p:extLst>
      <p:ext uri="{BB962C8B-B14F-4D97-AF65-F5344CB8AC3E}">
        <p14:creationId xmlns:p14="http://schemas.microsoft.com/office/powerpoint/2010/main" val="12487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251F6D-5EAB-42D4-B0DE-AC241F4EA27E}"/>
              </a:ext>
            </a:extLst>
          </p:cNvPr>
          <p:cNvPicPr>
            <a:picLocks noGrp="1" noChangeAspect="1"/>
          </p:cNvPicPr>
          <p:nvPr>
            <p:ph idx="1"/>
          </p:nvPr>
        </p:nvPicPr>
        <p:blipFill>
          <a:blip r:embed="rId2"/>
          <a:stretch>
            <a:fillRect/>
          </a:stretch>
        </p:blipFill>
        <p:spPr>
          <a:xfrm>
            <a:off x="1775793" y="1378228"/>
            <a:ext cx="9051234" cy="4970041"/>
          </a:xfrm>
        </p:spPr>
      </p:pic>
      <p:sp>
        <p:nvSpPr>
          <p:cNvPr id="6" name="Title 1">
            <a:extLst>
              <a:ext uri="{FF2B5EF4-FFF2-40B4-BE49-F238E27FC236}">
                <a16:creationId xmlns:a16="http://schemas.microsoft.com/office/drawing/2014/main" id="{433E3FAB-E2A8-40AC-ADAB-ABFA3A0EA9FD}"/>
              </a:ext>
            </a:extLst>
          </p:cNvPr>
          <p:cNvSpPr>
            <a:spLocks noGrp="1"/>
          </p:cNvSpPr>
          <p:nvPr>
            <p:ph type="title"/>
          </p:nvPr>
        </p:nvSpPr>
        <p:spPr>
          <a:xfrm>
            <a:off x="581025" y="636104"/>
            <a:ext cx="11029950" cy="649357"/>
          </a:xfrm>
        </p:spPr>
        <p:txBody>
          <a:bodyPr>
            <a:normAutofit/>
          </a:bodyPr>
          <a:lstStyle/>
          <a:p>
            <a:pPr algn="ctr"/>
            <a:r>
              <a:rPr lang="en-US" sz="3600" b="1" dirty="0" err="1">
                <a:solidFill>
                  <a:srgbClr val="A4A721"/>
                </a:solidFill>
                <a:latin typeface="Times New Roman" panose="02020603050405020304" pitchFamily="18" charset="0"/>
                <a:cs typeface="Times New Roman" panose="02020603050405020304" pitchFamily="18" charset="0"/>
              </a:rPr>
              <a:t>Thuật</a:t>
            </a:r>
            <a:r>
              <a:rPr lang="en-US" sz="3600" b="1" dirty="0">
                <a:solidFill>
                  <a:srgbClr val="A4A721"/>
                </a:solidFill>
                <a:latin typeface="Times New Roman" panose="02020603050405020304" pitchFamily="18" charset="0"/>
                <a:cs typeface="Times New Roman" panose="02020603050405020304" pitchFamily="18" charset="0"/>
              </a:rPr>
              <a:t> </a:t>
            </a:r>
            <a:r>
              <a:rPr lang="en-US" sz="3600" b="1" dirty="0" err="1">
                <a:solidFill>
                  <a:srgbClr val="A4A721"/>
                </a:solidFill>
                <a:latin typeface="Times New Roman" panose="02020603050405020304" pitchFamily="18" charset="0"/>
                <a:cs typeface="Times New Roman" panose="02020603050405020304" pitchFamily="18" charset="0"/>
              </a:rPr>
              <a:t>toán</a:t>
            </a:r>
            <a:r>
              <a:rPr lang="en-US" sz="3600" b="1" dirty="0">
                <a:solidFill>
                  <a:srgbClr val="A4A721"/>
                </a:solidFill>
                <a:latin typeface="Times New Roman" panose="02020603050405020304" pitchFamily="18" charset="0"/>
                <a:cs typeface="Times New Roman" panose="02020603050405020304" pitchFamily="18" charset="0"/>
              </a:rPr>
              <a:t> </a:t>
            </a:r>
            <a:r>
              <a:rPr lang="en-US" sz="3600" b="1" dirty="0" err="1">
                <a:solidFill>
                  <a:srgbClr val="A4A721"/>
                </a:solidFill>
                <a:latin typeface="Times New Roman" panose="02020603050405020304" pitchFamily="18" charset="0"/>
                <a:cs typeface="Times New Roman" panose="02020603050405020304" pitchFamily="18" charset="0"/>
              </a:rPr>
              <a:t>knn</a:t>
            </a:r>
            <a:endParaRPr lang="en-US" sz="3600" b="1" dirty="0">
              <a:solidFill>
                <a:srgbClr val="A4A72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B5C2810-9D25-4978-A55A-9E0C7CC63B29}"/>
              </a:ext>
            </a:extLst>
          </p:cNvPr>
          <p:cNvSpPr>
            <a:spLocks noGrp="1"/>
          </p:cNvSpPr>
          <p:nvPr>
            <p:ph type="sldNum" sz="quarter" idx="12"/>
          </p:nvPr>
        </p:nvSpPr>
        <p:spPr/>
        <p:txBody>
          <a:bodyPr/>
          <a:lstStyle/>
          <a:p>
            <a:fld id="{3A98EE3D-8CD1-4C3F-BD1C-C98C9596463C}" type="slidenum">
              <a:rPr lang="en-US" sz="2800" smtClean="0">
                <a:solidFill>
                  <a:srgbClr val="002060"/>
                </a:solidFill>
              </a:rPr>
              <a:t>7</a:t>
            </a:fld>
            <a:endParaRPr lang="en-US" sz="2800" dirty="0">
              <a:solidFill>
                <a:srgbClr val="002060"/>
              </a:solidFill>
            </a:endParaRPr>
          </a:p>
        </p:txBody>
      </p:sp>
    </p:spTree>
    <p:extLst>
      <p:ext uri="{BB962C8B-B14F-4D97-AF65-F5344CB8AC3E}">
        <p14:creationId xmlns:p14="http://schemas.microsoft.com/office/powerpoint/2010/main" val="66823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702157"/>
            <a:ext cx="11029616" cy="835096"/>
          </a:xfrm>
        </p:spPr>
        <p:txBody>
          <a:bodyPr>
            <a:normAutofit/>
          </a:bodyPr>
          <a:lstStyle/>
          <a:p>
            <a:pPr algn="ctr"/>
            <a:r>
              <a:rPr lang="en-US" sz="4400" b="1" dirty="0" err="1">
                <a:solidFill>
                  <a:srgbClr val="A4A721"/>
                </a:solidFill>
                <a:latin typeface="Times New Roman" panose="02020603050405020304" pitchFamily="18" charset="0"/>
                <a:cs typeface="Times New Roman" panose="02020603050405020304" pitchFamily="18" charset="0"/>
              </a:rPr>
              <a:t>Thuật</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toán</a:t>
            </a:r>
            <a:r>
              <a:rPr lang="en-US" sz="4400" b="1" dirty="0">
                <a:solidFill>
                  <a:srgbClr val="A4A721"/>
                </a:solidFill>
                <a:latin typeface="Times New Roman" panose="02020603050405020304" pitchFamily="18" charset="0"/>
                <a:cs typeface="Times New Roman" panose="02020603050405020304" pitchFamily="18" charset="0"/>
              </a:rPr>
              <a:t> </a:t>
            </a:r>
            <a:r>
              <a:rPr lang="en-US" sz="4400" b="1" dirty="0" err="1">
                <a:solidFill>
                  <a:srgbClr val="A4A721"/>
                </a:solidFill>
                <a:latin typeface="Times New Roman" panose="02020603050405020304" pitchFamily="18" charset="0"/>
                <a:cs typeface="Times New Roman" panose="02020603050405020304" pitchFamily="18" charset="0"/>
              </a:rPr>
              <a:t>knn</a:t>
            </a:r>
            <a:endParaRPr lang="en-US" sz="4400" b="1" dirty="0">
              <a:solidFill>
                <a:srgbClr val="A4A721"/>
              </a:solidFill>
              <a:latin typeface="Times New Roman" panose="02020603050405020304" pitchFamily="18" charset="0"/>
              <a:cs typeface="Times New Roman" panose="02020603050405020304" pitchFamily="18" charset="0"/>
            </a:endParaRPr>
          </a:p>
        </p:txBody>
      </p:sp>
      <p:pic>
        <p:nvPicPr>
          <p:cNvPr id="3074" name="Picture 2" descr="K-Nearest Neighbors - the Laziest Machine Learning Technique">
            <a:extLst>
              <a:ext uri="{FF2B5EF4-FFF2-40B4-BE49-F238E27FC236}">
                <a16:creationId xmlns:a16="http://schemas.microsoft.com/office/drawing/2014/main" id="{E671B6C8-08E0-4D12-AAF7-DE9F77223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047" y="1537253"/>
            <a:ext cx="7626666" cy="488512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978F0CD-0D91-4217-B8C9-322B65DEF5E6}"/>
              </a:ext>
            </a:extLst>
          </p:cNvPr>
          <p:cNvSpPr>
            <a:spLocks noGrp="1"/>
          </p:cNvSpPr>
          <p:nvPr>
            <p:ph type="sldNum" sz="quarter" idx="12"/>
          </p:nvPr>
        </p:nvSpPr>
        <p:spPr/>
        <p:txBody>
          <a:bodyPr/>
          <a:lstStyle/>
          <a:p>
            <a:fld id="{3A98EE3D-8CD1-4C3F-BD1C-C98C9596463C}" type="slidenum">
              <a:rPr lang="en-US" sz="2800" smtClean="0">
                <a:solidFill>
                  <a:srgbClr val="002060"/>
                </a:solidFill>
              </a:rPr>
              <a:t>8</a:t>
            </a:fld>
            <a:endParaRPr lang="en-US" sz="2800" dirty="0">
              <a:solidFill>
                <a:srgbClr val="002060"/>
              </a:solidFill>
            </a:endParaRPr>
          </a:p>
        </p:txBody>
      </p:sp>
    </p:spTree>
    <p:extLst>
      <p:ext uri="{BB962C8B-B14F-4D97-AF65-F5344CB8AC3E}">
        <p14:creationId xmlns:p14="http://schemas.microsoft.com/office/powerpoint/2010/main" val="398290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9BC0-E193-4815-A9E0-E349BEF7EC83}"/>
              </a:ext>
            </a:extLst>
          </p:cNvPr>
          <p:cNvSpPr>
            <a:spLocks noGrp="1"/>
          </p:cNvSpPr>
          <p:nvPr>
            <p:ph type="title"/>
          </p:nvPr>
        </p:nvSpPr>
        <p:spPr>
          <a:xfrm>
            <a:off x="581192" y="649357"/>
            <a:ext cx="11029616" cy="742121"/>
          </a:xfrm>
        </p:spPr>
        <p:txBody>
          <a:bodyPr>
            <a:normAutofit/>
          </a:bodyPr>
          <a:lstStyle/>
          <a:p>
            <a:pPr algn="ctr"/>
            <a:r>
              <a:rPr lang="en-US" sz="4000" b="1" dirty="0" err="1">
                <a:solidFill>
                  <a:srgbClr val="A4A721"/>
                </a:solidFill>
                <a:latin typeface="Times New Roman" panose="02020603050405020304" pitchFamily="18" charset="0"/>
                <a:cs typeface="Times New Roman" panose="02020603050405020304" pitchFamily="18" charset="0"/>
              </a:rPr>
              <a:t>Thuật</a:t>
            </a:r>
            <a:r>
              <a:rPr lang="en-US" sz="4000" b="1" dirty="0">
                <a:solidFill>
                  <a:srgbClr val="A4A721"/>
                </a:solidFill>
                <a:latin typeface="Times New Roman" panose="02020603050405020304" pitchFamily="18" charset="0"/>
                <a:cs typeface="Times New Roman" panose="02020603050405020304" pitchFamily="18" charset="0"/>
              </a:rPr>
              <a:t> </a:t>
            </a:r>
            <a:r>
              <a:rPr lang="en-US" sz="4000" b="1" dirty="0" err="1">
                <a:solidFill>
                  <a:srgbClr val="A4A721"/>
                </a:solidFill>
                <a:latin typeface="Times New Roman" panose="02020603050405020304" pitchFamily="18" charset="0"/>
                <a:cs typeface="Times New Roman" panose="02020603050405020304" pitchFamily="18" charset="0"/>
              </a:rPr>
              <a:t>toán</a:t>
            </a:r>
            <a:r>
              <a:rPr lang="en-US" sz="4000" b="1" dirty="0">
                <a:solidFill>
                  <a:srgbClr val="A4A721"/>
                </a:solidFill>
                <a:latin typeface="Times New Roman" panose="02020603050405020304" pitchFamily="18" charset="0"/>
                <a:cs typeface="Times New Roman" panose="02020603050405020304" pitchFamily="18" charset="0"/>
              </a:rPr>
              <a:t> </a:t>
            </a:r>
            <a:r>
              <a:rPr lang="en-US" sz="4000" b="1" dirty="0" err="1">
                <a:solidFill>
                  <a:srgbClr val="A4A721"/>
                </a:solidFill>
                <a:latin typeface="Times New Roman" panose="02020603050405020304" pitchFamily="18" charset="0"/>
                <a:cs typeface="Times New Roman" panose="02020603050405020304" pitchFamily="18" charset="0"/>
              </a:rPr>
              <a:t>knn</a:t>
            </a:r>
            <a:endParaRPr lang="en-US" sz="4000" b="1" dirty="0">
              <a:solidFill>
                <a:srgbClr val="A4A72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5790B59-8049-4E4D-BD7F-0694326D1FA2}"/>
                  </a:ext>
                </a:extLst>
              </p:cNvPr>
              <p:cNvSpPr txBox="1"/>
              <p:nvPr/>
            </p:nvSpPr>
            <p:spPr>
              <a:xfrm>
                <a:off x="581193" y="1277476"/>
                <a:ext cx="11029615" cy="5445914"/>
              </a:xfrm>
              <a:prstGeom prst="rect">
                <a:avLst/>
              </a:prstGeom>
              <a:noFill/>
            </p:spPr>
            <p:txBody>
              <a:bodyPr wrap="square" rtlCol="0">
                <a:spAutoFit/>
              </a:bodyPr>
              <a:lstStyle/>
              <a:p>
                <a:pPr>
                  <a:lnSpc>
                    <a:spcPct val="150000"/>
                  </a:lnSpc>
                </a:pPr>
                <a:r>
                  <a:rPr lang="en-US" sz="2800" b="1" dirty="0" err="1">
                    <a:solidFill>
                      <a:srgbClr val="FF0000"/>
                    </a:solidFill>
                    <a:latin typeface="Times New Roman" panose="02020603050405020304" pitchFamily="18" charset="0"/>
                    <a:cs typeface="Times New Roman" panose="02020603050405020304" pitchFamily="18" charset="0"/>
                  </a:rPr>
                  <a:t>Công</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thức</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toán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học</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cần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sử</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dụng</a:t>
                </a:r>
                <a:r>
                  <a:rPr lang="en-US" sz="2800" b="1" dirty="0">
                    <a:solidFill>
                      <a:srgbClr val="FF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Tính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khoảng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a:t>
                </a:r>
              </a:p>
              <a:p>
                <a:pPr marL="1257300" lvl="2" indent="-342900">
                  <a:buFont typeface="Courier New" panose="02070309020205020404" pitchFamily="49" charset="0"/>
                  <a:buChar char="o"/>
                </a:pPr>
                <a:r>
                  <a:rPr lang="vi-VN" sz="2000" b="1" dirty="0">
                    <a:latin typeface="Times New Roman" panose="02020603050405020304" pitchFamily="18" charset="0"/>
                    <a:cs typeface="Times New Roman" panose="02020603050405020304" pitchFamily="18" charset="0"/>
                  </a:rPr>
                  <a:t>Euclidean: </a:t>
                </a:r>
              </a:p>
              <a:p>
                <a:pPr lvl="2"/>
                <a:r>
                  <a:rPr lang="en-US"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Euclidean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x,y</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ad>
                      <m:radPr>
                        <m:degHide m:val="on"/>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𝒊</m:t>
                            </m:r>
                          </m:sub>
                          <m:sup/>
                          <m:e>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ub>
                                </m:sSub>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𝟐</m:t>
                                </m:r>
                              </m:sup>
                            </m:sSup>
                          </m:e>
                        </m:nary>
                      </m:e>
                    </m:rad>
                  </m:oMath>
                </a14:m>
                <a:r>
                  <a:rPr lang="en-US" sz="1600" b="1" dirty="0">
                    <a:latin typeface="Times New Roman" panose="02020603050405020304" pitchFamily="18" charset="0"/>
                    <a:cs typeface="Times New Roman" panose="02020603050405020304" pitchFamily="18" charset="0"/>
                  </a:rPr>
                  <a:t>	</a:t>
                </a:r>
                <a:endParaRPr lang="vi-VN" sz="1600" b="1" dirty="0">
                  <a:latin typeface="Times New Roman" panose="02020603050405020304" pitchFamily="18" charset="0"/>
                  <a:cs typeface="Times New Roman" panose="02020603050405020304" pitchFamily="18" charset="0"/>
                </a:endParaRPr>
              </a:p>
              <a:p>
                <a:pPr marL="1200150" lvl="2" indent="-285750">
                  <a:buFont typeface="Courier New" panose="02070309020205020404" pitchFamily="49" charset="0"/>
                  <a:buChar char="o"/>
                </a:pPr>
                <a:r>
                  <a:rPr lang="vi-VN" sz="2000" b="1" dirty="0">
                    <a:latin typeface="Times New Roman" panose="02020603050405020304" pitchFamily="18" charset="0"/>
                    <a:cs typeface="Times New Roman" panose="02020603050405020304" pitchFamily="18" charset="0"/>
                  </a:rPr>
                  <a:t>Manhattan:</a:t>
                </a:r>
                <a:endParaRPr lang="en-US" sz="2000" b="1" dirty="0">
                  <a:latin typeface="Times New Roman" panose="02020603050405020304" pitchFamily="18" charset="0"/>
                  <a:cs typeface="Times New Roman" panose="02020603050405020304" pitchFamily="18" charset="0"/>
                </a:endParaRPr>
              </a:p>
              <a:p>
                <a:pPr lvl="2"/>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t>
                </a:r>
                <a:r>
                  <a:rPr lang="en-US" sz="2400" b="1" baseline="-25000" dirty="0" err="1">
                    <a:effectLst/>
                    <a:latin typeface="Times New Roman" panose="02020603050405020304" pitchFamily="18" charset="0"/>
                    <a:ea typeface="Calibri" panose="020F0502020204030204" pitchFamily="34" charset="0"/>
                    <a:cs typeface="Times New Roman" panose="02020603050405020304" pitchFamily="18" charset="0"/>
                  </a:rPr>
                  <a:t>Manhattan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x,y</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ad>
                      <m:radPr>
                        <m:degHide m:val="on"/>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𝒊</m:t>
                            </m:r>
                          </m:sub>
                          <m:sup/>
                          <m:e>
                            <m:d>
                              <m:dPr>
                                <m:begChr m:val="|"/>
                                <m:end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𝒊</m:t>
                                    </m:r>
                                  </m:sub>
                                </m:sSub>
                              </m:e>
                            </m:d>
                          </m:e>
                        </m:nary>
                      </m:e>
                    </m:rad>
                  </m:oMath>
                </a14:m>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p>
              <a:p>
                <a:pPr lvl="2"/>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hóa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a:t>
                </a:r>
              </a:p>
              <a:p>
                <a:pPr marL="1257300" lvl="2"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Z-core:</a:t>
                </a:r>
                <a:endParaRPr lang="en-US" sz="2400" b="1" dirty="0">
                  <a:latin typeface="Times New Roman" panose="02020603050405020304" pitchFamily="18" charset="0"/>
                  <a:cs typeface="Times New Roman" panose="02020603050405020304" pitchFamily="18" charset="0"/>
                </a:endParaRPr>
              </a:p>
              <a:p>
                <a:pPr lvl="8"/>
                <a:r>
                  <a:rPr lang="en-US" sz="2400" b="1" dirty="0">
                    <a:latin typeface="Times New Roman" panose="02020603050405020304" pitchFamily="18" charset="0"/>
                    <a:ea typeface="Calibri" panose="020F0502020204030204" pitchFamily="34" charset="0"/>
                    <a:cs typeface="Times New Roman" panose="02020603050405020304" pitchFamily="18" charset="0"/>
                  </a:rPr>
                  <a:t>z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acc>
                      </m:num>
                      <m:den>
                        <m:r>
                          <a:rPr lang="en-US" sz="2400" b="1" i="1">
                            <a:effectLst/>
                            <a:latin typeface="Cambria Math" panose="02040503050406030204" pitchFamily="18" charset="0"/>
                            <a:ea typeface="Calibri" panose="020F0502020204030204" pitchFamily="34" charset="0"/>
                            <a:cs typeface="Times New Roman" panose="02020603050405020304" pitchFamily="18" charset="0"/>
                          </a:rPr>
                          <m:t>𝒔</m:t>
                        </m:r>
                      </m:den>
                    </m:f>
                  </m:oMath>
                </a14:m>
                <a:endParaRPr lang="en-US" sz="2400" b="1" dirty="0">
                  <a:latin typeface="Times New Roman" panose="02020603050405020304" pitchFamily="18" charset="0"/>
                  <a:cs typeface="Times New Roman" panose="02020603050405020304" pitchFamily="18" charset="0"/>
                </a:endParaRPr>
              </a:p>
              <a:p>
                <a:pPr marL="1257300" lvl="2"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Min-max:</a:t>
                </a:r>
              </a:p>
              <a:p>
                <a:pPr lvl="8"/>
                <a14:m>
                  <m:oMathPara xmlns:m="http://schemas.openxmlformats.org/officeDocument/2006/math">
                    <m:oMathParaPr>
                      <m:jc m:val="centerGroup"/>
                    </m:oMathParaPr>
                    <m:oMath xmlns:m="http://schemas.openxmlformats.org/officeDocument/2006/math">
                      <m:sSup>
                        <m:sSupPr>
                          <m:ctrlPr>
                            <a:rPr lang="en-US" sz="2000" b="1"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e>
                        <m:sup>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𝐦𝐢𝐧</m:t>
                          </m:r>
                          <m:r>
                            <a:rPr lang="en-US" sz="2000" b="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𝒓𝒂𝒏𝒈𝒆</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den>
                      </m:f>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𝐦𝐢𝐧</m:t>
                          </m:r>
                          <m:r>
                            <a:rPr lang="en-US" sz="2000" b="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num>
                        <m:den>
                          <m:func>
                            <m:func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𝒎𝒂𝒙</m:t>
                              </m:r>
                            </m:fName>
                            <m:e>
                              <m:d>
                                <m:d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e>
                              </m:d>
                            </m:e>
                          </m:func>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𝐦𝐢𝐧</m:t>
                          </m:r>
                          <m:r>
                            <a:rPr lang="en-US" sz="2000" b="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den>
                      </m:f>
                    </m:oMath>
                  </m:oMathPara>
                </a14:m>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25790B59-8049-4E4D-BD7F-0694326D1FA2}"/>
                  </a:ext>
                </a:extLst>
              </p:cNvPr>
              <p:cNvSpPr txBox="1">
                <a:spLocks noRot="1" noChangeAspect="1" noMove="1" noResize="1" noEditPoints="1" noAdjustHandles="1" noChangeArrowheads="1" noChangeShapeType="1" noTextEdit="1"/>
              </p:cNvSpPr>
              <p:nvPr/>
            </p:nvSpPr>
            <p:spPr>
              <a:xfrm>
                <a:off x="581193" y="1277476"/>
                <a:ext cx="11029615" cy="5445914"/>
              </a:xfrm>
              <a:prstGeom prst="rect">
                <a:avLst/>
              </a:prstGeom>
              <a:blipFill>
                <a:blip r:embed="rId2"/>
                <a:stretch>
                  <a:fillRect l="-110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00B4A61-DC17-43C8-A632-456F1D958320}"/>
              </a:ext>
            </a:extLst>
          </p:cNvPr>
          <p:cNvSpPr>
            <a:spLocks noGrp="1"/>
          </p:cNvSpPr>
          <p:nvPr>
            <p:ph type="sldNum" sz="quarter" idx="12"/>
          </p:nvPr>
        </p:nvSpPr>
        <p:spPr/>
        <p:txBody>
          <a:bodyPr/>
          <a:lstStyle/>
          <a:p>
            <a:fld id="{3A98EE3D-8CD1-4C3F-BD1C-C98C9596463C}" type="slidenum">
              <a:rPr lang="en-US" sz="2800" smtClean="0">
                <a:solidFill>
                  <a:srgbClr val="002060"/>
                </a:solidFill>
              </a:rPr>
              <a:t>9</a:t>
            </a:fld>
            <a:endParaRPr lang="en-US" sz="2800" dirty="0">
              <a:solidFill>
                <a:srgbClr val="002060"/>
              </a:solidFill>
            </a:endParaRPr>
          </a:p>
        </p:txBody>
      </p:sp>
    </p:spTree>
    <p:extLst>
      <p:ext uri="{BB962C8B-B14F-4D97-AF65-F5344CB8AC3E}">
        <p14:creationId xmlns:p14="http://schemas.microsoft.com/office/powerpoint/2010/main" val="8847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xEl>
                                              <p:pRg st="1" end="1"/>
                                            </p:txEl>
                                          </p:spTgt>
                                        </p:tgtEl>
                                        <p:attrNameLst>
                                          <p:attrName>r</p:attrName>
                                        </p:attrNameLst>
                                      </p:cBhvr>
                                    </p:animRot>
                                    <p:animRot by="-240000">
                                      <p:cBhvr>
                                        <p:cTn id="7" dur="200" fill="hold">
                                          <p:stCondLst>
                                            <p:cond delay="200"/>
                                          </p:stCondLst>
                                        </p:cTn>
                                        <p:tgtEl>
                                          <p:spTgt spid="4">
                                            <p:txEl>
                                              <p:pRg st="1" end="1"/>
                                            </p:txEl>
                                          </p:spTgt>
                                        </p:tgtEl>
                                        <p:attrNameLst>
                                          <p:attrName>r</p:attrName>
                                        </p:attrNameLst>
                                      </p:cBhvr>
                                    </p:animRot>
                                    <p:animRot by="240000">
                                      <p:cBhvr>
                                        <p:cTn id="8" dur="200" fill="hold">
                                          <p:stCondLst>
                                            <p:cond delay="400"/>
                                          </p:stCondLst>
                                        </p:cTn>
                                        <p:tgtEl>
                                          <p:spTgt spid="4">
                                            <p:txEl>
                                              <p:pRg st="1" end="1"/>
                                            </p:txEl>
                                          </p:spTgt>
                                        </p:tgtEl>
                                        <p:attrNameLst>
                                          <p:attrName>r</p:attrName>
                                        </p:attrNameLst>
                                      </p:cBhvr>
                                    </p:animRot>
                                    <p:animRot by="-240000">
                                      <p:cBhvr>
                                        <p:cTn id="9" dur="200" fill="hold">
                                          <p:stCondLst>
                                            <p:cond delay="600"/>
                                          </p:stCondLst>
                                        </p:cTn>
                                        <p:tgtEl>
                                          <p:spTgt spid="4">
                                            <p:txEl>
                                              <p:pRg st="1" end="1"/>
                                            </p:txEl>
                                          </p:spTgt>
                                        </p:tgtEl>
                                        <p:attrNameLst>
                                          <p:attrName>r</p:attrName>
                                        </p:attrNameLst>
                                      </p:cBhvr>
                                    </p:animRot>
                                    <p:animRot by="120000">
                                      <p:cBhvr>
                                        <p:cTn id="10" dur="200" fill="hold">
                                          <p:stCondLst>
                                            <p:cond delay="800"/>
                                          </p:stCondLst>
                                        </p:cTn>
                                        <p:tgtEl>
                                          <p:spTgt spid="4">
                                            <p:txEl>
                                              <p:pRg st="1" end="1"/>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4">
                                            <p:txEl>
                                              <p:pRg st="2" end="2"/>
                                            </p:txEl>
                                          </p:spTgt>
                                        </p:tgtEl>
                                        <p:attrNameLst>
                                          <p:attrName>r</p:attrName>
                                        </p:attrNameLst>
                                      </p:cBhvr>
                                    </p:animRot>
                                    <p:animRot by="-240000">
                                      <p:cBhvr>
                                        <p:cTn id="13" dur="200" fill="hold">
                                          <p:stCondLst>
                                            <p:cond delay="200"/>
                                          </p:stCondLst>
                                        </p:cTn>
                                        <p:tgtEl>
                                          <p:spTgt spid="4">
                                            <p:txEl>
                                              <p:pRg st="2" end="2"/>
                                            </p:txEl>
                                          </p:spTgt>
                                        </p:tgtEl>
                                        <p:attrNameLst>
                                          <p:attrName>r</p:attrName>
                                        </p:attrNameLst>
                                      </p:cBhvr>
                                    </p:animRot>
                                    <p:animRot by="240000">
                                      <p:cBhvr>
                                        <p:cTn id="14" dur="200" fill="hold">
                                          <p:stCondLst>
                                            <p:cond delay="400"/>
                                          </p:stCondLst>
                                        </p:cTn>
                                        <p:tgtEl>
                                          <p:spTgt spid="4">
                                            <p:txEl>
                                              <p:pRg st="2" end="2"/>
                                            </p:txEl>
                                          </p:spTgt>
                                        </p:tgtEl>
                                        <p:attrNameLst>
                                          <p:attrName>r</p:attrName>
                                        </p:attrNameLst>
                                      </p:cBhvr>
                                    </p:animRot>
                                    <p:animRot by="-240000">
                                      <p:cBhvr>
                                        <p:cTn id="15" dur="200" fill="hold">
                                          <p:stCondLst>
                                            <p:cond delay="600"/>
                                          </p:stCondLst>
                                        </p:cTn>
                                        <p:tgtEl>
                                          <p:spTgt spid="4">
                                            <p:txEl>
                                              <p:pRg st="2" end="2"/>
                                            </p:txEl>
                                          </p:spTgt>
                                        </p:tgtEl>
                                        <p:attrNameLst>
                                          <p:attrName>r</p:attrName>
                                        </p:attrNameLst>
                                      </p:cBhvr>
                                    </p:animRot>
                                    <p:animRot by="120000">
                                      <p:cBhvr>
                                        <p:cTn id="16" dur="200" fill="hold">
                                          <p:stCondLst>
                                            <p:cond delay="800"/>
                                          </p:stCondLst>
                                        </p:cTn>
                                        <p:tgtEl>
                                          <p:spTgt spid="4">
                                            <p:txEl>
                                              <p:pRg st="2" end="2"/>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4">
                                            <p:txEl>
                                              <p:pRg st="3" end="3"/>
                                            </p:txEl>
                                          </p:spTgt>
                                        </p:tgtEl>
                                        <p:attrNameLst>
                                          <p:attrName>r</p:attrName>
                                        </p:attrNameLst>
                                      </p:cBhvr>
                                    </p:animRot>
                                    <p:animRot by="-240000">
                                      <p:cBhvr>
                                        <p:cTn id="19" dur="200" fill="hold">
                                          <p:stCondLst>
                                            <p:cond delay="200"/>
                                          </p:stCondLst>
                                        </p:cTn>
                                        <p:tgtEl>
                                          <p:spTgt spid="4">
                                            <p:txEl>
                                              <p:pRg st="3" end="3"/>
                                            </p:txEl>
                                          </p:spTgt>
                                        </p:tgtEl>
                                        <p:attrNameLst>
                                          <p:attrName>r</p:attrName>
                                        </p:attrNameLst>
                                      </p:cBhvr>
                                    </p:animRot>
                                    <p:animRot by="240000">
                                      <p:cBhvr>
                                        <p:cTn id="20" dur="200" fill="hold">
                                          <p:stCondLst>
                                            <p:cond delay="400"/>
                                          </p:stCondLst>
                                        </p:cTn>
                                        <p:tgtEl>
                                          <p:spTgt spid="4">
                                            <p:txEl>
                                              <p:pRg st="3" end="3"/>
                                            </p:txEl>
                                          </p:spTgt>
                                        </p:tgtEl>
                                        <p:attrNameLst>
                                          <p:attrName>r</p:attrName>
                                        </p:attrNameLst>
                                      </p:cBhvr>
                                    </p:animRot>
                                    <p:animRot by="-240000">
                                      <p:cBhvr>
                                        <p:cTn id="21" dur="200" fill="hold">
                                          <p:stCondLst>
                                            <p:cond delay="600"/>
                                          </p:stCondLst>
                                        </p:cTn>
                                        <p:tgtEl>
                                          <p:spTgt spid="4">
                                            <p:txEl>
                                              <p:pRg st="3" end="3"/>
                                            </p:txEl>
                                          </p:spTgt>
                                        </p:tgtEl>
                                        <p:attrNameLst>
                                          <p:attrName>r</p:attrName>
                                        </p:attrNameLst>
                                      </p:cBhvr>
                                    </p:animRot>
                                    <p:animRot by="120000">
                                      <p:cBhvr>
                                        <p:cTn id="22" dur="200" fill="hold">
                                          <p:stCondLst>
                                            <p:cond delay="800"/>
                                          </p:stCondLst>
                                        </p:cTn>
                                        <p:tgtEl>
                                          <p:spTgt spid="4">
                                            <p:txEl>
                                              <p:pRg st="3" end="3"/>
                                            </p:txEl>
                                          </p:spTgt>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4">
                                            <p:txEl>
                                              <p:pRg st="4" end="4"/>
                                            </p:txEl>
                                          </p:spTgt>
                                        </p:tgtEl>
                                        <p:attrNameLst>
                                          <p:attrName>r</p:attrName>
                                        </p:attrNameLst>
                                      </p:cBhvr>
                                    </p:animRot>
                                    <p:animRot by="-240000">
                                      <p:cBhvr>
                                        <p:cTn id="25" dur="200" fill="hold">
                                          <p:stCondLst>
                                            <p:cond delay="200"/>
                                          </p:stCondLst>
                                        </p:cTn>
                                        <p:tgtEl>
                                          <p:spTgt spid="4">
                                            <p:txEl>
                                              <p:pRg st="4" end="4"/>
                                            </p:txEl>
                                          </p:spTgt>
                                        </p:tgtEl>
                                        <p:attrNameLst>
                                          <p:attrName>r</p:attrName>
                                        </p:attrNameLst>
                                      </p:cBhvr>
                                    </p:animRot>
                                    <p:animRot by="240000">
                                      <p:cBhvr>
                                        <p:cTn id="26" dur="200" fill="hold">
                                          <p:stCondLst>
                                            <p:cond delay="400"/>
                                          </p:stCondLst>
                                        </p:cTn>
                                        <p:tgtEl>
                                          <p:spTgt spid="4">
                                            <p:txEl>
                                              <p:pRg st="4" end="4"/>
                                            </p:txEl>
                                          </p:spTgt>
                                        </p:tgtEl>
                                        <p:attrNameLst>
                                          <p:attrName>r</p:attrName>
                                        </p:attrNameLst>
                                      </p:cBhvr>
                                    </p:animRot>
                                    <p:animRot by="-240000">
                                      <p:cBhvr>
                                        <p:cTn id="27" dur="200" fill="hold">
                                          <p:stCondLst>
                                            <p:cond delay="600"/>
                                          </p:stCondLst>
                                        </p:cTn>
                                        <p:tgtEl>
                                          <p:spTgt spid="4">
                                            <p:txEl>
                                              <p:pRg st="4" end="4"/>
                                            </p:txEl>
                                          </p:spTgt>
                                        </p:tgtEl>
                                        <p:attrNameLst>
                                          <p:attrName>r</p:attrName>
                                        </p:attrNameLst>
                                      </p:cBhvr>
                                    </p:animRot>
                                    <p:animRot by="120000">
                                      <p:cBhvr>
                                        <p:cTn id="28" dur="200" fill="hold">
                                          <p:stCondLst>
                                            <p:cond delay="800"/>
                                          </p:stCondLst>
                                        </p:cTn>
                                        <p:tgtEl>
                                          <p:spTgt spid="4">
                                            <p:txEl>
                                              <p:pRg st="4" end="4"/>
                                            </p:txEl>
                                          </p:spTgt>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4">
                                            <p:txEl>
                                              <p:pRg st="5" end="5"/>
                                            </p:txEl>
                                          </p:spTgt>
                                        </p:tgtEl>
                                        <p:attrNameLst>
                                          <p:attrName>r</p:attrName>
                                        </p:attrNameLst>
                                      </p:cBhvr>
                                    </p:animRot>
                                    <p:animRot by="-240000">
                                      <p:cBhvr>
                                        <p:cTn id="31" dur="200" fill="hold">
                                          <p:stCondLst>
                                            <p:cond delay="200"/>
                                          </p:stCondLst>
                                        </p:cTn>
                                        <p:tgtEl>
                                          <p:spTgt spid="4">
                                            <p:txEl>
                                              <p:pRg st="5" end="5"/>
                                            </p:txEl>
                                          </p:spTgt>
                                        </p:tgtEl>
                                        <p:attrNameLst>
                                          <p:attrName>r</p:attrName>
                                        </p:attrNameLst>
                                      </p:cBhvr>
                                    </p:animRot>
                                    <p:animRot by="240000">
                                      <p:cBhvr>
                                        <p:cTn id="32" dur="200" fill="hold">
                                          <p:stCondLst>
                                            <p:cond delay="400"/>
                                          </p:stCondLst>
                                        </p:cTn>
                                        <p:tgtEl>
                                          <p:spTgt spid="4">
                                            <p:txEl>
                                              <p:pRg st="5" end="5"/>
                                            </p:txEl>
                                          </p:spTgt>
                                        </p:tgtEl>
                                        <p:attrNameLst>
                                          <p:attrName>r</p:attrName>
                                        </p:attrNameLst>
                                      </p:cBhvr>
                                    </p:animRot>
                                    <p:animRot by="-240000">
                                      <p:cBhvr>
                                        <p:cTn id="33" dur="200" fill="hold">
                                          <p:stCondLst>
                                            <p:cond delay="600"/>
                                          </p:stCondLst>
                                        </p:cTn>
                                        <p:tgtEl>
                                          <p:spTgt spid="4">
                                            <p:txEl>
                                              <p:pRg st="5" end="5"/>
                                            </p:txEl>
                                          </p:spTgt>
                                        </p:tgtEl>
                                        <p:attrNameLst>
                                          <p:attrName>r</p:attrName>
                                        </p:attrNameLst>
                                      </p:cBhvr>
                                    </p:animRot>
                                    <p:animRot by="120000">
                                      <p:cBhvr>
                                        <p:cTn id="34" dur="200" fill="hold">
                                          <p:stCondLst>
                                            <p:cond delay="800"/>
                                          </p:stCondLst>
                                        </p:cTn>
                                        <p:tgtEl>
                                          <p:spTgt spid="4">
                                            <p:txEl>
                                              <p:pRg st="5" end="5"/>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circle(in)">
                                      <p:cBhvr>
                                        <p:cTn id="39" dur="2000"/>
                                        <p:tgtEl>
                                          <p:spTgt spid="4">
                                            <p:txEl>
                                              <p:pRg st="7" end="7"/>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circle(in)">
                                      <p:cBhvr>
                                        <p:cTn id="42" dur="2000"/>
                                        <p:tgtEl>
                                          <p:spTgt spid="4">
                                            <p:txEl>
                                              <p:pRg st="8" end="8"/>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circle(in)">
                                      <p:cBhvr>
                                        <p:cTn id="45" dur="2000"/>
                                        <p:tgtEl>
                                          <p:spTgt spid="4">
                                            <p:txEl>
                                              <p:pRg st="9" end="9"/>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circle(in)">
                                      <p:cBhvr>
                                        <p:cTn id="48" dur="2000"/>
                                        <p:tgtEl>
                                          <p:spTgt spid="4">
                                            <p:txEl>
                                              <p:pRg st="10" end="10"/>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circle(in)">
                                      <p:cBhvr>
                                        <p:cTn id="51" dur="2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{4ABBD053-36BC-4EC3-B5AA-587ACF1808B0}tf33552983_win32</Template>
  <TotalTime>594</TotalTime>
  <Words>582</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Cambria Math</vt:lpstr>
      <vt:lpstr>Courier New</vt:lpstr>
      <vt:lpstr>Franklin Gothic Book</vt:lpstr>
      <vt:lpstr>Franklin Gothic Demi</vt:lpstr>
      <vt:lpstr>Times New Roman</vt:lpstr>
      <vt:lpstr>Wingdings</vt:lpstr>
      <vt:lpstr>Wingdings 2</vt:lpstr>
      <vt:lpstr>DividendVTI</vt:lpstr>
      <vt:lpstr>BÁO CÁO Đồ án tốt nghiệp</vt:lpstr>
      <vt:lpstr>Nội dung</vt:lpstr>
      <vt:lpstr>Tổng quan về đề tài</vt:lpstr>
      <vt:lpstr>PowerPoint Presentation</vt:lpstr>
      <vt:lpstr>PowerPoint Presentation</vt:lpstr>
      <vt:lpstr>Cơ sở lý thuyết</vt:lpstr>
      <vt:lpstr>Thuật toán knn</vt:lpstr>
      <vt:lpstr>Thuật toán knn</vt:lpstr>
      <vt:lpstr>Thuật toán knn</vt:lpstr>
      <vt:lpstr>Thuật toán knn</vt:lpstr>
      <vt:lpstr>Thuật toán knn</vt:lpstr>
      <vt:lpstr>Thuật toán knn</vt:lpstr>
      <vt:lpstr>demo</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tốt nghiệp</dc:title>
  <dc:creator>Tran Xuan Lam</dc:creator>
  <cp:lastModifiedBy>Tran Xuan Lam</cp:lastModifiedBy>
  <cp:revision>82</cp:revision>
  <dcterms:created xsi:type="dcterms:W3CDTF">2020-08-22T14:32:20Z</dcterms:created>
  <dcterms:modified xsi:type="dcterms:W3CDTF">2020-08-26T01:16:18Z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