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66" r:id="rId2"/>
    <p:sldId id="259" r:id="rId3"/>
    <p:sldId id="260"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92" r:id="rId21"/>
    <p:sldId id="293" r:id="rId22"/>
    <p:sldId id="294" r:id="rId23"/>
    <p:sldId id="295" r:id="rId24"/>
    <p:sldId id="296" r:id="rId25"/>
    <p:sldId id="283" r:id="rId26"/>
    <p:sldId id="284"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snapToGrid="0">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2166"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4E37A31-7302-4934-9A2A-2F91965E35C1}" type="datetimeFigureOut">
              <a:rPr lang="en-US"/>
              <a:pPr>
                <a:defRPr/>
              </a:pPr>
              <a:t>3/17/2020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08BAA76-CC5D-406D-B91F-D02EF86D17A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1B24A41-1BC7-4F51-925C-07E2324FE33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9A0D849-359B-4780-B6FE-C67A9B3D8772}" type="slidenum">
              <a:rPr lang="en-US" smtClean="0"/>
              <a:pPr/>
              <a:t>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19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A00D87B-9F34-448B-87C8-CAAA33C0BEEC}" type="slidenum">
              <a:rPr lang="en-US" smtClean="0"/>
              <a:pPr/>
              <a:t>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ar-S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29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30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31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32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304AF22-F1F7-4D1F-8CF3-D6780A2D0DD3}" type="slidenum">
              <a:rPr lang="en-US" smtClean="0"/>
              <a:pPr/>
              <a:t>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duotone>
              <a:prstClr val="black"/>
              <a:schemeClr val="accent1">
                <a:tint val="45000"/>
                <a:satMod val="400000"/>
              </a:schemeClr>
            </a:duotone>
            <a:lum bright="-30000"/>
          </a:blip>
          <a:srcRect/>
          <a:stretch>
            <a:fillRect/>
          </a:stretch>
        </p:blipFill>
        <p:spPr bwMode="auto">
          <a:xfrm>
            <a:off x="0" y="0"/>
            <a:ext cx="9144000" cy="6858000"/>
          </a:xfrm>
          <a:prstGeom prst="rect">
            <a:avLst/>
          </a:prstGeom>
          <a:noFill/>
          <a:ln w="9525">
            <a:noFill/>
            <a:miter lim="800000"/>
            <a:headEnd/>
            <a:tailEnd/>
          </a:ln>
        </p:spPr>
      </p:pic>
      <p:sp>
        <p:nvSpPr>
          <p:cNvPr id="2050" name="Rectangle 2"/>
          <p:cNvSpPr>
            <a:spLocks noGrp="1" noChangeArrowheads="1"/>
          </p:cNvSpPr>
          <p:nvPr>
            <p:ph type="ctrTitle"/>
          </p:nvPr>
        </p:nvSpPr>
        <p:spPr>
          <a:xfrm>
            <a:off x="685800" y="1752600"/>
            <a:ext cx="7772400" cy="1143000"/>
          </a:xfrm>
          <a:scene3d>
            <a:camera prst="orthographicFront"/>
            <a:lightRig rig="threePt" dir="t"/>
          </a:scene3d>
          <a:sp3d>
            <a:bevelB/>
          </a:sp3d>
        </p:spPr>
        <p:txBody>
          <a:bodyPr/>
          <a:lstStyle>
            <a:lvl1pPr>
              <a:defRPr/>
            </a:lvl1pPr>
          </a:lstStyle>
          <a:p>
            <a:r>
              <a:rPr lang="en-US" dirty="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itchFamily="18" charset="2"/>
              <a:buNone/>
              <a:defRPr/>
            </a:lvl1pPr>
          </a:lstStyle>
          <a:p>
            <a:r>
              <a:rPr lang="en-US"/>
              <a:t>Click to edit Master subtitle style</a:t>
            </a:r>
          </a:p>
        </p:txBody>
      </p:sp>
      <p:sp>
        <p:nvSpPr>
          <p:cNvPr id="6" name="Rectangle 5"/>
          <p:cNvSpPr>
            <a:spLocks noGrp="1" noChangeArrowheads="1"/>
          </p:cNvSpPr>
          <p:nvPr>
            <p:ph type="dt" sz="half" idx="10"/>
          </p:nvPr>
        </p:nvSpPr>
        <p:spPr>
          <a:xfrm>
            <a:off x="6858000" y="5930900"/>
            <a:ext cx="1600200" cy="457200"/>
          </a:xfrm>
        </p:spPr>
        <p:txBody>
          <a:bodyPr/>
          <a:lstStyle>
            <a:lvl1pPr>
              <a:defRPr/>
            </a:lvl1pPr>
          </a:lstStyle>
          <a:p>
            <a:pPr>
              <a:defRPr/>
            </a:pPr>
            <a:endParaRPr lang="en-US" dirty="0"/>
          </a:p>
        </p:txBody>
      </p:sp>
      <p:sp>
        <p:nvSpPr>
          <p:cNvPr id="7"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352EB60D-C6F1-4E7E-BA00-A475F9B17AC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Vertical Title 1"/>
          <p:cNvSpPr>
            <a:spLocks noGrp="1"/>
          </p:cNvSpPr>
          <p:nvPr>
            <p:ph type="title" orient="vert"/>
          </p:nvPr>
        </p:nvSpPr>
        <p:spPr>
          <a:xfrm>
            <a:off x="6515100" y="3048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88665F2D-EA4A-4517-8DAE-EDADAE53F8E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3" descr="http://www.kau.edu.sa/Faculties/cit/UploadIT/logos/611378-FCIT1.gif"/>
          <p:cNvPicPr>
            <a:picLocks noChangeAspect="1" noChangeArrowheads="1"/>
          </p:cNvPicPr>
          <p:nvPr userDrawn="1"/>
        </p:nvPicPr>
        <p:blipFill>
          <a:blip r:embed="rId2"/>
          <a:srcRect/>
          <a:stretch>
            <a:fillRect/>
          </a:stretch>
        </p:blipFill>
        <p:spPr bwMode="auto">
          <a:xfrm>
            <a:off x="7218299" y="498348"/>
            <a:ext cx="1299029" cy="818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Title 1"/>
          <p:cNvSpPr>
            <a:spLocks noGrp="1"/>
          </p:cNvSpPr>
          <p:nvPr>
            <p:ph type="title"/>
          </p:nvPr>
        </p:nvSpPr>
        <p:spPr>
          <a:xfrm>
            <a:off x="6858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3886200"/>
          </a:xfrm>
        </p:spPr>
        <p:txBody>
          <a:bodyPr/>
          <a:lstStyle/>
          <a:p>
            <a:pPr lvl="0"/>
            <a:endParaRPr lang="en-US" noProof="0" dirty="0"/>
          </a:p>
        </p:txBody>
      </p:sp>
      <p:sp>
        <p:nvSpPr>
          <p:cNvPr id="6" name="Rectangle 5"/>
          <p:cNvSpPr>
            <a:spLocks noGrp="1" noChangeArrowheads="1"/>
          </p:cNvSpPr>
          <p:nvPr>
            <p:ph type="dt" sz="half" idx="10"/>
          </p:nvPr>
        </p:nvSpPr>
        <p:spPr/>
        <p:txBody>
          <a:bodyPr/>
          <a:lstStyle>
            <a:lvl1pPr>
              <a:defRPr/>
            </a:lvl1pPr>
          </a:lstStyle>
          <a:p>
            <a:pPr>
              <a:defRPr/>
            </a:pPr>
            <a:endParaRPr lang="en-US" dirty="0"/>
          </a:p>
        </p:txBody>
      </p:sp>
      <p:sp>
        <p:nvSpPr>
          <p:cNvPr id="7" name="Rectangle 6"/>
          <p:cNvSpPr>
            <a:spLocks noGrp="1" noChangeArrowheads="1"/>
          </p:cNvSpPr>
          <p:nvPr>
            <p:ph type="ftr" sz="quarter" idx="11"/>
          </p:nvPr>
        </p:nvSpPr>
        <p:spPr/>
        <p:txBody>
          <a:bodyPr/>
          <a:lstStyle>
            <a:lvl1pPr>
              <a:defRPr/>
            </a:lvl1pPr>
          </a:lstStyle>
          <a:p>
            <a:pPr>
              <a:defRPr/>
            </a:pPr>
            <a:endParaRPr lang="en-US" dirty="0"/>
          </a:p>
        </p:txBody>
      </p:sp>
      <p:sp>
        <p:nvSpPr>
          <p:cNvPr id="8" name="Rectangle 7"/>
          <p:cNvSpPr>
            <a:spLocks noGrp="1" noChangeArrowheads="1"/>
          </p:cNvSpPr>
          <p:nvPr>
            <p:ph type="sldNum" sz="quarter" idx="12"/>
          </p:nvPr>
        </p:nvSpPr>
        <p:spPr/>
        <p:txBody>
          <a:bodyPr/>
          <a:lstStyle>
            <a:lvl1pPr>
              <a:defRPr/>
            </a:lvl1pPr>
          </a:lstStyle>
          <a:p>
            <a:pPr>
              <a:defRPr/>
            </a:pPr>
            <a:fld id="{5CC0184C-ED40-4532-9F16-D24B699B8E1A}"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5" name="Picture 4" descr="http://www.kau.edu.sa/Faculties/cit/UploadIT/logos/611378-FCIT1.gif"/>
          <p:cNvPicPr>
            <a:picLocks noChangeAspect="1" noChangeArrowheads="1"/>
          </p:cNvPicPr>
          <p:nvPr userDrawn="1"/>
        </p:nvPicPr>
        <p:blipFill>
          <a:blip r:embed="rId2"/>
          <a:srcRect/>
          <a:stretch>
            <a:fillRect/>
          </a:stretch>
        </p:blipFill>
        <p:spPr bwMode="auto">
          <a:xfrm>
            <a:off x="7218299" y="498348"/>
            <a:ext cx="1299029" cy="818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Title 1"/>
          <p:cNvSpPr>
            <a:spLocks noGrp="1"/>
          </p:cNvSpPr>
          <p:nvPr>
            <p:ph type="title"/>
          </p:nvPr>
        </p:nvSpPr>
        <p:spPr>
          <a:xfrm>
            <a:off x="685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p:txBody>
          <a:bodyPr/>
          <a:lstStyle>
            <a:lvl1pPr>
              <a:defRPr/>
            </a:lvl1pPr>
          </a:lstStyle>
          <a:p>
            <a:pPr>
              <a:defRPr/>
            </a:pPr>
            <a:fld id="{824C7256-1D0D-4ECF-B455-EBF5D65D44A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4800"/>
            <a:ext cx="6320118" cy="1143000"/>
          </a:xfrm>
        </p:spPr>
        <p:txBody>
          <a:bodyPr/>
          <a:lstStyle>
            <a:lvl1pPr algn="l" rtl="0">
              <a:defRPr lang="en-US" sz="2400"/>
            </a:lvl1pPr>
          </a:lstStyle>
          <a:p>
            <a:pPr rtl="0"/>
            <a:r>
              <a:rPr lang="en-US" sz="2000" b="1" dirty="0">
                <a:latin typeface="Calibri"/>
                <a:ea typeface="Calibri"/>
                <a:cs typeface="Arial"/>
              </a:rPr>
              <a:t>1. What is html?</a:t>
            </a:r>
            <a:endParaRPr lang="en-US" sz="1100" dirty="0">
              <a:latin typeface="Calibri"/>
              <a:ea typeface="Calibri"/>
              <a:cs typeface="Arial"/>
            </a:endParaRPr>
          </a:p>
        </p:txBody>
      </p:sp>
      <p:sp>
        <p:nvSpPr>
          <p:cNvPr id="3" name="Content Placeholder 2"/>
          <p:cNvSpPr>
            <a:spLocks noGrp="1"/>
          </p:cNvSpPr>
          <p:nvPr>
            <p:ph idx="1" hasCustomPrompt="1"/>
          </p:nvPr>
        </p:nvSpPr>
        <p:spPr/>
        <p:txBody>
          <a:bodyPr/>
          <a:lstStyle>
            <a:lvl1pPr rtl="0">
              <a:defRPr lang="en-US" sz="1100" smtClean="0"/>
            </a:lvl1pPr>
          </a:lstStyle>
          <a:p>
            <a:pPr rtl="0"/>
            <a:r>
              <a:rPr lang="en-US" sz="2000" dirty="0">
                <a:latin typeface="Calibri"/>
                <a:ea typeface="Calibri"/>
                <a:cs typeface="Arial"/>
              </a:rPr>
              <a:t>It is hypertext markup language that was developed from a more complex markup language, a protocol known as SGML (Standard Generalized Markup Language).</a:t>
            </a:r>
            <a:endParaRPr lang="en-US" sz="1100" dirty="0">
              <a:latin typeface="Calibri"/>
              <a:ea typeface="Calibri"/>
              <a:cs typeface="Arial"/>
            </a:endParaRPr>
          </a:p>
          <a:p>
            <a:pPr rtl="0"/>
            <a:r>
              <a:rPr lang="en-US" sz="2000" dirty="0">
                <a:latin typeface="Calibri"/>
                <a:ea typeface="Calibri"/>
                <a:cs typeface="Arial"/>
              </a:rPr>
              <a:t>HTML it is NOT a programming language it cannot be used to write programs and it cannot control the precise layout of a web page</a:t>
            </a:r>
            <a:endParaRPr lang="en-US" sz="1100" dirty="0">
              <a:latin typeface="Calibri"/>
              <a:ea typeface="Calibri"/>
              <a:cs typeface="Arial"/>
            </a:endParaRPr>
          </a:p>
          <a:p>
            <a:pPr rtl="0"/>
            <a:r>
              <a:rPr lang="en-US" sz="2000" dirty="0">
                <a:latin typeface="Calibri"/>
                <a:ea typeface="Calibri"/>
                <a:cs typeface="Arial"/>
              </a:rPr>
              <a:t>A markup language is a set of markup tags ,HTML uses markup tags to describe web pages .</a:t>
            </a:r>
            <a:endParaRPr lang="en-US" sz="1100" dirty="0">
              <a:latin typeface="Calibri"/>
              <a:ea typeface="Calibri"/>
              <a:cs typeface="Arial"/>
            </a:endParaRPr>
          </a:p>
          <a:p>
            <a:pPr lvl="0"/>
            <a:endParaRPr lang="en-US" dirty="0"/>
          </a:p>
        </p:txBody>
      </p:sp>
      <p:sp>
        <p:nvSpPr>
          <p:cNvPr id="6" name="Rectangle 5"/>
          <p:cNvSpPr>
            <a:spLocks noGrp="1" noChangeArrowheads="1"/>
          </p:cNvSpPr>
          <p:nvPr>
            <p:ph type="dt" sz="half" idx="10"/>
          </p:nvPr>
        </p:nvSpPr>
        <p:spPr/>
        <p:txBody>
          <a:bodyPr/>
          <a:lstStyle>
            <a:lvl1pPr>
              <a:defRPr/>
            </a:lvl1pPr>
          </a:lstStyle>
          <a:p>
            <a:pPr>
              <a:defRPr/>
            </a:pPr>
            <a:endParaRPr lang="en-US" dirty="0"/>
          </a:p>
        </p:txBody>
      </p:sp>
      <p:sp>
        <p:nvSpPr>
          <p:cNvPr id="7" name="Rectangle 6"/>
          <p:cNvSpPr>
            <a:spLocks noGrp="1" noChangeArrowheads="1"/>
          </p:cNvSpPr>
          <p:nvPr>
            <p:ph type="ftr" sz="quarter" idx="11"/>
          </p:nvPr>
        </p:nvSpPr>
        <p:spPr/>
        <p:txBody>
          <a:bodyPr/>
          <a:lstStyle>
            <a:lvl1pPr>
              <a:defRPr/>
            </a:lvl1pPr>
          </a:lstStyle>
          <a:p>
            <a:pPr>
              <a:defRPr/>
            </a:pPr>
            <a:endParaRPr lang="en-US" dirty="0"/>
          </a:p>
        </p:txBody>
      </p:sp>
      <p:sp>
        <p:nvSpPr>
          <p:cNvPr id="8" name="Rectangle 7"/>
          <p:cNvSpPr>
            <a:spLocks noGrp="1" noChangeArrowheads="1"/>
          </p:cNvSpPr>
          <p:nvPr>
            <p:ph type="sldNum" sz="quarter" idx="12"/>
          </p:nvPr>
        </p:nvSpPr>
        <p:spPr/>
        <p:txBody>
          <a:bodyPr/>
          <a:lstStyle>
            <a:lvl1pPr>
              <a:defRPr/>
            </a:lvl1pPr>
          </a:lstStyle>
          <a:p>
            <a:pPr>
              <a:defRPr/>
            </a:pPr>
            <a:fld id="{74608C2B-8333-4DA6-AA8F-9682A53E3AC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39CE21C6-2AC7-4878-8DB1-8713893DD21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a:xfrm>
            <a:off x="6646863" y="6094413"/>
            <a:ext cx="1905000" cy="457200"/>
          </a:xfrm>
        </p:spPr>
        <p:txBody>
          <a:bodyPr/>
          <a:lstStyle>
            <a:lvl1pPr>
              <a:defRPr/>
            </a:lvl1pPr>
          </a:lstStyle>
          <a:p>
            <a:pPr>
              <a:defRPr/>
            </a:pPr>
            <a:fld id="{94BA957B-C9AC-4542-B301-4844E3FFE6D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
          <p:cNvSpPr>
            <a:spLocks noGrp="1" noChangeArrowheads="1"/>
          </p:cNvSpPr>
          <p:nvPr>
            <p:ph type="dt" sz="half" idx="10"/>
          </p:nvPr>
        </p:nvSpPr>
        <p:spPr/>
        <p:txBody>
          <a:bodyPr/>
          <a:lstStyle>
            <a:lvl1pPr>
              <a:defRPr/>
            </a:lvl1pPr>
          </a:lstStyle>
          <a:p>
            <a:pPr>
              <a:defRPr/>
            </a:pPr>
            <a:endParaRPr lang="en-US" dirty="0"/>
          </a:p>
        </p:txBody>
      </p:sp>
      <p:sp>
        <p:nvSpPr>
          <p:cNvPr id="10" name="Rectangle 5"/>
          <p:cNvSpPr>
            <a:spLocks noGrp="1" noChangeArrowheads="1"/>
          </p:cNvSpPr>
          <p:nvPr>
            <p:ph type="ftr" sz="quarter" idx="11"/>
          </p:nvPr>
        </p:nvSpPr>
        <p:spPr/>
        <p:txBody>
          <a:bodyPr/>
          <a:lstStyle>
            <a:lvl1pPr>
              <a:defRPr/>
            </a:lvl1pPr>
          </a:lstStyle>
          <a:p>
            <a:pPr>
              <a:defRPr/>
            </a:pPr>
            <a:endParaRPr lang="en-US" dirty="0"/>
          </a:p>
        </p:txBody>
      </p:sp>
      <p:sp>
        <p:nvSpPr>
          <p:cNvPr id="11" name="Rectangle 6"/>
          <p:cNvSpPr>
            <a:spLocks noGrp="1" noChangeArrowheads="1"/>
          </p:cNvSpPr>
          <p:nvPr>
            <p:ph type="sldNum" sz="quarter" idx="12"/>
          </p:nvPr>
        </p:nvSpPr>
        <p:spPr/>
        <p:txBody>
          <a:bodyPr/>
          <a:lstStyle>
            <a:lvl1pPr>
              <a:defRPr/>
            </a:lvl1pPr>
          </a:lstStyle>
          <a:p>
            <a:pPr>
              <a:defRPr/>
            </a:pPr>
            <a:fld id="{4A46DD38-EF61-4275-9FFA-3A012554CA0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015977B-2FBE-4405-A10B-0C6A2C1EDBE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47454CC-3F47-4B8D-880B-F7361EE6272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dirty="0"/>
          </a:p>
        </p:txBody>
      </p:sp>
      <p:sp>
        <p:nvSpPr>
          <p:cNvPr id="7" name="Rectangle 6"/>
          <p:cNvSpPr>
            <a:spLocks noGrp="1" noChangeArrowheads="1"/>
          </p:cNvSpPr>
          <p:nvPr>
            <p:ph type="ftr" sz="quarter" idx="11"/>
          </p:nvPr>
        </p:nvSpPr>
        <p:spPr/>
        <p:txBody>
          <a:bodyPr/>
          <a:lstStyle>
            <a:lvl1pPr>
              <a:defRPr/>
            </a:lvl1pPr>
          </a:lstStyle>
          <a:p>
            <a:pPr>
              <a:defRPr/>
            </a:pPr>
            <a:endParaRPr lang="en-US" dirty="0"/>
          </a:p>
        </p:txBody>
      </p:sp>
      <p:sp>
        <p:nvSpPr>
          <p:cNvPr id="8" name="Rectangle 7"/>
          <p:cNvSpPr>
            <a:spLocks noGrp="1" noChangeArrowheads="1"/>
          </p:cNvSpPr>
          <p:nvPr>
            <p:ph type="sldNum" sz="quarter" idx="12"/>
          </p:nvPr>
        </p:nvSpPr>
        <p:spPr/>
        <p:txBody>
          <a:bodyPr/>
          <a:lstStyle>
            <a:lvl1pPr>
              <a:defRPr/>
            </a:lvl1pPr>
          </a:lstStyle>
          <a:p>
            <a:pPr>
              <a:defRPr/>
            </a:pPr>
            <a:fld id="{80756605-133E-4E9B-895B-3FADF7F09F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p:nvPr userDrawn="1"/>
        </p:nvSpPr>
        <p:spPr>
          <a:xfrm>
            <a:off x="7524750" y="6665913"/>
            <a:ext cx="1619250" cy="215900"/>
          </a:xfrm>
          <a:prstGeom prst="rect">
            <a:avLst/>
          </a:prstGeom>
          <a:noFill/>
        </p:spPr>
        <p:txBody>
          <a:bodyPr rtlCol="1">
            <a:spAutoFit/>
          </a:bodyPr>
          <a:lstStyle/>
          <a:p>
            <a:pPr>
              <a:defRPr/>
            </a:pPr>
            <a:r>
              <a:rPr lang="en-US" sz="800" dirty="0"/>
              <a:t>© Information System Department</a:t>
            </a:r>
            <a:endParaRPr lang="ar-SA" sz="800"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dirty="0"/>
          </a:p>
        </p:txBody>
      </p:sp>
      <p:sp>
        <p:nvSpPr>
          <p:cNvPr id="7" name="Rectangle 6"/>
          <p:cNvSpPr>
            <a:spLocks noGrp="1" noChangeArrowheads="1"/>
          </p:cNvSpPr>
          <p:nvPr>
            <p:ph type="ftr" sz="quarter" idx="11"/>
          </p:nvPr>
        </p:nvSpPr>
        <p:spPr/>
        <p:txBody>
          <a:bodyPr/>
          <a:lstStyle>
            <a:lvl1pPr>
              <a:defRPr/>
            </a:lvl1pPr>
          </a:lstStyle>
          <a:p>
            <a:pPr>
              <a:defRPr/>
            </a:pPr>
            <a:endParaRPr lang="en-US" dirty="0"/>
          </a:p>
        </p:txBody>
      </p:sp>
      <p:sp>
        <p:nvSpPr>
          <p:cNvPr id="8" name="Rectangle 7"/>
          <p:cNvSpPr>
            <a:spLocks noGrp="1" noChangeArrowheads="1"/>
          </p:cNvSpPr>
          <p:nvPr>
            <p:ph type="sldNum" sz="quarter" idx="12"/>
          </p:nvPr>
        </p:nvSpPr>
        <p:spPr/>
        <p:txBody>
          <a:bodyPr/>
          <a:lstStyle>
            <a:lvl1pPr>
              <a:defRPr/>
            </a:lvl1pPr>
          </a:lstStyle>
          <a:p>
            <a:pPr>
              <a:defRPr/>
            </a:pPr>
            <a:fld id="{920518E0-88BA-4D4D-A910-E0CF065CB59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3074" name="Picture 10" descr="corporate1"/>
          <p:cNvPicPr>
            <a:picLocks noChangeAspect="1" noChangeArrowheads="1"/>
          </p:cNvPicPr>
          <p:nvPr/>
        </p:nvPicPr>
        <p:blipFill>
          <a:blip r:embed="rId15">
            <a:duotone>
              <a:prstClr val="black"/>
              <a:schemeClr val="accent1">
                <a:tint val="45000"/>
                <a:satMod val="400000"/>
              </a:schemeClr>
            </a:duotone>
            <a:lum bright="-30000"/>
          </a:blip>
          <a:srcRect/>
          <a:stretch>
            <a:fillRect/>
          </a:stretch>
        </p:blipFill>
        <p:spPr bwMode="auto">
          <a:xfrm>
            <a:off x="0" y="0"/>
            <a:ext cx="9144000" cy="6862763"/>
          </a:xfrm>
          <a:prstGeom prst="rect">
            <a:avLst/>
          </a:prstGeom>
          <a:gradFill>
            <a:gsLst>
              <a:gs pos="0">
                <a:srgbClr val="FFF200"/>
              </a:gs>
              <a:gs pos="45000">
                <a:srgbClr val="FF7A00"/>
              </a:gs>
              <a:gs pos="70000">
                <a:srgbClr val="FF0300"/>
              </a:gs>
              <a:gs pos="100000">
                <a:srgbClr val="4D0808"/>
              </a:gs>
            </a:gsLst>
            <a:lin ang="5400000" scaled="0"/>
          </a:gradFill>
          <a:ln w="9525">
            <a:noFill/>
            <a:miter lim="800000"/>
            <a:headEnd/>
            <a:tailEnd/>
          </a:ln>
        </p:spPr>
      </p:pic>
      <p:sp>
        <p:nvSpPr>
          <p:cNvPr id="3075"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6" name="Rectangle 3"/>
          <p:cNvSpPr>
            <a:spLocks noGrp="1" noChangeArrowheads="1"/>
          </p:cNvSpPr>
          <p:nvPr>
            <p:ph type="body" idx="1"/>
          </p:nvPr>
        </p:nvSpPr>
        <p:spPr bwMode="auto">
          <a:xfrm>
            <a:off x="685800" y="1981200"/>
            <a:ext cx="77724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dirty="0"/>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dirty="0"/>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2B4B680-88F7-4369-99FF-BE4450D8289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Lst>
  <p:hf hdr="0" ft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itchFamily="34" charset="0"/>
        </a:defRPr>
      </a:lvl2pPr>
      <a:lvl3pPr algn="l" rtl="0" eaLnBrk="0" fontAlgn="base" hangingPunct="0">
        <a:spcBef>
          <a:spcPct val="0"/>
        </a:spcBef>
        <a:spcAft>
          <a:spcPct val="0"/>
        </a:spcAft>
        <a:defRPr sz="3000">
          <a:solidFill>
            <a:schemeClr val="tx2"/>
          </a:solidFill>
          <a:latin typeface="Verdana" pitchFamily="34" charset="0"/>
        </a:defRPr>
      </a:lvl3pPr>
      <a:lvl4pPr algn="l" rtl="0" eaLnBrk="0" fontAlgn="base" hangingPunct="0">
        <a:spcBef>
          <a:spcPct val="0"/>
        </a:spcBef>
        <a:spcAft>
          <a:spcPct val="0"/>
        </a:spcAft>
        <a:defRPr sz="3000">
          <a:solidFill>
            <a:schemeClr val="tx2"/>
          </a:solidFill>
          <a:latin typeface="Verdana" pitchFamily="34" charset="0"/>
        </a:defRPr>
      </a:lvl4pPr>
      <a:lvl5pPr algn="l" rtl="0" eaLnBrk="0" fontAlgn="base" hangingPunct="0">
        <a:spcBef>
          <a:spcPct val="0"/>
        </a:spcBef>
        <a:spcAft>
          <a:spcPct val="0"/>
        </a:spcAft>
        <a:defRPr sz="3000">
          <a:solidFill>
            <a:schemeClr val="tx2"/>
          </a:solidFill>
          <a:latin typeface="Verdana" pitchFamily="34"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itchFamily="18" charset="2"/>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Comic Sans MS" pitchFamily="66" charset="0"/>
        </a:defRPr>
      </a:lvl4pPr>
      <a:lvl5pPr marL="2057400" indent="-228600" algn="l" rtl="0" eaLnBrk="0" fontAlgn="base" hangingPunct="0">
        <a:spcBef>
          <a:spcPct val="20000"/>
        </a:spcBef>
        <a:spcAft>
          <a:spcPct val="0"/>
        </a:spcAft>
        <a:buChar char="»"/>
        <a:defRPr sz="2000">
          <a:solidFill>
            <a:schemeClr val="tx1"/>
          </a:solidFill>
          <a:latin typeface="Comic Sans MS" pitchFamily="66" charset="0"/>
        </a:defRPr>
      </a:lvl5pPr>
      <a:lvl6pPr marL="2514600" indent="-228600" algn="l" rtl="0" fontAlgn="base">
        <a:spcBef>
          <a:spcPct val="20000"/>
        </a:spcBef>
        <a:spcAft>
          <a:spcPct val="0"/>
        </a:spcAft>
        <a:buChar char="»"/>
        <a:defRPr sz="2000">
          <a:solidFill>
            <a:schemeClr val="tx1"/>
          </a:solidFill>
          <a:latin typeface="Comic Sans MS" pitchFamily="66" charset="0"/>
        </a:defRPr>
      </a:lvl6pPr>
      <a:lvl7pPr marL="2971800" indent="-228600" algn="l" rtl="0" fontAlgn="base">
        <a:spcBef>
          <a:spcPct val="20000"/>
        </a:spcBef>
        <a:spcAft>
          <a:spcPct val="0"/>
        </a:spcAft>
        <a:buChar char="»"/>
        <a:defRPr sz="2000">
          <a:solidFill>
            <a:schemeClr val="tx1"/>
          </a:solidFill>
          <a:latin typeface="Comic Sans MS" pitchFamily="66" charset="0"/>
        </a:defRPr>
      </a:lvl7pPr>
      <a:lvl8pPr marL="3429000" indent="-228600" algn="l" rtl="0" fontAlgn="base">
        <a:spcBef>
          <a:spcPct val="20000"/>
        </a:spcBef>
        <a:spcAft>
          <a:spcPct val="0"/>
        </a:spcAft>
        <a:buChar char="»"/>
        <a:defRPr sz="2000">
          <a:solidFill>
            <a:schemeClr val="tx1"/>
          </a:solidFill>
          <a:latin typeface="Comic Sans MS" pitchFamily="66" charset="0"/>
        </a:defRPr>
      </a:lvl8pPr>
      <a:lvl9pPr marL="3886200" indent="-228600" algn="l" rtl="0" fontAlgn="base">
        <a:spcBef>
          <a:spcPct val="20000"/>
        </a:spcBef>
        <a:spcAft>
          <a:spcPct val="0"/>
        </a:spcAft>
        <a:buChar char="»"/>
        <a:defRPr sz="2000">
          <a:solidFill>
            <a:schemeClr val="tx1"/>
          </a:solidFill>
          <a:latin typeface="Comic Sans MS" pitchFamily="6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dirty="0"/>
              <a:t>Introduction to Java Script</a:t>
            </a:r>
          </a:p>
        </p:txBody>
      </p:sp>
      <p:sp>
        <p:nvSpPr>
          <p:cNvPr id="17411" name="Rectangle 5"/>
          <p:cNvSpPr>
            <a:spLocks noGrp="1" noChangeArrowheads="1"/>
          </p:cNvSpPr>
          <p:nvPr>
            <p:ph type="subTitle" idx="1"/>
          </p:nvPr>
        </p:nvSpPr>
        <p:spPr/>
        <p:txBody>
          <a:bodyPr/>
          <a:lstStyle/>
          <a:p>
            <a:pPr eaLnBrk="1" hangingPunct="1"/>
            <a:r>
              <a:rPr lang="en-GB" dirty="0" err="1"/>
              <a:t>Mouath</a:t>
            </a:r>
            <a:r>
              <a:rPr lang="en-GB" dirty="0"/>
              <a:t> </a:t>
            </a:r>
            <a:r>
              <a:rPr lang="en-GB" dirty="0" err="1"/>
              <a:t>Oadah</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4 Arrays Cont</a:t>
            </a:r>
            <a:r>
              <a:rPr lang="en-US" b="1" dirty="0"/>
              <a:t>…</a:t>
            </a:r>
            <a:endParaRPr b="1"/>
          </a:p>
        </p:txBody>
      </p:sp>
      <p:sp>
        <p:nvSpPr>
          <p:cNvPr id="19459" name="Content Placeholder 5"/>
          <p:cNvSpPr>
            <a:spLocks noGrp="1"/>
          </p:cNvSpPr>
          <p:nvPr>
            <p:ph idx="1"/>
          </p:nvPr>
        </p:nvSpPr>
        <p:spPr>
          <a:xfrm>
            <a:off x="685800" y="1981200"/>
            <a:ext cx="7772400" cy="4358640"/>
          </a:xfrm>
        </p:spPr>
        <p:txBody>
          <a:bodyPr/>
          <a:lstStyle/>
          <a:p>
            <a:r>
              <a:rPr sz="1800"/>
              <a:t>In JavaScript, however, an array's length increases if you assign a value to an element higher than the current length of the array. The following code creates an array of length zero, then assigns a value to element 99. This changes the length of the array to 100.</a:t>
            </a:r>
          </a:p>
          <a:p>
            <a:pPr>
              <a:buNone/>
            </a:pPr>
            <a:r>
              <a:rPr sz="1800"/>
              <a:t> </a:t>
            </a:r>
          </a:p>
          <a:p>
            <a:r>
              <a:rPr sz="1800"/>
              <a:t>colors = new Array(); </a:t>
            </a:r>
            <a:br>
              <a:rPr sz="1800"/>
            </a:br>
            <a:r>
              <a:rPr sz="1800"/>
              <a:t>colors[99] = "midnightblue"; </a:t>
            </a:r>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5 Operators</a:t>
            </a:r>
          </a:p>
        </p:txBody>
      </p:sp>
      <p:sp>
        <p:nvSpPr>
          <p:cNvPr id="19459" name="Content Placeholder 5"/>
          <p:cNvSpPr>
            <a:spLocks noGrp="1"/>
          </p:cNvSpPr>
          <p:nvPr>
            <p:ph idx="1"/>
          </p:nvPr>
        </p:nvSpPr>
        <p:spPr>
          <a:xfrm>
            <a:off x="685800" y="1981200"/>
            <a:ext cx="7772400" cy="4358640"/>
          </a:xfrm>
        </p:spPr>
        <p:txBody>
          <a:bodyPr/>
          <a:lstStyle/>
          <a:p>
            <a:r>
              <a:rPr sz="2000"/>
              <a:t>JavaScript has many different operators the most essential assignment, comparison, arithmetic and logical operators.</a:t>
            </a:r>
          </a:p>
          <a:p>
            <a:endParaRPr sz="200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5.1 Selected assignment operators</a:t>
            </a:r>
          </a:p>
        </p:txBody>
      </p:sp>
      <p:sp>
        <p:nvSpPr>
          <p:cNvPr id="19459" name="Content Placeholder 5"/>
          <p:cNvSpPr>
            <a:spLocks noGrp="1"/>
          </p:cNvSpPr>
          <p:nvPr>
            <p:ph idx="1"/>
          </p:nvPr>
        </p:nvSpPr>
        <p:spPr>
          <a:xfrm>
            <a:off x="685800" y="1981200"/>
            <a:ext cx="7772400" cy="4358640"/>
          </a:xfrm>
        </p:spPr>
        <p:txBody>
          <a:bodyPr/>
          <a:lstStyle/>
          <a:p>
            <a:r>
              <a:rPr sz="2000"/>
              <a:t>An assignment operator assigns a value to its left operand based on the value of its right operand. The basic assignment operator is equal (=), which assigns the value of its right operand to its left operand. The other operators are shorthand for standard operations</a:t>
            </a:r>
          </a:p>
          <a:p>
            <a:endParaRPr sz="200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12</a:t>
            </a:fld>
            <a:endParaRPr lang="en-US"/>
          </a:p>
        </p:txBody>
      </p:sp>
      <p:graphicFrame>
        <p:nvGraphicFramePr>
          <p:cNvPr id="5" name="جدول 4"/>
          <p:cNvGraphicFramePr>
            <a:graphicFrameLocks noGrp="1"/>
          </p:cNvGraphicFramePr>
          <p:nvPr/>
        </p:nvGraphicFramePr>
        <p:xfrm>
          <a:off x="1365504" y="3969512"/>
          <a:ext cx="6096000" cy="185420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Shorthand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 = 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 = 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 = 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 = x / 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5.2 Comparison operators</a:t>
            </a:r>
          </a:p>
        </p:txBody>
      </p:sp>
      <p:sp>
        <p:nvSpPr>
          <p:cNvPr id="19459" name="Content Placeholder 5"/>
          <p:cNvSpPr>
            <a:spLocks noGrp="1"/>
          </p:cNvSpPr>
          <p:nvPr>
            <p:ph idx="1"/>
          </p:nvPr>
        </p:nvSpPr>
        <p:spPr>
          <a:xfrm>
            <a:off x="685800" y="1981200"/>
            <a:ext cx="7772400" cy="4358640"/>
          </a:xfrm>
        </p:spPr>
        <p:txBody>
          <a:bodyPr/>
          <a:lstStyle/>
          <a:p>
            <a:r>
              <a:rPr sz="2000"/>
              <a:t>A comparison operator compares its operands and returns a logical value based on whether the comparison is true or not. The operands can be numerical or string values.</a:t>
            </a:r>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13</a:t>
            </a:fld>
            <a:endParaRPr lang="en-US"/>
          </a:p>
        </p:txBody>
      </p:sp>
      <p:graphicFrame>
        <p:nvGraphicFramePr>
          <p:cNvPr id="5" name="جدول 4"/>
          <p:cNvGraphicFramePr>
            <a:graphicFrameLocks noGrp="1"/>
          </p:cNvGraphicFramePr>
          <p:nvPr/>
        </p:nvGraphicFramePr>
        <p:xfrm>
          <a:off x="694944" y="3328416"/>
          <a:ext cx="6717792" cy="3084576"/>
        </p:xfrm>
        <a:graphic>
          <a:graphicData uri="http://schemas.openxmlformats.org/drawingml/2006/table">
            <a:tbl>
              <a:tblPr firstRow="1" bandRow="1">
                <a:tableStyleId>{69012ECD-51FC-41F1-AA8D-1B2483CD663E}</a:tableStyleId>
              </a:tblPr>
              <a:tblGrid>
                <a:gridCol w="1805087">
                  <a:extLst>
                    <a:ext uri="{9D8B030D-6E8A-4147-A177-3AD203B41FA5}">
                      <a16:colId xmlns:a16="http://schemas.microsoft.com/office/drawing/2014/main" val="20000"/>
                    </a:ext>
                  </a:extLst>
                </a:gridCol>
                <a:gridCol w="4912705">
                  <a:extLst>
                    <a:ext uri="{9D8B030D-6E8A-4147-A177-3AD203B41FA5}">
                      <a16:colId xmlns:a16="http://schemas.microsoft.com/office/drawing/2014/main" val="20001"/>
                    </a:ext>
                  </a:extLst>
                </a:gridCol>
              </a:tblGrid>
              <a:tr h="295161">
                <a:tc>
                  <a:txBody>
                    <a:bodyPr/>
                    <a:lstStyle/>
                    <a:p>
                      <a:pPr algn="ctr"/>
                      <a:r>
                        <a:rPr lang="en-US" sz="1600" dirty="0"/>
                        <a:t>Operator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161">
                <a:tc>
                  <a:txBody>
                    <a:bodyPr/>
                    <a:lstStyle/>
                    <a:p>
                      <a:pPr algn="l"/>
                      <a:r>
                        <a:rPr lang="en-US" sz="1400" dirty="0"/>
                        <a:t>Equal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the operands are equal.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856">
                <a:tc>
                  <a:txBody>
                    <a:bodyPr/>
                    <a:lstStyle/>
                    <a:p>
                      <a:pPr algn="l"/>
                      <a:r>
                        <a:rPr lang="en-US" sz="1400" dirty="0"/>
                        <a:t>Not equal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the operands are not equal.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9824">
                <a:tc>
                  <a:txBody>
                    <a:bodyPr/>
                    <a:lstStyle/>
                    <a:p>
                      <a:pPr algn="l"/>
                      <a:r>
                        <a:rPr lang="en-US" sz="1400" dirty="0"/>
                        <a:t>Greater than (&gt;)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left operand is greater than right operand.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9824">
                <a:tc>
                  <a:txBody>
                    <a:bodyPr/>
                    <a:lstStyle/>
                    <a:p>
                      <a:pPr algn="l"/>
                      <a:r>
                        <a:rPr lang="en-US" sz="1400" dirty="0"/>
                        <a:t>Greater than or equal (&gt;=)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left operand is greater than or equal to right operand.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9824">
                <a:tc>
                  <a:txBody>
                    <a:bodyPr/>
                    <a:lstStyle/>
                    <a:p>
                      <a:pPr algn="l"/>
                      <a:r>
                        <a:rPr lang="en-US" sz="1400" dirty="0"/>
                        <a:t>Less than (&lt;)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left operand is less than right operand.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9824">
                <a:tc>
                  <a:txBody>
                    <a:bodyPr/>
                    <a:lstStyle/>
                    <a:p>
                      <a:pPr algn="l"/>
                      <a:r>
                        <a:rPr lang="en-US" sz="1400" dirty="0"/>
                        <a:t>Less than or equal (&lt;=)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Evaluates to true if left operand is less than or equal to right operand.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5.3 Selected Arithmetic Operators</a:t>
            </a:r>
          </a:p>
        </p:txBody>
      </p:sp>
      <p:sp>
        <p:nvSpPr>
          <p:cNvPr id="19459" name="Content Placeholder 5"/>
          <p:cNvSpPr>
            <a:spLocks noGrp="1"/>
          </p:cNvSpPr>
          <p:nvPr>
            <p:ph idx="1"/>
          </p:nvPr>
        </p:nvSpPr>
        <p:spPr>
          <a:xfrm>
            <a:off x="685800" y="1981200"/>
            <a:ext cx="7772400" cy="4358640"/>
          </a:xfrm>
        </p:spPr>
        <p:txBody>
          <a:bodyPr/>
          <a:lstStyle/>
          <a:p>
            <a:r>
              <a:rPr sz="2000"/>
              <a:t>Arithmetic operators take numerical values as their operands and return a single numerical value. The standard arithmetic operators are addition (+), subtraction (-), multiplication (*), division (/) and remainder (%). These operators work as they do in other programming languages, as well as in standard algebra.</a:t>
            </a:r>
          </a:p>
          <a:p>
            <a:endParaRPr sz="2000"/>
          </a:p>
          <a:p>
            <a:r>
              <a:rPr sz="2000"/>
              <a:t>Since programmers frequently need to add or subtract 1 from a variable, JavaScript has shortcuts for doing this. myVar++ adds one to the value of myVar, while  myVar-- subtracts one from myVar. </a:t>
            </a:r>
          </a:p>
          <a:p>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5.4 Logical Operators</a:t>
            </a:r>
          </a:p>
        </p:txBody>
      </p:sp>
      <p:sp>
        <p:nvSpPr>
          <p:cNvPr id="19459" name="Content Placeholder 5"/>
          <p:cNvSpPr>
            <a:spLocks noGrp="1"/>
          </p:cNvSpPr>
          <p:nvPr>
            <p:ph idx="1"/>
          </p:nvPr>
        </p:nvSpPr>
        <p:spPr>
          <a:xfrm>
            <a:off x="685800" y="1981200"/>
            <a:ext cx="7772400" cy="1798320"/>
          </a:xfrm>
        </p:spPr>
        <p:txBody>
          <a:bodyPr/>
          <a:lstStyle/>
          <a:p>
            <a:pPr algn="just"/>
            <a:r>
              <a:rPr sz="2000"/>
              <a:t>Logical operators take Boolean (logical) values as operands and return a Boolean value. That is, they evaluate whether each subexpression within a Boolean expression is true or false, and then execute the operation on the respective truth values</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15</a:t>
            </a:fld>
            <a:endParaRPr lang="en-US"/>
          </a:p>
        </p:txBody>
      </p:sp>
      <p:graphicFrame>
        <p:nvGraphicFramePr>
          <p:cNvPr id="5" name="جدول 4"/>
          <p:cNvGraphicFramePr>
            <a:graphicFrameLocks noGrp="1"/>
          </p:cNvGraphicFramePr>
          <p:nvPr/>
        </p:nvGraphicFramePr>
        <p:xfrm>
          <a:off x="1365504" y="3969512"/>
          <a:ext cx="6096000" cy="148336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Operator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Usage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and (&amp;&amp;)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expr1 &amp;&amp; expr2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or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expr1 || expr2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not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r>
                        <a:rPr lang="en-US" dirty="0" err="1"/>
                        <a:t>expr</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6 Using JavaScript Objects</a:t>
            </a:r>
          </a:p>
        </p:txBody>
      </p:sp>
      <p:sp>
        <p:nvSpPr>
          <p:cNvPr id="19459" name="Content Placeholder 5"/>
          <p:cNvSpPr>
            <a:spLocks noGrp="1"/>
          </p:cNvSpPr>
          <p:nvPr>
            <p:ph idx="1"/>
          </p:nvPr>
        </p:nvSpPr>
        <p:spPr>
          <a:xfrm>
            <a:off x="685800" y="1981200"/>
            <a:ext cx="7772400" cy="4236720"/>
          </a:xfrm>
        </p:spPr>
        <p:txBody>
          <a:bodyPr/>
          <a:lstStyle/>
          <a:p>
            <a:pPr algn="just"/>
            <a:r>
              <a:rPr sz="2000"/>
              <a:t>When you load a document in your web browser, it creates a number of JavaScript objects with properties and capabilities based on the HTML in the document . These objects exist in a hierarchy that reflects the structure of the HTML page itself.</a:t>
            </a:r>
          </a:p>
          <a:p>
            <a:pPr algn="just"/>
            <a:endParaRPr sz="2000"/>
          </a:p>
          <a:p>
            <a:pPr algn="just"/>
            <a:r>
              <a:rPr sz="2000"/>
              <a:t>The pre-defined objects that are most commonly used are the window and document objects. The window has methods that allow you to create new windows with the open() and close() methods. It also allows you to create message boxes using alert(), confirm(), and prompt(). Each displays the text that you put between the parentheses</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6 Using JavaScript Objects Cont</a:t>
            </a:r>
            <a:r>
              <a:rPr lang="en-US" b="1" dirty="0"/>
              <a:t>…</a:t>
            </a:r>
            <a:endParaRPr b="1"/>
          </a:p>
        </p:txBody>
      </p:sp>
      <p:sp>
        <p:nvSpPr>
          <p:cNvPr id="19459" name="Content Placeholder 5"/>
          <p:cNvSpPr>
            <a:spLocks noGrp="1"/>
          </p:cNvSpPr>
          <p:nvPr>
            <p:ph idx="1"/>
          </p:nvPr>
        </p:nvSpPr>
        <p:spPr>
          <a:xfrm>
            <a:off x="685800" y="1981200"/>
            <a:ext cx="7772400" cy="4236720"/>
          </a:xfrm>
        </p:spPr>
        <p:txBody>
          <a:bodyPr/>
          <a:lstStyle/>
          <a:p>
            <a:r>
              <a:rPr sz="2000"/>
              <a:t>The document object models the HTML page. The document object contains arrays which store all the components of your web page, such as images, links, and forms. You can access and call methods on these elements of your web page through the arrays. </a:t>
            </a:r>
          </a:p>
          <a:p>
            <a:endParaRPr sz="2000"/>
          </a:p>
          <a:p>
            <a:r>
              <a:rPr sz="2000"/>
              <a:t>The objects in this pre-defined hierarchy can be accessed and modified. To refer to specific properties, you must specify the property name and all its ancestors, spelling out the complete hierarchy until the document object. A period, '.', is used in between each object and the name of its property</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6 Using JavaScript Objects Cont2</a:t>
            </a:r>
            <a:r>
              <a:rPr lang="en-US" b="1" dirty="0"/>
              <a:t>…</a:t>
            </a:r>
            <a:endParaRPr b="1"/>
          </a:p>
        </p:txBody>
      </p:sp>
      <p:sp>
        <p:nvSpPr>
          <p:cNvPr id="19459" name="Content Placeholder 5"/>
          <p:cNvSpPr>
            <a:spLocks noGrp="1"/>
          </p:cNvSpPr>
          <p:nvPr>
            <p:ph idx="1"/>
          </p:nvPr>
        </p:nvSpPr>
        <p:spPr>
          <a:xfrm>
            <a:off x="685800" y="1834896"/>
            <a:ext cx="7772400" cy="4614672"/>
          </a:xfrm>
        </p:spPr>
        <p:txBody>
          <a:bodyPr/>
          <a:lstStyle/>
          <a:p>
            <a:r>
              <a:rPr sz="2000"/>
              <a:t>a property / object gets its name from the NAME attribute of the HTML tag. </a:t>
            </a:r>
          </a:p>
          <a:p>
            <a:r>
              <a:rPr sz="2000"/>
              <a:t>For example, the following refers to the </a:t>
            </a:r>
            <a:r>
              <a:rPr sz="2000" i="1"/>
              <a:t>value</a:t>
            </a:r>
            <a:r>
              <a:rPr sz="2000"/>
              <a:t> property of a text field named </a:t>
            </a:r>
            <a:r>
              <a:rPr sz="2000" i="1"/>
              <a:t>text1</a:t>
            </a:r>
            <a:r>
              <a:rPr sz="2000"/>
              <a:t> in a form named </a:t>
            </a:r>
            <a:r>
              <a:rPr sz="2000" i="1"/>
              <a:t>myform</a:t>
            </a:r>
            <a:r>
              <a:rPr sz="2000"/>
              <a:t> in the current document. </a:t>
            </a:r>
          </a:p>
          <a:p>
            <a:r>
              <a:rPr sz="2000"/>
              <a:t>document.myform.text1.value</a:t>
            </a:r>
          </a:p>
          <a:p>
            <a:endParaRPr sz="2000"/>
          </a:p>
          <a:p>
            <a:r>
              <a:rPr sz="2000"/>
              <a:t>Form elements can also be accessed through the aforementioned forms array of the document object. In the above example, if the form named </a:t>
            </a:r>
            <a:r>
              <a:rPr sz="2000" i="1"/>
              <a:t>myform</a:t>
            </a:r>
            <a:r>
              <a:rPr sz="2000"/>
              <a:t> was the first form on the page, and </a:t>
            </a:r>
            <a:r>
              <a:rPr sz="2000" i="1"/>
              <a:t>text1</a:t>
            </a:r>
            <a:r>
              <a:rPr sz="2000"/>
              <a:t> was the third field in the form, the following also refers to that field's value property. </a:t>
            </a:r>
          </a:p>
          <a:p>
            <a:r>
              <a:rPr sz="2000"/>
              <a:t>document.forms[0].elements[2].value</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6 Using JavaScript Objects Cont3</a:t>
            </a:r>
            <a:r>
              <a:rPr lang="en-US" b="1" dirty="0"/>
              <a:t>…</a:t>
            </a:r>
            <a:endParaRPr b="1"/>
          </a:p>
        </p:txBody>
      </p:sp>
      <p:sp>
        <p:nvSpPr>
          <p:cNvPr id="19459" name="Content Placeholder 5"/>
          <p:cNvSpPr>
            <a:spLocks noGrp="1"/>
          </p:cNvSpPr>
          <p:nvPr>
            <p:ph idx="1"/>
          </p:nvPr>
        </p:nvSpPr>
        <p:spPr>
          <a:xfrm>
            <a:off x="3376224" y="1380786"/>
            <a:ext cx="5166527" cy="420624"/>
          </a:xfrm>
        </p:spPr>
        <p:txBody>
          <a:bodyPr/>
          <a:lstStyle/>
          <a:p>
            <a:pPr>
              <a:buNone/>
            </a:pPr>
            <a:r>
              <a:rPr sz="2000"/>
              <a:t>JavaScript Objects hierarchy </a:t>
            </a:r>
            <a:endParaRPr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19</a:t>
            </a:fld>
            <a:endParaRPr lang="en-US"/>
          </a:p>
        </p:txBody>
      </p:sp>
      <p:pic>
        <p:nvPicPr>
          <p:cNvPr id="5" name="صورة 4" descr="untitled.bmp"/>
          <p:cNvPicPr>
            <a:picLocks noChangeAspect="1"/>
          </p:cNvPicPr>
          <p:nvPr/>
        </p:nvPicPr>
        <p:blipFill>
          <a:blip r:embed="rId3"/>
          <a:stretch>
            <a:fillRect/>
          </a:stretch>
        </p:blipFill>
        <p:spPr>
          <a:xfrm>
            <a:off x="439706" y="1891760"/>
            <a:ext cx="5562600" cy="46776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6397625" cy="1143000"/>
          </a:xfrm>
        </p:spPr>
        <p:txBody>
          <a:bodyPr/>
          <a:lstStyle/>
          <a:p>
            <a:pPr eaLnBrk="1" hangingPunct="1"/>
            <a:r>
              <a:rPr lang="en-US"/>
              <a:t>OUTLINE</a:t>
            </a:r>
          </a:p>
        </p:txBody>
      </p:sp>
      <p:sp>
        <p:nvSpPr>
          <p:cNvPr id="18435" name="Content Placeholder 22"/>
          <p:cNvSpPr>
            <a:spLocks noGrp="1"/>
          </p:cNvSpPr>
          <p:nvPr>
            <p:ph idx="1"/>
          </p:nvPr>
        </p:nvSpPr>
        <p:spPr/>
        <p:txBody>
          <a:bodyPr/>
          <a:lstStyle/>
          <a:p>
            <a:r>
              <a:rPr sz="1800" b="1"/>
              <a:t>1 Introduction to Java Script</a:t>
            </a:r>
            <a:endParaRPr lang="ar-SA" sz="1800" b="1" dirty="0"/>
          </a:p>
          <a:p>
            <a:r>
              <a:rPr sz="1800" b="1">
                <a:cs typeface="Traditional Arabic" pitchFamily="2" charset="-78"/>
              </a:rPr>
              <a:t>2 </a:t>
            </a:r>
            <a:r>
              <a:rPr sz="1800" b="1"/>
              <a:t>Embedding JavaScript into your HTML document</a:t>
            </a:r>
          </a:p>
          <a:p>
            <a:r>
              <a:rPr sz="1800" b="1"/>
              <a:t>3 Variables</a:t>
            </a:r>
          </a:p>
          <a:p>
            <a:r>
              <a:rPr sz="1800" b="1"/>
              <a:t>4 Arrays</a:t>
            </a:r>
          </a:p>
          <a:p>
            <a:r>
              <a:rPr sz="1800" b="1"/>
              <a:t>5 Operators</a:t>
            </a:r>
          </a:p>
          <a:p>
            <a:r>
              <a:rPr sz="1800" b="1"/>
              <a:t>6 Using JavaScript Objects</a:t>
            </a:r>
            <a:endParaRPr lang="ar-SA" sz="1800" b="1" dirty="0"/>
          </a:p>
          <a:p>
            <a:r>
              <a:rPr sz="1800" b="1"/>
              <a:t>7 Functions</a:t>
            </a:r>
          </a:p>
          <a:p>
            <a:r>
              <a:rPr sz="1800" b="1"/>
              <a:t>8 If/Else Statements</a:t>
            </a:r>
          </a:p>
          <a:p>
            <a:r>
              <a:rPr sz="1800" b="1"/>
              <a:t>9 Loops</a:t>
            </a:r>
          </a:p>
          <a:p>
            <a:r>
              <a:rPr sz="1800" b="1"/>
              <a:t>10 Commenting</a:t>
            </a:r>
            <a:endParaRPr lang="en-US" sz="1800" dirty="0"/>
          </a:p>
        </p:txBody>
      </p:sp>
      <p:sp>
        <p:nvSpPr>
          <p:cNvPr id="4" name="Slide Number Placeholder 3"/>
          <p:cNvSpPr>
            <a:spLocks noGrp="1"/>
          </p:cNvSpPr>
          <p:nvPr>
            <p:ph type="sldNum" sz="quarter" idx="12"/>
          </p:nvPr>
        </p:nvSpPr>
        <p:spPr/>
        <p:txBody>
          <a:bodyPr/>
          <a:lstStyle/>
          <a:p>
            <a:pPr>
              <a:defRPr/>
            </a:pPr>
            <a:fld id="{A3D0AB1F-785C-4383-ACC0-2A00B14FC859}" type="slidenum">
              <a:rPr lang="en-US" smtClean="0"/>
              <a:pPr>
                <a:defRPr/>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br>
              <a:rPr lang="ar-SA" b="1" dirty="0"/>
            </a:br>
            <a:r>
              <a:rPr b="1"/>
              <a:t>6.1 JavaScript Window Object Methods</a:t>
            </a:r>
            <a:br>
              <a:rPr b="1"/>
            </a:br>
            <a:endParaRPr b="1"/>
          </a:p>
        </p:txBody>
      </p:sp>
      <p:sp>
        <p:nvSpPr>
          <p:cNvPr id="19459" name="Content Placeholder 5"/>
          <p:cNvSpPr>
            <a:spLocks noGrp="1"/>
          </p:cNvSpPr>
          <p:nvPr>
            <p:ph idx="1"/>
          </p:nvPr>
        </p:nvSpPr>
        <p:spPr>
          <a:xfrm>
            <a:off x="685800" y="1834896"/>
            <a:ext cx="7772400" cy="2068364"/>
          </a:xfrm>
        </p:spPr>
        <p:txBody>
          <a:bodyPr/>
          <a:lstStyle/>
          <a:p>
            <a:r>
              <a:rPr lang="en-US" sz="2000" dirty="0"/>
              <a:t>W</a:t>
            </a:r>
            <a:r>
              <a:rPr sz="2000"/>
              <a:t>e present</a:t>
            </a:r>
            <a:r>
              <a:rPr lang="ar-SA" sz="2000" dirty="0"/>
              <a:t> </a:t>
            </a:r>
            <a:r>
              <a:rPr sz="2000"/>
              <a:t> a list of methods used with Window object. These methods of Window objects are repeated below. The syntax and usage of the methods of Window Objects with explanation in detail about each</a:t>
            </a:r>
            <a:r>
              <a:rPr lang="ar-SA" sz="2000" dirty="0"/>
              <a:t> </a:t>
            </a:r>
            <a:r>
              <a:rPr sz="2000"/>
              <a:t> one.</a:t>
            </a:r>
          </a:p>
          <a:p>
            <a:endParaRPr sz="2000"/>
          </a:p>
          <a:p>
            <a:r>
              <a:rPr sz="2000"/>
              <a:t>The methods of Window Objects are: </a:t>
            </a:r>
          </a:p>
          <a:p>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20</a:t>
            </a:fld>
            <a:endParaRPr lang="en-US"/>
          </a:p>
        </p:txBody>
      </p:sp>
      <p:sp>
        <p:nvSpPr>
          <p:cNvPr id="5" name="TextBox 4"/>
          <p:cNvSpPr txBox="1"/>
          <p:nvPr/>
        </p:nvSpPr>
        <p:spPr>
          <a:xfrm>
            <a:off x="832513" y="3971499"/>
            <a:ext cx="2333768" cy="3139321"/>
          </a:xfrm>
          <a:prstGeom prst="rect">
            <a:avLst/>
          </a:prstGeom>
          <a:noFill/>
        </p:spPr>
        <p:txBody>
          <a:bodyPr wrap="square" rtlCol="1">
            <a:spAutoFit/>
          </a:bodyPr>
          <a:lstStyle/>
          <a:p>
            <a:pPr>
              <a:buClr>
                <a:schemeClr val="accent1">
                  <a:lumMod val="75000"/>
                </a:schemeClr>
              </a:buClr>
              <a:buFont typeface="Wingdings" pitchFamily="2" charset="2"/>
              <a:buChar char="Ø"/>
            </a:pPr>
            <a:r>
              <a:rPr lang="en-US" sz="1800" dirty="0"/>
              <a:t>alert() </a:t>
            </a:r>
          </a:p>
          <a:p>
            <a:pPr>
              <a:buClr>
                <a:schemeClr val="accent1">
                  <a:lumMod val="75000"/>
                </a:schemeClr>
              </a:buClr>
              <a:buFont typeface="Wingdings" pitchFamily="2" charset="2"/>
              <a:buChar char="Ø"/>
            </a:pPr>
            <a:r>
              <a:rPr lang="en-US" sz="1800" dirty="0"/>
              <a:t>blur() </a:t>
            </a:r>
          </a:p>
          <a:p>
            <a:pPr>
              <a:buClr>
                <a:schemeClr val="accent1">
                  <a:lumMod val="75000"/>
                </a:schemeClr>
              </a:buClr>
              <a:buFont typeface="Wingdings" pitchFamily="2" charset="2"/>
              <a:buChar char="Ø"/>
            </a:pPr>
            <a:r>
              <a:rPr lang="en-US" sz="1800" dirty="0" err="1"/>
              <a:t>setInterval</a:t>
            </a:r>
            <a:r>
              <a:rPr lang="en-US" sz="1800" dirty="0"/>
              <a:t>() </a:t>
            </a:r>
          </a:p>
          <a:p>
            <a:pPr>
              <a:buClr>
                <a:schemeClr val="accent1">
                  <a:lumMod val="75000"/>
                </a:schemeClr>
              </a:buClr>
              <a:buFont typeface="Wingdings" pitchFamily="2" charset="2"/>
              <a:buChar char="Ø"/>
            </a:pPr>
            <a:r>
              <a:rPr lang="en-US" sz="1800" dirty="0" err="1"/>
              <a:t>clearInterval</a:t>
            </a:r>
            <a:r>
              <a:rPr lang="en-US" sz="1800" dirty="0"/>
              <a:t>() </a:t>
            </a:r>
          </a:p>
          <a:p>
            <a:pPr>
              <a:buClr>
                <a:schemeClr val="accent1">
                  <a:lumMod val="75000"/>
                </a:schemeClr>
              </a:buClr>
              <a:buFont typeface="Wingdings" pitchFamily="2" charset="2"/>
              <a:buChar char="Ø"/>
            </a:pPr>
            <a:r>
              <a:rPr lang="en-US" sz="1800" dirty="0" err="1"/>
              <a:t>setTimeout</a:t>
            </a:r>
            <a:r>
              <a:rPr lang="en-US" sz="1800" dirty="0"/>
              <a:t>() </a:t>
            </a:r>
          </a:p>
          <a:p>
            <a:pPr>
              <a:buClr>
                <a:schemeClr val="accent1">
                  <a:lumMod val="75000"/>
                </a:schemeClr>
              </a:buClr>
              <a:buFont typeface="Wingdings" pitchFamily="2" charset="2"/>
              <a:buChar char="Ø"/>
            </a:pPr>
            <a:r>
              <a:rPr lang="en-US" sz="1800" dirty="0" err="1"/>
              <a:t>clearTimeout</a:t>
            </a:r>
            <a:r>
              <a:rPr lang="en-US" sz="1800" dirty="0"/>
              <a:t>() </a:t>
            </a:r>
          </a:p>
          <a:p>
            <a:pPr>
              <a:buClr>
                <a:schemeClr val="accent1">
                  <a:lumMod val="75000"/>
                </a:schemeClr>
              </a:buClr>
              <a:buFont typeface="Wingdings" pitchFamily="2" charset="2"/>
              <a:buChar char="Ø"/>
            </a:pPr>
            <a:r>
              <a:rPr lang="en-US" sz="1800" dirty="0"/>
              <a:t>close() </a:t>
            </a:r>
          </a:p>
          <a:p>
            <a:pPr>
              <a:buClr>
                <a:schemeClr val="accent1">
                  <a:lumMod val="75000"/>
                </a:schemeClr>
              </a:buClr>
              <a:buFont typeface="Wingdings" pitchFamily="2" charset="2"/>
              <a:buChar char="Ø"/>
            </a:pPr>
            <a:r>
              <a:rPr lang="en-US" sz="1800" dirty="0"/>
              <a:t>confirm() </a:t>
            </a:r>
          </a:p>
          <a:p>
            <a:pPr>
              <a:buClr>
                <a:schemeClr val="accent1">
                  <a:lumMod val="75000"/>
                </a:schemeClr>
              </a:buClr>
              <a:buFont typeface="Wingdings" pitchFamily="2" charset="2"/>
              <a:buChar char="Ø"/>
            </a:pPr>
            <a:r>
              <a:rPr lang="en-US" sz="1800" dirty="0" err="1"/>
              <a:t>createPopup</a:t>
            </a:r>
            <a:r>
              <a:rPr lang="en-US" sz="1800" dirty="0"/>
              <a:t>() </a:t>
            </a:r>
          </a:p>
          <a:p>
            <a:pPr>
              <a:buClr>
                <a:schemeClr val="accent1">
                  <a:lumMod val="75000"/>
                </a:schemeClr>
              </a:buClr>
              <a:buFont typeface="Wingdings" pitchFamily="2" charset="2"/>
              <a:buChar char="Ø"/>
            </a:pPr>
            <a:r>
              <a:rPr lang="en-US" sz="1800" dirty="0"/>
              <a:t>focus() </a:t>
            </a:r>
          </a:p>
          <a:p>
            <a:endParaRPr lang="ar-SA" sz="1800" dirty="0"/>
          </a:p>
        </p:txBody>
      </p:sp>
      <p:sp>
        <p:nvSpPr>
          <p:cNvPr id="6" name="TextBox 5"/>
          <p:cNvSpPr txBox="1"/>
          <p:nvPr/>
        </p:nvSpPr>
        <p:spPr>
          <a:xfrm>
            <a:off x="3318721" y="3960123"/>
            <a:ext cx="2333768" cy="2954655"/>
          </a:xfrm>
          <a:prstGeom prst="rect">
            <a:avLst/>
          </a:prstGeom>
          <a:noFill/>
        </p:spPr>
        <p:txBody>
          <a:bodyPr wrap="square" rtlCol="1">
            <a:spAutoFit/>
          </a:bodyPr>
          <a:lstStyle/>
          <a:p>
            <a:pPr>
              <a:buClr>
                <a:schemeClr val="accent1">
                  <a:lumMod val="75000"/>
                </a:schemeClr>
              </a:buClr>
              <a:buFont typeface="Wingdings" pitchFamily="2" charset="2"/>
              <a:buChar char="Ø"/>
            </a:pPr>
            <a:r>
              <a:rPr lang="en-US" sz="1800" dirty="0" err="1"/>
              <a:t>moveBy</a:t>
            </a:r>
            <a:r>
              <a:rPr lang="en-US" sz="1800" dirty="0"/>
              <a:t>() </a:t>
            </a:r>
          </a:p>
          <a:p>
            <a:pPr>
              <a:buClr>
                <a:schemeClr val="accent1">
                  <a:lumMod val="75000"/>
                </a:schemeClr>
              </a:buClr>
              <a:buFont typeface="Wingdings" pitchFamily="2" charset="2"/>
              <a:buChar char="Ø"/>
            </a:pPr>
            <a:r>
              <a:rPr lang="en-US" sz="1800" dirty="0" err="1"/>
              <a:t>moveTo</a:t>
            </a:r>
            <a:r>
              <a:rPr lang="en-US" sz="1800" dirty="0"/>
              <a:t>() </a:t>
            </a:r>
          </a:p>
          <a:p>
            <a:pPr>
              <a:buClr>
                <a:schemeClr val="accent1">
                  <a:lumMod val="75000"/>
                </a:schemeClr>
              </a:buClr>
              <a:buFont typeface="Wingdings" pitchFamily="2" charset="2"/>
              <a:buChar char="Ø"/>
            </a:pPr>
            <a:r>
              <a:rPr lang="en-US" sz="1800" dirty="0"/>
              <a:t>open() </a:t>
            </a:r>
          </a:p>
          <a:p>
            <a:pPr>
              <a:buClr>
                <a:schemeClr val="accent1">
                  <a:lumMod val="75000"/>
                </a:schemeClr>
              </a:buClr>
              <a:buFont typeface="Wingdings" pitchFamily="2" charset="2"/>
              <a:buChar char="Ø"/>
            </a:pPr>
            <a:r>
              <a:rPr lang="en-US" sz="1800" dirty="0"/>
              <a:t>print() </a:t>
            </a:r>
          </a:p>
          <a:p>
            <a:pPr>
              <a:buClr>
                <a:schemeClr val="accent1">
                  <a:lumMod val="75000"/>
                </a:schemeClr>
              </a:buClr>
              <a:buFont typeface="Wingdings" pitchFamily="2" charset="2"/>
              <a:buChar char="Ø"/>
            </a:pPr>
            <a:r>
              <a:rPr lang="en-US" sz="1800" dirty="0"/>
              <a:t>prompt() </a:t>
            </a:r>
          </a:p>
          <a:p>
            <a:pPr>
              <a:buClr>
                <a:schemeClr val="accent1">
                  <a:lumMod val="75000"/>
                </a:schemeClr>
              </a:buClr>
              <a:buFont typeface="Wingdings" pitchFamily="2" charset="2"/>
              <a:buChar char="Ø"/>
            </a:pPr>
            <a:r>
              <a:rPr lang="en-US" sz="1800" dirty="0" err="1"/>
              <a:t>resizeBy</a:t>
            </a:r>
            <a:r>
              <a:rPr lang="en-US" sz="1800" dirty="0"/>
              <a:t>() </a:t>
            </a:r>
          </a:p>
          <a:p>
            <a:pPr>
              <a:buClr>
                <a:schemeClr val="accent1">
                  <a:lumMod val="75000"/>
                </a:schemeClr>
              </a:buClr>
              <a:buFont typeface="Wingdings" pitchFamily="2" charset="2"/>
              <a:buChar char="Ø"/>
            </a:pPr>
            <a:r>
              <a:rPr lang="en-US" sz="1800" dirty="0" err="1"/>
              <a:t>resizeTo</a:t>
            </a:r>
            <a:r>
              <a:rPr lang="en-US" sz="1800" dirty="0"/>
              <a:t>() </a:t>
            </a:r>
          </a:p>
          <a:p>
            <a:pPr>
              <a:buClr>
                <a:schemeClr val="accent1">
                  <a:lumMod val="75000"/>
                </a:schemeClr>
              </a:buClr>
              <a:buFont typeface="Wingdings" pitchFamily="2" charset="2"/>
              <a:buChar char="Ø"/>
            </a:pPr>
            <a:r>
              <a:rPr lang="en-US" sz="1800" dirty="0" err="1"/>
              <a:t>scrollBy</a:t>
            </a:r>
            <a:r>
              <a:rPr lang="en-US" sz="1800" dirty="0"/>
              <a:t>() </a:t>
            </a:r>
          </a:p>
          <a:p>
            <a:pPr>
              <a:buClr>
                <a:schemeClr val="accent1">
                  <a:lumMod val="75000"/>
                </a:schemeClr>
              </a:buClr>
              <a:buFont typeface="Wingdings" pitchFamily="2" charset="2"/>
              <a:buChar char="Ø"/>
            </a:pPr>
            <a:r>
              <a:rPr lang="en-US" sz="1800" dirty="0" err="1"/>
              <a:t>scrollTo</a:t>
            </a:r>
            <a:r>
              <a:rPr lang="en-US" sz="1800" dirty="0"/>
              <a:t>() </a:t>
            </a:r>
          </a:p>
          <a:p>
            <a:endParaRPr lang="ar-SA" sz="18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br>
              <a:rPr lang="ar-SA" b="1" dirty="0"/>
            </a:br>
            <a:r>
              <a:rPr b="1"/>
              <a:t>6.1 JavaScript Window Object Methods Cont</a:t>
            </a:r>
            <a:r>
              <a:rPr lang="ar-SA" b="1" dirty="0"/>
              <a:t>…</a:t>
            </a:r>
            <a:br>
              <a:rPr b="1"/>
            </a:br>
            <a:endParaRPr b="1"/>
          </a:p>
        </p:txBody>
      </p:sp>
      <p:sp>
        <p:nvSpPr>
          <p:cNvPr id="19459" name="Content Placeholder 5"/>
          <p:cNvSpPr>
            <a:spLocks noGrp="1"/>
          </p:cNvSpPr>
          <p:nvPr>
            <p:ph idx="1"/>
          </p:nvPr>
        </p:nvSpPr>
        <p:spPr>
          <a:xfrm>
            <a:off x="685800" y="1834896"/>
            <a:ext cx="7772400" cy="4470370"/>
          </a:xfrm>
        </p:spPr>
        <p:txBody>
          <a:bodyPr/>
          <a:lstStyle/>
          <a:p>
            <a:r>
              <a:rPr sz="2000" b="1"/>
              <a:t>alert(): </a:t>
            </a:r>
          </a:p>
          <a:p>
            <a:r>
              <a:rPr sz="2000"/>
              <a:t>By using the alert() method of window object, users can display an alert box with a message displayed in it as specified by the user. </a:t>
            </a:r>
            <a:br>
              <a:rPr sz="2000"/>
            </a:br>
            <a:r>
              <a:rPr sz="2000"/>
              <a:t>The string passed to the alert method in argument displays an alert dialog box along with an Ok button inside it.</a:t>
            </a:r>
          </a:p>
          <a:p>
            <a:r>
              <a:rPr sz="2000"/>
              <a:t>Examole:</a:t>
            </a:r>
          </a:p>
          <a:p>
            <a:r>
              <a:rPr sz="2000"/>
              <a:t>function exforsys()</a:t>
            </a:r>
            <a:br>
              <a:rPr sz="2000"/>
            </a:br>
            <a:r>
              <a:rPr sz="2000"/>
              <a:t>         {</a:t>
            </a:r>
            <a:br>
              <a:rPr sz="2000"/>
            </a:br>
            <a:r>
              <a:rPr sz="2000"/>
              <a:t>          alert("Welcome!!!")</a:t>
            </a:r>
            <a:br>
              <a:rPr sz="2000"/>
            </a:br>
            <a:r>
              <a:rPr sz="2000"/>
              <a:t>         }</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br>
              <a:rPr lang="ar-SA" b="1" dirty="0"/>
            </a:br>
            <a:r>
              <a:rPr b="1"/>
              <a:t>6.1 JavaScript Window Object Methods Cont2</a:t>
            </a:r>
            <a:r>
              <a:rPr lang="ar-SA" b="1" dirty="0"/>
              <a:t>…</a:t>
            </a:r>
            <a:br>
              <a:rPr b="1"/>
            </a:br>
            <a:endParaRPr b="1"/>
          </a:p>
        </p:txBody>
      </p:sp>
      <p:sp>
        <p:nvSpPr>
          <p:cNvPr id="19459" name="Content Placeholder 5"/>
          <p:cNvSpPr>
            <a:spLocks noGrp="1"/>
          </p:cNvSpPr>
          <p:nvPr>
            <p:ph idx="1"/>
          </p:nvPr>
        </p:nvSpPr>
        <p:spPr>
          <a:xfrm>
            <a:off x="685800" y="1834896"/>
            <a:ext cx="7772400" cy="4470370"/>
          </a:xfrm>
        </p:spPr>
        <p:txBody>
          <a:bodyPr/>
          <a:lstStyle/>
          <a:p>
            <a:r>
              <a:rPr sz="2000" b="1"/>
              <a:t>blur(): </a:t>
            </a:r>
          </a:p>
          <a:p>
            <a:r>
              <a:rPr sz="2000"/>
              <a:t>The blur() method of a Window object removes the focus from the current window. The blur() method of a window object is used to take the focus away from the current window. </a:t>
            </a:r>
            <a:endParaRPr lang="ar-SA" sz="2000" dirty="0"/>
          </a:p>
          <a:p>
            <a:endParaRPr sz="2000"/>
          </a:p>
          <a:p>
            <a:r>
              <a:rPr sz="2000"/>
              <a:t>Example:</a:t>
            </a:r>
          </a:p>
          <a:p>
            <a:r>
              <a:rPr sz="2000"/>
              <a:t>window.blur() ;</a:t>
            </a:r>
          </a:p>
          <a:p>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br>
              <a:rPr lang="ar-SA" b="1" dirty="0"/>
            </a:br>
            <a:r>
              <a:rPr b="1"/>
              <a:t>6.1 JavaScript Window Object Methods Cont3</a:t>
            </a:r>
            <a:r>
              <a:rPr lang="ar-SA" b="1" dirty="0"/>
              <a:t>…</a:t>
            </a:r>
            <a:br>
              <a:rPr b="1"/>
            </a:br>
            <a:endParaRPr b="1"/>
          </a:p>
        </p:txBody>
      </p:sp>
      <p:sp>
        <p:nvSpPr>
          <p:cNvPr id="19459" name="Content Placeholder 5"/>
          <p:cNvSpPr>
            <a:spLocks noGrp="1"/>
          </p:cNvSpPr>
          <p:nvPr>
            <p:ph idx="1"/>
          </p:nvPr>
        </p:nvSpPr>
        <p:spPr>
          <a:xfrm>
            <a:off x="685800" y="1834896"/>
            <a:ext cx="7772400" cy="4470370"/>
          </a:xfrm>
        </p:spPr>
        <p:txBody>
          <a:bodyPr/>
          <a:lstStyle/>
          <a:p>
            <a:r>
              <a:rPr sz="2000" b="1"/>
              <a:t>setInterval(): </a:t>
            </a:r>
          </a:p>
          <a:p>
            <a:r>
              <a:rPr sz="2000"/>
              <a:t>The setInterval() method of a window object takes two arguments. The first argument is a function or an expression and the second argument is milliseconds. The setInterval() method of a window object is used to call a function or evaluate an expression at specified intervals (in this example, milliseconds). The calling of function or expression is continued until the window is closed or until the clearInterval() method is called. The setInterval() method returns an ID value which is used as a parameter for clearInterval method. </a:t>
            </a:r>
          </a:p>
          <a:p>
            <a:r>
              <a:rPr sz="2000"/>
              <a:t>Example:</a:t>
            </a:r>
          </a:p>
          <a:p>
            <a:r>
              <a:rPr sz="2000"/>
              <a:t>window.setInterval(expression/function, milliseconds)</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br>
              <a:rPr lang="ar-SA" b="1" dirty="0"/>
            </a:br>
            <a:r>
              <a:rPr b="1"/>
              <a:t>6.1 JavaScript Window Object Methods Cont4</a:t>
            </a:r>
            <a:r>
              <a:rPr lang="ar-SA" b="1" dirty="0"/>
              <a:t>…</a:t>
            </a:r>
            <a:br>
              <a:rPr b="1"/>
            </a:br>
            <a:endParaRPr b="1"/>
          </a:p>
        </p:txBody>
      </p:sp>
      <p:sp>
        <p:nvSpPr>
          <p:cNvPr id="19459" name="Content Placeholder 5"/>
          <p:cNvSpPr>
            <a:spLocks noGrp="1"/>
          </p:cNvSpPr>
          <p:nvPr>
            <p:ph idx="1"/>
          </p:nvPr>
        </p:nvSpPr>
        <p:spPr>
          <a:xfrm>
            <a:off x="685800" y="1834896"/>
            <a:ext cx="7772400" cy="4470370"/>
          </a:xfrm>
        </p:spPr>
        <p:txBody>
          <a:bodyPr/>
          <a:lstStyle/>
          <a:p>
            <a:r>
              <a:rPr sz="2000" b="1"/>
              <a:t>clearInterval(): </a:t>
            </a:r>
          </a:p>
          <a:p>
            <a:r>
              <a:rPr sz="2000"/>
              <a:t>The setInterval() method of a window object is used to call a function or evaluate an expression at specified intervals. The interval set by the setInterval() method of a window object cancels with the clearInterval() method of a window object. </a:t>
            </a:r>
          </a:p>
          <a:p>
            <a:endParaRPr sz="2000"/>
          </a:p>
          <a:p>
            <a:r>
              <a:rPr sz="2000"/>
              <a:t>Example:</a:t>
            </a:r>
          </a:p>
          <a:p>
            <a:r>
              <a:rPr sz="2000"/>
              <a:t>window.clearInterval(intervalID);</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7 Functions</a:t>
            </a:r>
          </a:p>
        </p:txBody>
      </p:sp>
      <p:sp>
        <p:nvSpPr>
          <p:cNvPr id="19459" name="Content Placeholder 5"/>
          <p:cNvSpPr>
            <a:spLocks noGrp="1"/>
          </p:cNvSpPr>
          <p:nvPr>
            <p:ph idx="1"/>
          </p:nvPr>
        </p:nvSpPr>
        <p:spPr>
          <a:xfrm>
            <a:off x="685800" y="1834896"/>
            <a:ext cx="7772400" cy="4614672"/>
          </a:xfrm>
        </p:spPr>
        <p:txBody>
          <a:bodyPr/>
          <a:lstStyle/>
          <a:p>
            <a:r>
              <a:rPr sz="2000"/>
              <a:t>Functions are one of the fundamental building blocks in JavaScript. A function is a JavaScript procedure -- a set of statements that performs a specific task. A function definition has these basic parts: </a:t>
            </a:r>
          </a:p>
          <a:p>
            <a:endParaRPr sz="2000"/>
          </a:p>
          <a:p>
            <a:pPr>
              <a:buFont typeface="Wingdings" pitchFamily="2" charset="2"/>
              <a:buChar char="Ø"/>
            </a:pPr>
            <a:r>
              <a:rPr sz="2000"/>
              <a:t>The function keyword </a:t>
            </a:r>
          </a:p>
          <a:p>
            <a:pPr>
              <a:buFont typeface="Wingdings" pitchFamily="2" charset="2"/>
              <a:buChar char="Ø"/>
            </a:pPr>
            <a:r>
              <a:rPr sz="2000"/>
              <a:t>A function name </a:t>
            </a:r>
          </a:p>
          <a:p>
            <a:pPr>
              <a:buFont typeface="Wingdings" pitchFamily="2" charset="2"/>
              <a:buChar char="Ø"/>
            </a:pPr>
            <a:r>
              <a:rPr sz="2000"/>
              <a:t>A comma-separated list of arguments to the function in parentheses </a:t>
            </a:r>
          </a:p>
          <a:p>
            <a:pPr>
              <a:buFont typeface="Wingdings" pitchFamily="2" charset="2"/>
              <a:buChar char="Ø"/>
            </a:pPr>
            <a:r>
              <a:rPr sz="2000"/>
              <a:t>The statements in the function in curly braces: { } </a:t>
            </a:r>
          </a:p>
          <a:p>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7.1 Defining a Function</a:t>
            </a:r>
          </a:p>
        </p:txBody>
      </p:sp>
      <p:sp>
        <p:nvSpPr>
          <p:cNvPr id="19459" name="Content Placeholder 5"/>
          <p:cNvSpPr>
            <a:spLocks noGrp="1"/>
          </p:cNvSpPr>
          <p:nvPr>
            <p:ph idx="1"/>
          </p:nvPr>
        </p:nvSpPr>
        <p:spPr>
          <a:xfrm>
            <a:off x="685800" y="1834896"/>
            <a:ext cx="7772400" cy="4614672"/>
          </a:xfrm>
        </p:spPr>
        <p:txBody>
          <a:bodyPr/>
          <a:lstStyle/>
          <a:p>
            <a:r>
              <a:rPr sz="2000"/>
              <a:t>When defining a function, it is </a:t>
            </a:r>
            <a:r>
              <a:rPr sz="2000" i="1"/>
              <a:t>very</a:t>
            </a:r>
            <a:r>
              <a:rPr sz="2000"/>
              <a:t> important that you pay close attention to the syntax. Unlike HTML, JavaScript is case sensitive, and it is very important to remember to enclose a function within curly braces { }, separate parameters with commas, and use a semi-colon at the end of your line of code. </a:t>
            </a:r>
          </a:p>
          <a:p>
            <a:r>
              <a:rPr sz="2000"/>
              <a:t>Example:</a:t>
            </a:r>
          </a:p>
          <a:p>
            <a:r>
              <a:rPr sz="2000"/>
              <a:t>function name() </a:t>
            </a:r>
          </a:p>
          <a:p>
            <a:pPr>
              <a:buNone/>
            </a:pPr>
            <a:r>
              <a:rPr sz="2000"/>
              <a:t>			{ stat</a:t>
            </a:r>
            <a:r>
              <a:rPr lang="en-US" sz="2000" dirty="0"/>
              <a:t>e</a:t>
            </a:r>
            <a:r>
              <a:rPr sz="2000"/>
              <a:t>ments</a:t>
            </a:r>
            <a:r>
              <a:rPr lang="en-US" sz="2000" dirty="0"/>
              <a:t>……….</a:t>
            </a:r>
            <a:r>
              <a:rPr sz="2000"/>
              <a:t>} </a:t>
            </a:r>
          </a:p>
          <a:p>
            <a:pPr>
              <a:buNone/>
            </a:pPr>
            <a:r>
              <a:rPr lang="en-US" sz="2000" dirty="0"/>
              <a:t>O</a:t>
            </a:r>
            <a:r>
              <a:rPr sz="2000"/>
              <a:t>r with parameters:</a:t>
            </a:r>
          </a:p>
          <a:p>
            <a:r>
              <a:rPr sz="2000"/>
              <a:t>function name(param1,param2) </a:t>
            </a:r>
          </a:p>
          <a:p>
            <a:pPr>
              <a:buNone/>
            </a:pPr>
            <a:r>
              <a:rPr sz="2000"/>
              <a:t>			{ statements……….} </a:t>
            </a:r>
          </a:p>
          <a:p>
            <a:pPr>
              <a:buNone/>
            </a:pPr>
            <a:endParaRPr sz="2000"/>
          </a:p>
          <a:p>
            <a:pPr>
              <a:buNone/>
            </a:pPr>
            <a:endParaRPr sz="2000"/>
          </a:p>
          <a:p>
            <a:pPr>
              <a:buNone/>
            </a:pP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7.2 Calling a Function</a:t>
            </a:r>
          </a:p>
        </p:txBody>
      </p:sp>
      <p:sp>
        <p:nvSpPr>
          <p:cNvPr id="19459" name="Content Placeholder 5"/>
          <p:cNvSpPr>
            <a:spLocks noGrp="1"/>
          </p:cNvSpPr>
          <p:nvPr>
            <p:ph idx="1"/>
          </p:nvPr>
        </p:nvSpPr>
        <p:spPr>
          <a:xfrm>
            <a:off x="685800" y="1834896"/>
            <a:ext cx="7772400" cy="4614672"/>
          </a:xfrm>
        </p:spPr>
        <p:txBody>
          <a:bodyPr/>
          <a:lstStyle/>
          <a:p>
            <a:r>
              <a:rPr sz="2000"/>
              <a:t>Calling the function actually performs the specified actions. When you call a function, this is usually within the BODY of the HTML page, and you usually pass a parameter into the function.</a:t>
            </a:r>
          </a:p>
          <a:p>
            <a:r>
              <a:rPr sz="2000"/>
              <a:t>Example:</a:t>
            </a:r>
          </a:p>
          <a:p>
            <a:r>
              <a:rPr sz="2000"/>
              <a:t>popupalert();</a:t>
            </a:r>
          </a:p>
          <a:p>
            <a:r>
              <a:rPr lang="en-US" sz="2000" dirty="0"/>
              <a:t>O</a:t>
            </a:r>
            <a:r>
              <a:rPr sz="2000"/>
              <a:t>ther Example:</a:t>
            </a:r>
          </a:p>
          <a:p>
            <a:r>
              <a:rPr sz="1800"/>
              <a:t>&lt;A HREF="#top" onClick="anotherAlert('top')"&gt;top&lt;/A&gt;</a:t>
            </a:r>
          </a:p>
          <a:p>
            <a:r>
              <a:rPr sz="2000"/>
              <a:t>Here is an example with multiple parameters </a:t>
            </a:r>
          </a:p>
          <a:p>
            <a:endParaRPr sz="2000"/>
          </a:p>
          <a:p>
            <a:pPr>
              <a:buNone/>
            </a:pPr>
            <a:r>
              <a:rPr sz="1800"/>
              <a:t>&lt;A HREF="#top" onClick="secondAlert('awesome','pandas')"&gt;awesome&lt;/A&gt;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8 If/Else Statements</a:t>
            </a:r>
          </a:p>
        </p:txBody>
      </p:sp>
      <p:sp>
        <p:nvSpPr>
          <p:cNvPr id="19459" name="Content Placeholder 5"/>
          <p:cNvSpPr>
            <a:spLocks noGrp="1"/>
          </p:cNvSpPr>
          <p:nvPr>
            <p:ph idx="1"/>
          </p:nvPr>
        </p:nvSpPr>
        <p:spPr>
          <a:xfrm>
            <a:off x="685800" y="1834896"/>
            <a:ext cx="7772400" cy="4614672"/>
          </a:xfrm>
        </p:spPr>
        <p:txBody>
          <a:bodyPr/>
          <a:lstStyle/>
          <a:p>
            <a:r>
              <a:rPr sz="2000"/>
              <a:t>if statements execute a set of commands if a specified condition is true. If the condition is false, another set of statements can be executed through the use of the else keyword. </a:t>
            </a:r>
          </a:p>
          <a:p>
            <a:endParaRPr sz="2000"/>
          </a:p>
          <a:p>
            <a:r>
              <a:rPr sz="2000" b="1"/>
              <a:t>if</a:t>
            </a:r>
            <a:r>
              <a:rPr sz="2000"/>
              <a:t> (</a:t>
            </a:r>
            <a:r>
              <a:rPr sz="2000" i="1"/>
              <a:t>condition</a:t>
            </a:r>
            <a:r>
              <a:rPr sz="2000"/>
              <a:t>) { </a:t>
            </a:r>
            <a:r>
              <a:rPr sz="2000" i="1"/>
              <a:t>statements1</a:t>
            </a:r>
            <a:r>
              <a:rPr sz="2000"/>
              <a:t> } </a:t>
            </a:r>
          </a:p>
          <a:p>
            <a:r>
              <a:rPr sz="2000"/>
              <a:t>or</a:t>
            </a:r>
          </a:p>
          <a:p>
            <a:r>
              <a:rPr sz="1800" b="1"/>
              <a:t>if</a:t>
            </a:r>
            <a:r>
              <a:rPr sz="1800"/>
              <a:t> (</a:t>
            </a:r>
            <a:r>
              <a:rPr sz="1800" i="1"/>
              <a:t>condition</a:t>
            </a:r>
            <a:r>
              <a:rPr sz="1800"/>
              <a:t>) { </a:t>
            </a:r>
            <a:r>
              <a:rPr sz="1800" i="1"/>
              <a:t>statements1</a:t>
            </a:r>
            <a:r>
              <a:rPr sz="1800"/>
              <a:t> } </a:t>
            </a:r>
            <a:r>
              <a:rPr sz="1800" b="1"/>
              <a:t>else</a:t>
            </a:r>
            <a:r>
              <a:rPr sz="1800"/>
              <a:t> { </a:t>
            </a:r>
            <a:r>
              <a:rPr sz="1800" i="1"/>
              <a:t>statements2</a:t>
            </a:r>
            <a:r>
              <a:rPr sz="1800"/>
              <a:t> }</a:t>
            </a:r>
          </a:p>
          <a:p>
            <a:r>
              <a:rPr sz="1800"/>
              <a:t>Example:</a:t>
            </a:r>
          </a:p>
          <a:p>
            <a:pPr>
              <a:buNone/>
            </a:pPr>
            <a:r>
              <a:rPr sz="1800" b="1"/>
              <a:t>if</a:t>
            </a:r>
            <a:r>
              <a:rPr sz="1800"/>
              <a:t> (weather == 'good') </a:t>
            </a:r>
          </a:p>
          <a:p>
            <a:pPr>
              <a:buNone/>
            </a:pPr>
            <a:r>
              <a:rPr sz="1800"/>
              <a:t>{ go_out(we); have_a_picnic(we); do_cartwheels(Lisa); } </a:t>
            </a:r>
          </a:p>
          <a:p>
            <a:pPr>
              <a:buNone/>
            </a:pPr>
            <a:r>
              <a:rPr sz="1800" b="1"/>
              <a:t>else</a:t>
            </a:r>
            <a:r>
              <a:rPr sz="1800"/>
              <a:t> </a:t>
            </a:r>
          </a:p>
          <a:p>
            <a:pPr>
              <a:buNone/>
            </a:pPr>
            <a:r>
              <a:rPr sz="1800"/>
              <a:t>{ stay_in(we); watch_TV(Catherine); } </a:t>
            </a:r>
          </a:p>
          <a:p>
            <a:pPr>
              <a:buNone/>
            </a:pPr>
            <a:r>
              <a:rPr sz="1800"/>
              <a:t>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9 Loops</a:t>
            </a:r>
          </a:p>
        </p:txBody>
      </p:sp>
      <p:sp>
        <p:nvSpPr>
          <p:cNvPr id="19459" name="Content Placeholder 5"/>
          <p:cNvSpPr>
            <a:spLocks noGrp="1"/>
          </p:cNvSpPr>
          <p:nvPr>
            <p:ph idx="1"/>
          </p:nvPr>
        </p:nvSpPr>
        <p:spPr>
          <a:xfrm>
            <a:off x="685800" y="1834896"/>
            <a:ext cx="7772400" cy="4614672"/>
          </a:xfrm>
        </p:spPr>
        <p:txBody>
          <a:bodyPr/>
          <a:lstStyle/>
          <a:p>
            <a:r>
              <a:rPr sz="2000"/>
              <a:t>The two most common types of loops are for and while loops</a:t>
            </a:r>
            <a:r>
              <a:rPr sz="1800"/>
              <a:t>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lvl="1"/>
            <a:r>
              <a:rPr lang="en-US" sz="2400" b="1" dirty="0"/>
              <a:t>1 Introduction to Java Script</a:t>
            </a:r>
          </a:p>
        </p:txBody>
      </p:sp>
      <p:sp>
        <p:nvSpPr>
          <p:cNvPr id="19459" name="Content Placeholder 5"/>
          <p:cNvSpPr>
            <a:spLocks noGrp="1"/>
          </p:cNvSpPr>
          <p:nvPr>
            <p:ph idx="1"/>
          </p:nvPr>
        </p:nvSpPr>
        <p:spPr>
          <a:xfrm>
            <a:off x="685800" y="1981199"/>
            <a:ext cx="7772400" cy="4051111"/>
          </a:xfrm>
        </p:spPr>
        <p:txBody>
          <a:bodyPr/>
          <a:lstStyle/>
          <a:p>
            <a:pPr eaLnBrk="1" hangingPunct="1"/>
            <a:r>
              <a:rPr sz="2000"/>
              <a:t>JavaScript is a simple programming language that can be written directly into HTML documents to allow for increased interactivity with the user. For example, JavaScript can be used to create online calculators or show the current date and time. </a:t>
            </a: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9.1 for Loops</a:t>
            </a:r>
          </a:p>
        </p:txBody>
      </p:sp>
      <p:sp>
        <p:nvSpPr>
          <p:cNvPr id="19459" name="Content Placeholder 5"/>
          <p:cNvSpPr>
            <a:spLocks noGrp="1"/>
          </p:cNvSpPr>
          <p:nvPr>
            <p:ph idx="1"/>
          </p:nvPr>
        </p:nvSpPr>
        <p:spPr>
          <a:xfrm>
            <a:off x="685800" y="1834896"/>
            <a:ext cx="7772400" cy="4614672"/>
          </a:xfrm>
        </p:spPr>
        <p:txBody>
          <a:bodyPr/>
          <a:lstStyle/>
          <a:p>
            <a:r>
              <a:rPr sz="2000"/>
              <a:t>A for loop a statement which consists of three expressions, enclosed in parentheses and separated by semicolons, followed by a block of statements executed in the loop. </a:t>
            </a:r>
          </a:p>
          <a:p>
            <a:r>
              <a:rPr sz="2000"/>
              <a:t>A for loop resembles the following:</a:t>
            </a:r>
          </a:p>
          <a:p>
            <a:r>
              <a:rPr sz="2000"/>
              <a:t>for (</a:t>
            </a:r>
            <a:r>
              <a:rPr sz="2000" i="1"/>
              <a:t>initial-expression</a:t>
            </a:r>
            <a:r>
              <a:rPr sz="2000"/>
              <a:t>; </a:t>
            </a:r>
            <a:r>
              <a:rPr sz="2000" i="1"/>
              <a:t>condition</a:t>
            </a:r>
            <a:r>
              <a:rPr sz="2000"/>
              <a:t>; </a:t>
            </a:r>
            <a:r>
              <a:rPr sz="2000" i="1"/>
              <a:t>increment-expression</a:t>
            </a:r>
            <a:r>
              <a:rPr sz="2000"/>
              <a:t>) { </a:t>
            </a:r>
            <a:r>
              <a:rPr sz="2000" i="1"/>
              <a:t>statements</a:t>
            </a:r>
            <a:r>
              <a:rPr sz="2000"/>
              <a:t> } </a:t>
            </a:r>
          </a:p>
          <a:p>
            <a:endParaRPr sz="2000"/>
          </a:p>
          <a:p>
            <a:r>
              <a:rPr sz="2000"/>
              <a:t>Example:</a:t>
            </a:r>
          </a:p>
          <a:p>
            <a:pPr>
              <a:buNone/>
            </a:pPr>
            <a:r>
              <a:rPr sz="1800"/>
              <a:t>var n = 0; </a:t>
            </a:r>
          </a:p>
          <a:p>
            <a:pPr>
              <a:buNone/>
            </a:pPr>
            <a:r>
              <a:rPr sz="1800"/>
              <a:t>for (var i = 0; i &lt; 3; i++) </a:t>
            </a:r>
          </a:p>
          <a:p>
            <a:pPr>
              <a:buNone/>
            </a:pPr>
            <a:r>
              <a:rPr sz="1800"/>
              <a:t>{ n += i; </a:t>
            </a:r>
          </a:p>
          <a:p>
            <a:pPr>
              <a:buNone/>
            </a:pPr>
            <a:r>
              <a:rPr sz="1800"/>
              <a:t>alert("The value of n is now " + n);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9.2 while Loops</a:t>
            </a:r>
          </a:p>
        </p:txBody>
      </p:sp>
      <p:sp>
        <p:nvSpPr>
          <p:cNvPr id="19459" name="Content Placeholder 5"/>
          <p:cNvSpPr>
            <a:spLocks noGrp="1"/>
          </p:cNvSpPr>
          <p:nvPr>
            <p:ph idx="1"/>
          </p:nvPr>
        </p:nvSpPr>
        <p:spPr>
          <a:xfrm>
            <a:off x="685800" y="1834896"/>
            <a:ext cx="7772400" cy="4614672"/>
          </a:xfrm>
        </p:spPr>
        <p:txBody>
          <a:bodyPr/>
          <a:lstStyle/>
          <a:p>
            <a:r>
              <a:rPr lang="en-US" sz="2000" dirty="0"/>
              <a:t>W</a:t>
            </a:r>
            <a:r>
              <a:rPr sz="2000"/>
              <a:t>hile loop repeats, as long as the specified condition is true. The syntax of while differs slightly from that of for: </a:t>
            </a:r>
          </a:p>
          <a:p>
            <a:r>
              <a:rPr sz="2000" b="1"/>
              <a:t>while</a:t>
            </a:r>
            <a:r>
              <a:rPr sz="2000"/>
              <a:t> (</a:t>
            </a:r>
            <a:r>
              <a:rPr sz="2000" i="1"/>
              <a:t>condition</a:t>
            </a:r>
            <a:r>
              <a:rPr sz="2000"/>
              <a:t>) { </a:t>
            </a:r>
            <a:r>
              <a:rPr sz="2000" i="1"/>
              <a:t>statements</a:t>
            </a:r>
            <a:r>
              <a:rPr sz="2000"/>
              <a:t> } </a:t>
            </a:r>
          </a:p>
          <a:p>
            <a:r>
              <a:rPr sz="1800" i="1"/>
              <a:t>condition</a:t>
            </a:r>
            <a:r>
              <a:rPr sz="1800"/>
              <a:t> is evaluated before each pass through the loop. If this condition evaluates to true, the statements in the succeeding block are performed. When </a:t>
            </a:r>
            <a:r>
              <a:rPr sz="1800" i="1"/>
              <a:t>condition</a:t>
            </a:r>
            <a:r>
              <a:rPr sz="1800"/>
              <a:t> evaluates to false, execution continues with the statement following </a:t>
            </a:r>
            <a:r>
              <a:rPr sz="1800" i="1"/>
              <a:t>while</a:t>
            </a:r>
            <a:r>
              <a:rPr sz="1800"/>
              <a:t>. </a:t>
            </a:r>
          </a:p>
          <a:p>
            <a:r>
              <a:rPr sz="1800"/>
              <a:t>Example:</a:t>
            </a:r>
          </a:p>
          <a:p>
            <a:pPr>
              <a:buNone/>
            </a:pPr>
            <a:r>
              <a:rPr sz="1800"/>
              <a:t>var n = 0; var x = 0;</a:t>
            </a:r>
          </a:p>
          <a:p>
            <a:pPr>
              <a:buNone/>
            </a:pPr>
            <a:r>
              <a:rPr sz="1800"/>
              <a:t>while(n &lt; 3) </a:t>
            </a:r>
          </a:p>
          <a:p>
            <a:pPr>
              <a:buNone/>
            </a:pPr>
            <a:r>
              <a:rPr sz="1800"/>
              <a:t>{</a:t>
            </a:r>
          </a:p>
          <a:p>
            <a:pPr>
              <a:buNone/>
            </a:pPr>
            <a:r>
              <a:rPr sz="1800"/>
              <a:t> n++; x += n; alert("The value of n is " + n + ". The value of x is " + x); </a:t>
            </a:r>
          </a:p>
          <a:p>
            <a:pPr>
              <a:buNone/>
            </a:pPr>
            <a:r>
              <a:rPr sz="1800"/>
              <a:t>}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10 Commenting</a:t>
            </a:r>
          </a:p>
        </p:txBody>
      </p:sp>
      <p:sp>
        <p:nvSpPr>
          <p:cNvPr id="19459" name="Content Placeholder 5"/>
          <p:cNvSpPr>
            <a:spLocks noGrp="1"/>
          </p:cNvSpPr>
          <p:nvPr>
            <p:ph idx="1"/>
          </p:nvPr>
        </p:nvSpPr>
        <p:spPr>
          <a:xfrm>
            <a:off x="475488" y="1834896"/>
            <a:ext cx="7982712" cy="4614672"/>
          </a:xfrm>
        </p:spPr>
        <p:txBody>
          <a:bodyPr/>
          <a:lstStyle/>
          <a:p>
            <a:r>
              <a:rPr sz="2000"/>
              <a:t>Comments allow you to write notes to yourself within your program.</a:t>
            </a:r>
          </a:p>
          <a:p>
            <a:r>
              <a:rPr sz="1800"/>
              <a:t>In JavaScript, you can write both one-line comments and multiple line comments</a:t>
            </a:r>
          </a:p>
          <a:p>
            <a:r>
              <a:rPr sz="1800"/>
              <a:t>For a one line comment, you precede your comment with //. This indicates that everything written on that line, after the //, is a comment and the program should disregard it. </a:t>
            </a:r>
          </a:p>
          <a:p>
            <a:r>
              <a:rPr sz="1800"/>
              <a:t>For a multiple-line comment, you start with /* and end with */</a:t>
            </a:r>
          </a:p>
          <a:p>
            <a:r>
              <a:rPr sz="1800"/>
              <a:t>Example:</a:t>
            </a:r>
          </a:p>
          <a:p>
            <a:r>
              <a:rPr sz="1800"/>
              <a:t> // This is a single line comment. </a:t>
            </a:r>
          </a:p>
          <a:p>
            <a:r>
              <a:rPr sz="1800"/>
              <a:t>/* This is a multiple line comment. </a:t>
            </a:r>
          </a:p>
          <a:p>
            <a:pPr>
              <a:buNone/>
            </a:pPr>
            <a:r>
              <a:rPr sz="1800"/>
              <a:t> The star (*) at the beginning of this line is optional. </a:t>
            </a:r>
          </a:p>
          <a:p>
            <a:pPr>
              <a:buNone/>
            </a:pPr>
            <a:r>
              <a:rPr sz="1800"/>
              <a:t> So is the star at the beginning of this line. */ </a:t>
            </a:r>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32</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cs typeface="Traditional Arabic" pitchFamily="2" charset="-78"/>
              </a:rPr>
              <a:t>2 </a:t>
            </a:r>
            <a:r>
              <a:rPr b="1"/>
              <a:t>Embedding JavaScript into your HTML document</a:t>
            </a:r>
          </a:p>
        </p:txBody>
      </p:sp>
      <p:sp>
        <p:nvSpPr>
          <p:cNvPr id="19459" name="Content Placeholder 5"/>
          <p:cNvSpPr>
            <a:spLocks noGrp="1"/>
          </p:cNvSpPr>
          <p:nvPr>
            <p:ph idx="1"/>
          </p:nvPr>
        </p:nvSpPr>
        <p:spPr>
          <a:xfrm>
            <a:off x="685800" y="1981200"/>
            <a:ext cx="7772400" cy="4358640"/>
          </a:xfrm>
        </p:spPr>
        <p:txBody>
          <a:bodyPr/>
          <a:lstStyle/>
          <a:p>
            <a:pPr eaLnBrk="1" hangingPunct="1"/>
            <a:r>
              <a:rPr sz="2000"/>
              <a:t>Browsers that recognize JavaScript also recognize the special &lt;SCRIPT&gt; ... &lt;/SCRIPT&gt; tag. This tag goes in the &lt;HEAD&gt; of your HTML document, along with your &lt;TITLE&gt; tag. </a:t>
            </a:r>
          </a:p>
          <a:p>
            <a:pPr eaLnBrk="1" hangingPunct="1"/>
            <a:endParaRPr sz="2000"/>
          </a:p>
          <a:p>
            <a:pPr eaLnBrk="1" hangingPunct="1"/>
            <a:r>
              <a:rPr sz="2000"/>
              <a:t>Here's a short example: </a:t>
            </a:r>
          </a:p>
          <a:p>
            <a:r>
              <a:rPr sz="2000"/>
              <a:t>&lt;HEAD&gt; </a:t>
            </a:r>
            <a:br>
              <a:rPr sz="2000"/>
            </a:br>
            <a:r>
              <a:rPr sz="2000"/>
              <a:t>&lt;SCRIPT&gt; </a:t>
            </a:r>
            <a:br>
              <a:rPr sz="2000"/>
            </a:br>
            <a:r>
              <a:rPr sz="2000"/>
              <a:t>&lt;!</a:t>
            </a:r>
            <a:r>
              <a:rPr lang="en-US" sz="2000" dirty="0"/>
              <a:t>–-</a:t>
            </a:r>
            <a:br>
              <a:rPr sz="2000"/>
            </a:br>
            <a:r>
              <a:rPr sz="2000"/>
              <a:t>(Your code goes here...) </a:t>
            </a:r>
          </a:p>
          <a:p>
            <a:r>
              <a:rPr sz="2000"/>
              <a:t>--&gt; </a:t>
            </a:r>
            <a:br>
              <a:rPr sz="2000"/>
            </a:br>
            <a:r>
              <a:rPr sz="2000"/>
              <a:t>&lt;/SCRIPT&gt; </a:t>
            </a:r>
            <a:br>
              <a:rPr sz="2000"/>
            </a:br>
            <a:r>
              <a:rPr sz="2000"/>
              <a:t>&lt;/HEAD&gt;</a:t>
            </a:r>
            <a:br>
              <a:rPr sz="2000"/>
            </a:br>
            <a:endParaRPr sz="2000"/>
          </a:p>
          <a:p>
            <a:pPr eaLnBrk="1" hangingPunct="1"/>
            <a:br>
              <a:rPr sz="2000"/>
            </a:b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cs typeface="Traditional Arabic" pitchFamily="2" charset="-78"/>
              </a:rPr>
              <a:t>2 </a:t>
            </a:r>
            <a:r>
              <a:rPr b="1"/>
              <a:t>Embedding JavaScript into your HTML document Cont</a:t>
            </a:r>
            <a:r>
              <a:rPr lang="en-US" b="1" dirty="0"/>
              <a:t>…</a:t>
            </a:r>
            <a:endParaRPr b="1"/>
          </a:p>
        </p:txBody>
      </p:sp>
      <p:sp>
        <p:nvSpPr>
          <p:cNvPr id="19459" name="Content Placeholder 5"/>
          <p:cNvSpPr>
            <a:spLocks noGrp="1"/>
          </p:cNvSpPr>
          <p:nvPr>
            <p:ph idx="1"/>
          </p:nvPr>
        </p:nvSpPr>
        <p:spPr>
          <a:xfrm>
            <a:off x="685800" y="1981200"/>
            <a:ext cx="7772400" cy="4358640"/>
          </a:xfrm>
        </p:spPr>
        <p:txBody>
          <a:bodyPr/>
          <a:lstStyle/>
          <a:p>
            <a:pPr eaLnBrk="1" hangingPunct="1"/>
            <a:r>
              <a:rPr sz="2000"/>
              <a:t>To make an object (such as an image, a form button, or a hyperlink) on your page do something in response to a user action, you can add an additional attribute to the tag for that object. </a:t>
            </a:r>
          </a:p>
          <a:p>
            <a:pPr eaLnBrk="1" hangingPunct="1"/>
            <a:r>
              <a:rPr sz="2000"/>
              <a:t>Example :</a:t>
            </a:r>
          </a:p>
          <a:p>
            <a:pPr eaLnBrk="1" hangingPunct="1"/>
            <a:r>
              <a:rPr sz="2000"/>
              <a:t>&lt;A HREF="http://www.kau.edu.sa/" onClick="alert('Thanks for visiting KAU page!')"&gt;KAU home page&lt;/A&gt; </a:t>
            </a:r>
          </a:p>
          <a:p>
            <a:pPr eaLnBrk="1" hangingPunct="1"/>
            <a:endParaRPr sz="2000"/>
          </a:p>
          <a:p>
            <a:pPr eaLnBrk="1" hangingPunct="1"/>
            <a:r>
              <a:rPr sz="2000"/>
              <a:t>onClick="" attribute is JavaScript code, which in this case pops up an alert box with the specified message.</a:t>
            </a:r>
          </a:p>
          <a:p>
            <a:pPr eaLnBrk="1" hangingPunct="1"/>
            <a:br>
              <a:rPr sz="2000"/>
            </a:br>
            <a:endParaRPr lang="en-US" sz="20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3 Variables</a:t>
            </a:r>
          </a:p>
        </p:txBody>
      </p:sp>
      <p:sp>
        <p:nvSpPr>
          <p:cNvPr id="19459" name="Content Placeholder 5"/>
          <p:cNvSpPr>
            <a:spLocks noGrp="1"/>
          </p:cNvSpPr>
          <p:nvPr>
            <p:ph idx="1"/>
          </p:nvPr>
        </p:nvSpPr>
        <p:spPr>
          <a:xfrm>
            <a:off x="685800" y="1981200"/>
            <a:ext cx="7772400" cy="4358640"/>
          </a:xfrm>
        </p:spPr>
        <p:txBody>
          <a:bodyPr/>
          <a:lstStyle/>
          <a:p>
            <a:pPr eaLnBrk="1" hangingPunct="1"/>
            <a:r>
              <a:rPr sz="1800"/>
              <a:t>Variables are like storage units. You can create variables to hold values, the proper syntax to which variables must conform:</a:t>
            </a:r>
          </a:p>
          <a:p>
            <a:r>
              <a:rPr sz="1800"/>
              <a:t>They must start with a letter or underscore ("_") .</a:t>
            </a:r>
          </a:p>
          <a:p>
            <a:r>
              <a:rPr sz="1800"/>
              <a:t>Subsequent characters can also be digits (0-9) or letters (A-Z and/or a-z). Remember, JavaScript is case-sensitive. (That means that MyVariable and myVariable are two different names to JavaScript, because they have different capitalization.) </a:t>
            </a:r>
          </a:p>
          <a:p>
            <a:r>
              <a:rPr sz="1800"/>
              <a:t>When you declare a variable by assignment outside of a function, it is called a global variable, because it is available everywhere in the current document. When you declare a variable within a function, it is called a local variable, because it is available only within the function</a:t>
            </a:r>
          </a:p>
          <a:p>
            <a:pPr eaLnBrk="1" hangingPunct="1"/>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3.1 Values of Variables</a:t>
            </a:r>
          </a:p>
        </p:txBody>
      </p:sp>
      <p:sp>
        <p:nvSpPr>
          <p:cNvPr id="19459" name="Content Placeholder 5"/>
          <p:cNvSpPr>
            <a:spLocks noGrp="1"/>
          </p:cNvSpPr>
          <p:nvPr>
            <p:ph idx="1"/>
          </p:nvPr>
        </p:nvSpPr>
        <p:spPr>
          <a:xfrm>
            <a:off x="685800" y="1981200"/>
            <a:ext cx="7772400" cy="4358640"/>
          </a:xfrm>
        </p:spPr>
        <p:txBody>
          <a:bodyPr/>
          <a:lstStyle/>
          <a:p>
            <a:r>
              <a:rPr sz="1800"/>
              <a:t>JavaScript recognizes the following types of values: </a:t>
            </a:r>
          </a:p>
          <a:p>
            <a:endParaRPr sz="1800"/>
          </a:p>
          <a:p>
            <a:pPr>
              <a:buFont typeface="Wingdings" pitchFamily="2" charset="2"/>
              <a:buChar char="Ø"/>
            </a:pPr>
            <a:r>
              <a:rPr sz="1800"/>
              <a:t>Numbers, such as 42 or 3.14159 </a:t>
            </a:r>
          </a:p>
          <a:p>
            <a:pPr>
              <a:buFont typeface="Wingdings" pitchFamily="2" charset="2"/>
              <a:buChar char="Ø"/>
            </a:pPr>
            <a:r>
              <a:rPr sz="1800"/>
              <a:t>Logical (Boolean) values, either true or false </a:t>
            </a:r>
          </a:p>
          <a:p>
            <a:pPr>
              <a:buFont typeface="Wingdings" pitchFamily="2" charset="2"/>
              <a:buChar char="Ø"/>
            </a:pPr>
            <a:r>
              <a:rPr sz="1800"/>
              <a:t>Strings, such as "Howdy!" </a:t>
            </a:r>
          </a:p>
          <a:p>
            <a:pPr>
              <a:buFont typeface="Wingdings" pitchFamily="2" charset="2"/>
              <a:buChar char="Ø"/>
            </a:pPr>
            <a:r>
              <a:rPr sz="1800"/>
              <a:t>null, a special keyword which refers to nothing </a:t>
            </a:r>
          </a:p>
          <a:p>
            <a:pPr eaLnBrk="1" hangingPunct="1"/>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3.2 Data Type Conversion</a:t>
            </a:r>
          </a:p>
        </p:txBody>
      </p:sp>
      <p:sp>
        <p:nvSpPr>
          <p:cNvPr id="19459" name="Content Placeholder 5"/>
          <p:cNvSpPr>
            <a:spLocks noGrp="1"/>
          </p:cNvSpPr>
          <p:nvPr>
            <p:ph idx="1"/>
          </p:nvPr>
        </p:nvSpPr>
        <p:spPr>
          <a:xfrm>
            <a:off x="685800" y="1981200"/>
            <a:ext cx="7772400" cy="4358640"/>
          </a:xfrm>
        </p:spPr>
        <p:txBody>
          <a:bodyPr/>
          <a:lstStyle/>
          <a:p>
            <a:r>
              <a:rPr lang="en-US" sz="1800" dirty="0"/>
              <a:t>I</a:t>
            </a:r>
            <a:r>
              <a:rPr sz="1800"/>
              <a:t>n JavaScript you do not have to specify the data type of a variable when you declare it, and data types are converted automatically as needed during script execution. So, for example, you could define a variable as follows:</a:t>
            </a:r>
          </a:p>
          <a:p>
            <a:endParaRPr sz="1800"/>
          </a:p>
          <a:p>
            <a:r>
              <a:rPr sz="1800"/>
              <a:t>var answer = 42 </a:t>
            </a:r>
          </a:p>
          <a:p>
            <a:r>
              <a:rPr sz="1800"/>
              <a:t>And later, you could assign the same variable a string value.</a:t>
            </a:r>
          </a:p>
          <a:p>
            <a:r>
              <a:rPr sz="1800"/>
              <a:t>answer = "Thanks for all the fish..." </a:t>
            </a:r>
          </a:p>
          <a:p>
            <a:pPr eaLnBrk="1" hangingPunct="1"/>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b="1"/>
              <a:t>4 Arrays</a:t>
            </a:r>
          </a:p>
        </p:txBody>
      </p:sp>
      <p:sp>
        <p:nvSpPr>
          <p:cNvPr id="19459" name="Content Placeholder 5"/>
          <p:cNvSpPr>
            <a:spLocks noGrp="1"/>
          </p:cNvSpPr>
          <p:nvPr>
            <p:ph idx="1"/>
          </p:nvPr>
        </p:nvSpPr>
        <p:spPr>
          <a:xfrm>
            <a:off x="685800" y="1981200"/>
            <a:ext cx="7772400" cy="4358640"/>
          </a:xfrm>
        </p:spPr>
        <p:txBody>
          <a:bodyPr/>
          <a:lstStyle/>
          <a:p>
            <a:r>
              <a:rPr sz="1800"/>
              <a:t>An Array is an object which stores multiple values and has various properties. When you declare an array, you must declare the name of it, and then how many values it will need to store.</a:t>
            </a:r>
          </a:p>
          <a:p>
            <a:endParaRPr sz="1800"/>
          </a:p>
          <a:p>
            <a:r>
              <a:rPr sz="1800"/>
              <a:t>The notation for declaring an array looks like this: </a:t>
            </a:r>
          </a:p>
          <a:p>
            <a:r>
              <a:rPr sz="1800"/>
              <a:t>myArray = new Array(10); foo = new Array(5);</a:t>
            </a:r>
          </a:p>
          <a:p>
            <a:r>
              <a:rPr sz="1800"/>
              <a:t> </a:t>
            </a:r>
          </a:p>
          <a:p>
            <a:r>
              <a:rPr sz="1800"/>
              <a:t>By putting the element number in brackets [ ] after the array's name, you can assign a value to that specific element.</a:t>
            </a:r>
          </a:p>
          <a:p>
            <a:r>
              <a:rPr sz="1800"/>
              <a:t>myArray[0] = 56;</a:t>
            </a:r>
          </a:p>
          <a:p>
            <a:endParaRPr lang="en-US" sz="1800" dirty="0"/>
          </a:p>
        </p:txBody>
      </p:sp>
      <p:sp>
        <p:nvSpPr>
          <p:cNvPr id="4" name="Slide Number Placeholder 3"/>
          <p:cNvSpPr>
            <a:spLocks noGrp="1"/>
          </p:cNvSpPr>
          <p:nvPr>
            <p:ph type="sldNum" sz="quarter" idx="12"/>
          </p:nvPr>
        </p:nvSpPr>
        <p:spPr/>
        <p:txBody>
          <a:bodyPr/>
          <a:lstStyle/>
          <a:p>
            <a:pPr>
              <a:defRPr/>
            </a:pPr>
            <a:fld id="{CC9593BA-2A9F-402C-AEBA-96B5F0875C84}"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TotalTime>
  <Words>2624</Words>
  <Application>Microsoft Office PowerPoint</Application>
  <PresentationFormat>On-screen Show (4:3)</PresentationFormat>
  <Paragraphs>297</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Comic Sans MS</vt:lpstr>
      <vt:lpstr>Times New Roman</vt:lpstr>
      <vt:lpstr>Verdana</vt:lpstr>
      <vt:lpstr>Wingdings</vt:lpstr>
      <vt:lpstr>Wingdings 2</vt:lpstr>
      <vt:lpstr>business1</vt:lpstr>
      <vt:lpstr>Introduction to Java Script</vt:lpstr>
      <vt:lpstr>OUTLINE</vt:lpstr>
      <vt:lpstr>1 Introduction to Java Script</vt:lpstr>
      <vt:lpstr>2 Embedding JavaScript into your HTML document</vt:lpstr>
      <vt:lpstr>2 Embedding JavaScript into your HTML document Cont…</vt:lpstr>
      <vt:lpstr>3 Variables</vt:lpstr>
      <vt:lpstr>3.1 Values of Variables</vt:lpstr>
      <vt:lpstr>3.2 Data Type Conversion</vt:lpstr>
      <vt:lpstr>4 Arrays</vt:lpstr>
      <vt:lpstr>4 Arrays Cont…</vt:lpstr>
      <vt:lpstr>5 Operators</vt:lpstr>
      <vt:lpstr>5.1 Selected assignment operators</vt:lpstr>
      <vt:lpstr>5.2 Comparison operators</vt:lpstr>
      <vt:lpstr>5.3 Selected Arithmetic Operators</vt:lpstr>
      <vt:lpstr>5.4 Logical Operators</vt:lpstr>
      <vt:lpstr>6 Using JavaScript Objects</vt:lpstr>
      <vt:lpstr>6 Using JavaScript Objects Cont…</vt:lpstr>
      <vt:lpstr>6 Using JavaScript Objects Cont2…</vt:lpstr>
      <vt:lpstr>6 Using JavaScript Objects Cont3…</vt:lpstr>
      <vt:lpstr> 6.1 JavaScript Window Object Methods </vt:lpstr>
      <vt:lpstr> 6.1 JavaScript Window Object Methods Cont… </vt:lpstr>
      <vt:lpstr> 6.1 JavaScript Window Object Methods Cont2… </vt:lpstr>
      <vt:lpstr> 6.1 JavaScript Window Object Methods Cont3… </vt:lpstr>
      <vt:lpstr> 6.1 JavaScript Window Object Methods Cont4… </vt:lpstr>
      <vt:lpstr>7 Functions</vt:lpstr>
      <vt:lpstr>7.1 Defining a Function</vt:lpstr>
      <vt:lpstr>7.2 Calling a Function</vt:lpstr>
      <vt:lpstr>8 If/Else Statements</vt:lpstr>
      <vt:lpstr>9 Loops</vt:lpstr>
      <vt:lpstr>9.1 for Loops</vt:lpstr>
      <vt:lpstr>9.2 while Loops</vt:lpstr>
      <vt:lpstr>10 Commenting</vt:lpstr>
    </vt:vector>
  </TitlesOfParts>
  <Company>Clearly Presented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Helper</dc:creator>
  <cp:lastModifiedBy>Muath Odeh</cp:lastModifiedBy>
  <cp:revision>204</cp:revision>
  <dcterms:created xsi:type="dcterms:W3CDTF">2005-01-17T10:29:38Z</dcterms:created>
  <dcterms:modified xsi:type="dcterms:W3CDTF">2020-03-17T09:02:35Z</dcterms:modified>
</cp:coreProperties>
</file>