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97" r:id="rId2"/>
    <p:sldId id="259" r:id="rId3"/>
    <p:sldId id="268" r:id="rId4"/>
    <p:sldId id="303" r:id="rId5"/>
    <p:sldId id="301" r:id="rId6"/>
    <p:sldId id="298" r:id="rId7"/>
    <p:sldId id="299" r:id="rId8"/>
    <p:sldId id="300" r:id="rId9"/>
    <p:sldId id="304" r:id="rId10"/>
    <p:sldId id="306" r:id="rId11"/>
    <p:sldId id="260" r:id="rId12"/>
    <p:sldId id="307" r:id="rId13"/>
    <p:sldId id="305" r:id="rId14"/>
    <p:sldId id="309" r:id="rId15"/>
    <p:sldId id="261" r:id="rId16"/>
    <p:sldId id="302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Fira Sans Condensed Medium" panose="020B06030500000200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Share Tech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6749E-47FF-4590-BEDE-A5E687ED1EF9}">
  <a:tblStyle styleId="{C1C6749E-47FF-4590-BEDE-A5E687ED1E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68" autoAdjust="0"/>
  </p:normalViewPr>
  <p:slideViewPr>
    <p:cSldViewPr snapToGrid="0">
      <p:cViewPr varScale="1">
        <p:scale>
          <a:sx n="64" d="100"/>
          <a:sy n="64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11297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720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66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98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7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3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50567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78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Lama </a:t>
            </a:r>
            <a:r>
              <a:rPr lang="en-US" dirty="0" err="1"/>
              <a:t>Alziyad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T509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528130" y="785206"/>
            <a:ext cx="7983639" cy="300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ar-SA" dirty="0"/>
            </a:br>
            <a:r>
              <a:rPr lang="it-IT" b="1" i="0" dirty="0">
                <a:solidFill>
                  <a:srgbClr val="C9D1D9"/>
                </a:solidFill>
                <a:effectLst/>
                <a:latin typeface="-apple-system"/>
              </a:rPr>
              <a:t>E-Commerce Trends In Saudi Arabie </a:t>
            </a:r>
            <a:r>
              <a:rPr lang="it-IT" b="1" i="0" dirty="0">
                <a:solidFill>
                  <a:schemeClr val="accent5"/>
                </a:solidFill>
                <a:effectLst/>
                <a:latin typeface="-apple-system"/>
              </a:rPr>
              <a:t>2020</a:t>
            </a:r>
            <a:br>
              <a:rPr lang="it-IT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360826" y="26378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sz="3000" dirty="0"/>
          </a:p>
        </p:txBody>
      </p:sp>
      <p:sp>
        <p:nvSpPr>
          <p:cNvPr id="1255" name="Google Shape;1255;p45"/>
          <p:cNvSpPr txBox="1">
            <a:spLocks noGrp="1"/>
          </p:cNvSpPr>
          <p:nvPr>
            <p:ph type="ctrTitle" idx="2"/>
          </p:nvPr>
        </p:nvSpPr>
        <p:spPr>
          <a:xfrm>
            <a:off x="1221954" y="115727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Record</a:t>
            </a:r>
            <a:endParaRPr dirty="0"/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715982" y="2240329"/>
            <a:ext cx="4277077" cy="1777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Understand the market and the most trade-oriented cities</a:t>
            </a:r>
            <a:endParaRPr sz="2000" dirty="0"/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1446739" y="2258133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1238118" y="1743469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/>
                </a:solidFill>
              </a:rPr>
              <a:t>2020</a:t>
            </a:r>
            <a:endParaRPr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8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12491" y="474525"/>
            <a:ext cx="103638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2-Did the Saudis turn to e-commerce at the time of Covid-19?</a:t>
            </a:r>
            <a:endParaRPr lang="ar-SA" sz="24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63B8-9FAA-43FE-AF5A-F279E22F5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08" t="65737" r="52418" b="6633"/>
          <a:stretch/>
        </p:blipFill>
        <p:spPr>
          <a:xfrm>
            <a:off x="1540638" y="1102138"/>
            <a:ext cx="6181770" cy="37715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1E66351-831E-4CB4-900C-B6AE5F0CCC82}"/>
              </a:ext>
            </a:extLst>
          </p:cNvPr>
          <p:cNvSpPr txBox="1"/>
          <p:nvPr/>
        </p:nvSpPr>
        <p:spPr>
          <a:xfrm>
            <a:off x="6237206" y="4529046"/>
            <a:ext cx="1133423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جازان</a:t>
            </a:r>
            <a:r>
              <a:rPr lang="ar-SA" dirty="0"/>
              <a:t> 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1D07A6-B9C7-4F8D-AE2C-B102D38957B0}"/>
              </a:ext>
            </a:extLst>
          </p:cNvPr>
          <p:cNvSpPr txBox="1"/>
          <p:nvPr/>
        </p:nvSpPr>
        <p:spPr>
          <a:xfrm>
            <a:off x="7106891" y="4563405"/>
            <a:ext cx="540563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حائل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637FE7-9B1C-4A49-93A5-34AF5D18E7B4}"/>
              </a:ext>
            </a:extLst>
          </p:cNvPr>
          <p:cNvSpPr txBox="1"/>
          <p:nvPr/>
        </p:nvSpPr>
        <p:spPr>
          <a:xfrm>
            <a:off x="5598786" y="4539206"/>
            <a:ext cx="784151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الطائف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E19FE6-CF45-4FF4-B38F-532D0A6627B2}"/>
              </a:ext>
            </a:extLst>
          </p:cNvPr>
          <p:cNvSpPr txBox="1"/>
          <p:nvPr/>
        </p:nvSpPr>
        <p:spPr>
          <a:xfrm>
            <a:off x="4177924" y="4596720"/>
            <a:ext cx="86634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المدينة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C04442-50A4-4350-963A-C1EE36D3A1B8}"/>
              </a:ext>
            </a:extLst>
          </p:cNvPr>
          <p:cNvSpPr txBox="1"/>
          <p:nvPr/>
        </p:nvSpPr>
        <p:spPr>
          <a:xfrm>
            <a:off x="3604190" y="4580666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مكة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F66186-7959-4BA4-8184-D71BAD448731}"/>
              </a:ext>
            </a:extLst>
          </p:cNvPr>
          <p:cNvSpPr txBox="1"/>
          <p:nvPr/>
        </p:nvSpPr>
        <p:spPr>
          <a:xfrm>
            <a:off x="4817825" y="4564573"/>
            <a:ext cx="86634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بريدة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08639-F503-4E79-A5CC-23C3A46869FE}"/>
              </a:ext>
            </a:extLst>
          </p:cNvPr>
          <p:cNvSpPr txBox="1"/>
          <p:nvPr/>
        </p:nvSpPr>
        <p:spPr>
          <a:xfrm>
            <a:off x="2995433" y="4570562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جدة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8FA527-C036-4AEC-99BB-DC4713A0B973}"/>
              </a:ext>
            </a:extLst>
          </p:cNvPr>
          <p:cNvSpPr txBox="1"/>
          <p:nvPr/>
        </p:nvSpPr>
        <p:spPr>
          <a:xfrm>
            <a:off x="2253308" y="4557542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الرياض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59;p45">
            <a:extLst>
              <a:ext uri="{FF2B5EF4-FFF2-40B4-BE49-F238E27FC236}">
                <a16:creationId xmlns:a16="http://schemas.microsoft.com/office/drawing/2014/main" id="{562ADB2D-29D5-4A12-8A2D-06AFBFC919CB}"/>
              </a:ext>
            </a:extLst>
          </p:cNvPr>
          <p:cNvSpPr txBox="1">
            <a:spLocks/>
          </p:cNvSpPr>
          <p:nvPr/>
        </p:nvSpPr>
        <p:spPr>
          <a:xfrm>
            <a:off x="990446" y="13957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/>
              <a:t>E-Commerce</a:t>
            </a:r>
          </a:p>
        </p:txBody>
      </p:sp>
      <p:sp>
        <p:nvSpPr>
          <p:cNvPr id="10" name="Google Shape;1260;p45">
            <a:extLst>
              <a:ext uri="{FF2B5EF4-FFF2-40B4-BE49-F238E27FC236}">
                <a16:creationId xmlns:a16="http://schemas.microsoft.com/office/drawing/2014/main" id="{40545046-8B42-4257-8033-9308E3DC8030}"/>
              </a:ext>
            </a:extLst>
          </p:cNvPr>
          <p:cNvSpPr txBox="1">
            <a:spLocks/>
          </p:cNvSpPr>
          <p:nvPr/>
        </p:nvSpPr>
        <p:spPr>
          <a:xfrm>
            <a:off x="3577328" y="2315251"/>
            <a:ext cx="4454148" cy="1506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2000" dirty="0"/>
              <a:t>Awareness and education of small cities to e-commerce</a:t>
            </a:r>
          </a:p>
        </p:txBody>
      </p:sp>
      <p:grpSp>
        <p:nvGrpSpPr>
          <p:cNvPr id="11" name="Google Shape;1281;p45">
            <a:extLst>
              <a:ext uri="{FF2B5EF4-FFF2-40B4-BE49-F238E27FC236}">
                <a16:creationId xmlns:a16="http://schemas.microsoft.com/office/drawing/2014/main" id="{B36B752F-2B6F-4064-90E8-B3EA7173BEFB}"/>
              </a:ext>
            </a:extLst>
          </p:cNvPr>
          <p:cNvGrpSpPr/>
          <p:nvPr/>
        </p:nvGrpSpPr>
        <p:grpSpPr>
          <a:xfrm>
            <a:off x="1054799" y="2526122"/>
            <a:ext cx="1752594" cy="965797"/>
            <a:chOff x="3672800" y="2231525"/>
            <a:chExt cx="891225" cy="491150"/>
          </a:xfrm>
        </p:grpSpPr>
        <p:sp>
          <p:nvSpPr>
            <p:cNvPr id="12" name="Google Shape;1282;p45">
              <a:extLst>
                <a:ext uri="{FF2B5EF4-FFF2-40B4-BE49-F238E27FC236}">
                  <a16:creationId xmlns:a16="http://schemas.microsoft.com/office/drawing/2014/main" id="{E060FB4F-8221-408E-A749-582616CAEEFD}"/>
                </a:ext>
              </a:extLst>
            </p:cNvPr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3;p45">
              <a:extLst>
                <a:ext uri="{FF2B5EF4-FFF2-40B4-BE49-F238E27FC236}">
                  <a16:creationId xmlns:a16="http://schemas.microsoft.com/office/drawing/2014/main" id="{44D63C73-819E-416F-8490-15B1DAEF6F16}"/>
                </a:ext>
              </a:extLst>
            </p:cNvPr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4;p45">
              <a:extLst>
                <a:ext uri="{FF2B5EF4-FFF2-40B4-BE49-F238E27FC236}">
                  <a16:creationId xmlns:a16="http://schemas.microsoft.com/office/drawing/2014/main" id="{F436BFA0-7A1C-4918-8F01-316D9FA14B9B}"/>
                </a:ext>
              </a:extLst>
            </p:cNvPr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5;p45">
              <a:extLst>
                <a:ext uri="{FF2B5EF4-FFF2-40B4-BE49-F238E27FC236}">
                  <a16:creationId xmlns:a16="http://schemas.microsoft.com/office/drawing/2014/main" id="{080E6B6A-A524-4DC4-B012-1CECBBB7617A}"/>
                </a:ext>
              </a:extLst>
            </p:cNvPr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6;p45">
              <a:extLst>
                <a:ext uri="{FF2B5EF4-FFF2-40B4-BE49-F238E27FC236}">
                  <a16:creationId xmlns:a16="http://schemas.microsoft.com/office/drawing/2014/main" id="{8F7A7ABB-3E9A-4E7E-9442-B942CAB58BF9}"/>
                </a:ext>
              </a:extLst>
            </p:cNvPr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7;p45">
              <a:extLst>
                <a:ext uri="{FF2B5EF4-FFF2-40B4-BE49-F238E27FC236}">
                  <a16:creationId xmlns:a16="http://schemas.microsoft.com/office/drawing/2014/main" id="{951306FD-CA96-4545-8FD8-78C1520BAB78}"/>
                </a:ext>
              </a:extLst>
            </p:cNvPr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8;p45">
              <a:extLst>
                <a:ext uri="{FF2B5EF4-FFF2-40B4-BE49-F238E27FC236}">
                  <a16:creationId xmlns:a16="http://schemas.microsoft.com/office/drawing/2014/main" id="{DCCC7677-DAEC-4530-8F5A-0157FB9EC9E0}"/>
                </a:ext>
              </a:extLst>
            </p:cNvPr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89;p45">
              <a:extLst>
                <a:ext uri="{FF2B5EF4-FFF2-40B4-BE49-F238E27FC236}">
                  <a16:creationId xmlns:a16="http://schemas.microsoft.com/office/drawing/2014/main" id="{77910E5A-FF98-4973-9AF4-E63A7985FB47}"/>
                </a:ext>
              </a:extLst>
            </p:cNvPr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0;p45">
              <a:extLst>
                <a:ext uri="{FF2B5EF4-FFF2-40B4-BE49-F238E27FC236}">
                  <a16:creationId xmlns:a16="http://schemas.microsoft.com/office/drawing/2014/main" id="{D1026E37-12BD-4BC0-9DB5-6CB04D4048AA}"/>
                </a:ext>
              </a:extLst>
            </p:cNvPr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1;p45">
              <a:extLst>
                <a:ext uri="{FF2B5EF4-FFF2-40B4-BE49-F238E27FC236}">
                  <a16:creationId xmlns:a16="http://schemas.microsoft.com/office/drawing/2014/main" id="{3F81A814-F269-44A7-8583-A05367870C8F}"/>
                </a:ext>
              </a:extLst>
            </p:cNvPr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2;p45">
              <a:extLst>
                <a:ext uri="{FF2B5EF4-FFF2-40B4-BE49-F238E27FC236}">
                  <a16:creationId xmlns:a16="http://schemas.microsoft.com/office/drawing/2014/main" id="{0FEF1665-B1D0-4B45-AF1D-FBA5D2C36807}"/>
                </a:ext>
              </a:extLst>
            </p:cNvPr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3;p45">
              <a:extLst>
                <a:ext uri="{FF2B5EF4-FFF2-40B4-BE49-F238E27FC236}">
                  <a16:creationId xmlns:a16="http://schemas.microsoft.com/office/drawing/2014/main" id="{46165926-8D33-4F06-8BB2-EA02BEDF928B}"/>
                </a:ext>
              </a:extLst>
            </p:cNvPr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4;p45">
              <a:extLst>
                <a:ext uri="{FF2B5EF4-FFF2-40B4-BE49-F238E27FC236}">
                  <a16:creationId xmlns:a16="http://schemas.microsoft.com/office/drawing/2014/main" id="{D14294D4-00D1-4AD9-81A9-BB9EEC387D9F}"/>
                </a:ext>
              </a:extLst>
            </p:cNvPr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5;p45">
              <a:extLst>
                <a:ext uri="{FF2B5EF4-FFF2-40B4-BE49-F238E27FC236}">
                  <a16:creationId xmlns:a16="http://schemas.microsoft.com/office/drawing/2014/main" id="{02F8636C-9869-4B55-82D9-49358F27B9DC}"/>
                </a:ext>
              </a:extLst>
            </p:cNvPr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6;p45">
              <a:extLst>
                <a:ext uri="{FF2B5EF4-FFF2-40B4-BE49-F238E27FC236}">
                  <a16:creationId xmlns:a16="http://schemas.microsoft.com/office/drawing/2014/main" id="{C2C02BC7-B290-41A7-8800-2F84138FCAD1}"/>
                </a:ext>
              </a:extLst>
            </p:cNvPr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7;p45">
              <a:extLst>
                <a:ext uri="{FF2B5EF4-FFF2-40B4-BE49-F238E27FC236}">
                  <a16:creationId xmlns:a16="http://schemas.microsoft.com/office/drawing/2014/main" id="{0CD3AFFA-EBC4-4F31-9221-CC7FAF5D44B7}"/>
                </a:ext>
              </a:extLst>
            </p:cNvPr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;p45">
              <a:extLst>
                <a:ext uri="{FF2B5EF4-FFF2-40B4-BE49-F238E27FC236}">
                  <a16:creationId xmlns:a16="http://schemas.microsoft.com/office/drawing/2014/main" id="{62663DBC-FAC5-46AA-943E-52842B98F9C1}"/>
                </a:ext>
              </a:extLst>
            </p:cNvPr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9;p45">
              <a:extLst>
                <a:ext uri="{FF2B5EF4-FFF2-40B4-BE49-F238E27FC236}">
                  <a16:creationId xmlns:a16="http://schemas.microsoft.com/office/drawing/2014/main" id="{B19F3C0C-C712-43E2-BCB3-9119A946AB62}"/>
                </a:ext>
              </a:extLst>
            </p:cNvPr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00;p45">
              <a:extLst>
                <a:ext uri="{FF2B5EF4-FFF2-40B4-BE49-F238E27FC236}">
                  <a16:creationId xmlns:a16="http://schemas.microsoft.com/office/drawing/2014/main" id="{24AE77FF-ABEF-4643-AADD-4EFC0A694A4D}"/>
                </a:ext>
              </a:extLst>
            </p:cNvPr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323;p45">
            <a:extLst>
              <a:ext uri="{FF2B5EF4-FFF2-40B4-BE49-F238E27FC236}">
                <a16:creationId xmlns:a16="http://schemas.microsoft.com/office/drawing/2014/main" id="{D6B0AAB3-70B9-48E8-B9A4-03B486F8DA99}"/>
              </a:ext>
            </a:extLst>
          </p:cNvPr>
          <p:cNvSpPr txBox="1">
            <a:spLocks/>
          </p:cNvSpPr>
          <p:nvPr/>
        </p:nvSpPr>
        <p:spPr>
          <a:xfrm>
            <a:off x="990450" y="1930302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ar-SA" sz="1600" dirty="0">
                <a:solidFill>
                  <a:schemeClr val="accent3"/>
                </a:solidFill>
              </a:rPr>
              <a:t>2020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32" name="Google Shape;1254;p45">
            <a:extLst>
              <a:ext uri="{FF2B5EF4-FFF2-40B4-BE49-F238E27FC236}">
                <a16:creationId xmlns:a16="http://schemas.microsoft.com/office/drawing/2014/main" id="{0A5A21B9-A243-46E6-BDBF-C4BA6191FFEC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619125" y="411163"/>
            <a:ext cx="4727575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9621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12491" y="474525"/>
            <a:ext cx="103638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3-Does Riyadh city have the most start-ups in Saudi Arabia?</a:t>
            </a:r>
            <a:endParaRPr lang="ar-SA" sz="24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954D7-FB42-44EC-9AA1-804C1A198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2" t="57189" r="51318" b="13305"/>
          <a:stretch/>
        </p:blipFill>
        <p:spPr>
          <a:xfrm>
            <a:off x="1584118" y="1129134"/>
            <a:ext cx="6094810" cy="39043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3DC99-8018-4AA3-B96D-FEFDBB5C0D20}"/>
              </a:ext>
            </a:extLst>
          </p:cNvPr>
          <p:cNvSpPr txBox="1"/>
          <p:nvPr/>
        </p:nvSpPr>
        <p:spPr>
          <a:xfrm>
            <a:off x="6166172" y="4622801"/>
            <a:ext cx="1133423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جازان</a:t>
            </a:r>
            <a:r>
              <a:rPr lang="ar-SA" dirty="0"/>
              <a:t> 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40AD6C-1DEB-46ED-ABB3-4FC140DE0782}"/>
              </a:ext>
            </a:extLst>
          </p:cNvPr>
          <p:cNvSpPr txBox="1"/>
          <p:nvPr/>
        </p:nvSpPr>
        <p:spPr>
          <a:xfrm>
            <a:off x="7035857" y="4657160"/>
            <a:ext cx="540563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حائل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A0B15-44EC-4744-B09C-C14839255085}"/>
              </a:ext>
            </a:extLst>
          </p:cNvPr>
          <p:cNvSpPr txBox="1"/>
          <p:nvPr/>
        </p:nvSpPr>
        <p:spPr>
          <a:xfrm>
            <a:off x="5527752" y="4632961"/>
            <a:ext cx="784151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الطائف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80FC3D-DE87-423C-98FC-566D67D994AF}"/>
              </a:ext>
            </a:extLst>
          </p:cNvPr>
          <p:cNvSpPr txBox="1"/>
          <p:nvPr/>
        </p:nvSpPr>
        <p:spPr>
          <a:xfrm>
            <a:off x="4106890" y="4690475"/>
            <a:ext cx="86634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المدينة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8B398-954B-4690-8999-926CC82384AD}"/>
              </a:ext>
            </a:extLst>
          </p:cNvPr>
          <p:cNvSpPr txBox="1"/>
          <p:nvPr/>
        </p:nvSpPr>
        <p:spPr>
          <a:xfrm>
            <a:off x="3533156" y="4674421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مكة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7AE717-588B-41A8-96F2-77D9211442B6}"/>
              </a:ext>
            </a:extLst>
          </p:cNvPr>
          <p:cNvSpPr txBox="1"/>
          <p:nvPr/>
        </p:nvSpPr>
        <p:spPr>
          <a:xfrm>
            <a:off x="4746791" y="4658328"/>
            <a:ext cx="86634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بريدة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0A8A6-6499-4D39-8A39-BEF5C1D81FD5}"/>
              </a:ext>
            </a:extLst>
          </p:cNvPr>
          <p:cNvSpPr txBox="1"/>
          <p:nvPr/>
        </p:nvSpPr>
        <p:spPr>
          <a:xfrm>
            <a:off x="2924399" y="4664317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جدة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B8980-CFF8-426B-8A94-F1794E80742A}"/>
              </a:ext>
            </a:extLst>
          </p:cNvPr>
          <p:cNvSpPr txBox="1"/>
          <p:nvPr/>
        </p:nvSpPr>
        <p:spPr>
          <a:xfrm>
            <a:off x="2182274" y="4651297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الرياض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787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59;p45">
            <a:extLst>
              <a:ext uri="{FF2B5EF4-FFF2-40B4-BE49-F238E27FC236}">
                <a16:creationId xmlns:a16="http://schemas.microsoft.com/office/drawing/2014/main" id="{562ADB2D-29D5-4A12-8A2D-06AFBFC919CB}"/>
              </a:ext>
            </a:extLst>
          </p:cNvPr>
          <p:cNvSpPr txBox="1">
            <a:spLocks/>
          </p:cNvSpPr>
          <p:nvPr/>
        </p:nvSpPr>
        <p:spPr>
          <a:xfrm>
            <a:off x="990446" y="13957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/>
              <a:t>Start- up </a:t>
            </a:r>
          </a:p>
        </p:txBody>
      </p:sp>
      <p:sp>
        <p:nvSpPr>
          <p:cNvPr id="10" name="Google Shape;1260;p45">
            <a:extLst>
              <a:ext uri="{FF2B5EF4-FFF2-40B4-BE49-F238E27FC236}">
                <a16:creationId xmlns:a16="http://schemas.microsoft.com/office/drawing/2014/main" id="{40545046-8B42-4257-8033-9308E3DC8030}"/>
              </a:ext>
            </a:extLst>
          </p:cNvPr>
          <p:cNvSpPr txBox="1">
            <a:spLocks/>
          </p:cNvSpPr>
          <p:nvPr/>
        </p:nvSpPr>
        <p:spPr>
          <a:xfrm>
            <a:off x="3598725" y="2269843"/>
            <a:ext cx="4554825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2000" dirty="0"/>
              <a:t>Directing investors in the Riyadh region and accelerating business and finance</a:t>
            </a:r>
          </a:p>
        </p:txBody>
      </p:sp>
      <p:grpSp>
        <p:nvGrpSpPr>
          <p:cNvPr id="11" name="Google Shape;1281;p45">
            <a:extLst>
              <a:ext uri="{FF2B5EF4-FFF2-40B4-BE49-F238E27FC236}">
                <a16:creationId xmlns:a16="http://schemas.microsoft.com/office/drawing/2014/main" id="{B36B752F-2B6F-4064-90E8-B3EA7173BEFB}"/>
              </a:ext>
            </a:extLst>
          </p:cNvPr>
          <p:cNvGrpSpPr/>
          <p:nvPr/>
        </p:nvGrpSpPr>
        <p:grpSpPr>
          <a:xfrm>
            <a:off x="1054799" y="2526122"/>
            <a:ext cx="1752594" cy="965797"/>
            <a:chOff x="3672800" y="2231525"/>
            <a:chExt cx="891225" cy="491150"/>
          </a:xfrm>
        </p:grpSpPr>
        <p:sp>
          <p:nvSpPr>
            <p:cNvPr id="12" name="Google Shape;1282;p45">
              <a:extLst>
                <a:ext uri="{FF2B5EF4-FFF2-40B4-BE49-F238E27FC236}">
                  <a16:creationId xmlns:a16="http://schemas.microsoft.com/office/drawing/2014/main" id="{E060FB4F-8221-408E-A749-582616CAEEFD}"/>
                </a:ext>
              </a:extLst>
            </p:cNvPr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3;p45">
              <a:extLst>
                <a:ext uri="{FF2B5EF4-FFF2-40B4-BE49-F238E27FC236}">
                  <a16:creationId xmlns:a16="http://schemas.microsoft.com/office/drawing/2014/main" id="{44D63C73-819E-416F-8490-15B1DAEF6F16}"/>
                </a:ext>
              </a:extLst>
            </p:cNvPr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4;p45">
              <a:extLst>
                <a:ext uri="{FF2B5EF4-FFF2-40B4-BE49-F238E27FC236}">
                  <a16:creationId xmlns:a16="http://schemas.microsoft.com/office/drawing/2014/main" id="{F436BFA0-7A1C-4918-8F01-316D9FA14B9B}"/>
                </a:ext>
              </a:extLst>
            </p:cNvPr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5;p45">
              <a:extLst>
                <a:ext uri="{FF2B5EF4-FFF2-40B4-BE49-F238E27FC236}">
                  <a16:creationId xmlns:a16="http://schemas.microsoft.com/office/drawing/2014/main" id="{080E6B6A-A524-4DC4-B012-1CECBBB7617A}"/>
                </a:ext>
              </a:extLst>
            </p:cNvPr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6;p45">
              <a:extLst>
                <a:ext uri="{FF2B5EF4-FFF2-40B4-BE49-F238E27FC236}">
                  <a16:creationId xmlns:a16="http://schemas.microsoft.com/office/drawing/2014/main" id="{8F7A7ABB-3E9A-4E7E-9442-B942CAB58BF9}"/>
                </a:ext>
              </a:extLst>
            </p:cNvPr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7;p45">
              <a:extLst>
                <a:ext uri="{FF2B5EF4-FFF2-40B4-BE49-F238E27FC236}">
                  <a16:creationId xmlns:a16="http://schemas.microsoft.com/office/drawing/2014/main" id="{951306FD-CA96-4545-8FD8-78C1520BAB78}"/>
                </a:ext>
              </a:extLst>
            </p:cNvPr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8;p45">
              <a:extLst>
                <a:ext uri="{FF2B5EF4-FFF2-40B4-BE49-F238E27FC236}">
                  <a16:creationId xmlns:a16="http://schemas.microsoft.com/office/drawing/2014/main" id="{DCCC7677-DAEC-4530-8F5A-0157FB9EC9E0}"/>
                </a:ext>
              </a:extLst>
            </p:cNvPr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89;p45">
              <a:extLst>
                <a:ext uri="{FF2B5EF4-FFF2-40B4-BE49-F238E27FC236}">
                  <a16:creationId xmlns:a16="http://schemas.microsoft.com/office/drawing/2014/main" id="{77910E5A-FF98-4973-9AF4-E63A7985FB47}"/>
                </a:ext>
              </a:extLst>
            </p:cNvPr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0;p45">
              <a:extLst>
                <a:ext uri="{FF2B5EF4-FFF2-40B4-BE49-F238E27FC236}">
                  <a16:creationId xmlns:a16="http://schemas.microsoft.com/office/drawing/2014/main" id="{D1026E37-12BD-4BC0-9DB5-6CB04D4048AA}"/>
                </a:ext>
              </a:extLst>
            </p:cNvPr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1;p45">
              <a:extLst>
                <a:ext uri="{FF2B5EF4-FFF2-40B4-BE49-F238E27FC236}">
                  <a16:creationId xmlns:a16="http://schemas.microsoft.com/office/drawing/2014/main" id="{3F81A814-F269-44A7-8583-A05367870C8F}"/>
                </a:ext>
              </a:extLst>
            </p:cNvPr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2;p45">
              <a:extLst>
                <a:ext uri="{FF2B5EF4-FFF2-40B4-BE49-F238E27FC236}">
                  <a16:creationId xmlns:a16="http://schemas.microsoft.com/office/drawing/2014/main" id="{0FEF1665-B1D0-4B45-AF1D-FBA5D2C36807}"/>
                </a:ext>
              </a:extLst>
            </p:cNvPr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3;p45">
              <a:extLst>
                <a:ext uri="{FF2B5EF4-FFF2-40B4-BE49-F238E27FC236}">
                  <a16:creationId xmlns:a16="http://schemas.microsoft.com/office/drawing/2014/main" id="{46165926-8D33-4F06-8BB2-EA02BEDF928B}"/>
                </a:ext>
              </a:extLst>
            </p:cNvPr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4;p45">
              <a:extLst>
                <a:ext uri="{FF2B5EF4-FFF2-40B4-BE49-F238E27FC236}">
                  <a16:creationId xmlns:a16="http://schemas.microsoft.com/office/drawing/2014/main" id="{D14294D4-00D1-4AD9-81A9-BB9EEC387D9F}"/>
                </a:ext>
              </a:extLst>
            </p:cNvPr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5;p45">
              <a:extLst>
                <a:ext uri="{FF2B5EF4-FFF2-40B4-BE49-F238E27FC236}">
                  <a16:creationId xmlns:a16="http://schemas.microsoft.com/office/drawing/2014/main" id="{02F8636C-9869-4B55-82D9-49358F27B9DC}"/>
                </a:ext>
              </a:extLst>
            </p:cNvPr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6;p45">
              <a:extLst>
                <a:ext uri="{FF2B5EF4-FFF2-40B4-BE49-F238E27FC236}">
                  <a16:creationId xmlns:a16="http://schemas.microsoft.com/office/drawing/2014/main" id="{C2C02BC7-B290-41A7-8800-2F84138FCAD1}"/>
                </a:ext>
              </a:extLst>
            </p:cNvPr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7;p45">
              <a:extLst>
                <a:ext uri="{FF2B5EF4-FFF2-40B4-BE49-F238E27FC236}">
                  <a16:creationId xmlns:a16="http://schemas.microsoft.com/office/drawing/2014/main" id="{0CD3AFFA-EBC4-4F31-9221-CC7FAF5D44B7}"/>
                </a:ext>
              </a:extLst>
            </p:cNvPr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8;p45">
              <a:extLst>
                <a:ext uri="{FF2B5EF4-FFF2-40B4-BE49-F238E27FC236}">
                  <a16:creationId xmlns:a16="http://schemas.microsoft.com/office/drawing/2014/main" id="{62663DBC-FAC5-46AA-943E-52842B98F9C1}"/>
                </a:ext>
              </a:extLst>
            </p:cNvPr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9;p45">
              <a:extLst>
                <a:ext uri="{FF2B5EF4-FFF2-40B4-BE49-F238E27FC236}">
                  <a16:creationId xmlns:a16="http://schemas.microsoft.com/office/drawing/2014/main" id="{B19F3C0C-C712-43E2-BCB3-9119A946AB62}"/>
                </a:ext>
              </a:extLst>
            </p:cNvPr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00;p45">
              <a:extLst>
                <a:ext uri="{FF2B5EF4-FFF2-40B4-BE49-F238E27FC236}">
                  <a16:creationId xmlns:a16="http://schemas.microsoft.com/office/drawing/2014/main" id="{24AE77FF-ABEF-4643-AADD-4EFC0A694A4D}"/>
                </a:ext>
              </a:extLst>
            </p:cNvPr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323;p45">
            <a:extLst>
              <a:ext uri="{FF2B5EF4-FFF2-40B4-BE49-F238E27FC236}">
                <a16:creationId xmlns:a16="http://schemas.microsoft.com/office/drawing/2014/main" id="{D6B0AAB3-70B9-48E8-B9A4-03B486F8DA99}"/>
              </a:ext>
            </a:extLst>
          </p:cNvPr>
          <p:cNvSpPr txBox="1">
            <a:spLocks/>
          </p:cNvSpPr>
          <p:nvPr/>
        </p:nvSpPr>
        <p:spPr>
          <a:xfrm>
            <a:off x="990450" y="1930302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600" dirty="0">
                <a:solidFill>
                  <a:schemeClr val="accent3"/>
                </a:solidFill>
              </a:rPr>
              <a:t>2020</a:t>
            </a:r>
          </a:p>
        </p:txBody>
      </p:sp>
      <p:sp>
        <p:nvSpPr>
          <p:cNvPr id="32" name="Google Shape;1254;p45">
            <a:extLst>
              <a:ext uri="{FF2B5EF4-FFF2-40B4-BE49-F238E27FC236}">
                <a16:creationId xmlns:a16="http://schemas.microsoft.com/office/drawing/2014/main" id="{0A5A21B9-A243-46E6-BDBF-C4BA6191FFEC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619125" y="411163"/>
            <a:ext cx="4727575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18911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Benefits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769515" y="1572596"/>
            <a:ext cx="2370117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income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473292" y="304734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Jobs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399727" y="162977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flexible work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economy profits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361;p47">
            <a:extLst>
              <a:ext uri="{FF2B5EF4-FFF2-40B4-BE49-F238E27FC236}">
                <a16:creationId xmlns:a16="http://schemas.microsoft.com/office/drawing/2014/main" id="{5BC94C2F-6C39-433B-A39C-85782FD8B6D6}"/>
              </a:ext>
            </a:extLst>
          </p:cNvPr>
          <p:cNvSpPr txBox="1">
            <a:spLocks/>
          </p:cNvSpPr>
          <p:nvPr/>
        </p:nvSpPr>
        <p:spPr>
          <a:xfrm>
            <a:off x="2608350" y="1779308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773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11615" y="1634925"/>
            <a:ext cx="4130156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ourceSansPro"/>
              </a:rPr>
              <a:t>Ecommerce is the buying and selling of goods and services over the Internet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79184" y="730753"/>
            <a:ext cx="413015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i="0" dirty="0">
                <a:solidFill>
                  <a:srgbClr val="C9D1D9"/>
                </a:solidFill>
                <a:effectLst/>
                <a:latin typeface="-apple-system"/>
              </a:rPr>
              <a:t>What is E-Commerce ? 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Google Shape;1347;p46">
            <a:extLst>
              <a:ext uri="{FF2B5EF4-FFF2-40B4-BE49-F238E27FC236}">
                <a16:creationId xmlns:a16="http://schemas.microsoft.com/office/drawing/2014/main" id="{39539C99-C80E-4F66-90DD-1B00478146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626" b="1096"/>
          <a:stretch/>
        </p:blipFill>
        <p:spPr>
          <a:xfrm>
            <a:off x="5201884" y="1110467"/>
            <a:ext cx="2374935" cy="292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447064" y="1614388"/>
            <a:ext cx="6664548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Commercial record 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5FBB-BCC5-4882-9600-F17A3234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6A99F-9A1F-41C4-9507-AA94C101D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83"/>
          <a:stretch/>
        </p:blipFill>
        <p:spPr>
          <a:xfrm>
            <a:off x="601621" y="338412"/>
            <a:ext cx="7940758" cy="446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</p:cNvCxnSpPr>
          <p:nvPr/>
        </p:nvCxnSpPr>
        <p:spPr>
          <a:xfrm rot="5400000" flipH="1">
            <a:off x="2546200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ar-SA" dirty="0"/>
              <a:t>98</a:t>
            </a:r>
            <a:r>
              <a:rPr lang="en" dirty="0"/>
              <a:t>,</a:t>
            </a:r>
            <a:r>
              <a:rPr lang="ar-SA" dirty="0"/>
              <a:t>176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835096" y="2130899"/>
            <a:ext cx="3794304" cy="969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Commercial Record IN 2020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B52DB1-E5C5-4F4C-B024-B5A6D5DE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2395366" y="1506669"/>
            <a:ext cx="40173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QAUSTION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099949" y="2225489"/>
            <a:ext cx="4502122" cy="1602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Reduce Saudi market in COVIED-19  which effected to economy in Saudi so that they orientation to  digital  transformation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9;p27">
            <a:extLst>
              <a:ext uri="{FF2B5EF4-FFF2-40B4-BE49-F238E27FC236}">
                <a16:creationId xmlns:a16="http://schemas.microsoft.com/office/drawing/2014/main" id="{458C9B3E-A6F5-4856-B370-304023E22D1A}"/>
              </a:ext>
            </a:extLst>
          </p:cNvPr>
          <p:cNvSpPr txBox="1">
            <a:spLocks/>
          </p:cNvSpPr>
          <p:nvPr/>
        </p:nvSpPr>
        <p:spPr>
          <a:xfrm>
            <a:off x="895552" y="566528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/>
              <a:t>PROJECT PROPOSAL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257608" y="1796745"/>
            <a:ext cx="26512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&amp; SOLVE 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465611" y="2324500"/>
            <a:ext cx="5640813" cy="2713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use date base  from Commercial record in 2020  to know how many person orientation to buy online market .</a:t>
            </a:r>
            <a:endParaRPr lang="ar-S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  <a:p>
            <a:pPr algn="l"/>
            <a:r>
              <a:rPr lang="en-US" sz="1600" b="0" i="0" dirty="0">
                <a:solidFill>
                  <a:srgbClr val="C9D1D9"/>
                </a:solidFill>
                <a:effectLst/>
                <a:latin typeface="-apple-system"/>
              </a:rPr>
              <a:t>1-What are the most popular cities for e-commerce?</a:t>
            </a:r>
            <a:endParaRPr lang="ar-SA" sz="16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endParaRPr lang="en-US" sz="16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C9D1D9"/>
                </a:solidFill>
                <a:effectLst/>
                <a:latin typeface="-apple-system"/>
              </a:rPr>
              <a:t>2-Did the Saudis turn to e-commerce at the time of Covid-19?</a:t>
            </a:r>
            <a:endParaRPr lang="ar-SA" sz="16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endParaRPr lang="en-US" sz="16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C9D1D9"/>
                </a:solidFill>
                <a:effectLst/>
                <a:latin typeface="-apple-system"/>
              </a:rPr>
              <a:t>3-Does Riyadh city have the most start-ups in Saudi Arabia?</a:t>
            </a:r>
            <a:endParaRPr lang="ar-SA" sz="16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endParaRPr lang="en-US" sz="1600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Data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scource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: Open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saudi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1182566" y="28190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PROPOSAL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1036434" y="170252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H="1" flipV="1">
            <a:off x="1036434" y="2114574"/>
            <a:ext cx="146132" cy="993325"/>
          </a:xfrm>
          <a:prstGeom prst="bentConnector3">
            <a:avLst>
              <a:gd name="adj1" fmla="val -15643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189620" y="1852003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674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2224646" y="168716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2677828" y="2476645"/>
            <a:ext cx="3364628" cy="251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use it tools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 Open saudi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SQL Coomiend, Python Languges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SQLlite, Jubtyer NootBook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Excel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Python Librarys 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1347746" y="300295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1149225" y="182178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H="1" flipV="1">
            <a:off x="1149224" y="2233836"/>
            <a:ext cx="198521" cy="1058021"/>
          </a:xfrm>
          <a:prstGeom prst="bentConnector3">
            <a:avLst>
              <a:gd name="adj1" fmla="val -11515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140892" y="238937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7"/>
          <p:cNvGrpSpPr/>
          <p:nvPr/>
        </p:nvGrpSpPr>
        <p:grpSpPr>
          <a:xfrm>
            <a:off x="1288577" y="1953952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479;p27">
            <a:extLst>
              <a:ext uri="{FF2B5EF4-FFF2-40B4-BE49-F238E27FC236}">
                <a16:creationId xmlns:a16="http://schemas.microsoft.com/office/drawing/2014/main" id="{02AA9253-0FBF-4CDB-992D-647AD7A75D78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12491" y="474525"/>
            <a:ext cx="1036380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1-What are the most popular cities for </a:t>
            </a:r>
            <a:r>
              <a:rPr lang="en-US" sz="2800" dirty="0">
                <a:solidFill>
                  <a:schemeClr val="accent6"/>
                </a:solidFill>
              </a:rPr>
              <a:t>Commercial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chemeClr val="accent6"/>
                </a:solidFill>
              </a:rPr>
              <a:t>record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2400" b="0" i="0" dirty="0">
                <a:solidFill>
                  <a:srgbClr val="C9D1D9"/>
                </a:solidFill>
                <a:effectLst/>
                <a:latin typeface="-apple-system"/>
              </a:rPr>
              <a:t>?</a:t>
            </a:r>
            <a:endParaRPr lang="ar-SA" sz="24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50A9-C11B-45AF-BC0B-CE17890FB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0969" r="52270" b="16801"/>
          <a:stretch/>
        </p:blipFill>
        <p:spPr>
          <a:xfrm>
            <a:off x="229027" y="1128762"/>
            <a:ext cx="3969608" cy="39807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53ADEF-2269-4DB9-A7C9-90DDC2D1B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98" t="66747" r="52760" b="5988"/>
          <a:stretch/>
        </p:blipFill>
        <p:spPr>
          <a:xfrm>
            <a:off x="4031077" y="1094775"/>
            <a:ext cx="5117909" cy="40487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E80A1C-250C-4EB4-8AB1-BCFDE186A5AD}"/>
              </a:ext>
            </a:extLst>
          </p:cNvPr>
          <p:cNvSpPr txBox="1"/>
          <p:nvPr/>
        </p:nvSpPr>
        <p:spPr>
          <a:xfrm>
            <a:off x="7519757" y="4768053"/>
            <a:ext cx="86634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المدينة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9D7F4B-00D4-4DDF-A844-7DE68B82DAC6}"/>
              </a:ext>
            </a:extLst>
          </p:cNvPr>
          <p:cNvSpPr txBox="1"/>
          <p:nvPr/>
        </p:nvSpPr>
        <p:spPr>
          <a:xfrm>
            <a:off x="6587565" y="4784485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مكة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863283-265B-42A1-BA13-A8EA5735CBAF}"/>
              </a:ext>
            </a:extLst>
          </p:cNvPr>
          <p:cNvSpPr txBox="1"/>
          <p:nvPr/>
        </p:nvSpPr>
        <p:spPr>
          <a:xfrm>
            <a:off x="8292621" y="4768052"/>
            <a:ext cx="866340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الدمام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980873-CD45-4B72-B799-64EAE7AD36C1}"/>
              </a:ext>
            </a:extLst>
          </p:cNvPr>
          <p:cNvSpPr txBox="1"/>
          <p:nvPr/>
        </p:nvSpPr>
        <p:spPr>
          <a:xfrm>
            <a:off x="5836357" y="4778012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جدة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5BB7A-8408-44A0-B59A-F4C31A0E6318}"/>
              </a:ext>
            </a:extLst>
          </p:cNvPr>
          <p:cNvSpPr txBox="1"/>
          <p:nvPr/>
        </p:nvSpPr>
        <p:spPr>
          <a:xfrm>
            <a:off x="4893490" y="4786398"/>
            <a:ext cx="621997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SA" sz="1200" dirty="0"/>
              <a:t>الرياض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28746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256</Words>
  <Application>Microsoft Office PowerPoint</Application>
  <PresentationFormat>On-screen Show (16:9)</PresentationFormat>
  <Paragraphs>84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Maven Pro</vt:lpstr>
      <vt:lpstr>Advent Pro SemiBold</vt:lpstr>
      <vt:lpstr>-apple-system</vt:lpstr>
      <vt:lpstr>Share Tech</vt:lpstr>
      <vt:lpstr>Fira Sans Extra Condensed Medium</vt:lpstr>
      <vt:lpstr>Arial</vt:lpstr>
      <vt:lpstr>Fira Sans Condensed Medium</vt:lpstr>
      <vt:lpstr>SourceSansPro</vt:lpstr>
      <vt:lpstr>Wingdings</vt:lpstr>
      <vt:lpstr>Data Science Consulting by Slidesgo</vt:lpstr>
      <vt:lpstr> E-Commerce Trends In Saudi Arabie 2020 </vt:lpstr>
      <vt:lpstr>What is E-Commerce ? </vt:lpstr>
      <vt:lpstr>Commercial record </vt:lpstr>
      <vt:lpstr>PowerPoint Presentation</vt:lpstr>
      <vt:lpstr>198,176</vt:lpstr>
      <vt:lpstr>PROBLEM &amp; QAUSTION</vt:lpstr>
      <vt:lpstr>DATA &amp; SOLVE </vt:lpstr>
      <vt:lpstr>TOOLS</vt:lpstr>
      <vt:lpstr>1-What are the most popular cities for Commercial record ?</vt:lpstr>
      <vt:lpstr>GOALS</vt:lpstr>
      <vt:lpstr>2-Did the Saudis turn to e-commerce at the time of Covid-19?</vt:lpstr>
      <vt:lpstr>GOALS</vt:lpstr>
      <vt:lpstr>3-Does Riyadh city have the most start-ups in Saudi Arabia?</vt:lpstr>
      <vt:lpstr>GOALS</vt:lpstr>
      <vt:lpstr>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E-Commerce Trends In Saudi Arabie 2020 </dc:title>
  <cp:lastModifiedBy>لمى سعيد الزهراني</cp:lastModifiedBy>
  <cp:revision>7</cp:revision>
  <dcterms:modified xsi:type="dcterms:W3CDTF">2021-11-18T10:35:54Z</dcterms:modified>
</cp:coreProperties>
</file>