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5" r:id="rId4"/>
    <p:sldId id="267" r:id="rId5"/>
    <p:sldId id="259" r:id="rId6"/>
    <p:sldId id="264" r:id="rId7"/>
    <p:sldId id="265" r:id="rId8"/>
    <p:sldId id="266" r:id="rId9"/>
    <p:sldId id="276" r:id="rId10"/>
    <p:sldId id="260" r:id="rId11"/>
    <p:sldId id="261" r:id="rId12"/>
    <p:sldId id="262" r:id="rId13"/>
    <p:sldId id="25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5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لمى السلمي" userId="ba2c92db6e00102a" providerId="LiveId" clId="{8A111AA0-4B3F-4F5B-8344-607828AAA9A7}"/>
    <pc:docChg chg="custSel modSld">
      <pc:chgData name="لمى السلمي" userId="ba2c92db6e00102a" providerId="LiveId" clId="{8A111AA0-4B3F-4F5B-8344-607828AAA9A7}" dt="2022-12-09T01:05:59.916" v="1" actId="1076"/>
      <pc:docMkLst>
        <pc:docMk/>
      </pc:docMkLst>
      <pc:sldChg chg="delSp modSp mod">
        <pc:chgData name="لمى السلمي" userId="ba2c92db6e00102a" providerId="LiveId" clId="{8A111AA0-4B3F-4F5B-8344-607828AAA9A7}" dt="2022-12-09T01:05:59.916" v="1" actId="1076"/>
        <pc:sldMkLst>
          <pc:docMk/>
          <pc:sldMk cId="4241613571" sldId="256"/>
        </pc:sldMkLst>
        <pc:spChg chg="mod">
          <ac:chgData name="لمى السلمي" userId="ba2c92db6e00102a" providerId="LiveId" clId="{8A111AA0-4B3F-4F5B-8344-607828AAA9A7}" dt="2022-12-09T01:05:59.916" v="1" actId="1076"/>
          <ac:spMkLst>
            <pc:docMk/>
            <pc:sldMk cId="4241613571" sldId="256"/>
            <ac:spMk id="2" creationId="{3CC1E1FE-C7FE-47BD-AD58-E37825FC498C}"/>
          </ac:spMkLst>
        </pc:spChg>
        <pc:spChg chg="del">
          <ac:chgData name="لمى السلمي" userId="ba2c92db6e00102a" providerId="LiveId" clId="{8A111AA0-4B3F-4F5B-8344-607828AAA9A7}" dt="2022-12-09T01:05:56.074" v="0" actId="478"/>
          <ac:spMkLst>
            <pc:docMk/>
            <pc:sldMk cId="4241613571" sldId="256"/>
            <ac:spMk id="8" creationId="{BD337372-6F7C-49A6-8426-1417A11C5B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12/9/2022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12/9/2022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E1FE-C7FE-47BD-AD58-E37825FC498C}"/>
              </a:ext>
            </a:extLst>
          </p:cNvPr>
          <p:cNvSpPr>
            <a:spLocks noGrp="1"/>
          </p:cNvSpPr>
          <p:nvPr>
            <p:ph type="ctrTitle"/>
          </p:nvPr>
        </p:nvSpPr>
        <p:spPr>
          <a:xfrm>
            <a:off x="2505589" y="2306751"/>
            <a:ext cx="11755526" cy="879641"/>
          </a:xfrm>
        </p:spPr>
        <p:txBody>
          <a:bodyPr/>
          <a:lstStyle/>
          <a:p>
            <a:r>
              <a:rPr lang="en-GB" dirty="0"/>
              <a:t>Personal shopper</a:t>
            </a:r>
            <a:br>
              <a:rPr lang="en-GB" dirty="0"/>
            </a:br>
            <a:r>
              <a:rPr lang="en-GB" dirty="0"/>
              <a:t> for Hyper Panda </a:t>
            </a:r>
          </a:p>
        </p:txBody>
      </p:sp>
      <p:pic>
        <p:nvPicPr>
          <p:cNvPr id="5" name="صورة 4">
            <a:extLst>
              <a:ext uri="{FF2B5EF4-FFF2-40B4-BE49-F238E27FC236}">
                <a16:creationId xmlns:a16="http://schemas.microsoft.com/office/drawing/2014/main" id="{3A7440B6-7D1E-42C9-8F75-1CE2F0B1A2F3}"/>
              </a:ext>
            </a:extLst>
          </p:cNvPr>
          <p:cNvPicPr>
            <a:picLocks noChangeAspect="1"/>
          </p:cNvPicPr>
          <p:nvPr/>
        </p:nvPicPr>
        <p:blipFill>
          <a:blip r:embed="rId2"/>
          <a:stretch>
            <a:fillRect/>
          </a:stretch>
        </p:blipFill>
        <p:spPr>
          <a:xfrm>
            <a:off x="9575596" y="299922"/>
            <a:ext cx="2275637" cy="1255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16135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1668-FF6A-4642-9815-EE3AB67B7BFB}"/>
              </a:ext>
            </a:extLst>
          </p:cNvPr>
          <p:cNvSpPr>
            <a:spLocks noGrp="1"/>
          </p:cNvSpPr>
          <p:nvPr>
            <p:ph type="title"/>
          </p:nvPr>
        </p:nvSpPr>
        <p:spPr>
          <a:xfrm>
            <a:off x="468094" y="423334"/>
            <a:ext cx="10571998" cy="970450"/>
          </a:xfrm>
        </p:spPr>
        <p:txBody>
          <a:bodyPr/>
          <a:lstStyle/>
          <a:p>
            <a:pPr algn="ctr"/>
            <a:r>
              <a:rPr lang="en-US" dirty="0"/>
              <a:t>Project Risks(1)</a:t>
            </a:r>
            <a:endParaRPr lang="en-GB" dirty="0"/>
          </a:p>
        </p:txBody>
      </p:sp>
      <p:sp>
        <p:nvSpPr>
          <p:cNvPr id="3" name="Content Placeholder 2">
            <a:extLst>
              <a:ext uri="{FF2B5EF4-FFF2-40B4-BE49-F238E27FC236}">
                <a16:creationId xmlns:a16="http://schemas.microsoft.com/office/drawing/2014/main" id="{1F90347B-AB78-4F56-82A6-E5AC28FF6C51}"/>
              </a:ext>
            </a:extLst>
          </p:cNvPr>
          <p:cNvSpPr>
            <a:spLocks noGrp="1"/>
          </p:cNvSpPr>
          <p:nvPr>
            <p:ph idx="1"/>
          </p:nvPr>
        </p:nvSpPr>
        <p:spPr/>
        <p:txBody>
          <a:bodyPr/>
          <a:lstStyle/>
          <a:p>
            <a:pPr marL="0" indent="0" algn="l">
              <a:buNone/>
            </a:pPr>
            <a:r>
              <a:rPr lang="en-GB" sz="2400" b="0" i="0" dirty="0">
                <a:effectLst/>
                <a:latin typeface="FaktSoft"/>
              </a:rPr>
              <a:t>A project risk is an uncertain event that may or may not occur during a project.</a:t>
            </a:r>
          </a:p>
          <a:p>
            <a:pPr marL="0" indent="0" algn="l">
              <a:buNone/>
            </a:pPr>
            <a:endParaRPr lang="en-GB" sz="2400" b="0" i="0" dirty="0">
              <a:effectLst/>
              <a:latin typeface="FaktSoft"/>
            </a:endParaRPr>
          </a:p>
          <a:p>
            <a:pPr>
              <a:buFont typeface="Wingdings" panose="05000000000000000000" pitchFamily="2" charset="2"/>
              <a:buChar char="v"/>
            </a:pPr>
            <a:r>
              <a:rPr lang="en-US" sz="2400" dirty="0">
                <a:latin typeface="FaktSoft"/>
              </a:rPr>
              <a:t>Technical Risk</a:t>
            </a:r>
          </a:p>
          <a:p>
            <a:pPr>
              <a:buFont typeface="Wingdings" panose="05000000000000000000" pitchFamily="2" charset="2"/>
              <a:buChar char="v"/>
            </a:pPr>
            <a:r>
              <a:rPr lang="en-US" sz="2400" b="0" i="0" dirty="0">
                <a:effectLst/>
                <a:latin typeface="FaktSoft"/>
              </a:rPr>
              <a:t>Financial Risk</a:t>
            </a:r>
          </a:p>
          <a:p>
            <a:pPr>
              <a:buFont typeface="Wingdings" panose="05000000000000000000" pitchFamily="2" charset="2"/>
              <a:buChar char="v"/>
            </a:pPr>
            <a:r>
              <a:rPr lang="en-US" sz="2400" dirty="0">
                <a:latin typeface="FaktSoft"/>
              </a:rPr>
              <a:t>People Risk</a:t>
            </a:r>
            <a:endParaRPr lang="en-GB" sz="2400" b="0" i="0" dirty="0">
              <a:effectLst/>
              <a:latin typeface="FaktSoft"/>
            </a:endParaRPr>
          </a:p>
          <a:p>
            <a:pPr marL="0" indent="0">
              <a:buNone/>
            </a:pPr>
            <a:endParaRPr lang="en-GB" dirty="0">
              <a:solidFill>
                <a:srgbClr val="494E6A"/>
              </a:solidFill>
              <a:latin typeface="FaktSoft"/>
            </a:endParaRPr>
          </a:p>
        </p:txBody>
      </p:sp>
    </p:spTree>
    <p:extLst>
      <p:ext uri="{BB962C8B-B14F-4D97-AF65-F5344CB8AC3E}">
        <p14:creationId xmlns:p14="http://schemas.microsoft.com/office/powerpoint/2010/main" val="77810823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CE53F1-9267-499D-BAAD-1DD7E4E6AA5F}"/>
              </a:ext>
            </a:extLst>
          </p:cNvPr>
          <p:cNvSpPr>
            <a:spLocks noGrp="1"/>
          </p:cNvSpPr>
          <p:nvPr>
            <p:ph type="title"/>
          </p:nvPr>
        </p:nvSpPr>
        <p:spPr>
          <a:xfrm>
            <a:off x="556227" y="5632559"/>
            <a:ext cx="10571998" cy="1964913"/>
          </a:xfrm>
        </p:spPr>
        <p:txBody>
          <a:bodyPr/>
          <a:lstStyle/>
          <a:p>
            <a:pPr marL="0" marR="0">
              <a:spcBef>
                <a:spcPts val="200"/>
              </a:spcBef>
              <a:spcAft>
                <a:spcPts val="0"/>
              </a:spcAft>
            </a:pPr>
            <a:r>
              <a:rPr lang="en-US" sz="3000" dirty="0">
                <a:cs typeface="+mn-cs"/>
              </a:rPr>
              <a:t>Technical Risk</a:t>
            </a:r>
            <a:br>
              <a:rPr lang="en-US" sz="3000" dirty="0">
                <a:cs typeface="+mn-cs"/>
              </a:rPr>
            </a:br>
            <a:r>
              <a:rPr lang="en-US" sz="3000" b="0" i="1" dirty="0">
                <a:solidFill>
                  <a:schemeClr val="accent1">
                    <a:lumMod val="75000"/>
                  </a:schemeClr>
                </a:solidFill>
                <a:latin typeface="Baskerville Old Face" panose="02020602080505020303" pitchFamily="18" charset="0"/>
                <a:ea typeface="Times New Roman" panose="02020603050405020304" pitchFamily="18" charset="0"/>
                <a:cs typeface="+mn-cs"/>
              </a:rPr>
              <a:t>Problems that could face the software of the project </a:t>
            </a:r>
            <a:br>
              <a:rPr lang="en-US" sz="3000" i="1" dirty="0">
                <a:solidFill>
                  <a:schemeClr val="accent1">
                    <a:lumMod val="75000"/>
                  </a:schemeClr>
                </a:solidFill>
                <a:latin typeface="Baskerville Old Face" panose="02020602080505020303" pitchFamily="18" charset="0"/>
                <a:cs typeface="+mn-cs"/>
              </a:rPr>
            </a:br>
            <a:br>
              <a:rPr lang="en-US" sz="3000" i="1" dirty="0">
                <a:solidFill>
                  <a:schemeClr val="accent1">
                    <a:lumMod val="75000"/>
                  </a:schemeClr>
                </a:solidFill>
                <a:latin typeface="Baskerville Old Face" panose="02020602080505020303" pitchFamily="18" charset="0"/>
                <a:cs typeface="+mn-cs"/>
              </a:rPr>
            </a:br>
            <a:r>
              <a:rPr lang="en-US" sz="3000" dirty="0">
                <a:cs typeface="+mn-cs"/>
              </a:rPr>
              <a:t>Financial Risk</a:t>
            </a:r>
            <a:br>
              <a:rPr lang="en-US" sz="3000" dirty="0">
                <a:cs typeface="+mn-cs"/>
              </a:rPr>
            </a:br>
            <a:r>
              <a:rPr lang="en-US" sz="3000" b="0" i="1" dirty="0">
                <a:solidFill>
                  <a:schemeClr val="accent1">
                    <a:lumMod val="75000"/>
                  </a:schemeClr>
                </a:solidFill>
                <a:latin typeface="Baskerville Old Face" panose="02020602080505020303" pitchFamily="18" charset="0"/>
                <a:cs typeface="+mn-cs"/>
              </a:rPr>
              <a:t>The possibility of losing money on an investment </a:t>
            </a:r>
            <a:br>
              <a:rPr lang="en-US" sz="3000" i="1" dirty="0">
                <a:solidFill>
                  <a:schemeClr val="accent1">
                    <a:lumMod val="75000"/>
                  </a:schemeClr>
                </a:solidFill>
                <a:effectLst/>
                <a:latin typeface="Baskerville Old Face" panose="02020602080505020303" pitchFamily="18" charset="0"/>
                <a:ea typeface="Times New Roman" panose="02020603050405020304" pitchFamily="18" charset="0"/>
                <a:cs typeface="+mn-cs"/>
              </a:rPr>
            </a:br>
            <a:br>
              <a:rPr lang="en-US" sz="3000" i="1" dirty="0">
                <a:solidFill>
                  <a:schemeClr val="accent1">
                    <a:lumMod val="75000"/>
                  </a:schemeClr>
                </a:solidFill>
                <a:effectLst/>
                <a:latin typeface="Baskerville Old Face" panose="02020602080505020303" pitchFamily="18" charset="0"/>
                <a:ea typeface="Times New Roman" panose="02020603050405020304" pitchFamily="18" charset="0"/>
                <a:cs typeface="+mn-cs"/>
              </a:rPr>
            </a:br>
            <a:r>
              <a:rPr lang="en-US" sz="3000" dirty="0">
                <a:cs typeface="+mn-cs"/>
              </a:rPr>
              <a:t>People Risk</a:t>
            </a:r>
            <a:br>
              <a:rPr lang="en-US" sz="3000" dirty="0">
                <a:cs typeface="+mn-cs"/>
              </a:rPr>
            </a:br>
            <a:r>
              <a:rPr lang="en-US" sz="3000" b="0" i="1" dirty="0">
                <a:solidFill>
                  <a:schemeClr val="accent1">
                    <a:lumMod val="75000"/>
                  </a:schemeClr>
                </a:solidFill>
                <a:effectLst/>
                <a:latin typeface="Baskerville Old Face" panose="02020602080505020303" pitchFamily="18" charset="0"/>
                <a:ea typeface="Times New Roman" panose="02020603050405020304" pitchFamily="18" charset="0"/>
                <a:cs typeface="+mn-cs"/>
              </a:rPr>
              <a:t>Problems with staff scheduling, personal issues, sick days and family emergencies</a:t>
            </a:r>
            <a:br>
              <a:rPr lang="ar-SA" sz="3000" i="1" dirty="0">
                <a:solidFill>
                  <a:schemeClr val="accent1">
                    <a:lumMod val="75000"/>
                  </a:schemeClr>
                </a:solidFill>
                <a:latin typeface="Baskerville Old Face" panose="02020602080505020303" pitchFamily="18" charset="0"/>
                <a:cs typeface="+mn-cs"/>
              </a:rPr>
            </a:br>
            <a:br>
              <a:rPr lang="ar-SA" sz="3200" i="1" dirty="0">
                <a:solidFill>
                  <a:schemeClr val="accent1">
                    <a:lumMod val="75000"/>
                  </a:schemeClr>
                </a:solidFill>
                <a:latin typeface="Baskerville Old Face" panose="02020602080505020303" pitchFamily="18" charset="0"/>
              </a:rPr>
            </a:br>
            <a:endParaRPr lang="en-GB" dirty="0"/>
          </a:p>
        </p:txBody>
      </p:sp>
      <p:sp>
        <p:nvSpPr>
          <p:cNvPr id="6" name="Title 1">
            <a:extLst>
              <a:ext uri="{FF2B5EF4-FFF2-40B4-BE49-F238E27FC236}">
                <a16:creationId xmlns:a16="http://schemas.microsoft.com/office/drawing/2014/main" id="{479B6001-7727-49A3-BED7-93039273BB71}"/>
              </a:ext>
            </a:extLst>
          </p:cNvPr>
          <p:cNvSpPr txBox="1">
            <a:spLocks/>
          </p:cNvSpPr>
          <p:nvPr/>
        </p:nvSpPr>
        <p:spPr>
          <a:xfrm>
            <a:off x="229554" y="39948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Project Risks(2)</a:t>
            </a:r>
            <a:endParaRPr lang="en-GB" dirty="0"/>
          </a:p>
        </p:txBody>
      </p:sp>
    </p:spTree>
    <p:extLst>
      <p:ext uri="{BB962C8B-B14F-4D97-AF65-F5344CB8AC3E}">
        <p14:creationId xmlns:p14="http://schemas.microsoft.com/office/powerpoint/2010/main" val="75333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3DCD-ECD8-4205-AE66-E862018D2387}"/>
              </a:ext>
            </a:extLst>
          </p:cNvPr>
          <p:cNvSpPr>
            <a:spLocks noGrp="1"/>
          </p:cNvSpPr>
          <p:nvPr>
            <p:ph type="title"/>
          </p:nvPr>
        </p:nvSpPr>
        <p:spPr/>
        <p:txBody>
          <a:bodyPr/>
          <a:lstStyle/>
          <a:p>
            <a:pPr algn="ctr"/>
            <a:r>
              <a:rPr lang="en-US" dirty="0"/>
              <a:t>Project Issues(1)</a:t>
            </a:r>
            <a:endParaRPr lang="en-GB" dirty="0"/>
          </a:p>
        </p:txBody>
      </p:sp>
      <p:sp>
        <p:nvSpPr>
          <p:cNvPr id="3" name="Content Placeholder 2">
            <a:extLst>
              <a:ext uri="{FF2B5EF4-FFF2-40B4-BE49-F238E27FC236}">
                <a16:creationId xmlns:a16="http://schemas.microsoft.com/office/drawing/2014/main" id="{5FBE0AAD-F2C9-430E-9360-8CB7289FB6B4}"/>
              </a:ext>
            </a:extLst>
          </p:cNvPr>
          <p:cNvSpPr>
            <a:spLocks noGrp="1"/>
          </p:cNvSpPr>
          <p:nvPr>
            <p:ph idx="1"/>
          </p:nvPr>
        </p:nvSpPr>
        <p:spPr>
          <a:xfrm>
            <a:off x="500932" y="2222287"/>
            <a:ext cx="10872354" cy="3636511"/>
          </a:xfrm>
        </p:spPr>
        <p:txBody>
          <a:bodyPr>
            <a:normAutofit/>
          </a:bodyPr>
          <a:lstStyle/>
          <a:p>
            <a:pPr marL="0" indent="0">
              <a:spcAft>
                <a:spcPts val="600"/>
              </a:spcAft>
              <a:buNone/>
            </a:pPr>
            <a:r>
              <a:rPr lang="en-GB" sz="3200" i="0" dirty="0">
                <a:effectLst/>
                <a:latin typeface="FaktSoft"/>
              </a:rPr>
              <a:t> </a:t>
            </a:r>
            <a:r>
              <a:rPr lang="en-GB" sz="2800" i="0" dirty="0">
                <a:effectLst/>
                <a:latin typeface="FaktSoft"/>
              </a:rPr>
              <a:t>Is a problem that has been encountered in executing project activities.</a:t>
            </a:r>
          </a:p>
          <a:p>
            <a:pPr marL="0" indent="0">
              <a:spcAft>
                <a:spcPts val="600"/>
              </a:spcAft>
              <a:buNone/>
            </a:pPr>
            <a:endParaRPr lang="en-US" sz="2800" dirty="0">
              <a:latin typeface="FaktSoft"/>
              <a:ea typeface="Calibri" panose="020F0502020204030204" pitchFamily="34" charset="0"/>
              <a:cs typeface="Calibri" panose="020F0502020204030204" pitchFamily="34" charset="0"/>
            </a:endParaRPr>
          </a:p>
          <a:p>
            <a:pPr>
              <a:spcAft>
                <a:spcPts val="600"/>
              </a:spcAft>
              <a:buFont typeface="Wingdings" panose="05000000000000000000" pitchFamily="2" charset="2"/>
              <a:buChar char="v"/>
            </a:pPr>
            <a:r>
              <a:rPr lang="en-US" sz="2000" dirty="0">
                <a:latin typeface="FaktSoft"/>
                <a:ea typeface="Calibri" panose="020F0502020204030204" pitchFamily="34" charset="0"/>
                <a:cs typeface="Calibri" panose="020F0502020204030204" pitchFamily="34" charset="0"/>
              </a:rPr>
              <a:t>Technical Issues </a:t>
            </a:r>
          </a:p>
          <a:p>
            <a:pPr>
              <a:spcAft>
                <a:spcPts val="600"/>
              </a:spcAft>
              <a:buFont typeface="Wingdings" panose="05000000000000000000" pitchFamily="2" charset="2"/>
              <a:buChar char="v"/>
            </a:pPr>
            <a:r>
              <a:rPr lang="en-US" sz="2000" dirty="0">
                <a:latin typeface="FaktSoft"/>
                <a:ea typeface="Calibri" panose="020F0502020204030204" pitchFamily="34" charset="0"/>
                <a:cs typeface="Calibri" panose="020F0502020204030204" pitchFamily="34" charset="0"/>
              </a:rPr>
              <a:t>Change management</a:t>
            </a:r>
          </a:p>
          <a:p>
            <a:pPr>
              <a:spcAft>
                <a:spcPts val="600"/>
              </a:spcAft>
              <a:buFont typeface="Wingdings" panose="05000000000000000000" pitchFamily="2" charset="2"/>
              <a:buChar char="v"/>
            </a:pPr>
            <a:r>
              <a:rPr lang="en-US" sz="2000" dirty="0">
                <a:latin typeface="FaktSoft"/>
                <a:ea typeface="Calibri" panose="020F0502020204030204" pitchFamily="34" charset="0"/>
                <a:cs typeface="Calibri" panose="020F0502020204030204" pitchFamily="34" charset="0"/>
              </a:rPr>
              <a:t>Budgeting issues</a:t>
            </a:r>
            <a:endParaRPr lang="en-US" sz="2000" dirty="0">
              <a:latin typeface="FaktSoft"/>
            </a:endParaRPr>
          </a:p>
          <a:p>
            <a:endParaRPr lang="en-GB" sz="2400" dirty="0"/>
          </a:p>
        </p:txBody>
      </p:sp>
    </p:spTree>
    <p:extLst>
      <p:ext uri="{BB962C8B-B14F-4D97-AF65-F5344CB8AC3E}">
        <p14:creationId xmlns:p14="http://schemas.microsoft.com/office/powerpoint/2010/main" val="10826945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FFE484-9AFB-4E87-8577-14E5DA7D9DB8}"/>
              </a:ext>
            </a:extLst>
          </p:cNvPr>
          <p:cNvSpPr>
            <a:spLocks noGrp="1"/>
          </p:cNvSpPr>
          <p:nvPr>
            <p:ph type="title"/>
          </p:nvPr>
        </p:nvSpPr>
        <p:spPr/>
        <p:txBody>
          <a:bodyPr/>
          <a:lstStyle/>
          <a:p>
            <a:pPr algn="ctr"/>
            <a:r>
              <a:rPr lang="en-US" dirty="0"/>
              <a:t>Project Issues(2)</a:t>
            </a:r>
            <a:endParaRPr lang="en-GB" dirty="0"/>
          </a:p>
        </p:txBody>
      </p:sp>
      <p:sp>
        <p:nvSpPr>
          <p:cNvPr id="7" name="Title 4">
            <a:extLst>
              <a:ext uri="{FF2B5EF4-FFF2-40B4-BE49-F238E27FC236}">
                <a16:creationId xmlns:a16="http://schemas.microsoft.com/office/drawing/2014/main" id="{5C5FA976-44D4-4DF0-962F-0E05823506A4}"/>
              </a:ext>
            </a:extLst>
          </p:cNvPr>
          <p:cNvSpPr txBox="1">
            <a:spLocks/>
          </p:cNvSpPr>
          <p:nvPr/>
        </p:nvSpPr>
        <p:spPr>
          <a:xfrm>
            <a:off x="683448" y="5875543"/>
            <a:ext cx="10571998" cy="1964913"/>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cs typeface="+mn-cs"/>
              </a:rPr>
              <a:t>Technical Issues</a:t>
            </a:r>
            <a:br>
              <a:rPr lang="en-US" sz="3000" dirty="0">
                <a:cs typeface="+mn-cs"/>
              </a:rPr>
            </a:br>
            <a:r>
              <a:rPr lang="en-US" sz="3000" b="0" i="1" dirty="0">
                <a:solidFill>
                  <a:schemeClr val="accent1">
                    <a:lumMod val="75000"/>
                  </a:schemeClr>
                </a:solidFill>
                <a:latin typeface="Baskerville Old Face" panose="02020602080505020303" pitchFamily="18" charset="0"/>
                <a:ea typeface="Calibri" panose="020F0502020204030204" pitchFamily="34" charset="0"/>
                <a:cs typeface="Calibri" panose="020F0502020204030204" pitchFamily="34" charset="0"/>
              </a:rPr>
              <a:t>Developers can't find the root cause of a defect in software</a:t>
            </a:r>
            <a:endParaRPr lang="en-US" sz="3000" b="0" i="1" dirty="0">
              <a:solidFill>
                <a:schemeClr val="accent1">
                  <a:lumMod val="75000"/>
                </a:schemeClr>
              </a:solidFill>
              <a:latin typeface="Baskerville Old Face" panose="02020602080505020303" pitchFamily="18" charset="0"/>
            </a:endParaRPr>
          </a:p>
          <a:p>
            <a:br>
              <a:rPr lang="en-US" sz="3000" i="1" dirty="0">
                <a:solidFill>
                  <a:schemeClr val="accent1">
                    <a:lumMod val="75000"/>
                  </a:schemeClr>
                </a:solidFill>
                <a:latin typeface="Baskerville Old Face" panose="02020602080505020303" pitchFamily="18" charset="0"/>
                <a:cs typeface="+mn-cs"/>
              </a:rPr>
            </a:br>
            <a:r>
              <a:rPr lang="en-US" sz="3000" i="1" dirty="0">
                <a:solidFill>
                  <a:schemeClr val="tx1"/>
                </a:solidFill>
                <a:cs typeface="+mn-cs"/>
              </a:rPr>
              <a:t>Change in management </a:t>
            </a:r>
            <a:br>
              <a:rPr lang="en-US" sz="3000" dirty="0">
                <a:cs typeface="+mn-cs"/>
              </a:rPr>
            </a:br>
            <a:r>
              <a:rPr lang="en-US" sz="3000" b="0" i="1" dirty="0">
                <a:solidFill>
                  <a:schemeClr val="accent1">
                    <a:lumMod val="75000"/>
                  </a:schemeClr>
                </a:solidFill>
                <a:effectLst/>
                <a:latin typeface="Baskerville Old Face" panose="02020602080505020303" pitchFamily="18" charset="0"/>
                <a:ea typeface="Calibri" panose="020F0502020204030204" pitchFamily="34" charset="0"/>
                <a:cs typeface="Calibri" panose="020F0502020204030204" pitchFamily="34" charset="0"/>
              </a:rPr>
              <a:t>Changing management can lead to difficulties in communications which can cause delays and interruption</a:t>
            </a:r>
            <a:endParaRPr lang="ar-SA" sz="3000" b="0" i="1" dirty="0">
              <a:solidFill>
                <a:schemeClr val="accent1">
                  <a:lumMod val="75000"/>
                </a:schemeClr>
              </a:solidFill>
              <a:latin typeface="Baskerville Old Face" panose="02020602080505020303" pitchFamily="18" charset="0"/>
            </a:endParaRPr>
          </a:p>
          <a:p>
            <a:br>
              <a:rPr lang="en-US" sz="3000" i="1" dirty="0">
                <a:solidFill>
                  <a:schemeClr val="accent1">
                    <a:lumMod val="75000"/>
                  </a:schemeClr>
                </a:solidFill>
                <a:latin typeface="Baskerville Old Face" panose="02020602080505020303" pitchFamily="18" charset="0"/>
                <a:ea typeface="Times New Roman" panose="02020603050405020304" pitchFamily="18" charset="0"/>
                <a:cs typeface="+mn-cs"/>
              </a:rPr>
            </a:br>
            <a:r>
              <a:rPr lang="en-US" sz="3000" i="1" dirty="0">
                <a:solidFill>
                  <a:schemeClr val="tx1"/>
                </a:solidFill>
                <a:ea typeface="Times New Roman" panose="02020603050405020304" pitchFamily="18" charset="0"/>
                <a:cs typeface="+mn-cs"/>
              </a:rPr>
              <a:t>Budget Issues</a:t>
            </a:r>
            <a:br>
              <a:rPr lang="en-US" sz="3000" dirty="0">
                <a:cs typeface="+mn-cs"/>
              </a:rPr>
            </a:br>
            <a:r>
              <a:rPr lang="en-US" sz="3000" b="0" i="1" dirty="0">
                <a:solidFill>
                  <a:schemeClr val="accent1">
                    <a:lumMod val="75000"/>
                  </a:schemeClr>
                </a:solidFill>
                <a:effectLst/>
                <a:latin typeface="Baskerville Old Face" panose="02020602080505020303" pitchFamily="18" charset="0"/>
                <a:ea typeface="Calibri" panose="020F0502020204030204" pitchFamily="34" charset="0"/>
                <a:cs typeface="Calibri" panose="020F0502020204030204" pitchFamily="34" charset="0"/>
              </a:rPr>
              <a:t>Inaccurate or unreasonable assumptions can make a budget unrealistic</a:t>
            </a:r>
            <a:endParaRPr lang="ar-SA" sz="3000" b="0" i="1" dirty="0">
              <a:solidFill>
                <a:schemeClr val="accent1">
                  <a:lumMod val="75000"/>
                </a:schemeClr>
              </a:solidFill>
              <a:latin typeface="Baskerville Old Face" panose="02020602080505020303" pitchFamily="18" charset="0"/>
            </a:endParaRPr>
          </a:p>
          <a:p>
            <a:br>
              <a:rPr lang="ar-SA" sz="3200" i="1" dirty="0">
                <a:solidFill>
                  <a:schemeClr val="accent1">
                    <a:lumMod val="75000"/>
                  </a:schemeClr>
                </a:solidFill>
                <a:latin typeface="Baskerville Old Face" panose="02020602080505020303" pitchFamily="18" charset="0"/>
              </a:rPr>
            </a:br>
            <a:endParaRPr lang="en-GB" dirty="0"/>
          </a:p>
        </p:txBody>
      </p:sp>
    </p:spTree>
    <p:extLst>
      <p:ext uri="{BB962C8B-B14F-4D97-AF65-F5344CB8AC3E}">
        <p14:creationId xmlns:p14="http://schemas.microsoft.com/office/powerpoint/2010/main" val="22072203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E8CA12F-7C1D-42C6-AC6E-65FE6F6DF3AC}"/>
              </a:ext>
            </a:extLst>
          </p:cNvPr>
          <p:cNvSpPr>
            <a:spLocks noGrp="1"/>
          </p:cNvSpPr>
          <p:nvPr>
            <p:ph type="title"/>
          </p:nvPr>
        </p:nvSpPr>
        <p:spPr>
          <a:xfrm>
            <a:off x="700272" y="599316"/>
            <a:ext cx="10571998" cy="1271864"/>
          </a:xfrm>
        </p:spPr>
        <p:txBody>
          <a:bodyPr/>
          <a:lstStyle/>
          <a:p>
            <a:pPr algn="ctr"/>
            <a:r>
              <a:rPr lang="en-US" dirty="0"/>
              <a:t>Implications(1)</a:t>
            </a:r>
            <a:br>
              <a:rPr lang="en-US" dirty="0"/>
            </a:br>
            <a:endParaRPr lang="ar-SA" dirty="0"/>
          </a:p>
        </p:txBody>
      </p:sp>
      <p:sp>
        <p:nvSpPr>
          <p:cNvPr id="3" name="عنصر نائب للمحتوى 2">
            <a:extLst>
              <a:ext uri="{FF2B5EF4-FFF2-40B4-BE49-F238E27FC236}">
                <a16:creationId xmlns:a16="http://schemas.microsoft.com/office/drawing/2014/main" id="{EBA313F7-0A9E-45E1-AEC5-681846600038}"/>
              </a:ext>
            </a:extLst>
          </p:cNvPr>
          <p:cNvSpPr>
            <a:spLocks noGrp="1"/>
          </p:cNvSpPr>
          <p:nvPr>
            <p:ph idx="1"/>
          </p:nvPr>
        </p:nvSpPr>
        <p:spPr/>
        <p:txBody>
          <a:bodyPr>
            <a:normAutofit/>
          </a:bodyPr>
          <a:lstStyle/>
          <a:p>
            <a:r>
              <a:rPr lang="en-US" sz="2400" b="1" dirty="0"/>
              <a:t>Wasted a lot of time and effort</a:t>
            </a:r>
          </a:p>
          <a:p>
            <a:r>
              <a:rPr lang="en-US" sz="2400" b="1" dirty="0"/>
              <a:t>number of customers decrease	</a:t>
            </a:r>
          </a:p>
          <a:p>
            <a:r>
              <a:rPr lang="en-US" sz="2400" b="1" dirty="0"/>
              <a:t>Bad reputation 	</a:t>
            </a:r>
            <a:endParaRPr lang="ar-SA" sz="2400" b="1" dirty="0"/>
          </a:p>
        </p:txBody>
      </p:sp>
    </p:spTree>
    <p:extLst>
      <p:ext uri="{BB962C8B-B14F-4D97-AF65-F5344CB8AC3E}">
        <p14:creationId xmlns:p14="http://schemas.microsoft.com/office/powerpoint/2010/main" val="17320681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AFAFA25-15B6-464B-8CBA-5ACDB578FCDA}"/>
              </a:ext>
            </a:extLst>
          </p:cNvPr>
          <p:cNvSpPr>
            <a:spLocks noGrp="1"/>
          </p:cNvSpPr>
          <p:nvPr>
            <p:ph type="title"/>
          </p:nvPr>
        </p:nvSpPr>
        <p:spPr>
          <a:xfrm>
            <a:off x="810001" y="207113"/>
            <a:ext cx="10571998" cy="970450"/>
          </a:xfrm>
        </p:spPr>
        <p:txBody>
          <a:bodyPr/>
          <a:lstStyle/>
          <a:p>
            <a:pPr algn="ctr"/>
            <a:r>
              <a:rPr lang="en-US" dirty="0"/>
              <a:t>Implications(2)</a:t>
            </a:r>
            <a:endParaRPr lang="ar-SA" dirty="0"/>
          </a:p>
        </p:txBody>
      </p:sp>
      <p:sp>
        <p:nvSpPr>
          <p:cNvPr id="3" name="عنصر نائب للمحتوى 2">
            <a:extLst>
              <a:ext uri="{FF2B5EF4-FFF2-40B4-BE49-F238E27FC236}">
                <a16:creationId xmlns:a16="http://schemas.microsoft.com/office/drawing/2014/main" id="{525160D3-7EBE-4690-8397-A796E0493943}"/>
              </a:ext>
            </a:extLst>
          </p:cNvPr>
          <p:cNvSpPr>
            <a:spLocks noGrp="1"/>
          </p:cNvSpPr>
          <p:nvPr>
            <p:ph idx="1"/>
          </p:nvPr>
        </p:nvSpPr>
        <p:spPr>
          <a:xfrm>
            <a:off x="689112" y="2676939"/>
            <a:ext cx="10074575" cy="3942521"/>
          </a:xfrm>
        </p:spPr>
        <p:txBody>
          <a:bodyPr>
            <a:normAutofit fontScale="85000" lnSpcReduction="20000"/>
          </a:bodyPr>
          <a:lstStyle/>
          <a:p>
            <a:pPr marL="0" indent="0">
              <a:buNone/>
            </a:pPr>
            <a:r>
              <a:rPr lang="en-US" sz="2800" b="1" dirty="0">
                <a:latin typeface="+mj-lt"/>
                <a:cs typeface="Akhbar MT" pitchFamily="2" charset="-78"/>
              </a:rPr>
              <a:t>Wasted a lot of time and effort:</a:t>
            </a:r>
            <a:br>
              <a:rPr lang="en-US" sz="2800" b="1" dirty="0">
                <a:latin typeface="+mj-lt"/>
                <a:cs typeface="Akhbar MT" pitchFamily="2" charset="-78"/>
              </a:rPr>
            </a:br>
            <a:r>
              <a:rPr lang="en-US" sz="2800" b="1" dirty="0">
                <a:solidFill>
                  <a:schemeClr val="accent1">
                    <a:lumMod val="75000"/>
                  </a:schemeClr>
                </a:solidFill>
                <a:latin typeface="+mj-lt"/>
                <a:cs typeface="Akhbar MT" pitchFamily="2" charset="-78"/>
              </a:rPr>
              <a:t>Waiting for a queue takes a long time and requires some effort, especially for the elderly</a:t>
            </a:r>
          </a:p>
          <a:p>
            <a:pPr marL="0" indent="0">
              <a:buNone/>
            </a:pPr>
            <a:r>
              <a:rPr lang="en-US" sz="2400" b="1" dirty="0">
                <a:latin typeface="+mj-lt"/>
              </a:rPr>
              <a:t>number of customers decrease:</a:t>
            </a:r>
            <a:endParaRPr lang="en-US" sz="2800" b="1" dirty="0">
              <a:latin typeface="+mj-lt"/>
            </a:endParaRPr>
          </a:p>
          <a:p>
            <a:pPr marL="0" indent="0">
              <a:buNone/>
            </a:pPr>
            <a:r>
              <a:rPr lang="en-US" sz="2400" b="1" dirty="0">
                <a:solidFill>
                  <a:schemeClr val="accent1">
                    <a:lumMod val="75000"/>
                  </a:schemeClr>
                </a:solidFill>
                <a:latin typeface="+mj-lt"/>
              </a:rPr>
              <a:t>Some do not have the ability to stand for a long time because of two products or one product and others do not have patience, so if there is no application that serves them, they will not be able to pay for the product in a short time</a:t>
            </a:r>
            <a:endParaRPr lang="en-US" sz="2200" b="1" dirty="0"/>
          </a:p>
          <a:p>
            <a:pPr marL="0" indent="0">
              <a:buNone/>
            </a:pPr>
            <a:r>
              <a:rPr lang="en-US" sz="3000" b="1" dirty="0">
                <a:latin typeface="+mj-lt"/>
              </a:rPr>
              <a:t>Bad reputation :</a:t>
            </a:r>
          </a:p>
          <a:p>
            <a:pPr marL="0" indent="0">
              <a:buNone/>
            </a:pPr>
            <a:r>
              <a:rPr lang="en-US" sz="2600" b="1" dirty="0">
                <a:solidFill>
                  <a:schemeClr val="accent1">
                    <a:lumMod val="75000"/>
                  </a:schemeClr>
                </a:solidFill>
                <a:latin typeface="+mj-lt"/>
              </a:rPr>
              <a:t>When introduce a self-pay service, the reputation will spread from the store and more people will appear. Because a bad reputation is very annoying </a:t>
            </a:r>
            <a:r>
              <a:rPr lang="en-US" sz="2200" b="1" dirty="0">
                <a:solidFill>
                  <a:schemeClr val="accent1">
                    <a:lumMod val="75000"/>
                  </a:schemeClr>
                </a:solidFill>
                <a:latin typeface="+mj-lt"/>
              </a:rPr>
              <a:t>and affects the progress of the store.</a:t>
            </a:r>
          </a:p>
          <a:p>
            <a:pPr marL="0" indent="0">
              <a:buNone/>
            </a:pPr>
            <a:endParaRPr lang="en-US" sz="2200" dirty="0"/>
          </a:p>
          <a:p>
            <a:pPr marL="0" indent="0">
              <a:buNone/>
            </a:pPr>
            <a:endParaRPr lang="en-US" dirty="0"/>
          </a:p>
          <a:p>
            <a:pPr marL="0" indent="0">
              <a:buNone/>
            </a:pPr>
            <a:endParaRPr lang="ar-SA" dirty="0"/>
          </a:p>
        </p:txBody>
      </p:sp>
    </p:spTree>
    <p:extLst>
      <p:ext uri="{BB962C8B-B14F-4D97-AF65-F5344CB8AC3E}">
        <p14:creationId xmlns:p14="http://schemas.microsoft.com/office/powerpoint/2010/main" val="21154964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E97141A-B47D-4F26-B3D9-B65293D86289}"/>
              </a:ext>
            </a:extLst>
          </p:cNvPr>
          <p:cNvSpPr>
            <a:spLocks noGrp="1"/>
          </p:cNvSpPr>
          <p:nvPr>
            <p:ph type="title"/>
          </p:nvPr>
        </p:nvSpPr>
        <p:spPr/>
        <p:txBody>
          <a:bodyPr/>
          <a:lstStyle/>
          <a:p>
            <a:pPr algn="ctr"/>
            <a:r>
              <a:rPr lang="en-US" dirty="0"/>
              <a:t>	Success Criteria</a:t>
            </a:r>
            <a:endParaRPr lang="ar-SA" dirty="0"/>
          </a:p>
        </p:txBody>
      </p:sp>
      <p:sp>
        <p:nvSpPr>
          <p:cNvPr id="3" name="عنصر نائب للمحتوى 2">
            <a:extLst>
              <a:ext uri="{FF2B5EF4-FFF2-40B4-BE49-F238E27FC236}">
                <a16:creationId xmlns:a16="http://schemas.microsoft.com/office/drawing/2014/main" id="{1A32E9F7-4436-42BC-B329-5D679E94FE67}"/>
              </a:ext>
            </a:extLst>
          </p:cNvPr>
          <p:cNvSpPr>
            <a:spLocks noGrp="1"/>
          </p:cNvSpPr>
          <p:nvPr>
            <p:ph idx="1"/>
          </p:nvPr>
        </p:nvSpPr>
        <p:spPr>
          <a:xfrm>
            <a:off x="619930" y="2774301"/>
            <a:ext cx="10554574" cy="3636511"/>
          </a:xfrm>
        </p:spPr>
        <p:txBody>
          <a:bodyPr/>
          <a:lstStyle/>
          <a:p>
            <a:pPr marL="457200" indent="-457200" algn="ctr">
              <a:buFont typeface="+mj-lt"/>
              <a:buAutoNum type="arabicPeriod"/>
            </a:pPr>
            <a:r>
              <a:rPr lang="en-US" sz="2800" b="1" dirty="0"/>
              <a:t>Ease of use</a:t>
            </a:r>
          </a:p>
          <a:p>
            <a:pPr marL="457200" indent="-457200" algn="ctr">
              <a:buFont typeface="+mj-lt"/>
              <a:buAutoNum type="arabicPeriod"/>
            </a:pPr>
            <a:r>
              <a:rPr lang="en-US" sz="2800" b="1" dirty="0"/>
              <a:t>Development and Quality</a:t>
            </a:r>
          </a:p>
          <a:p>
            <a:pPr marL="457200" indent="-457200" algn="ctr">
              <a:buFont typeface="+mj-lt"/>
              <a:buAutoNum type="arabicPeriod"/>
            </a:pPr>
            <a:r>
              <a:rPr lang="en-US" sz="2800" b="1" dirty="0"/>
              <a:t>Interface design</a:t>
            </a:r>
          </a:p>
          <a:p>
            <a:pPr marL="457200" indent="-457200" algn="ctr">
              <a:buFont typeface="+mj-lt"/>
              <a:buAutoNum type="arabicPeriod"/>
            </a:pPr>
            <a:r>
              <a:rPr lang="en-US" sz="2800" b="1" dirty="0"/>
              <a:t>Initial test of the system</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ar-SA" dirty="0"/>
          </a:p>
        </p:txBody>
      </p:sp>
    </p:spTree>
    <p:extLst>
      <p:ext uri="{BB962C8B-B14F-4D97-AF65-F5344CB8AC3E}">
        <p14:creationId xmlns:p14="http://schemas.microsoft.com/office/powerpoint/2010/main" val="12207778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3D346F9-D3CD-4D33-81F7-FEADCBE2F581}"/>
              </a:ext>
            </a:extLst>
          </p:cNvPr>
          <p:cNvSpPr>
            <a:spLocks noGrp="1"/>
          </p:cNvSpPr>
          <p:nvPr>
            <p:ph type="title"/>
          </p:nvPr>
        </p:nvSpPr>
        <p:spPr>
          <a:xfrm>
            <a:off x="187148" y="999202"/>
            <a:ext cx="10571998" cy="970450"/>
          </a:xfrm>
        </p:spPr>
        <p:txBody>
          <a:bodyPr/>
          <a:lstStyle/>
          <a:p>
            <a:pPr algn="ctr"/>
            <a:r>
              <a:rPr lang="en-US" sz="4400" dirty="0">
                <a:solidFill>
                  <a:schemeClr val="bg1">
                    <a:lumMod val="95000"/>
                    <a:lumOff val="5000"/>
                  </a:schemeClr>
                </a:solidFill>
              </a:rPr>
              <a:t>Ease of use</a:t>
            </a:r>
            <a:br>
              <a:rPr lang="en-US" sz="4400" dirty="0">
                <a:solidFill>
                  <a:schemeClr val="bg1">
                    <a:lumMod val="95000"/>
                    <a:lumOff val="5000"/>
                  </a:schemeClr>
                </a:solidFill>
              </a:rPr>
            </a:br>
            <a:endParaRPr lang="ar-SA" sz="4400" dirty="0">
              <a:solidFill>
                <a:schemeClr val="bg1">
                  <a:lumMod val="95000"/>
                  <a:lumOff val="5000"/>
                </a:schemeClr>
              </a:solidFill>
            </a:endParaRPr>
          </a:p>
        </p:txBody>
      </p:sp>
      <p:sp>
        <p:nvSpPr>
          <p:cNvPr id="3" name="عنصر نائب للمحتوى 2">
            <a:extLst>
              <a:ext uri="{FF2B5EF4-FFF2-40B4-BE49-F238E27FC236}">
                <a16:creationId xmlns:a16="http://schemas.microsoft.com/office/drawing/2014/main" id="{A4093CAF-2DDA-4CF1-8DF3-1C20CCCA9E4A}"/>
              </a:ext>
            </a:extLst>
          </p:cNvPr>
          <p:cNvSpPr>
            <a:spLocks noGrp="1"/>
          </p:cNvSpPr>
          <p:nvPr>
            <p:ph idx="1"/>
          </p:nvPr>
        </p:nvSpPr>
        <p:spPr/>
        <p:txBody>
          <a:bodyPr>
            <a:normAutofit/>
          </a:bodyPr>
          <a:lstStyle/>
          <a:p>
            <a:pPr marL="0" indent="0">
              <a:buNone/>
            </a:pPr>
            <a:r>
              <a:rPr lang="en-US" sz="2800" b="1" dirty="0">
                <a:latin typeface="Arial" panose="020B0604020202020204" pitchFamily="34" charset="0"/>
                <a:cs typeface="Arial" panose="020B0604020202020204" pitchFamily="34" charset="0"/>
              </a:rPr>
              <a:t>This factor is very important and it should be suitable for use by all ages, because this is how customers are attracted, so people prefer to use an easy, clear and fast screen interface in implementing anything</a:t>
            </a:r>
            <a:endParaRPr lang="ar-SA"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94039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7697B3A-A58F-4467-BD65-1C452A447A50}"/>
              </a:ext>
            </a:extLst>
          </p:cNvPr>
          <p:cNvSpPr>
            <a:spLocks noGrp="1"/>
          </p:cNvSpPr>
          <p:nvPr>
            <p:ph type="title"/>
          </p:nvPr>
        </p:nvSpPr>
        <p:spPr/>
        <p:txBody>
          <a:bodyPr/>
          <a:lstStyle/>
          <a:p>
            <a:pPr algn="ctr"/>
            <a:r>
              <a:rPr lang="en-US" sz="4400" dirty="0">
                <a:solidFill>
                  <a:schemeClr val="bg1">
                    <a:lumMod val="95000"/>
                    <a:lumOff val="5000"/>
                  </a:schemeClr>
                </a:solidFill>
              </a:rPr>
              <a:t>Development and Quality</a:t>
            </a:r>
            <a:endParaRPr lang="ar-SA" sz="4400" dirty="0">
              <a:solidFill>
                <a:schemeClr val="bg1">
                  <a:lumMod val="95000"/>
                  <a:lumOff val="5000"/>
                </a:schemeClr>
              </a:solidFill>
            </a:endParaRPr>
          </a:p>
        </p:txBody>
      </p:sp>
      <p:sp>
        <p:nvSpPr>
          <p:cNvPr id="3" name="عنصر نائب للمحتوى 2">
            <a:extLst>
              <a:ext uri="{FF2B5EF4-FFF2-40B4-BE49-F238E27FC236}">
                <a16:creationId xmlns:a16="http://schemas.microsoft.com/office/drawing/2014/main" id="{36652232-7064-4B5F-8596-FA8E208195EF}"/>
              </a:ext>
            </a:extLst>
          </p:cNvPr>
          <p:cNvSpPr>
            <a:spLocks noGrp="1"/>
          </p:cNvSpPr>
          <p:nvPr>
            <p:ph idx="1"/>
          </p:nvPr>
        </p:nvSpPr>
        <p:spPr/>
        <p:txBody>
          <a:bodyPr/>
          <a:lstStyle/>
          <a:p>
            <a:pPr marL="0" indent="0">
              <a:buNone/>
            </a:pPr>
            <a:r>
              <a:rPr lang="en-US" sz="2400" b="1" dirty="0">
                <a:latin typeface="+mj-lt"/>
              </a:rPr>
              <a:t>It is necessary to constantly develop and update the system,</a:t>
            </a:r>
          </a:p>
          <a:p>
            <a:pPr marL="0" indent="0">
              <a:buNone/>
            </a:pPr>
            <a:r>
              <a:rPr lang="en-US" sz="2400" b="1" dirty="0">
                <a:latin typeface="+mj-lt"/>
              </a:rPr>
              <a:t>Every product should create a questionnaire for customers to find out the feedback and problems that annoy them</a:t>
            </a:r>
          </a:p>
          <a:p>
            <a:pPr marL="0" indent="0">
              <a:buNone/>
            </a:pPr>
            <a:r>
              <a:rPr lang="en-US" sz="2400" b="1" dirty="0">
                <a:latin typeface="+mj-lt"/>
              </a:rPr>
              <a:t>Also, technical support must be provided to communicate and help when there is any problem</a:t>
            </a:r>
          </a:p>
          <a:p>
            <a:pPr marL="0" indent="0">
              <a:buNone/>
            </a:pPr>
            <a:endParaRPr lang="ar-SA" dirty="0"/>
          </a:p>
        </p:txBody>
      </p:sp>
    </p:spTree>
    <p:extLst>
      <p:ext uri="{BB962C8B-B14F-4D97-AF65-F5344CB8AC3E}">
        <p14:creationId xmlns:p14="http://schemas.microsoft.com/office/powerpoint/2010/main" val="40723886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E786DD9-DD9B-4CBF-9C97-F77DD0F4A8D2}"/>
              </a:ext>
            </a:extLst>
          </p:cNvPr>
          <p:cNvSpPr>
            <a:spLocks noGrp="1"/>
          </p:cNvSpPr>
          <p:nvPr>
            <p:ph type="title"/>
          </p:nvPr>
        </p:nvSpPr>
        <p:spPr>
          <a:xfrm>
            <a:off x="-382696" y="818249"/>
            <a:ext cx="10571998" cy="970450"/>
          </a:xfrm>
        </p:spPr>
        <p:txBody>
          <a:bodyPr/>
          <a:lstStyle/>
          <a:p>
            <a:pPr algn="ctr"/>
            <a:r>
              <a:rPr lang="en-US" sz="4400" dirty="0">
                <a:solidFill>
                  <a:schemeClr val="bg1">
                    <a:lumMod val="95000"/>
                    <a:lumOff val="5000"/>
                  </a:schemeClr>
                </a:solidFill>
              </a:rPr>
              <a:t>Interface design</a:t>
            </a:r>
            <a:br>
              <a:rPr lang="en-US" sz="4400" dirty="0">
                <a:solidFill>
                  <a:schemeClr val="bg1">
                    <a:lumMod val="95000"/>
                    <a:lumOff val="5000"/>
                  </a:schemeClr>
                </a:solidFill>
              </a:rPr>
            </a:br>
            <a:endParaRPr lang="ar-SA" sz="4400" dirty="0">
              <a:solidFill>
                <a:schemeClr val="bg1">
                  <a:lumMod val="95000"/>
                  <a:lumOff val="5000"/>
                </a:schemeClr>
              </a:solidFill>
            </a:endParaRPr>
          </a:p>
        </p:txBody>
      </p:sp>
      <p:sp>
        <p:nvSpPr>
          <p:cNvPr id="3" name="عنصر نائب للمحتوى 2">
            <a:extLst>
              <a:ext uri="{FF2B5EF4-FFF2-40B4-BE49-F238E27FC236}">
                <a16:creationId xmlns:a16="http://schemas.microsoft.com/office/drawing/2014/main" id="{73559081-85F7-4F69-A40F-9246DEA7950C}"/>
              </a:ext>
            </a:extLst>
          </p:cNvPr>
          <p:cNvSpPr>
            <a:spLocks noGrp="1"/>
          </p:cNvSpPr>
          <p:nvPr>
            <p:ph idx="1"/>
          </p:nvPr>
        </p:nvSpPr>
        <p:spPr/>
        <p:txBody>
          <a:bodyPr/>
          <a:lstStyle/>
          <a:p>
            <a:pPr marL="0" indent="0">
              <a:buNone/>
            </a:pPr>
            <a:endParaRPr lang="en-US" dirty="0"/>
          </a:p>
          <a:p>
            <a:pPr marL="0" indent="0">
              <a:buNone/>
            </a:pPr>
            <a:r>
              <a:rPr lang="en-US" sz="2400" b="1" dirty="0">
                <a:latin typeface="+mj-lt"/>
              </a:rPr>
              <a:t>One of the factors that the interface designer should focus on. Many people prefer the system interfaces organized, clear and easy to use.</a:t>
            </a:r>
          </a:p>
          <a:p>
            <a:pPr marL="0" indent="0">
              <a:buNone/>
            </a:pPr>
            <a:r>
              <a:rPr lang="en-US" sz="2400" b="1" dirty="0">
                <a:latin typeface="+mj-lt"/>
              </a:rPr>
              <a:t>You must also pay attention not to use colors that are harmful to the eye and also not to put a lot of commands and buttons, especially on the main page of the interface</a:t>
            </a:r>
          </a:p>
          <a:p>
            <a:pPr marL="0" indent="0">
              <a:buNone/>
            </a:pPr>
            <a:endParaRPr lang="ar-SA" dirty="0"/>
          </a:p>
        </p:txBody>
      </p:sp>
    </p:spTree>
    <p:extLst>
      <p:ext uri="{BB962C8B-B14F-4D97-AF65-F5344CB8AC3E}">
        <p14:creationId xmlns:p14="http://schemas.microsoft.com/office/powerpoint/2010/main" val="35464627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7159-FCD1-4A9A-B5DD-731FE04E6054}"/>
              </a:ext>
            </a:extLst>
          </p:cNvPr>
          <p:cNvSpPr>
            <a:spLocks noGrp="1"/>
          </p:cNvSpPr>
          <p:nvPr>
            <p:ph type="title"/>
          </p:nvPr>
        </p:nvSpPr>
        <p:spPr>
          <a:xfrm>
            <a:off x="801288" y="256993"/>
            <a:ext cx="10571998" cy="970450"/>
          </a:xfrm>
        </p:spPr>
        <p:txBody>
          <a:bodyPr/>
          <a:lstStyle/>
          <a:p>
            <a:pPr algn="ctr"/>
            <a:r>
              <a:rPr lang="en-GB" dirty="0"/>
              <a:t>CONTENTS</a:t>
            </a:r>
          </a:p>
        </p:txBody>
      </p:sp>
      <p:sp>
        <p:nvSpPr>
          <p:cNvPr id="3" name="Content Placeholder 2">
            <a:extLst>
              <a:ext uri="{FF2B5EF4-FFF2-40B4-BE49-F238E27FC236}">
                <a16:creationId xmlns:a16="http://schemas.microsoft.com/office/drawing/2014/main" id="{29BD11A3-CEF3-40D9-A54E-3D343C8F14D0}"/>
              </a:ext>
            </a:extLst>
          </p:cNvPr>
          <p:cNvSpPr>
            <a:spLocks noGrp="1"/>
          </p:cNvSpPr>
          <p:nvPr>
            <p:ph idx="1"/>
          </p:nvPr>
        </p:nvSpPr>
        <p:spPr/>
        <p:txBody>
          <a:bodyPr/>
          <a:lstStyle/>
          <a:p>
            <a:r>
              <a:rPr lang="en-US" b="1" dirty="0"/>
              <a:t>Introduction ( history , requirement )</a:t>
            </a:r>
          </a:p>
          <a:p>
            <a:r>
              <a:rPr lang="en-US" b="1" dirty="0"/>
              <a:t>Vision and goal</a:t>
            </a:r>
          </a:p>
          <a:p>
            <a:r>
              <a:rPr lang="en-US" b="1" dirty="0"/>
              <a:t>Timeframe </a:t>
            </a:r>
          </a:p>
          <a:p>
            <a:r>
              <a:rPr lang="en-US" b="1" dirty="0"/>
              <a:t>Resources  </a:t>
            </a:r>
          </a:p>
          <a:p>
            <a:r>
              <a:rPr lang="en-US" b="1" dirty="0"/>
              <a:t>Budget </a:t>
            </a:r>
          </a:p>
          <a:p>
            <a:r>
              <a:rPr lang="en-US" b="1" dirty="0"/>
              <a:t>Risks and issues  </a:t>
            </a:r>
          </a:p>
          <a:p>
            <a:r>
              <a:rPr lang="en-US" b="1" dirty="0"/>
              <a:t>Implications </a:t>
            </a:r>
          </a:p>
          <a:p>
            <a:r>
              <a:rPr lang="en-US" b="1" dirty="0"/>
              <a:t>Success criteria </a:t>
            </a:r>
            <a:endParaRPr lang="en-GB" b="1" dirty="0"/>
          </a:p>
        </p:txBody>
      </p:sp>
    </p:spTree>
    <p:extLst>
      <p:ext uri="{BB962C8B-B14F-4D97-AF65-F5344CB8AC3E}">
        <p14:creationId xmlns:p14="http://schemas.microsoft.com/office/powerpoint/2010/main" val="22796247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9792DD5-822E-49E3-BD53-C0D72E8EBB09}"/>
              </a:ext>
            </a:extLst>
          </p:cNvPr>
          <p:cNvSpPr>
            <a:spLocks noGrp="1"/>
          </p:cNvSpPr>
          <p:nvPr>
            <p:ph type="title"/>
          </p:nvPr>
        </p:nvSpPr>
        <p:spPr>
          <a:xfrm>
            <a:off x="637722" y="858006"/>
            <a:ext cx="10571998" cy="970450"/>
          </a:xfrm>
        </p:spPr>
        <p:txBody>
          <a:bodyPr/>
          <a:lstStyle/>
          <a:p>
            <a:pPr algn="ctr"/>
            <a:r>
              <a:rPr lang="en-US" sz="4400" dirty="0">
                <a:solidFill>
                  <a:schemeClr val="bg1">
                    <a:lumMod val="95000"/>
                    <a:lumOff val="5000"/>
                  </a:schemeClr>
                </a:solidFill>
              </a:rPr>
              <a:t>Initial test of the system</a:t>
            </a:r>
            <a:br>
              <a:rPr lang="en-US" sz="4400" dirty="0">
                <a:solidFill>
                  <a:schemeClr val="bg1">
                    <a:lumMod val="95000"/>
                    <a:lumOff val="5000"/>
                  </a:schemeClr>
                </a:solidFill>
              </a:rPr>
            </a:br>
            <a:endParaRPr lang="ar-SA" sz="4400" dirty="0">
              <a:solidFill>
                <a:schemeClr val="bg1">
                  <a:lumMod val="95000"/>
                  <a:lumOff val="5000"/>
                </a:schemeClr>
              </a:solidFill>
            </a:endParaRPr>
          </a:p>
        </p:txBody>
      </p:sp>
      <p:sp>
        <p:nvSpPr>
          <p:cNvPr id="3" name="عنصر نائب للمحتوى 2">
            <a:extLst>
              <a:ext uri="{FF2B5EF4-FFF2-40B4-BE49-F238E27FC236}">
                <a16:creationId xmlns:a16="http://schemas.microsoft.com/office/drawing/2014/main" id="{AD671C46-7448-431D-8672-EDFBB87D1056}"/>
              </a:ext>
            </a:extLst>
          </p:cNvPr>
          <p:cNvSpPr>
            <a:spLocks noGrp="1"/>
          </p:cNvSpPr>
          <p:nvPr>
            <p:ph idx="1"/>
          </p:nvPr>
        </p:nvSpPr>
        <p:spPr/>
        <p:txBody>
          <a:bodyPr/>
          <a:lstStyle/>
          <a:p>
            <a:pPr marL="0" indent="0">
              <a:buNone/>
            </a:pPr>
            <a:r>
              <a:rPr lang="en-US" sz="2400" b="1" dirty="0">
                <a:latin typeface="+mj-lt"/>
              </a:rPr>
              <a:t>The company that designed the system must perform a preliminary test of the system on a certain class of people before it is officially put on the market so that the defects in the system can be identified and fixed</a:t>
            </a:r>
          </a:p>
          <a:p>
            <a:pPr marL="0" indent="0">
              <a:buNone/>
            </a:pPr>
            <a:endParaRPr lang="en-US" sz="2400" b="1" dirty="0">
              <a:latin typeface="+mj-lt"/>
            </a:endParaRPr>
          </a:p>
          <a:p>
            <a:pPr marL="0" indent="0">
              <a:buNone/>
            </a:pPr>
            <a:endParaRPr lang="ar-SA" dirty="0"/>
          </a:p>
        </p:txBody>
      </p:sp>
    </p:spTree>
    <p:extLst>
      <p:ext uri="{BB962C8B-B14F-4D97-AF65-F5344CB8AC3E}">
        <p14:creationId xmlns:p14="http://schemas.microsoft.com/office/powerpoint/2010/main" val="12175019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6689826-9B7E-48B1-951B-2D1775B21BD7}"/>
              </a:ext>
            </a:extLst>
          </p:cNvPr>
          <p:cNvSpPr>
            <a:spLocks noGrp="1"/>
          </p:cNvSpPr>
          <p:nvPr>
            <p:ph type="title"/>
          </p:nvPr>
        </p:nvSpPr>
        <p:spPr/>
        <p:txBody>
          <a:bodyPr/>
          <a:lstStyle/>
          <a:p>
            <a:pPr algn="ctr"/>
            <a:r>
              <a:rPr lang="en-US" dirty="0"/>
              <a:t>History</a:t>
            </a:r>
            <a:endParaRPr lang="ar-SA" dirty="0"/>
          </a:p>
        </p:txBody>
      </p:sp>
      <p:sp>
        <p:nvSpPr>
          <p:cNvPr id="3" name="عنصر نائب للمحتوى 2">
            <a:extLst>
              <a:ext uri="{FF2B5EF4-FFF2-40B4-BE49-F238E27FC236}">
                <a16:creationId xmlns:a16="http://schemas.microsoft.com/office/drawing/2014/main" id="{6C12948F-22E0-43D7-BBB0-06EDD32B5288}"/>
              </a:ext>
            </a:extLst>
          </p:cNvPr>
          <p:cNvSpPr>
            <a:spLocks noGrp="1"/>
          </p:cNvSpPr>
          <p:nvPr>
            <p:ph idx="1"/>
          </p:nvPr>
        </p:nvSpPr>
        <p:spPr/>
        <p:txBody>
          <a:bodyPr/>
          <a:lstStyle/>
          <a:p>
            <a:r>
              <a:rPr lang="en-US" dirty="0"/>
              <a:t>Panda Retail Company is a Saudi Arabian grocery retailing company</a:t>
            </a:r>
          </a:p>
          <a:p>
            <a:r>
              <a:rPr lang="en-US" dirty="0"/>
              <a:t>United Panda Co., with a capital of SR 207.50 million, was founded in Riyadh in 1981. </a:t>
            </a:r>
          </a:p>
          <a:p>
            <a:r>
              <a:rPr lang="en-US" dirty="0"/>
              <a:t>Initially, the corporation sold and imported foodstuffs, clothing, luxury items, and electrical appliances.</a:t>
            </a:r>
          </a:p>
          <a:p>
            <a:r>
              <a:rPr lang="en-US" dirty="0"/>
              <a:t>In September 1993, Prince Al-Waleed bin Talal purchased 50.1 percent of the company, which had sixteen supermarkets in Riyadh and two in Jeddah, at a time when it was losing money. Following the acquisition, Al-Waleed merged his retail company Al-</a:t>
            </a:r>
            <a:r>
              <a:rPr lang="en-US" dirty="0" err="1"/>
              <a:t>Azizia</a:t>
            </a:r>
            <a:r>
              <a:rPr lang="en-US" dirty="0"/>
              <a:t> Markets Co. with United Panda Co. to form Al </a:t>
            </a:r>
            <a:r>
              <a:rPr lang="en-US" dirty="0" err="1"/>
              <a:t>Azizia</a:t>
            </a:r>
            <a:r>
              <a:rPr lang="en-US" dirty="0"/>
              <a:t> Panda United, of which he became chairman. </a:t>
            </a:r>
          </a:p>
        </p:txBody>
      </p:sp>
    </p:spTree>
    <p:extLst>
      <p:ext uri="{BB962C8B-B14F-4D97-AF65-F5344CB8AC3E}">
        <p14:creationId xmlns:p14="http://schemas.microsoft.com/office/powerpoint/2010/main" val="34014845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0DCB67C-1502-46C2-85F4-9C6B70E2D1F7}"/>
              </a:ext>
            </a:extLst>
          </p:cNvPr>
          <p:cNvSpPr>
            <a:spLocks noGrp="1"/>
          </p:cNvSpPr>
          <p:nvPr>
            <p:ph type="title"/>
          </p:nvPr>
        </p:nvSpPr>
        <p:spPr/>
        <p:txBody>
          <a:bodyPr/>
          <a:lstStyle/>
          <a:p>
            <a:pPr algn="ctr"/>
            <a:r>
              <a:rPr lang="en-US" dirty="0"/>
              <a:t>	</a:t>
            </a:r>
            <a:r>
              <a:rPr lang="en-US" sz="4400" dirty="0"/>
              <a:t>Vision and Goals </a:t>
            </a:r>
            <a:endParaRPr lang="ar-SA" dirty="0"/>
          </a:p>
        </p:txBody>
      </p:sp>
      <p:sp>
        <p:nvSpPr>
          <p:cNvPr id="3" name="عنصر نائب للمحتوى 2">
            <a:extLst>
              <a:ext uri="{FF2B5EF4-FFF2-40B4-BE49-F238E27FC236}">
                <a16:creationId xmlns:a16="http://schemas.microsoft.com/office/drawing/2014/main" id="{4E228EB4-CE61-45C8-8B86-1CD7D097819E}"/>
              </a:ext>
            </a:extLst>
          </p:cNvPr>
          <p:cNvSpPr>
            <a:spLocks noGrp="1"/>
          </p:cNvSpPr>
          <p:nvPr>
            <p:ph idx="1"/>
          </p:nvPr>
        </p:nvSpPr>
        <p:spPr/>
        <p:txBody>
          <a:bodyPr/>
          <a:lstStyle/>
          <a:p>
            <a:r>
              <a:rPr lang="en-US" b="1" dirty="0"/>
              <a:t>Our vision is to  create a better everyday life for the many people</a:t>
            </a:r>
          </a:p>
          <a:p>
            <a:r>
              <a:rPr lang="en-US" b="1" dirty="0"/>
              <a:t>by offering new services to our high-value clients</a:t>
            </a:r>
          </a:p>
          <a:p>
            <a:r>
              <a:rPr lang="en-US" b="1" dirty="0"/>
              <a:t>To serve a large segment of society, especially the elderly</a:t>
            </a:r>
          </a:p>
          <a:p>
            <a:r>
              <a:rPr lang="en-US" b="1" dirty="0"/>
              <a:t>To Reduce time and effort</a:t>
            </a:r>
          </a:p>
          <a:p>
            <a:r>
              <a:rPr lang="en-US" b="1" dirty="0"/>
              <a:t>To Facilitate the purchase process</a:t>
            </a:r>
          </a:p>
          <a:p>
            <a:endParaRPr lang="en-US" dirty="0"/>
          </a:p>
        </p:txBody>
      </p:sp>
    </p:spTree>
    <p:extLst>
      <p:ext uri="{BB962C8B-B14F-4D97-AF65-F5344CB8AC3E}">
        <p14:creationId xmlns:p14="http://schemas.microsoft.com/office/powerpoint/2010/main" val="42128547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70AC-BE18-46F6-BB80-AC2472886A93}"/>
              </a:ext>
            </a:extLst>
          </p:cNvPr>
          <p:cNvSpPr>
            <a:spLocks noGrp="1"/>
          </p:cNvSpPr>
          <p:nvPr>
            <p:ph type="title"/>
          </p:nvPr>
        </p:nvSpPr>
        <p:spPr/>
        <p:txBody>
          <a:bodyPr/>
          <a:lstStyle/>
          <a:p>
            <a:pPr algn="ctr"/>
            <a:r>
              <a:rPr lang="en-GB" dirty="0"/>
              <a:t>	Requirements </a:t>
            </a:r>
          </a:p>
        </p:txBody>
      </p:sp>
      <p:sp>
        <p:nvSpPr>
          <p:cNvPr id="3" name="Content Placeholder 2">
            <a:extLst>
              <a:ext uri="{FF2B5EF4-FFF2-40B4-BE49-F238E27FC236}">
                <a16:creationId xmlns:a16="http://schemas.microsoft.com/office/drawing/2014/main" id="{6B58F5B0-F29E-4B0A-89F3-FCE661E61A7F}"/>
              </a:ext>
            </a:extLst>
          </p:cNvPr>
          <p:cNvSpPr>
            <a:spLocks noGrp="1"/>
          </p:cNvSpPr>
          <p:nvPr>
            <p:ph idx="1"/>
          </p:nvPr>
        </p:nvSpPr>
        <p:spPr/>
        <p:txBody>
          <a:bodyPr/>
          <a:lstStyle/>
          <a:p>
            <a:r>
              <a:rPr lang="en-US" dirty="0"/>
              <a:t>A business represented in the retail sector, represented by a supermarket, aims to sell canned foods and beverages, in addition to oils, grains, meat, dairy, cheese, and other foodstuffs electronically, where the order is made through the device and there is no need to go to each food row alone. </a:t>
            </a:r>
            <a:endParaRPr lang="en-GB" dirty="0"/>
          </a:p>
        </p:txBody>
      </p:sp>
    </p:spTree>
    <p:extLst>
      <p:ext uri="{BB962C8B-B14F-4D97-AF65-F5344CB8AC3E}">
        <p14:creationId xmlns:p14="http://schemas.microsoft.com/office/powerpoint/2010/main" val="16544874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0BBB5DD-A89B-4587-B632-1CE1BB2619A2}"/>
              </a:ext>
            </a:extLst>
          </p:cNvPr>
          <p:cNvSpPr>
            <a:spLocks noGrp="1"/>
          </p:cNvSpPr>
          <p:nvPr>
            <p:ph type="title"/>
          </p:nvPr>
        </p:nvSpPr>
        <p:spPr/>
        <p:txBody>
          <a:bodyPr/>
          <a:lstStyle/>
          <a:p>
            <a:pPr algn="ctr"/>
            <a:r>
              <a:rPr lang="en-US" dirty="0"/>
              <a:t>	Deliverables</a:t>
            </a:r>
            <a:endParaRPr lang="ar-SA" dirty="0"/>
          </a:p>
        </p:txBody>
      </p:sp>
      <p:graphicFrame>
        <p:nvGraphicFramePr>
          <p:cNvPr id="4" name="عنصر نائب للمحتوى 3">
            <a:extLst>
              <a:ext uri="{FF2B5EF4-FFF2-40B4-BE49-F238E27FC236}">
                <a16:creationId xmlns:a16="http://schemas.microsoft.com/office/drawing/2014/main" id="{FAEFA4E8-9430-4287-8678-2639E7698297}"/>
              </a:ext>
            </a:extLst>
          </p:cNvPr>
          <p:cNvGraphicFramePr>
            <a:graphicFrameLocks noGrp="1"/>
          </p:cNvGraphicFramePr>
          <p:nvPr>
            <p:ph idx="1"/>
            <p:extLst>
              <p:ext uri="{D42A27DB-BD31-4B8C-83A1-F6EECF244321}">
                <p14:modId xmlns:p14="http://schemas.microsoft.com/office/powerpoint/2010/main" val="3063825827"/>
              </p:ext>
            </p:extLst>
          </p:nvPr>
        </p:nvGraphicFramePr>
        <p:xfrm>
          <a:off x="2775098" y="2028305"/>
          <a:ext cx="6393839" cy="4574514"/>
        </p:xfrm>
        <a:graphic>
          <a:graphicData uri="http://schemas.openxmlformats.org/drawingml/2006/table">
            <a:tbl>
              <a:tblPr firstRow="1" firstCol="1" bandRow="1">
                <a:tableStyleId>{5C22544A-7EE6-4342-B048-85BDC9FD1C3A}</a:tableStyleId>
              </a:tblPr>
              <a:tblGrid>
                <a:gridCol w="1889798">
                  <a:extLst>
                    <a:ext uri="{9D8B030D-6E8A-4147-A177-3AD203B41FA5}">
                      <a16:colId xmlns:a16="http://schemas.microsoft.com/office/drawing/2014/main" val="3779531424"/>
                    </a:ext>
                  </a:extLst>
                </a:gridCol>
                <a:gridCol w="3096263">
                  <a:extLst>
                    <a:ext uri="{9D8B030D-6E8A-4147-A177-3AD203B41FA5}">
                      <a16:colId xmlns:a16="http://schemas.microsoft.com/office/drawing/2014/main" val="2294062290"/>
                    </a:ext>
                  </a:extLst>
                </a:gridCol>
                <a:gridCol w="1407778">
                  <a:extLst>
                    <a:ext uri="{9D8B030D-6E8A-4147-A177-3AD203B41FA5}">
                      <a16:colId xmlns:a16="http://schemas.microsoft.com/office/drawing/2014/main" val="549861079"/>
                    </a:ext>
                  </a:extLst>
                </a:gridCol>
              </a:tblGrid>
              <a:tr h="332122">
                <a:tc gridSpan="3">
                  <a:txBody>
                    <a:bodyPr/>
                    <a:lstStyle/>
                    <a:p>
                      <a:pPr algn="ctr">
                        <a:spcBef>
                          <a:spcPts val="200"/>
                        </a:spcBef>
                        <a:spcAft>
                          <a:spcPts val="200"/>
                        </a:spcAft>
                      </a:pPr>
                      <a:r>
                        <a:rPr lang="en-US" sz="1100">
                          <a:effectLst/>
                          <a:uFill>
                            <a:solidFill>
                              <a:srgbClr val="000000"/>
                            </a:solidFill>
                          </a:uFill>
                        </a:rPr>
                        <a:t>Project Deliverables</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hMerge="1">
                  <a:txBody>
                    <a:bodyPr/>
                    <a:lstStyle/>
                    <a:p>
                      <a:pPr rtl="1"/>
                      <a:endParaRPr lang="ar-SA"/>
                    </a:p>
                  </a:txBody>
                  <a:tcPr/>
                </a:tc>
                <a:tc hMerge="1">
                  <a:txBody>
                    <a:bodyPr/>
                    <a:lstStyle/>
                    <a:p>
                      <a:pPr rtl="1"/>
                      <a:endParaRPr lang="ar-SA"/>
                    </a:p>
                  </a:txBody>
                  <a:tcPr/>
                </a:tc>
                <a:extLst>
                  <a:ext uri="{0D108BD9-81ED-4DB2-BD59-A6C34878D82A}">
                    <a16:rowId xmlns:a16="http://schemas.microsoft.com/office/drawing/2014/main" val="137571748"/>
                  </a:ext>
                </a:extLst>
              </a:tr>
              <a:tr h="332122">
                <a:tc>
                  <a:txBody>
                    <a:bodyPr/>
                    <a:lstStyle/>
                    <a:p>
                      <a:pPr algn="ctr">
                        <a:spcBef>
                          <a:spcPts val="200"/>
                        </a:spcBef>
                        <a:spcAft>
                          <a:spcPts val="200"/>
                        </a:spcAft>
                      </a:pPr>
                      <a:r>
                        <a:rPr lang="en-US" sz="1100">
                          <a:effectLst/>
                          <a:uFill>
                            <a:solidFill>
                              <a:srgbClr val="000000"/>
                            </a:solidFill>
                          </a:uFill>
                        </a:rPr>
                        <a:t>Title</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spcAft>
                          <a:spcPts val="200"/>
                        </a:spcAft>
                      </a:pPr>
                      <a:r>
                        <a:rPr lang="en-US" sz="1100">
                          <a:effectLst/>
                          <a:uFill>
                            <a:solidFill>
                              <a:srgbClr val="000000"/>
                            </a:solidFill>
                          </a:uFill>
                        </a:rPr>
                        <a:t>Description</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spcAft>
                          <a:spcPts val="200"/>
                        </a:spcAft>
                      </a:pPr>
                      <a:r>
                        <a:rPr lang="en-US" sz="1100">
                          <a:effectLst/>
                          <a:uFill>
                            <a:solidFill>
                              <a:srgbClr val="000000"/>
                            </a:solidFill>
                          </a:uFill>
                        </a:rPr>
                        <a:t>Notes</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847055743"/>
                  </a:ext>
                </a:extLst>
              </a:tr>
              <a:tr h="722993">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Prepare project plan</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Identify the milestone and timelines of the project</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Complete</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2359483612"/>
                  </a:ext>
                </a:extLst>
              </a:tr>
              <a:tr h="720643">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Design the wireframes</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r>
                        <a:rPr lang="en-US" sz="1000">
                          <a:effectLst/>
                          <a:uFill>
                            <a:solidFill>
                              <a:srgbClr val="000000"/>
                            </a:solidFill>
                          </a:uFill>
                        </a:rPr>
                        <a:t> </a:t>
                      </a:r>
                      <a:endParaRPr lang="en-US" sz="1100">
                        <a:effectLst/>
                        <a:uFill>
                          <a:solidFill>
                            <a:srgbClr val="000000"/>
                          </a:solidFill>
                        </a:uFill>
                      </a:endParaRPr>
                    </a:p>
                    <a:p>
                      <a:pPr algn="ctr"/>
                      <a:r>
                        <a:rPr lang="en-US" sz="1000">
                          <a:effectLst/>
                          <a:uFill>
                            <a:solidFill>
                              <a:srgbClr val="000000"/>
                            </a:solidFill>
                          </a:uFill>
                        </a:rPr>
                        <a:t>Design the layout of the system</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In progress</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3140412363"/>
                  </a:ext>
                </a:extLst>
              </a:tr>
              <a:tr h="581997">
                <a:tc>
                  <a:txBody>
                    <a:bodyPr/>
                    <a:lstStyle/>
                    <a:p>
                      <a:pPr algn="ctr">
                        <a:spcBef>
                          <a:spcPts val="200"/>
                        </a:spcBef>
                      </a:pPr>
                      <a:r>
                        <a:rPr lang="en-US" sz="1000">
                          <a:effectLst/>
                          <a:uFill>
                            <a:solidFill>
                              <a:srgbClr val="000000"/>
                            </a:solidFill>
                          </a:uFill>
                        </a:rPr>
                        <a:t>Design rewards  </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r>
                        <a:rPr lang="en-US" sz="1000">
                          <a:effectLst/>
                          <a:uFill>
                            <a:solidFill>
                              <a:srgbClr val="000000"/>
                            </a:solidFill>
                          </a:uFill>
                        </a:rPr>
                        <a:t>Design the layout of the application</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In progress</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2365019457"/>
                  </a:ext>
                </a:extLst>
              </a:tr>
              <a:tr h="581997">
                <a:tc>
                  <a:txBody>
                    <a:bodyPr/>
                    <a:lstStyle/>
                    <a:p>
                      <a:pPr algn="ctr">
                        <a:spcBef>
                          <a:spcPts val="200"/>
                        </a:spcBef>
                      </a:pPr>
                      <a:r>
                        <a:rPr lang="en-US" sz="1000">
                          <a:effectLst/>
                          <a:uFill>
                            <a:solidFill>
                              <a:srgbClr val="000000"/>
                            </a:solidFill>
                          </a:uFill>
                        </a:rPr>
                        <a:t>Product tracking</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r>
                        <a:rPr lang="en-US" sz="1000">
                          <a:effectLst/>
                          <a:uFill>
                            <a:solidFill>
                              <a:srgbClr val="000000"/>
                            </a:solidFill>
                          </a:uFill>
                        </a:rPr>
                        <a:t>The ability to track your product through the system</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Not started</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116378057"/>
                  </a:ext>
                </a:extLst>
              </a:tr>
              <a:tr h="581997">
                <a:tc>
                  <a:txBody>
                    <a:bodyPr/>
                    <a:lstStyle/>
                    <a:p>
                      <a:pPr algn="ctr">
                        <a:spcBef>
                          <a:spcPts val="200"/>
                        </a:spcBef>
                      </a:pPr>
                      <a:r>
                        <a:rPr lang="en-US" sz="1000">
                          <a:effectLst/>
                          <a:uFill>
                            <a:solidFill>
                              <a:srgbClr val="000000"/>
                            </a:solidFill>
                          </a:uFill>
                        </a:rPr>
                        <a:t>Editing order</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r>
                        <a:rPr lang="en-US" sz="1000">
                          <a:effectLst/>
                          <a:uFill>
                            <a:solidFill>
                              <a:srgbClr val="000000"/>
                            </a:solidFill>
                          </a:uFill>
                        </a:rPr>
                        <a:t>The ability to edit orders even after summiting it</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Not started</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696958601"/>
                  </a:ext>
                </a:extLst>
              </a:tr>
              <a:tr h="720643">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Payment</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a:effectLst/>
                          <a:uFill>
                            <a:solidFill>
                              <a:srgbClr val="000000"/>
                            </a:solidFill>
                          </a:uFill>
                        </a:rPr>
                        <a:t> </a:t>
                      </a:r>
                      <a:endParaRPr lang="en-US" sz="1100">
                        <a:effectLst/>
                        <a:uFill>
                          <a:solidFill>
                            <a:srgbClr val="000000"/>
                          </a:solidFill>
                        </a:uFill>
                      </a:endParaRPr>
                    </a:p>
                    <a:p>
                      <a:pPr algn="ctr">
                        <a:spcBef>
                          <a:spcPts val="200"/>
                        </a:spcBef>
                      </a:pPr>
                      <a:r>
                        <a:rPr lang="en-US" sz="1000">
                          <a:effectLst/>
                          <a:uFill>
                            <a:solidFill>
                              <a:srgbClr val="000000"/>
                            </a:solidFill>
                          </a:uFill>
                        </a:rPr>
                        <a:t>Design the payment function</a:t>
                      </a:r>
                      <a:endParaRPr lang="en-US" sz="110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tc>
                  <a:txBody>
                    <a:bodyPr/>
                    <a:lstStyle/>
                    <a:p>
                      <a:pPr algn="ctr">
                        <a:spcBef>
                          <a:spcPts val="200"/>
                        </a:spcBef>
                      </a:pPr>
                      <a:r>
                        <a:rPr lang="en-US" sz="1000" dirty="0">
                          <a:effectLst/>
                          <a:uFill>
                            <a:solidFill>
                              <a:srgbClr val="000000"/>
                            </a:solidFill>
                          </a:uFill>
                        </a:rPr>
                        <a:t> </a:t>
                      </a:r>
                      <a:endParaRPr lang="en-US" sz="1100" dirty="0">
                        <a:effectLst/>
                        <a:uFill>
                          <a:solidFill>
                            <a:srgbClr val="000000"/>
                          </a:solidFill>
                        </a:uFill>
                      </a:endParaRPr>
                    </a:p>
                    <a:p>
                      <a:pPr algn="ctr">
                        <a:spcBef>
                          <a:spcPts val="200"/>
                        </a:spcBef>
                      </a:pPr>
                      <a:r>
                        <a:rPr lang="en-US" sz="1000" dirty="0">
                          <a:effectLst/>
                          <a:uFill>
                            <a:solidFill>
                              <a:srgbClr val="000000"/>
                            </a:solidFill>
                          </a:uFill>
                        </a:rPr>
                        <a:t>Not started</a:t>
                      </a:r>
                      <a:endParaRPr lang="en-US"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50800" marR="50800" marT="50800" marB="50800"/>
                </a:tc>
                <a:extLst>
                  <a:ext uri="{0D108BD9-81ED-4DB2-BD59-A6C34878D82A}">
                    <a16:rowId xmlns:a16="http://schemas.microsoft.com/office/drawing/2014/main" val="2703761852"/>
                  </a:ext>
                </a:extLst>
              </a:tr>
            </a:tbl>
          </a:graphicData>
        </a:graphic>
      </p:graphicFrame>
    </p:spTree>
    <p:extLst>
      <p:ext uri="{BB962C8B-B14F-4D97-AF65-F5344CB8AC3E}">
        <p14:creationId xmlns:p14="http://schemas.microsoft.com/office/powerpoint/2010/main" val="4054012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0E2240-A6D9-4D19-8FCA-001BCBE74EB9}"/>
              </a:ext>
            </a:extLst>
          </p:cNvPr>
          <p:cNvSpPr>
            <a:spLocks noGrp="1"/>
          </p:cNvSpPr>
          <p:nvPr>
            <p:ph type="title"/>
          </p:nvPr>
        </p:nvSpPr>
        <p:spPr/>
        <p:txBody>
          <a:bodyPr/>
          <a:lstStyle/>
          <a:p>
            <a:pPr algn="ctr"/>
            <a:r>
              <a:rPr lang="en-US" dirty="0"/>
              <a:t>	Timeframe</a:t>
            </a:r>
            <a:endParaRPr lang="ar-SA" dirty="0"/>
          </a:p>
        </p:txBody>
      </p:sp>
      <p:sp>
        <p:nvSpPr>
          <p:cNvPr id="3" name="عنصر نائب للمحتوى 2">
            <a:extLst>
              <a:ext uri="{FF2B5EF4-FFF2-40B4-BE49-F238E27FC236}">
                <a16:creationId xmlns:a16="http://schemas.microsoft.com/office/drawing/2014/main" id="{5D5C6B43-9F75-4C4B-8E40-0F46C91E06C5}"/>
              </a:ext>
            </a:extLst>
          </p:cNvPr>
          <p:cNvSpPr>
            <a:spLocks noGrp="1"/>
          </p:cNvSpPr>
          <p:nvPr>
            <p:ph idx="1"/>
          </p:nvPr>
        </p:nvSpPr>
        <p:spPr/>
        <p:txBody>
          <a:bodyPr/>
          <a:lstStyle/>
          <a:p>
            <a:r>
              <a:rPr lang="en-US" dirty="0"/>
              <a:t>Our project time frame will take up to approximately 5-6 months</a:t>
            </a:r>
          </a:p>
          <a:p>
            <a:r>
              <a:rPr lang="en-US" dirty="0"/>
              <a:t>started at October 25th and will end on the third of January 2022. </a:t>
            </a:r>
          </a:p>
          <a:p>
            <a:r>
              <a:rPr lang="en-US" dirty="0"/>
              <a:t>are the period within which certain events are scheduled to occur. </a:t>
            </a:r>
          </a:p>
          <a:p>
            <a:pPr marL="0" indent="0">
              <a:buNone/>
            </a:pPr>
            <a:endParaRPr lang="ar-SA" dirty="0"/>
          </a:p>
        </p:txBody>
      </p:sp>
    </p:spTree>
    <p:extLst>
      <p:ext uri="{BB962C8B-B14F-4D97-AF65-F5344CB8AC3E}">
        <p14:creationId xmlns:p14="http://schemas.microsoft.com/office/powerpoint/2010/main" val="17151554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8F2F4A-DCD3-4677-9213-2DEDBA108183}"/>
              </a:ext>
            </a:extLst>
          </p:cNvPr>
          <p:cNvSpPr>
            <a:spLocks noGrp="1"/>
          </p:cNvSpPr>
          <p:nvPr>
            <p:ph type="title"/>
          </p:nvPr>
        </p:nvSpPr>
        <p:spPr/>
        <p:txBody>
          <a:bodyPr/>
          <a:lstStyle/>
          <a:p>
            <a:pPr algn="ctr"/>
            <a:r>
              <a:rPr lang="en-US" dirty="0"/>
              <a:t>budget </a:t>
            </a:r>
            <a:endParaRPr lang="ar-SA" dirty="0"/>
          </a:p>
        </p:txBody>
      </p:sp>
      <p:sp>
        <p:nvSpPr>
          <p:cNvPr id="3" name="عنصر نائب للمحتوى 2">
            <a:extLst>
              <a:ext uri="{FF2B5EF4-FFF2-40B4-BE49-F238E27FC236}">
                <a16:creationId xmlns:a16="http://schemas.microsoft.com/office/drawing/2014/main" id="{F6CBF933-BA9E-4613-A958-4A59F3833C91}"/>
              </a:ext>
            </a:extLst>
          </p:cNvPr>
          <p:cNvSpPr>
            <a:spLocks noGrp="1"/>
          </p:cNvSpPr>
          <p:nvPr>
            <p:ph idx="1"/>
          </p:nvPr>
        </p:nvSpPr>
        <p:spPr>
          <a:xfrm>
            <a:off x="836137" y="1752605"/>
            <a:ext cx="10554574" cy="3636511"/>
          </a:xfrm>
        </p:spPr>
        <p:txBody>
          <a:bodyPr/>
          <a:lstStyle/>
          <a:p>
            <a:pPr algn="ctr"/>
            <a:r>
              <a:rPr lang="en-US" dirty="0"/>
              <a:t>The budget decided is $65000.00 </a:t>
            </a:r>
          </a:p>
          <a:p>
            <a:pPr algn="ctr"/>
            <a:r>
              <a:rPr lang="en-US" dirty="0"/>
              <a:t>As it shows the cost estimates the project is under budget</a:t>
            </a:r>
          </a:p>
          <a:p>
            <a:pPr algn="ctr"/>
            <a:endParaRPr lang="en-US" dirty="0"/>
          </a:p>
          <a:p>
            <a:pPr algn="ctr"/>
            <a:endParaRPr lang="en-US" dirty="0"/>
          </a:p>
          <a:p>
            <a:pPr algn="ctr"/>
            <a:endParaRPr lang="en-US" dirty="0"/>
          </a:p>
          <a:p>
            <a:pPr algn="ctr"/>
            <a:endParaRPr lang="en-US" dirty="0"/>
          </a:p>
          <a:p>
            <a:pPr algn="ctr"/>
            <a:endParaRPr lang="en-US" dirty="0"/>
          </a:p>
          <a:p>
            <a:pPr marL="0" indent="0" algn="ctr">
              <a:buNone/>
            </a:pPr>
            <a:endParaRPr lang="ar-SA" dirty="0"/>
          </a:p>
        </p:txBody>
      </p:sp>
      <p:pic>
        <p:nvPicPr>
          <p:cNvPr id="4" name="صورة 3" descr="صورة تحتوي على منضدة&#10;&#10;تم إنشاء الوصف تلقائياً">
            <a:extLst>
              <a:ext uri="{FF2B5EF4-FFF2-40B4-BE49-F238E27FC236}">
                <a16:creationId xmlns:a16="http://schemas.microsoft.com/office/drawing/2014/main" id="{A0B8C1CA-DE2E-4B9F-8B27-ADA5F183E165}"/>
              </a:ext>
            </a:extLst>
          </p:cNvPr>
          <p:cNvPicPr>
            <a:picLocks noChangeAspect="1"/>
          </p:cNvPicPr>
          <p:nvPr/>
        </p:nvPicPr>
        <p:blipFill rotWithShape="1">
          <a:blip r:embed="rId2"/>
          <a:srcRect t="15569" r="38515" b="9539"/>
          <a:stretch/>
        </p:blipFill>
        <p:spPr bwMode="auto">
          <a:xfrm>
            <a:off x="75900" y="2760120"/>
            <a:ext cx="5859388" cy="4014753"/>
          </a:xfrm>
          <a:prstGeom prst="rect">
            <a:avLst/>
          </a:prstGeom>
          <a:ln>
            <a:noFill/>
          </a:ln>
          <a:extLst>
            <a:ext uri="{53640926-AAD7-44D8-BBD7-CCE9431645EC}">
              <a14:shadowObscured xmlns:a14="http://schemas.microsoft.com/office/drawing/2010/main"/>
            </a:ext>
          </a:extLst>
        </p:spPr>
      </p:pic>
      <p:pic>
        <p:nvPicPr>
          <p:cNvPr id="5" name="صورة 4" descr="صورة تحتوي على نص, كمبيوتر, إلكترونيات, داخلي&#10;&#10;تم إنشاء الوصف تلقائياً">
            <a:extLst>
              <a:ext uri="{FF2B5EF4-FFF2-40B4-BE49-F238E27FC236}">
                <a16:creationId xmlns:a16="http://schemas.microsoft.com/office/drawing/2014/main" id="{CE64D111-FC23-40C2-AFDC-96B06227C6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373" r="37810" b="12987"/>
          <a:stretch/>
        </p:blipFill>
        <p:spPr bwMode="auto">
          <a:xfrm>
            <a:off x="6045157" y="2760120"/>
            <a:ext cx="6224815" cy="40337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6600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61CDF1-C1B7-4067-9D58-362A591E2A8D}"/>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Recourses </a:t>
            </a:r>
            <a:endParaRPr lang="ar-SA" sz="3200">
              <a:solidFill>
                <a:srgbClr val="FFFFFF"/>
              </a:solidFill>
            </a:endParaRPr>
          </a:p>
        </p:txBody>
      </p:sp>
      <p:sp>
        <p:nvSpPr>
          <p:cNvPr id="3" name="عنصر نائب للمحتوى 2">
            <a:extLst>
              <a:ext uri="{FF2B5EF4-FFF2-40B4-BE49-F238E27FC236}">
                <a16:creationId xmlns:a16="http://schemas.microsoft.com/office/drawing/2014/main" id="{CB8FB0BD-20F3-4819-9F4E-15635E3F9797}"/>
              </a:ext>
            </a:extLst>
          </p:cNvPr>
          <p:cNvSpPr>
            <a:spLocks noGrp="1"/>
          </p:cNvSpPr>
          <p:nvPr>
            <p:ph idx="1"/>
          </p:nvPr>
        </p:nvSpPr>
        <p:spPr>
          <a:xfrm>
            <a:off x="530633" y="2653676"/>
            <a:ext cx="3575737" cy="3994848"/>
          </a:xfrm>
        </p:spPr>
        <p:txBody>
          <a:bodyPr>
            <a:normAutofit/>
          </a:bodyPr>
          <a:lstStyle/>
          <a:p>
            <a:r>
              <a:rPr lang="en-US" sz="2000" dirty="0">
                <a:solidFill>
                  <a:srgbClr val="FFFFFF"/>
                </a:solidFill>
              </a:rPr>
              <a:t>The main source of work is the sources and our system needs programmers, designers, analysts, as well as engineers to maintain the system in the event of its failure, but we do not have a delivery because it depends on screens and devices.</a:t>
            </a:r>
          </a:p>
          <a:p>
            <a:pPr marL="0" indent="0">
              <a:buNone/>
            </a:pPr>
            <a:endParaRPr lang="en-US" sz="1600" dirty="0">
              <a:solidFill>
                <a:srgbClr val="FFFFFF"/>
              </a:solidFill>
            </a:endParaRPr>
          </a:p>
          <a:p>
            <a:pPr marL="0" indent="0">
              <a:buNone/>
            </a:pPr>
            <a:endParaRPr lang="en-US" sz="1600" dirty="0">
              <a:solidFill>
                <a:srgbClr val="FFFFFF"/>
              </a:solidFill>
            </a:endParaRPr>
          </a:p>
          <a:p>
            <a:pPr marL="0" indent="0">
              <a:buNone/>
            </a:pPr>
            <a:endParaRPr lang="en-US" sz="1600" dirty="0">
              <a:solidFill>
                <a:srgbClr val="FFFFFF"/>
              </a:solidFill>
            </a:endParaRPr>
          </a:p>
          <a:p>
            <a:pPr marL="0" indent="0">
              <a:buNone/>
            </a:pPr>
            <a:endParaRPr lang="en-US" sz="1600" dirty="0">
              <a:solidFill>
                <a:srgbClr val="FFFFFF"/>
              </a:solidFill>
            </a:endParaRPr>
          </a:p>
          <a:p>
            <a:pPr marL="0" indent="0">
              <a:buNone/>
            </a:pPr>
            <a:endParaRPr lang="en-US" sz="1600" dirty="0">
              <a:solidFill>
                <a:srgbClr val="FFFFFF"/>
              </a:solidFill>
            </a:endParaRPr>
          </a:p>
          <a:p>
            <a:pPr marL="0" indent="0">
              <a:buNone/>
            </a:pPr>
            <a:endParaRPr lang="en-US" sz="1600" dirty="0">
              <a:solidFill>
                <a:srgbClr val="FFFFFF"/>
              </a:solidFill>
            </a:endParaRPr>
          </a:p>
        </p:txBody>
      </p:sp>
      <p:graphicFrame>
        <p:nvGraphicFramePr>
          <p:cNvPr id="5" name="جدول 4">
            <a:extLst>
              <a:ext uri="{FF2B5EF4-FFF2-40B4-BE49-F238E27FC236}">
                <a16:creationId xmlns:a16="http://schemas.microsoft.com/office/drawing/2014/main" id="{F8C5C96F-9B68-472B-A32C-8F8E7ED9372C}"/>
              </a:ext>
            </a:extLst>
          </p:cNvPr>
          <p:cNvGraphicFramePr>
            <a:graphicFrameLocks noGrp="1"/>
          </p:cNvGraphicFramePr>
          <p:nvPr/>
        </p:nvGraphicFramePr>
        <p:xfrm>
          <a:off x="5280790" y="664794"/>
          <a:ext cx="6267744" cy="5229768"/>
        </p:xfrm>
        <a:graphic>
          <a:graphicData uri="http://schemas.openxmlformats.org/drawingml/2006/table">
            <a:tbl>
              <a:tblPr firstRow="1" firstCol="1" bandRow="1"/>
              <a:tblGrid>
                <a:gridCol w="2253806">
                  <a:extLst>
                    <a:ext uri="{9D8B030D-6E8A-4147-A177-3AD203B41FA5}">
                      <a16:colId xmlns:a16="http://schemas.microsoft.com/office/drawing/2014/main" val="1596254006"/>
                    </a:ext>
                  </a:extLst>
                </a:gridCol>
                <a:gridCol w="1784474">
                  <a:extLst>
                    <a:ext uri="{9D8B030D-6E8A-4147-A177-3AD203B41FA5}">
                      <a16:colId xmlns:a16="http://schemas.microsoft.com/office/drawing/2014/main" val="4013216176"/>
                    </a:ext>
                  </a:extLst>
                </a:gridCol>
                <a:gridCol w="2229464">
                  <a:extLst>
                    <a:ext uri="{9D8B030D-6E8A-4147-A177-3AD203B41FA5}">
                      <a16:colId xmlns:a16="http://schemas.microsoft.com/office/drawing/2014/main" val="1592713177"/>
                    </a:ext>
                  </a:extLst>
                </a:gridCol>
              </a:tblGrid>
              <a:tr h="682144">
                <a:tc gridSpan="3">
                  <a:txBody>
                    <a:bodyPr/>
                    <a:lstStyle/>
                    <a:p>
                      <a:pPr algn="ctr" fontAlgn="t">
                        <a:spcBef>
                          <a:spcPts val="200"/>
                        </a:spcBef>
                        <a:spcAft>
                          <a:spcPts val="200"/>
                        </a:spcAft>
                      </a:pPr>
                      <a:r>
                        <a:rPr lang="en-US" sz="2500" b="1" i="0" u="none" strike="noStrike" dirty="0">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Project Resources</a:t>
                      </a:r>
                      <a:endParaRPr lang="en-US" sz="4200" b="0" i="0" u="none" strike="noStrike" dirty="0">
                        <a:effectLst/>
                        <a:latin typeface="Arial" panose="020B0604020202020204" pitchFamily="34" charset="0"/>
                      </a:endParaRPr>
                    </a:p>
                  </a:txBody>
                  <a:tcPr marL="210972" marR="210972" marT="105486" marB="1054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3896"/>
                    </a:solidFill>
                  </a:tcPr>
                </a:tc>
                <a:tc hMerge="1">
                  <a:txBody>
                    <a:bodyPr/>
                    <a:lstStyle/>
                    <a:p>
                      <a:pPr rtl="1"/>
                      <a:endParaRPr lang="ar-SA"/>
                    </a:p>
                  </a:txBody>
                  <a:tcPr/>
                </a:tc>
                <a:tc hMerge="1">
                  <a:txBody>
                    <a:bodyPr/>
                    <a:lstStyle/>
                    <a:p>
                      <a:pPr rtl="1"/>
                      <a:endParaRPr lang="ar-SA"/>
                    </a:p>
                  </a:txBody>
                  <a:tcPr/>
                </a:tc>
                <a:extLst>
                  <a:ext uri="{0D108BD9-81ED-4DB2-BD59-A6C34878D82A}">
                    <a16:rowId xmlns:a16="http://schemas.microsoft.com/office/drawing/2014/main" val="1923779653"/>
                  </a:ext>
                </a:extLst>
              </a:tr>
              <a:tr h="705585">
                <a:tc>
                  <a:txBody>
                    <a:bodyPr/>
                    <a:lstStyle/>
                    <a:p>
                      <a:pPr algn="ctr" fontAlgn="t">
                        <a:spcBef>
                          <a:spcPts val="200"/>
                        </a:spcBef>
                        <a:spcAft>
                          <a:spcPts val="200"/>
                        </a:spcAft>
                      </a:pPr>
                      <a:r>
                        <a:rPr lang="en-US" sz="2500" b="1"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Type</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33"/>
                    </a:solidFill>
                  </a:tcPr>
                </a:tc>
                <a:tc>
                  <a:txBody>
                    <a:bodyPr/>
                    <a:lstStyle/>
                    <a:p>
                      <a:pPr algn="ctr" fontAlgn="t">
                        <a:spcBef>
                          <a:spcPts val="200"/>
                        </a:spcBef>
                        <a:spcAft>
                          <a:spcPts val="200"/>
                        </a:spcAft>
                      </a:pPr>
                      <a:r>
                        <a:rPr lang="en-US" sz="2500" b="1"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Quantity</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33"/>
                    </a:solidFill>
                  </a:tcPr>
                </a:tc>
                <a:tc>
                  <a:txBody>
                    <a:bodyPr/>
                    <a:lstStyle/>
                    <a:p>
                      <a:pPr algn="ctr" fontAlgn="t">
                        <a:spcBef>
                          <a:spcPts val="200"/>
                        </a:spcBef>
                        <a:spcAft>
                          <a:spcPts val="200"/>
                        </a:spcAft>
                      </a:pPr>
                      <a:r>
                        <a:rPr lang="en-US" sz="2500" b="1"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Notes</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33"/>
                    </a:solidFill>
                  </a:tcPr>
                </a:tc>
                <a:extLst>
                  <a:ext uri="{0D108BD9-81ED-4DB2-BD59-A6C34878D82A}">
                    <a16:rowId xmlns:a16="http://schemas.microsoft.com/office/drawing/2014/main" val="1920410171"/>
                  </a:ext>
                </a:extLst>
              </a:tr>
              <a:tr h="705585">
                <a:tc>
                  <a:txBody>
                    <a:bodyPr/>
                    <a:lstStyle/>
                    <a:p>
                      <a:pPr algn="l" fontAlgn="t">
                        <a:spcBef>
                          <a:spcPts val="200"/>
                        </a:spcBef>
                        <a:spcAft>
                          <a:spcPts val="0"/>
                        </a:spcAft>
                      </a:pPr>
                      <a:r>
                        <a:rPr lang="en-US" sz="25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Designers </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ctr" fontAlgn="t">
                        <a:spcBef>
                          <a:spcPts val="200"/>
                        </a:spcBef>
                        <a:spcAft>
                          <a:spcPts val="0"/>
                        </a:spcAft>
                      </a:pPr>
                      <a:r>
                        <a:rPr lang="en-US" sz="25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l" fontAlgn="t">
                        <a:spcBef>
                          <a:spcPts val="200"/>
                        </a:spcBef>
                        <a:spcAft>
                          <a:spcPts val="0"/>
                        </a:spcAft>
                      </a:pPr>
                      <a:r>
                        <a:rPr lang="en-US" sz="25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 </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extLst>
                  <a:ext uri="{0D108BD9-81ED-4DB2-BD59-A6C34878D82A}">
                    <a16:rowId xmlns:a16="http://schemas.microsoft.com/office/drawing/2014/main" val="798587198"/>
                  </a:ext>
                </a:extLst>
              </a:tr>
              <a:tr h="705585">
                <a:tc>
                  <a:txBody>
                    <a:bodyPr/>
                    <a:lstStyle/>
                    <a:p>
                      <a:pPr algn="l" fontAlgn="t">
                        <a:spcBef>
                          <a:spcPts val="200"/>
                        </a:spcBef>
                        <a:spcAft>
                          <a:spcPts val="0"/>
                        </a:spcAft>
                      </a:pPr>
                      <a:r>
                        <a:rPr lang="en-US" sz="23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Programmers</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ctr" fontAlgn="t">
                        <a:spcBef>
                          <a:spcPts val="200"/>
                        </a:spcBef>
                        <a:spcAft>
                          <a:spcPts val="0"/>
                        </a:spcAft>
                      </a:pPr>
                      <a:r>
                        <a:rPr lang="en-US" sz="23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l" fontAlgn="t">
                        <a:spcBef>
                          <a:spcPts val="200"/>
                        </a:spcBef>
                        <a:spcAft>
                          <a:spcPts val="0"/>
                        </a:spcAft>
                      </a:pPr>
                      <a:r>
                        <a:rPr lang="en-US" sz="25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 </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extLst>
                  <a:ext uri="{0D108BD9-81ED-4DB2-BD59-A6C34878D82A}">
                    <a16:rowId xmlns:a16="http://schemas.microsoft.com/office/drawing/2014/main" val="1397235612"/>
                  </a:ext>
                </a:extLst>
              </a:tr>
              <a:tr h="705585">
                <a:tc>
                  <a:txBody>
                    <a:bodyPr/>
                    <a:lstStyle/>
                    <a:p>
                      <a:pPr algn="l" fontAlgn="t">
                        <a:spcBef>
                          <a:spcPts val="200"/>
                        </a:spcBef>
                        <a:spcAft>
                          <a:spcPts val="0"/>
                        </a:spcAft>
                      </a:pPr>
                      <a:r>
                        <a:rPr lang="en-US" sz="23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Analysts</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ctr" fontAlgn="t">
                        <a:spcBef>
                          <a:spcPts val="200"/>
                        </a:spcBef>
                        <a:spcAft>
                          <a:spcPts val="0"/>
                        </a:spcAft>
                      </a:pPr>
                      <a:r>
                        <a:rPr lang="en-US" sz="23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l" fontAlgn="t">
                        <a:spcBef>
                          <a:spcPts val="200"/>
                        </a:spcBef>
                        <a:spcAft>
                          <a:spcPts val="0"/>
                        </a:spcAft>
                      </a:pPr>
                      <a:r>
                        <a:rPr lang="en-US" sz="25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 </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extLst>
                  <a:ext uri="{0D108BD9-81ED-4DB2-BD59-A6C34878D82A}">
                    <a16:rowId xmlns:a16="http://schemas.microsoft.com/office/drawing/2014/main" val="2929452016"/>
                  </a:ext>
                </a:extLst>
              </a:tr>
              <a:tr h="1725284">
                <a:tc>
                  <a:txBody>
                    <a:bodyPr/>
                    <a:lstStyle/>
                    <a:p>
                      <a:pPr algn="l" fontAlgn="t">
                        <a:spcBef>
                          <a:spcPts val="200"/>
                        </a:spcBef>
                        <a:spcAft>
                          <a:spcPts val="0"/>
                        </a:spcAft>
                      </a:pPr>
                      <a:r>
                        <a:rPr lang="en-US" sz="23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Human resources</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ctr" fontAlgn="t">
                        <a:spcBef>
                          <a:spcPts val="200"/>
                        </a:spcBef>
                        <a:spcAft>
                          <a:spcPts val="0"/>
                        </a:spcAft>
                      </a:pPr>
                      <a:r>
                        <a:rPr lang="en-US" sz="2300" b="0" i="0" u="none" strike="noStrike">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Team contain 7 people maybe </a:t>
                      </a:r>
                      <a:endParaRPr lang="en-US" sz="4200" b="0" i="0" u="none" strike="noStrike">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tc>
                  <a:txBody>
                    <a:bodyPr/>
                    <a:lstStyle/>
                    <a:p>
                      <a:pPr algn="l" fontAlgn="t">
                        <a:spcBef>
                          <a:spcPts val="200"/>
                        </a:spcBef>
                        <a:spcAft>
                          <a:spcPts val="0"/>
                        </a:spcAft>
                      </a:pPr>
                      <a:r>
                        <a:rPr lang="en-US" sz="2300" b="0" i="0" u="none" strike="noStrike" dirty="0">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 </a:t>
                      </a:r>
                      <a:endParaRPr lang="en-US" sz="4200" b="0" i="0" u="none" strike="noStrike" dirty="0">
                        <a:effectLst/>
                        <a:latin typeface="Arial" panose="020B0604020202020204" pitchFamily="34" charset="0"/>
                      </a:endParaRPr>
                    </a:p>
                  </a:txBody>
                  <a:tcPr marL="117207" marR="117207" marT="117207" marB="1172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D4E9"/>
                    </a:solidFill>
                  </a:tcPr>
                </a:tc>
                <a:extLst>
                  <a:ext uri="{0D108BD9-81ED-4DB2-BD59-A6C34878D82A}">
                    <a16:rowId xmlns:a16="http://schemas.microsoft.com/office/drawing/2014/main" val="904322200"/>
                  </a:ext>
                </a:extLst>
              </a:tr>
            </a:tbl>
          </a:graphicData>
        </a:graphic>
      </p:graphicFrame>
    </p:spTree>
    <p:extLst>
      <p:ext uri="{BB962C8B-B14F-4D97-AF65-F5344CB8AC3E}">
        <p14:creationId xmlns:p14="http://schemas.microsoft.com/office/powerpoint/2010/main" val="28528139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154</TotalTime>
  <Words>972</Words>
  <Application>Microsoft Office PowerPoint</Application>
  <PresentationFormat>شاشة عريضة</PresentationFormat>
  <Paragraphs>137</Paragraphs>
  <Slides>20</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20</vt:i4>
      </vt:variant>
    </vt:vector>
  </HeadingPairs>
  <TitlesOfParts>
    <vt:vector size="27" baseType="lpstr">
      <vt:lpstr>Arial</vt:lpstr>
      <vt:lpstr>Baskerville Old Face</vt:lpstr>
      <vt:lpstr>Century Gothic</vt:lpstr>
      <vt:lpstr>FaktSoft</vt:lpstr>
      <vt:lpstr>Wingdings</vt:lpstr>
      <vt:lpstr>Wingdings 2</vt:lpstr>
      <vt:lpstr>Quotable</vt:lpstr>
      <vt:lpstr>Personal shopper  for Hyper Panda </vt:lpstr>
      <vt:lpstr>CONTENTS</vt:lpstr>
      <vt:lpstr>History</vt:lpstr>
      <vt:lpstr> Vision and Goals </vt:lpstr>
      <vt:lpstr> Requirements </vt:lpstr>
      <vt:lpstr> Deliverables</vt:lpstr>
      <vt:lpstr> Timeframe</vt:lpstr>
      <vt:lpstr>budget </vt:lpstr>
      <vt:lpstr>Recourses </vt:lpstr>
      <vt:lpstr>Project Risks(1)</vt:lpstr>
      <vt:lpstr>Technical Risk Problems that could face the software of the project   Financial Risk The possibility of losing money on an investment   People Risk Problems with staff scheduling, personal issues, sick days and family emergencies  </vt:lpstr>
      <vt:lpstr>Project Issues(1)</vt:lpstr>
      <vt:lpstr>Project Issues(2)</vt:lpstr>
      <vt:lpstr>Implications(1) </vt:lpstr>
      <vt:lpstr>Implications(2)</vt:lpstr>
      <vt:lpstr> Success Criteria</vt:lpstr>
      <vt:lpstr>Ease of use </vt:lpstr>
      <vt:lpstr>Development and Quality</vt:lpstr>
      <vt:lpstr>Interface design </vt:lpstr>
      <vt:lpstr>Initial test of the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Yara Alabbasi</dc:creator>
  <cp:lastModifiedBy>لمى السلمي</cp:lastModifiedBy>
  <cp:revision>6</cp:revision>
  <dcterms:created xsi:type="dcterms:W3CDTF">2021-12-14T16:03:36Z</dcterms:created>
  <dcterms:modified xsi:type="dcterms:W3CDTF">2022-12-09T01:06:08Z</dcterms:modified>
</cp:coreProperties>
</file>