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76" r:id="rId3"/>
    <p:sldId id="283" r:id="rId4"/>
    <p:sldId id="281" r:id="rId5"/>
    <p:sldId id="282" r:id="rId6"/>
    <p:sldId id="277" r:id="rId7"/>
    <p:sldId id="285" r:id="rId8"/>
    <p:sldId id="275" r:id="rId9"/>
    <p:sldId id="284" r:id="rId10"/>
    <p:sldId id="278" r:id="rId11"/>
    <p:sldId id="279" r:id="rId12"/>
    <p:sldId id="286" r:id="rId13"/>
    <p:sldId id="280" r:id="rId14"/>
    <p:sldId id="287" r:id="rId15"/>
    <p:sldId id="268" r:id="rId16"/>
    <p:sldId id="288" r:id="rId17"/>
    <p:sldId id="289" r:id="rId18"/>
    <p:sldId id="290" r:id="rId19"/>
    <p:sldId id="291" r:id="rId20"/>
    <p:sldId id="295" r:id="rId21"/>
    <p:sldId id="296" r:id="rId22"/>
    <p:sldId id="292" r:id="rId23"/>
    <p:sldId id="297" r:id="rId24"/>
    <p:sldId id="301" r:id="rId25"/>
    <p:sldId id="298" r:id="rId26"/>
    <p:sldId id="299" r:id="rId27"/>
    <p:sldId id="302" r:id="rId28"/>
    <p:sldId id="305" r:id="rId29"/>
    <p:sldId id="304" r:id="rId30"/>
    <p:sldId id="300" r:id="rId31"/>
    <p:sldId id="306" r:id="rId32"/>
    <p:sldId id="307" r:id="rId33"/>
    <p:sldId id="308" r:id="rId34"/>
    <p:sldId id="31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0959" autoAdjust="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6E1E5-0200-470B-B93E-7D4D475996CA}" type="datetimeFigureOut">
              <a:rPr lang="en-US" smtClean="0"/>
              <a:t>11-Feb-18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B3C04-575A-48E6-9EE4-C1167B4E9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9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B3C04-575A-48E6-9EE4-C1167B4E935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2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51D7-DE09-4F29-A9B9-71646937FF64}" type="datetimeFigureOut">
              <a:rPr lang="en-US" smtClean="0"/>
              <a:t>11-Feb-18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1BA4-D960-45F0-BBBC-1F5986D40E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4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51D7-DE09-4F29-A9B9-71646937FF64}" type="datetimeFigureOut">
              <a:rPr lang="en-US" smtClean="0"/>
              <a:t>11-Feb-18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1BA4-D960-45F0-BBBC-1F5986D40E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32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51D7-DE09-4F29-A9B9-71646937FF64}" type="datetimeFigureOut">
              <a:rPr lang="en-US" smtClean="0"/>
              <a:t>11-Feb-18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1BA4-D960-45F0-BBBC-1F5986D40E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8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51D7-DE09-4F29-A9B9-71646937FF64}" type="datetimeFigureOut">
              <a:rPr lang="en-US" smtClean="0"/>
              <a:t>11-Feb-18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1BA4-D960-45F0-BBBC-1F5986D40E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3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51D7-DE09-4F29-A9B9-71646937FF64}" type="datetimeFigureOut">
              <a:rPr lang="en-US" smtClean="0"/>
              <a:t>11-Feb-18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1BA4-D960-45F0-BBBC-1F5986D40E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51D7-DE09-4F29-A9B9-71646937FF64}" type="datetimeFigureOut">
              <a:rPr lang="en-US" smtClean="0"/>
              <a:t>11-Feb-18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1BA4-D960-45F0-BBBC-1F5986D40E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6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51D7-DE09-4F29-A9B9-71646937FF64}" type="datetimeFigureOut">
              <a:rPr lang="en-US" smtClean="0"/>
              <a:t>11-Feb-18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1BA4-D960-45F0-BBBC-1F5986D40E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0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51D7-DE09-4F29-A9B9-71646937FF64}" type="datetimeFigureOut">
              <a:rPr lang="en-US" smtClean="0"/>
              <a:t>11-Feb-18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1BA4-D960-45F0-BBBC-1F5986D40E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0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51D7-DE09-4F29-A9B9-71646937FF64}" type="datetimeFigureOut">
              <a:rPr lang="en-US" smtClean="0"/>
              <a:t>11-Feb-18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1BA4-D960-45F0-BBBC-1F5986D40E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15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51D7-DE09-4F29-A9B9-71646937FF64}" type="datetimeFigureOut">
              <a:rPr lang="en-US" smtClean="0"/>
              <a:t>11-Feb-18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1BA4-D960-45F0-BBBC-1F5986D40E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7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51D7-DE09-4F29-A9B9-71646937FF64}" type="datetimeFigureOut">
              <a:rPr lang="en-US" smtClean="0"/>
              <a:t>11-Feb-18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1BA4-D960-45F0-BBBC-1F5986D40E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3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151D7-DE09-4F29-A9B9-71646937FF64}" type="datetimeFigureOut">
              <a:rPr lang="en-US" smtClean="0"/>
              <a:t>11-Feb-18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E1BA4-D960-45F0-BBBC-1F5986D40E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2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ramdajs.com/docs/#compose" TargetMode="External"/><Relationship Id="rId2" Type="http://schemas.openxmlformats.org/officeDocument/2006/relationships/hyperlink" Target="http://ramdajs.com/docs/#curry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ผลการค้นหารูปภาพสำหรับ javascript functional programm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7" y="1"/>
            <a:ext cx="120634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744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62" y="308965"/>
            <a:ext cx="4955540" cy="609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fontAlgn="base"/>
            <a:r>
              <a:rPr lang="en-US" b="1" dirty="0"/>
              <a:t>High-Order Function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57532" y="1215294"/>
            <a:ext cx="110409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H Krub" panose="02000506040000020004" pitchFamily="2" charset="-34"/>
                <a:cs typeface="TH Krub" panose="02000506040000020004" pitchFamily="2" charset="-34"/>
              </a:rPr>
              <a:t>Functions that operate on other functions, either by taking them as arguments or by returning them, are called higher-order functions. </a:t>
            </a:r>
            <a:endParaRPr lang="en-US" sz="3200" dirty="0">
              <a:solidFill>
                <a:srgbClr val="333333"/>
              </a:solidFill>
              <a:effectLst/>
              <a:latin typeface="TH Krub" panose="02000506040000020004" pitchFamily="2" charset="-34"/>
              <a:cs typeface="TH Krub" panose="02000506040000020004" pitchFamily="2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17600" y="2589443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4B83CD"/>
                </a:solidFill>
                <a:latin typeface="Consolas" panose="020B0609020204030204" pitchFamily="49" charset="0"/>
              </a:rPr>
              <a:t>  return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4B83CD"/>
                </a:solidFill>
                <a:latin typeface="Consolas" panose="020B0609020204030204" pitchFamily="49" charset="0"/>
              </a:rPr>
              <a:t>    return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  }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7600" y="482536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add2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ans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add2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B6526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503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62" y="275110"/>
            <a:ext cx="495554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-30" dirty="0"/>
              <a:t>Side Effects </a:t>
            </a:r>
            <a:endParaRPr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28914" y="1140904"/>
            <a:ext cx="11269432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H Krub" panose="02000506040000020004" pitchFamily="2" charset="-34"/>
                <a:cs typeface="TH Krub" panose="02000506040000020004" pitchFamily="2" charset="-34"/>
              </a:rPr>
              <a:t>changing the file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H Krub" panose="02000506040000020004" pitchFamily="2" charset="-34"/>
                <a:cs typeface="TH Krub" panose="02000506040000020004" pitchFamily="2" charset="-34"/>
              </a:rPr>
              <a:t>inserting a record into a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H Krub" panose="02000506040000020004" pitchFamily="2" charset="-34"/>
                <a:cs typeface="TH Krub" panose="02000506040000020004" pitchFamily="2" charset="-34"/>
              </a:rPr>
              <a:t>making an http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TH Krub" panose="02000506040000020004" pitchFamily="2" charset="-34"/>
                <a:cs typeface="TH Krub" panose="02000506040000020004" pitchFamily="2" charset="-34"/>
              </a:rPr>
              <a:t>mutations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H Krub" panose="02000506040000020004" pitchFamily="2" charset="-34"/>
                <a:cs typeface="TH Krub" panose="02000506040000020004" pitchFamily="2" charset="-34"/>
              </a:rPr>
              <a:t>printing to the screen / logging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H Krub" panose="02000506040000020004" pitchFamily="2" charset="-34"/>
                <a:cs typeface="TH Krub" panose="02000506040000020004" pitchFamily="2" charset="-34"/>
              </a:rPr>
              <a:t>obtaining user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H Krub" panose="02000506040000020004" pitchFamily="2" charset="-34"/>
                <a:cs typeface="TH Krub" panose="02000506040000020004" pitchFamily="2" charset="-34"/>
              </a:rPr>
              <a:t>querying the 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H Krub" panose="02000506040000020004" pitchFamily="2" charset="-34"/>
                <a:cs typeface="TH Krub" panose="02000506040000020004" pitchFamily="2" charset="-34"/>
              </a:rPr>
              <a:t>accessing system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TH Krub" panose="02000506040000020004" pitchFamily="2" charset="-34"/>
              <a:cs typeface="TH Krub" panose="02000506040000020004" pitchFamily="2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H Krub" panose="02000506040000020004" pitchFamily="2" charset="-34"/>
                <a:cs typeface="TH Krub" panose="02000506040000020004" pitchFamily="2" charset="-34"/>
              </a:rPr>
              <a:t>If function have a one or more side effect function that it </a:t>
            </a:r>
            <a:r>
              <a:rPr lang="en-US" sz="4400" b="1" dirty="0">
                <a:latin typeface="TH Krub" panose="02000506040000020004" pitchFamily="2" charset="-34"/>
                <a:cs typeface="TH Krub" panose="02000506040000020004" pitchFamily="2" charset="-34"/>
              </a:rPr>
              <a:t>impure function</a:t>
            </a:r>
            <a:r>
              <a:rPr lang="en-US" sz="3200" dirty="0">
                <a:latin typeface="TH Krub" panose="02000506040000020004" pitchFamily="2" charset="-34"/>
                <a:cs typeface="TH Krub" panose="02000506040000020004" pitchFamily="2" charset="-34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TH Krub" panose="02000506040000020004" pitchFamily="2" charset="-34"/>
              <a:cs typeface="TH Krub" panose="0200050604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30268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61" y="275110"/>
            <a:ext cx="6570581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-30" dirty="0"/>
              <a:t>Side Effects : Mutation</a:t>
            </a:r>
            <a:endParaRPr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720651" y="1335598"/>
            <a:ext cx="6096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pureAdd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impureAdd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  state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++;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  state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++;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pureAdd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//[1, 2]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impureAdd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//[2, 3]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943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62" y="308965"/>
            <a:ext cx="9081552" cy="609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b="1" dirty="0"/>
              <a:t>Immutable &amp; Mutable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158276" y="191618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15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// Sort </a:t>
            </a:r>
            <a:r>
              <a:rPr lang="th-TH" i="1" dirty="0">
                <a:solidFill>
                  <a:srgbClr val="AAAAAA"/>
                </a:solidFill>
                <a:latin typeface="Consolas" panose="020B0609020204030204" pitchFamily="49" charset="0"/>
              </a:rPr>
              <a:t>จากค่ามากไปหาน้อย</a:t>
            </a:r>
            <a:endParaRPr lang="th-TH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sort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num1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num2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num2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num1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15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numbers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15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58276" y="4852825"/>
            <a:ext cx="77317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===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  done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  throw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The first element of number must be 5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7532" y="1215294"/>
            <a:ext cx="11040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H Krub" panose="02000506040000020004" pitchFamily="2" charset="-34"/>
                <a:cs typeface="TH Krub" panose="02000506040000020004" pitchFamily="2" charset="-34"/>
              </a:rPr>
              <a:t>Mutable Function</a:t>
            </a:r>
            <a:endParaRPr lang="en-US" sz="3200" dirty="0">
              <a:solidFill>
                <a:srgbClr val="333333"/>
              </a:solidFill>
              <a:effectLst/>
              <a:latin typeface="TH Krub" panose="02000506040000020004" pitchFamily="2" charset="-34"/>
              <a:cs typeface="TH Krub" panose="02000506040000020004" pitchFamily="2" charset="-34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306286" y="4470400"/>
            <a:ext cx="6139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783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62" y="308965"/>
            <a:ext cx="9081552" cy="609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b="1" dirty="0"/>
              <a:t>Immutable &amp; Mutable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657532" y="1215294"/>
            <a:ext cx="11040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H Krub" panose="02000506040000020004" pitchFamily="2" charset="-34"/>
                <a:cs typeface="TH Krub" panose="02000506040000020004" pitchFamily="2" charset="-34"/>
              </a:rPr>
              <a:t>Immutable Function</a:t>
            </a:r>
            <a:endParaRPr lang="en-US" sz="3200" dirty="0">
              <a:solidFill>
                <a:srgbClr val="333333"/>
              </a:solidFill>
              <a:effectLst/>
              <a:latin typeface="TH Krub" panose="02000506040000020004" pitchFamily="2" charset="-34"/>
              <a:cs typeface="TH Krub" panose="02000506040000020004" pitchFamily="2" charset="-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88571" y="2097000"/>
            <a:ext cx="84763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cloneArray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B6526"/>
                </a:solidFill>
                <a:latin typeface="Consolas" panose="020B0609020204030204" pitchFamily="49" charset="0"/>
              </a:rPr>
              <a:t>JSON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parse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AB6526"/>
                </a:solidFill>
                <a:latin typeface="Consolas" panose="020B0609020204030204" pitchFamily="49" charset="0"/>
              </a:rPr>
              <a:t>JSON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stringify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))</a:t>
            </a:r>
            <a:endParaRPr lang="th-TH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sortDesc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num1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num2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num2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num1</a:t>
            </a:r>
            <a:endParaRPr lang="th-TH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immutableSort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cloneArray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sort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sortDesc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683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62" y="275110"/>
            <a:ext cx="8051038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dirty="0"/>
              <a:t>Currying Functional</a:t>
            </a:r>
            <a:endParaRPr sz="4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83362" y="1299420"/>
                <a:ext cx="29019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2400" b="1" dirty="0">
                    <a:solidFill>
                      <a:srgbClr val="AA3731"/>
                    </a:solidFill>
                    <a:latin typeface="Consolas" panose="020B0609020204030204" pitchFamily="49" charset="0"/>
                  </a:rPr>
                  <a:t>f</a:t>
                </a:r>
                <a:r>
                  <a:rPr lang="pt-BR" sz="2400" dirty="0">
                    <a:solidFill>
                      <a:srgbClr val="333333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pt-BR" sz="2400" dirty="0">
                    <a:solidFill>
                      <a:srgbClr val="7A3E9D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pt-BR" sz="2400" dirty="0">
                    <a:solidFill>
                      <a:srgbClr val="777777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pt-BR" sz="2400" dirty="0">
                    <a:solidFill>
                      <a:srgbClr val="333333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pt-BR" sz="2400" dirty="0">
                    <a:solidFill>
                      <a:srgbClr val="7A3E9D"/>
                    </a:solidFill>
                    <a:latin typeface="Consolas" panose="020B0609020204030204" pitchFamily="49" charset="0"/>
                  </a:rPr>
                  <a:t>y</a:t>
                </a:r>
                <a:r>
                  <a:rPr lang="pt-BR" sz="2400" dirty="0">
                    <a:solidFill>
                      <a:srgbClr val="333333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pt-BR" sz="2400" dirty="0">
                    <a:solidFill>
                      <a:srgbClr val="777777"/>
                    </a:solidFill>
                    <a:latin typeface="Consolas" panose="020B0609020204030204" pitchFamily="49" charset="0"/>
                  </a:rPr>
                  <a:t>=</a:t>
                </a:r>
                <a:r>
                  <a:rPr lang="pt-BR" sz="2400" dirty="0">
                    <a:solidFill>
                      <a:srgbClr val="333333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 dirty="0" smtClean="0">
                            <a:solidFill>
                              <a:srgbClr val="448C2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 dirty="0" smtClean="0">
                            <a:solidFill>
                              <a:srgbClr val="448C27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400" i="1" dirty="0" smtClean="0">
                            <a:solidFill>
                              <a:srgbClr val="448C2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h-TH" sz="2400" b="0" i="1" dirty="0" smtClean="0">
                        <a:solidFill>
                          <a:srgbClr val="448C27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448C2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448C27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448C2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2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62" y="1299420"/>
                <a:ext cx="2901948" cy="461665"/>
              </a:xfrm>
              <a:prstGeom prst="rect">
                <a:avLst/>
              </a:prstGeom>
              <a:blipFill>
                <a:blip r:embed="rId2"/>
                <a:stretch>
                  <a:fillRect l="-315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483362" y="2011543"/>
                <a:ext cx="3362267" cy="2308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24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</a:t>
                </a:r>
                <a:r>
                  <a:rPr lang="pt-BR" sz="2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(5, 2) 	</a:t>
                </a:r>
                <a:r>
                  <a:rPr lang="pt-BR" sz="24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pt-B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endParaRPr lang="pt-BR" sz="2400" b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pt-BR" sz="2400" b="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		= 25 </a:t>
                </a:r>
                <a:r>
                  <a:rPr lang="th-TH" sz="2400" b="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+</a:t>
                </a:r>
                <a:r>
                  <a:rPr lang="en-US" sz="2400" b="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 4</a:t>
                </a:r>
                <a:endParaRPr lang="pt-BR" sz="2400" b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endParaRPr>
              </a:p>
              <a:p>
                <a:endParaRPr lang="pt-BR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r>
                  <a:rPr lang="pt-BR" sz="2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		= 29</a:t>
                </a:r>
              </a:p>
              <a:p>
                <a:endParaRPr lang="pt-BR" sz="2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62" y="2011543"/>
                <a:ext cx="3362267" cy="2308324"/>
              </a:xfrm>
              <a:prstGeom prst="rect">
                <a:avLst/>
              </a:prstGeom>
              <a:blipFill>
                <a:blip r:embed="rId3"/>
                <a:stretch>
                  <a:fillRect l="-2717" t="-211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5021943" y="1299420"/>
            <a:ext cx="0" cy="439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5438902" y="1299420"/>
                <a:ext cx="36489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2400" b="1" dirty="0">
                    <a:solidFill>
                      <a:srgbClr val="AA3731"/>
                    </a:solidFill>
                    <a:latin typeface="Consolas" panose="020B0609020204030204" pitchFamily="49" charset="0"/>
                  </a:rPr>
                  <a:t>f</a:t>
                </a:r>
                <a:r>
                  <a:rPr lang="pt-BR" sz="2400" dirty="0">
                    <a:solidFill>
                      <a:srgbClr val="333333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pt-BR" sz="2400" dirty="0">
                    <a:solidFill>
                      <a:srgbClr val="7A3E9D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pt-BR" sz="2400" dirty="0">
                    <a:solidFill>
                      <a:srgbClr val="333333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pt-BR" sz="2400" dirty="0">
                    <a:solidFill>
                      <a:srgbClr val="777777"/>
                    </a:solidFill>
                    <a:latin typeface="Consolas" panose="020B0609020204030204" pitchFamily="49" charset="0"/>
                  </a:rPr>
                  <a:t>=</a:t>
                </a:r>
                <a:r>
                  <a:rPr lang="pt-BR" sz="2400" dirty="0">
                    <a:solidFill>
                      <a:srgbClr val="333333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 dirty="0" smtClean="0">
                            <a:solidFill>
                              <a:srgbClr val="448C2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t-BR" sz="2400" b="1" dirty="0">
                            <a:solidFill>
                              <a:srgbClr val="AA3731"/>
                            </a:solidFill>
                            <a:latin typeface="Consolas" panose="020B0609020204030204" pitchFamily="49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pt-BR" sz="2400" dirty="0">
                            <a:solidFill>
                              <a:srgbClr val="333333"/>
                            </a:solidFill>
                            <a:latin typeface="Consolas" panose="020B0609020204030204" pitchFamily="49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rgbClr val="333333"/>
                            </a:solidFill>
                            <a:latin typeface="Consolas" panose="020B0609020204030204" pitchFamily="49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pt-BR" sz="2400" dirty="0">
                            <a:solidFill>
                              <a:srgbClr val="333333"/>
                            </a:solidFill>
                            <a:latin typeface="Consolas" panose="020B0609020204030204" pitchFamily="49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rgbClr val="333333"/>
                            </a:solidFill>
                            <a:latin typeface="Consolas" panose="020B06090202040302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400" dirty="0">
                            <a:solidFill>
                              <a:srgbClr val="777777"/>
                            </a:solidFill>
                            <a:latin typeface="Consolas" panose="020B0609020204030204" pitchFamily="49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rgbClr val="777777"/>
                            </a:solidFill>
                            <a:latin typeface="Consolas" panose="020B0609020204030204" pitchFamily="49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rgbClr val="77777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400" i="1" dirty="0" smtClean="0">
                            <a:solidFill>
                              <a:srgbClr val="448C27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400" i="1" dirty="0" smtClean="0">
                            <a:solidFill>
                              <a:srgbClr val="448C2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h-TH" sz="2400" b="0" i="1" dirty="0" smtClean="0">
                        <a:solidFill>
                          <a:srgbClr val="448C27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448C2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448C27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448C2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2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902" y="1299420"/>
                <a:ext cx="3648948" cy="461665"/>
              </a:xfrm>
              <a:prstGeom prst="rect">
                <a:avLst/>
              </a:prstGeom>
              <a:blipFill>
                <a:blip r:embed="rId4"/>
                <a:stretch>
                  <a:fillRect l="-250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5438901" y="2011543"/>
                <a:ext cx="5098469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4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</a:t>
                </a:r>
                <a:r>
                  <a:rPr lang="pt-BR" sz="2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(5) 		</a:t>
                </a:r>
                <a:r>
                  <a:rPr lang="pt-BR" sz="24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=</a:t>
                </a:r>
                <a:r>
                  <a:rPr lang="pt-BR" sz="2400" b="1" dirty="0">
                    <a:latin typeface="Consolas" panose="020B0609020204030204" pitchFamily="49" charset="0"/>
                  </a:rPr>
                  <a:t> f</a:t>
                </a:r>
                <a:r>
                  <a:rPr lang="pt-BR" sz="2400" dirty="0">
                    <a:latin typeface="Consolas" panose="020B0609020204030204" pitchFamily="49" charset="0"/>
                  </a:rPr>
                  <a:t>(y) =</a:t>
                </a:r>
                <a:r>
                  <a:rPr lang="pt-BR" sz="24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pt-B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endParaRPr lang="pt-BR" sz="2400" b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pt-BR" sz="2400" b="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		= </a:t>
                </a:r>
                <a:r>
                  <a:rPr lang="pt-BR" sz="2400" b="1" dirty="0">
                    <a:latin typeface="Consolas" panose="020B0609020204030204" pitchFamily="49" charset="0"/>
                  </a:rPr>
                  <a:t>f</a:t>
                </a:r>
                <a:r>
                  <a:rPr lang="pt-BR" sz="2400" dirty="0">
                    <a:latin typeface="Consolas" panose="020B0609020204030204" pitchFamily="49" charset="0"/>
                  </a:rPr>
                  <a:t>(2) =</a:t>
                </a:r>
                <a:r>
                  <a:rPr lang="pt-BR" sz="2400" b="1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h-TH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2400" b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endParaRPr>
              </a:p>
              <a:p>
                <a:endParaRPr lang="pt-BR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r>
                  <a:rPr lang="pt-BR" sz="2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		= 25 </a:t>
                </a:r>
                <a:r>
                  <a:rPr lang="th-TH" sz="2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+</a:t>
                </a:r>
                <a:r>
                  <a:rPr lang="en-US" sz="2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4</a:t>
                </a:r>
              </a:p>
              <a:p>
                <a:endParaRPr lang="en-US" sz="2400" dirty="0">
                  <a:latin typeface="Consolas" panose="020B0609020204030204" pitchFamily="49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		= 29</a:t>
                </a:r>
                <a:endParaRPr lang="pt-BR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endParaRPr lang="pt-BR" sz="2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901" y="2011543"/>
                <a:ext cx="5098469" cy="3046988"/>
              </a:xfrm>
              <a:prstGeom prst="rect">
                <a:avLst/>
              </a:prstGeom>
              <a:blipFill>
                <a:blip r:embed="rId5"/>
                <a:stretch>
                  <a:fillRect l="-1792" t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308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61" y="275110"/>
            <a:ext cx="1057652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dirty="0"/>
              <a:t>Currying Functional JavaScript</a:t>
            </a:r>
            <a:endParaRPr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483362" y="1333865"/>
            <a:ext cx="37301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// returns 7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021943" y="1299420"/>
            <a:ext cx="0" cy="439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529943" y="129942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add3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add3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922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61" y="275110"/>
            <a:ext cx="1057652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dirty="0"/>
              <a:t>Currying Functional JavaScript(2)</a:t>
            </a:r>
            <a:endParaRPr sz="4400" b="1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5021943" y="1299420"/>
            <a:ext cx="0" cy="439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83361" y="1299420"/>
            <a:ext cx="40305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multiply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b="1" dirty="0">
              <a:solidFill>
                <a:srgbClr val="AA3731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multiply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===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12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// true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12229" y="1299420"/>
            <a:ext cx="65169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curryedMultiply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(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multiply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 )</a:t>
            </a:r>
          </a:p>
          <a:p>
            <a:endParaRPr lang="en-US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triple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curryedMultiply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b="1" dirty="0">
              <a:solidFill>
                <a:srgbClr val="AA3731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triple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===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12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// true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906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62" y="275110"/>
            <a:ext cx="8051038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dirty="0"/>
              <a:t>Compose Function</a:t>
            </a:r>
            <a:endParaRPr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483362" y="126916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It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written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º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Which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means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537" y="1115155"/>
            <a:ext cx="3238500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849" y="1726363"/>
            <a:ext cx="5095875" cy="16668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483362" y="3838731"/>
                <a:ext cx="44804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7A3E9D"/>
                    </a:solidFill>
                    <a:latin typeface="Consolas" panose="020B0609020204030204" pitchFamily="49" charset="0"/>
                  </a:rPr>
                  <a:t>Example</a:t>
                </a:r>
                <a:r>
                  <a:rPr lang="en-US" dirty="0">
                    <a:solidFill>
                      <a:srgbClr val="333333"/>
                    </a:solidFill>
                    <a:latin typeface="Consolas" panose="020B0609020204030204" pitchFamily="49" charset="0"/>
                  </a:rPr>
                  <a:t>: </a:t>
                </a:r>
                <a:r>
                  <a:rPr lang="en-US" b="1" dirty="0">
                    <a:solidFill>
                      <a:srgbClr val="AA3731"/>
                    </a:solidFill>
                    <a:latin typeface="Consolas" panose="020B0609020204030204" pitchFamily="49" charset="0"/>
                  </a:rPr>
                  <a:t>f</a:t>
                </a:r>
                <a:r>
                  <a:rPr lang="en-US" dirty="0">
                    <a:solidFill>
                      <a:srgbClr val="333333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dirty="0">
                    <a:solidFill>
                      <a:srgbClr val="7A3E9D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en-US" dirty="0">
                    <a:solidFill>
                      <a:srgbClr val="333333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 dirty="0">
                    <a:solidFill>
                      <a:srgbClr val="777777"/>
                    </a:solidFill>
                    <a:latin typeface="Consolas" panose="020B0609020204030204" pitchFamily="49" charset="0"/>
                  </a:rPr>
                  <a:t>=</a:t>
                </a:r>
                <a:r>
                  <a:rPr lang="en-US" dirty="0">
                    <a:solidFill>
                      <a:srgbClr val="333333"/>
                    </a:solidFill>
                    <a:latin typeface="Consolas" panose="020B0609020204030204" pitchFamily="49" charset="0"/>
                  </a:rPr>
                  <a:t> 2</a:t>
                </a:r>
                <a:r>
                  <a:rPr lang="en-US" dirty="0">
                    <a:solidFill>
                      <a:srgbClr val="7A3E9D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en-US" dirty="0">
                    <a:solidFill>
                      <a:srgbClr val="777777"/>
                    </a:solidFill>
                    <a:latin typeface="Consolas" panose="020B0609020204030204" pitchFamily="49" charset="0"/>
                  </a:rPr>
                  <a:t>+</a:t>
                </a:r>
                <a:r>
                  <a:rPr lang="en-US" dirty="0">
                    <a:solidFill>
                      <a:srgbClr val="AB6526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solidFill>
                      <a:srgbClr val="333333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solidFill>
                      <a:srgbClr val="7A3E9D"/>
                    </a:solidFill>
                    <a:latin typeface="Consolas" panose="020B0609020204030204" pitchFamily="49" charset="0"/>
                  </a:rPr>
                  <a:t>and</a:t>
                </a:r>
                <a:r>
                  <a:rPr lang="en-US" dirty="0">
                    <a:solidFill>
                      <a:srgbClr val="333333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b="1" dirty="0">
                    <a:solidFill>
                      <a:srgbClr val="AA3731"/>
                    </a:solidFill>
                    <a:latin typeface="Consolas" panose="020B0609020204030204" pitchFamily="49" charset="0"/>
                  </a:rPr>
                  <a:t>g</a:t>
                </a:r>
                <a:r>
                  <a:rPr lang="en-US" dirty="0">
                    <a:solidFill>
                      <a:srgbClr val="333333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dirty="0">
                    <a:solidFill>
                      <a:srgbClr val="7A3E9D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en-US" dirty="0">
                    <a:solidFill>
                      <a:srgbClr val="333333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 dirty="0">
                    <a:solidFill>
                      <a:srgbClr val="777777"/>
                    </a:solidFill>
                    <a:latin typeface="Consolas" panose="020B0609020204030204" pitchFamily="49" charset="0"/>
                  </a:rPr>
                  <a:t>=</a:t>
                </a:r>
                <a:r>
                  <a:rPr lang="en-US" dirty="0">
                    <a:solidFill>
                      <a:srgbClr val="333333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rgbClr val="7A3E9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7A3E9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7A3E9D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62" y="3838731"/>
                <a:ext cx="4480457" cy="369332"/>
              </a:xfrm>
              <a:prstGeom prst="rect">
                <a:avLst/>
              </a:prstGeom>
              <a:blipFill>
                <a:blip r:embed="rId4"/>
                <a:stretch>
                  <a:fillRect l="-1088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16" y="4618038"/>
            <a:ext cx="4920910" cy="84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59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62" y="275110"/>
            <a:ext cx="8051038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dirty="0"/>
              <a:t>Compose Function </a:t>
            </a:r>
            <a:r>
              <a:rPr lang="en-US" b="1" dirty="0" err="1"/>
              <a:t>Javascript</a:t>
            </a:r>
            <a:endParaRPr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483362" y="144883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compose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g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3362" y="4090964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compose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g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88545" y="3439885"/>
            <a:ext cx="4586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09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483362" y="275110"/>
            <a:ext cx="722372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-30" dirty="0"/>
              <a:t>Functional </a:t>
            </a:r>
            <a:r>
              <a:rPr lang="th-TH" b="1" spc="-30" dirty="0"/>
              <a:t>?</a:t>
            </a:r>
            <a:r>
              <a:rPr lang="en-US" b="1" spc="-30" dirty="0"/>
              <a:t> </a:t>
            </a:r>
            <a:endParaRPr sz="4400" b="1" dirty="0"/>
          </a:p>
        </p:txBody>
      </p:sp>
      <p:pic>
        <p:nvPicPr>
          <p:cNvPr id="4100" name="Picture 4" descr="รูปภาพที่เกี่ยวข้อ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6" y="1507176"/>
            <a:ext cx="3686628" cy="117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รูปภาพที่เกี่ยวข้อ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43" y="1507176"/>
            <a:ext cx="4180116" cy="295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232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62" y="275110"/>
            <a:ext cx="8051038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dirty="0"/>
              <a:t>Compose Function </a:t>
            </a:r>
            <a:r>
              <a:rPr lang="en-US" b="1" dirty="0" err="1"/>
              <a:t>Javascript</a:t>
            </a:r>
            <a:r>
              <a:rPr lang="en-US" b="1" dirty="0"/>
              <a:t>(2)</a:t>
            </a:r>
            <a:endParaRPr sz="4400" b="1" dirty="0"/>
          </a:p>
        </p:txBody>
      </p:sp>
      <p:sp>
        <p:nvSpPr>
          <p:cNvPr id="7" name="Rectangle 6"/>
          <p:cNvSpPr/>
          <p:nvPr/>
        </p:nvSpPr>
        <p:spPr>
          <a:xfrm>
            <a:off x="483362" y="1215294"/>
            <a:ext cx="115344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H Krub" panose="02000506040000020004" pitchFamily="2" charset="-34"/>
                <a:cs typeface="TH Krub" panose="02000506040000020004" pitchFamily="2" charset="-34"/>
              </a:rPr>
              <a:t> We will create a function to clean the String before applying it.</a:t>
            </a:r>
            <a:r>
              <a:rPr lang="th-TH" sz="3200" dirty="0">
                <a:latin typeface="TH Krub" panose="02000506040000020004" pitchFamily="2" charset="-34"/>
                <a:cs typeface="TH Krub" panose="02000506040000020004" pitchFamily="2" charset="-34"/>
              </a:rPr>
              <a:t> (</a:t>
            </a:r>
            <a:r>
              <a:rPr lang="en-US" sz="3200" dirty="0">
                <a:latin typeface="TH Krub" panose="02000506040000020004" pitchFamily="2" charset="-34"/>
                <a:cs typeface="TH Krub" panose="02000506040000020004" pitchFamily="2" charset="-34"/>
              </a:rPr>
              <a:t>Sanitize function</a:t>
            </a:r>
            <a:r>
              <a:rPr lang="th-TH" sz="3200" dirty="0">
                <a:latin typeface="TH Krub" panose="02000506040000020004" pitchFamily="2" charset="-34"/>
                <a:cs typeface="TH Krub" panose="02000506040000020004" pitchFamily="2" charset="-34"/>
              </a:rPr>
              <a:t>)</a:t>
            </a:r>
            <a:r>
              <a:rPr lang="en-US" sz="3200" dirty="0">
                <a:latin typeface="TH Krub" panose="02000506040000020004" pitchFamily="2" charset="-34"/>
                <a:cs typeface="TH Krub" panose="02000506040000020004" pitchFamily="2" charset="-34"/>
              </a:rPr>
              <a:t> </a:t>
            </a:r>
            <a:endParaRPr lang="en-US" sz="3200" dirty="0">
              <a:solidFill>
                <a:srgbClr val="333333"/>
              </a:solidFill>
              <a:effectLst/>
              <a:latin typeface="TH Krub" panose="02000506040000020004" pitchFamily="2" charset="-34"/>
              <a:cs typeface="TH Krub" panose="02000506040000020004" pitchFamily="2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3362" y="2063145"/>
            <a:ext cx="115344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H Krub" panose="02000506040000020004" pitchFamily="2" charset="-34"/>
                <a:cs typeface="TH Krub" panose="02000506040000020004" pitchFamily="2" charset="-34"/>
              </a:rPr>
              <a:t> </a:t>
            </a:r>
            <a:r>
              <a:rPr lang="en-US" sz="3200" b="1" dirty="0">
                <a:latin typeface="TH Krub" panose="02000506040000020004" pitchFamily="2" charset="-34"/>
                <a:cs typeface="TH Krub" panose="02000506040000020004" pitchFamily="2" charset="-34"/>
              </a:rPr>
              <a:t>Step</a:t>
            </a:r>
            <a:endParaRPr lang="en-US" sz="3200" b="1" dirty="0">
              <a:solidFill>
                <a:srgbClr val="333333"/>
              </a:solidFill>
              <a:effectLst/>
              <a:latin typeface="TH Krub" panose="02000506040000020004" pitchFamily="2" charset="-34"/>
              <a:cs typeface="TH Krub" panose="02000506040000020004" pitchFamily="2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7532" y="2618608"/>
            <a:ext cx="115344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H Krub" panose="02000506040000020004" pitchFamily="2" charset="-34"/>
                <a:cs typeface="TH Krub" panose="02000506040000020004" pitchFamily="2" charset="-34"/>
              </a:rPr>
              <a:t>Cut off spaces in the front and back of the word.(trim)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H Krub" panose="02000506040000020004" pitchFamily="2" charset="-34"/>
                <a:cs typeface="TH Krub" panose="02000506040000020004" pitchFamily="2" charset="-34"/>
              </a:rPr>
              <a:t>Convert all words into lowercase.(</a:t>
            </a:r>
            <a:r>
              <a:rPr lang="en-US" sz="3200" dirty="0" err="1">
                <a:latin typeface="TH Krub" panose="02000506040000020004" pitchFamily="2" charset="-34"/>
                <a:cs typeface="TH Krub" panose="02000506040000020004" pitchFamily="2" charset="-34"/>
              </a:rPr>
              <a:t>toLowerCase</a:t>
            </a:r>
            <a:r>
              <a:rPr lang="en-US" sz="3200" dirty="0">
                <a:latin typeface="TH Krub" panose="02000506040000020004" pitchFamily="2" charset="-34"/>
                <a:cs typeface="TH Krub" panose="02000506040000020004" pitchFamily="2" charset="-34"/>
              </a:rPr>
              <a:t>)</a:t>
            </a:r>
            <a:endParaRPr lang="en-US" sz="3200" dirty="0">
              <a:effectLst/>
              <a:latin typeface="TH Krub" panose="02000506040000020004" pitchFamily="2" charset="-34"/>
              <a:cs typeface="TH Krub" panose="02000506040000020004" pitchFamily="2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7532" y="4251289"/>
            <a:ext cx="83848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sanitize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str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trim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toLowerCase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sanitize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 Hello My Name is Ham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// 'hello my name is ham'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62" y="275110"/>
            <a:ext cx="8051038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dirty="0"/>
              <a:t>Compose Function </a:t>
            </a:r>
            <a:r>
              <a:rPr lang="en-US" b="1" dirty="0" err="1"/>
              <a:t>Javascript</a:t>
            </a:r>
            <a:r>
              <a:rPr lang="en-US" b="1" dirty="0"/>
              <a:t>(3)</a:t>
            </a:r>
            <a:endParaRPr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483362" y="1013190"/>
            <a:ext cx="80510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trim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trim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toLowerCase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toLowerCase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sanitize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toLowerCase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trim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sanitize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 Hello My Name is Ham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// 'hello my name is ham'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3362" y="3498598"/>
            <a:ext cx="47272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H Krub" panose="02000506040000020004" pitchFamily="2" charset="-34"/>
                <a:cs typeface="TH Krub" panose="02000506040000020004" pitchFamily="2" charset="-34"/>
              </a:rPr>
              <a:t>Analyze</a:t>
            </a:r>
            <a:endParaRPr lang="en-US" sz="3200" b="1" dirty="0">
              <a:solidFill>
                <a:srgbClr val="333333"/>
              </a:solidFill>
              <a:effectLst/>
              <a:latin typeface="TH Krub" panose="02000506040000020004" pitchFamily="2" charset="-34"/>
              <a:cs typeface="TH Krub" panose="02000506040000020004" pitchFamily="2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3362" y="414434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toLowerCase</a:t>
            </a:r>
            <a:r>
              <a:rPr lang="en-US" dirty="0">
                <a:latin typeface="Consolas" panose="020B0609020204030204" pitchFamily="49" charset="0"/>
              </a:rPr>
              <a:t> =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trim = 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</a:rPr>
              <a:t> = x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3362" y="512864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onsolas" panose="020B0609020204030204" pitchFamily="49" charset="0"/>
              </a:rPr>
              <a:t>toLowerCase</a:t>
            </a:r>
            <a:r>
              <a:rPr lang="en-US" sz="2000" b="1" dirty="0">
                <a:latin typeface="Consolas" panose="020B0609020204030204" pitchFamily="49" charset="0"/>
              </a:rPr>
              <a:t>(trim(</a:t>
            </a:r>
            <a:r>
              <a:rPr lang="en-US" sz="2000" b="1" dirty="0" err="1">
                <a:latin typeface="Consolas" panose="020B0609020204030204" pitchFamily="49" charset="0"/>
              </a:rPr>
              <a:t>str</a:t>
            </a:r>
            <a:r>
              <a:rPr lang="en-US" sz="2000" b="1" dirty="0">
                <a:latin typeface="Consolas" panose="020B0609020204030204" pitchFamily="49" charset="0"/>
              </a:rPr>
              <a:t>)) = f(g(x))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704114" y="3790985"/>
            <a:ext cx="0" cy="2348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36342" y="392831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compose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g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sanitize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compose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toLowerCase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trim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b="1" dirty="0">
              <a:solidFill>
                <a:srgbClr val="AA3731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sanitize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 Hello My Name is Ham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// 'hello my name is ham'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36342" y="5712839"/>
            <a:ext cx="58492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H Krub" panose="02000506040000020004" pitchFamily="2" charset="-34"/>
                <a:cs typeface="TH Krub" panose="02000506040000020004" pitchFamily="2" charset="-34"/>
              </a:rPr>
              <a:t>compose is function from lib !!!</a:t>
            </a:r>
            <a:endParaRPr lang="en-US" sz="4000" b="1" dirty="0">
              <a:solidFill>
                <a:srgbClr val="FF0000"/>
              </a:solidFill>
              <a:effectLst/>
              <a:latin typeface="TH Krub" panose="02000506040000020004" pitchFamily="2" charset="-34"/>
              <a:cs typeface="TH Krub" panose="0200050604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84578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61" y="275110"/>
            <a:ext cx="1096840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/>
              <a:t>Array Method For Functional Programming </a:t>
            </a:r>
            <a:endParaRPr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613989" y="1142722"/>
            <a:ext cx="11040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333333"/>
                </a:solidFill>
                <a:effectLst/>
                <a:latin typeface="TH Krub" panose="02000506040000020004" pitchFamily="2" charset="-34"/>
                <a:cs typeface="TH Krub" panose="02000506040000020004" pitchFamily="2" charset="-34"/>
              </a:rPr>
              <a:t>ForEach</a:t>
            </a:r>
            <a:endParaRPr lang="en-US" sz="3200" dirty="0">
              <a:solidFill>
                <a:srgbClr val="333333"/>
              </a:solidFill>
              <a:effectLst/>
              <a:latin typeface="TH Krub" panose="02000506040000020004" pitchFamily="2" charset="-34"/>
              <a:cs typeface="TH Krub" panose="02000506040000020004" pitchFamily="2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2961" y="191800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animals =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'Ant'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'Bat'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'Cat'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'Dog'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animals.length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console.log(animals[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Result : "Ant" "Bat" "Cat" "Dog"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2961" y="43806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animals =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'Ant'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'Bat'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'Cat'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'Dog'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animals.forEach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((animal)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console.log(animal)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Result : "Ant" "Bat" "Cat" "Dog"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092961" y="4020457"/>
            <a:ext cx="5757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769" y="2139269"/>
            <a:ext cx="46005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11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61" y="275110"/>
            <a:ext cx="1096840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/>
              <a:t>Array Method For Functional Programming </a:t>
            </a:r>
            <a:endParaRPr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613989" y="1142722"/>
            <a:ext cx="11040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  <a:effectLst/>
                <a:latin typeface="TH Krub" panose="02000506040000020004" pitchFamily="2" charset="-34"/>
                <a:cs typeface="TH Krub" panose="02000506040000020004" pitchFamily="2" charset="-34"/>
              </a:rPr>
              <a:t>Map</a:t>
            </a:r>
          </a:p>
        </p:txBody>
      </p:sp>
      <p:pic>
        <p:nvPicPr>
          <p:cNvPr id="29700" name="Picture 4" descr="https://cdn-images-1.medium.com/max/800/1*yvFgya87ExQTVvdPTP_MZw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42" y="1918001"/>
            <a:ext cx="10294474" cy="402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304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61" y="275110"/>
            <a:ext cx="1096840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/>
              <a:t>Array Method For Functional Programming </a:t>
            </a:r>
            <a:endParaRPr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613989" y="1142722"/>
            <a:ext cx="11040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  <a:effectLst/>
                <a:latin typeface="TH Krub" panose="02000506040000020004" pitchFamily="2" charset="-34"/>
                <a:cs typeface="TH Krub" panose="02000506040000020004" pitchFamily="2" charset="-34"/>
              </a:rPr>
              <a:t>Map</a:t>
            </a:r>
          </a:p>
        </p:txBody>
      </p:sp>
      <p:sp>
        <p:nvSpPr>
          <p:cNvPr id="4" name="Rectangle 3"/>
          <p:cNvSpPr/>
          <p:nvPr/>
        </p:nvSpPr>
        <p:spPr>
          <a:xfrm>
            <a:off x="613989" y="2077658"/>
            <a:ext cx="54283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numbers = 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((number)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number*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console.log(result)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[70, 46, 24, 42]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Straight Connector 5"/>
          <p:cNvCxnSpPr>
            <a:stCxn id="3" idx="2"/>
          </p:cNvCxnSpPr>
          <p:nvPr/>
        </p:nvCxnSpPr>
        <p:spPr>
          <a:xfrm flipH="1">
            <a:off x="6134479" y="1727497"/>
            <a:ext cx="1" cy="290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371772" y="207765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numbers = 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[]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(numbers[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console.log(result)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[70, 46, 34, 42]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667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61" y="275110"/>
            <a:ext cx="1096840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/>
              <a:t>Array Method For Functional Programming </a:t>
            </a:r>
            <a:endParaRPr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613989" y="1142722"/>
            <a:ext cx="11040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  <a:effectLst/>
                <a:latin typeface="TH Krub" panose="02000506040000020004" pitchFamily="2" charset="-34"/>
                <a:cs typeface="TH Krub" panose="02000506040000020004" pitchFamily="2" charset="-34"/>
              </a:rPr>
              <a:t>Filter</a:t>
            </a:r>
          </a:p>
        </p:txBody>
      </p:sp>
      <p:pic>
        <p:nvPicPr>
          <p:cNvPr id="28674" name="Picture 2" descr="https://cdn-images-1.medium.com/max/800/1*nXhQJCHqeJrRN9aLhFkh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90" y="1918001"/>
            <a:ext cx="11025180" cy="423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13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61" y="275110"/>
            <a:ext cx="1096840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/>
              <a:t>Array Method For Functional Programming </a:t>
            </a:r>
            <a:endParaRPr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613989" y="1142722"/>
            <a:ext cx="11040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  <a:effectLst/>
                <a:latin typeface="TH Krub" panose="02000506040000020004" pitchFamily="2" charset="-34"/>
                <a:cs typeface="TH Krub" panose="02000506040000020004" pitchFamily="2" charset="-34"/>
              </a:rPr>
              <a:t>Filter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265647" y="1841913"/>
            <a:ext cx="79058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members = [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{name: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"Eve"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age: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{name: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"Adam"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age: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{name: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"Chris"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age: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{name: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"Danny"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age: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members.filter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((member)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25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console.log(result)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[{name: "Adam", age: 48}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, {name: "Danny", age: 30}]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967565" y="1917999"/>
            <a:ext cx="0" cy="4090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225532" y="1426415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members = [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{name: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"Eve"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age: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{name: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"Adam"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age: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{name: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"Chris"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age: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{name: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"Danny"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age: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[]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members.length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(members[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].age &gt;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(members[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console.log(result)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[{name: "Adam", age: 48}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, {name: "Danny", age: 30}]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229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61" y="275110"/>
            <a:ext cx="1096840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/>
              <a:t>Array Method For Functional Programming </a:t>
            </a:r>
            <a:endParaRPr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613989" y="1142722"/>
            <a:ext cx="11040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  <a:effectLst/>
                <a:latin typeface="TH Krub" panose="02000506040000020004" pitchFamily="2" charset="-34"/>
                <a:cs typeface="TH Krub" panose="02000506040000020004" pitchFamily="2" charset="-34"/>
              </a:rPr>
              <a:t>Reduce</a:t>
            </a:r>
          </a:p>
        </p:txBody>
      </p:sp>
      <p:pic>
        <p:nvPicPr>
          <p:cNvPr id="33794" name="Picture 2" descr="https://cdn-images-1.medium.com/max/800/1*7LxnQWf2zdqwlZFG_QKef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44" y="2060629"/>
            <a:ext cx="11534470" cy="314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851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61" y="275110"/>
            <a:ext cx="1096840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/>
              <a:t>Array Method For Functional Programming </a:t>
            </a:r>
            <a:endParaRPr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613989" y="1142722"/>
            <a:ext cx="11040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  <a:effectLst/>
                <a:latin typeface="TH Krub" panose="02000506040000020004" pitchFamily="2" charset="-34"/>
                <a:cs typeface="TH Krub" panose="02000506040000020004" pitchFamily="2" charset="-34"/>
              </a:rPr>
              <a:t>Reduce</a:t>
            </a:r>
          </a:p>
        </p:txBody>
      </p:sp>
      <p:sp>
        <p:nvSpPr>
          <p:cNvPr id="4" name="Rectangle 3"/>
          <p:cNvSpPr/>
          <p:nvPr/>
        </p:nvSpPr>
        <p:spPr>
          <a:xfrm>
            <a:off x="483361" y="192011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numbers = 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numbers.reduce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sum,number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sum+number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console.log(result)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100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76685" y="414406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numbers = 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result += numbers[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console.log(result)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100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160536" y="1903784"/>
            <a:ext cx="3614057" cy="3614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416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ผลการค้นหารูปภาพสำหรับ 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343" y="1864406"/>
            <a:ext cx="9710057" cy="223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2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483362" y="275110"/>
            <a:ext cx="722372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-30" dirty="0"/>
              <a:t>Functional </a:t>
            </a:r>
            <a:r>
              <a:rPr lang="th-TH" b="1" spc="-30" dirty="0"/>
              <a:t>?</a:t>
            </a:r>
            <a:r>
              <a:rPr lang="en-US" b="1" spc="-30" dirty="0"/>
              <a:t> </a:t>
            </a:r>
            <a:endParaRPr sz="4400" b="1" dirty="0"/>
          </a:p>
        </p:txBody>
      </p:sp>
      <p:pic>
        <p:nvPicPr>
          <p:cNvPr id="11266" name="Picture 2" descr="is_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771" y="1216479"/>
            <a:ext cx="97536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376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61" y="275110"/>
            <a:ext cx="1096840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/>
              <a:t>Array Method For Functional Programming </a:t>
            </a:r>
            <a:endParaRPr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613989" y="1142722"/>
            <a:ext cx="11040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  <a:effectLst/>
                <a:latin typeface="TH Krub" panose="02000506040000020004" pitchFamily="2" charset="-34"/>
                <a:cs typeface="TH Krub" panose="02000506040000020004" pitchFamily="2" charset="-34"/>
              </a:rPr>
              <a:t>xxx</a:t>
            </a:r>
          </a:p>
        </p:txBody>
      </p:sp>
      <p:pic>
        <p:nvPicPr>
          <p:cNvPr id="26626" name="Picture 2" descr="ผลการค้นหารูปภาพสำหรับ kmitl 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1788"/>
            <a:ext cx="12192000" cy="61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332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รูปภาพที่เกี่ยวข้อ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1766888"/>
            <a:ext cx="7991475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116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49" y="631372"/>
            <a:ext cx="11314188" cy="382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45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533400"/>
            <a:ext cx="1031557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27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61" y="275110"/>
            <a:ext cx="1096840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/>
              <a:t>Reference</a:t>
            </a:r>
            <a:endParaRPr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613989" y="1142722"/>
            <a:ext cx="1104098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  <a:latin typeface="TH Krub" panose="02000506040000020004" pitchFamily="2" charset="-34"/>
                <a:cs typeface="TH Krub" panose="02000506040000020004" pitchFamily="2" charset="-34"/>
                <a:hlinkClick r:id="rId2"/>
              </a:rPr>
              <a:t>http://ramdajs.com/docs/#curry</a:t>
            </a:r>
            <a:endParaRPr lang="en-US" sz="3200" dirty="0">
              <a:solidFill>
                <a:srgbClr val="333333"/>
              </a:solidFill>
              <a:latin typeface="TH Krub" panose="02000506040000020004" pitchFamily="2" charset="-34"/>
              <a:cs typeface="TH Krub" panose="02000506040000020004" pitchFamily="2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  <a:latin typeface="TH Krub" panose="02000506040000020004" pitchFamily="2" charset="-34"/>
                <a:cs typeface="TH Krub" panose="02000506040000020004" pitchFamily="2" charset="-34"/>
                <a:hlinkClick r:id="rId3"/>
              </a:rPr>
              <a:t>http://ramdajs.com/docs/#compose</a:t>
            </a:r>
            <a:endParaRPr lang="en-US" sz="3200" dirty="0">
              <a:solidFill>
                <a:srgbClr val="333333"/>
              </a:solidFill>
              <a:latin typeface="TH Krub" panose="02000506040000020004" pitchFamily="2" charset="-34"/>
              <a:cs typeface="TH Krub" panose="02000506040000020004" pitchFamily="2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H Krub" panose="02000506040000020004" pitchFamily="2" charset="-34"/>
                <a:cs typeface="TH Krub" panose="02000506040000020004" pitchFamily="2" charset="-34"/>
              </a:rPr>
              <a:t>Learning React: Functional Web Development with React and Redux</a:t>
            </a:r>
            <a:r>
              <a:rPr lang="en-US" sz="3200" dirty="0">
                <a:latin typeface="TH Krub" panose="02000506040000020004" pitchFamily="2" charset="-34"/>
                <a:cs typeface="TH Krub" panose="02000506040000020004" pitchFamily="2" charset="-34"/>
              </a:rPr>
              <a:t> 1st Edition, Kindle Edition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333333"/>
              </a:solidFill>
              <a:effectLst/>
              <a:latin typeface="TH Krub" panose="02000506040000020004" pitchFamily="2" charset="-34"/>
              <a:cs typeface="TH Krub" panose="0200050604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4795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ผลการค้นหารูปภาพสำหรับ javascript functional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779" y="4018922"/>
            <a:ext cx="3066143" cy="212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483362" y="275110"/>
            <a:ext cx="722372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-30" dirty="0"/>
              <a:t>Functional Programming </a:t>
            </a:r>
            <a:r>
              <a:rPr lang="th-TH" b="1" spc="-30" dirty="0"/>
              <a:t>?</a:t>
            </a:r>
            <a:r>
              <a:rPr lang="en-US" b="1" spc="-30" dirty="0"/>
              <a:t> </a:t>
            </a:r>
            <a:endParaRPr sz="4400" b="1" dirty="0"/>
          </a:p>
        </p:txBody>
      </p:sp>
      <p:sp>
        <p:nvSpPr>
          <p:cNvPr id="5" name="Rectangle 4"/>
          <p:cNvSpPr/>
          <p:nvPr/>
        </p:nvSpPr>
        <p:spPr>
          <a:xfrm>
            <a:off x="483361" y="1331408"/>
            <a:ext cx="11040981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H Krub" panose="02000506040000020004" pitchFamily="2" charset="-34"/>
                <a:cs typeface="TH Krub" panose="02000506040000020004" pitchFamily="2" charset="-34"/>
              </a:rPr>
              <a:t>Functional programming</a:t>
            </a:r>
            <a:r>
              <a:rPr lang="en-US" sz="2800" dirty="0">
                <a:latin typeface="TH Krub" panose="02000506040000020004" pitchFamily="2" charset="-34"/>
                <a:cs typeface="TH Krub" panose="02000506040000020004" pitchFamily="2" charset="-34"/>
              </a:rPr>
              <a:t> (often abbreviated FP) is the process of building software by composing </a:t>
            </a:r>
            <a:r>
              <a:rPr lang="en-US" sz="2800" b="1" dirty="0">
                <a:latin typeface="TH Krub" panose="02000506040000020004" pitchFamily="2" charset="-34"/>
                <a:cs typeface="TH Krub" panose="02000506040000020004" pitchFamily="2" charset="-34"/>
              </a:rPr>
              <a:t>pure functions</a:t>
            </a:r>
            <a:r>
              <a:rPr lang="en-US" sz="2800" dirty="0">
                <a:latin typeface="TH Krub" panose="02000506040000020004" pitchFamily="2" charset="-34"/>
                <a:cs typeface="TH Krub" panose="02000506040000020004" pitchFamily="2" charset="-34"/>
              </a:rPr>
              <a:t>, avoiding </a:t>
            </a:r>
            <a:r>
              <a:rPr lang="en-US" sz="2800" b="1" dirty="0">
                <a:latin typeface="TH Krub" panose="02000506040000020004" pitchFamily="2" charset="-34"/>
                <a:cs typeface="TH Krub" panose="02000506040000020004" pitchFamily="2" charset="-34"/>
              </a:rPr>
              <a:t>shared state,</a:t>
            </a:r>
            <a:r>
              <a:rPr lang="en-US" sz="2800" dirty="0">
                <a:latin typeface="TH Krub" panose="02000506040000020004" pitchFamily="2" charset="-34"/>
                <a:cs typeface="TH Krub" panose="02000506040000020004" pitchFamily="2" charset="-34"/>
              </a:rPr>
              <a:t> </a:t>
            </a:r>
            <a:r>
              <a:rPr lang="en-US" sz="2800" b="1" dirty="0">
                <a:latin typeface="TH Krub" panose="02000506040000020004" pitchFamily="2" charset="-34"/>
                <a:cs typeface="TH Krub" panose="02000506040000020004" pitchFamily="2" charset="-34"/>
              </a:rPr>
              <a:t>mutable data, </a:t>
            </a:r>
            <a:r>
              <a:rPr lang="en-US" sz="2800" dirty="0">
                <a:latin typeface="TH Krub" panose="02000506040000020004" pitchFamily="2" charset="-34"/>
                <a:cs typeface="TH Krub" panose="02000506040000020004" pitchFamily="2" charset="-34"/>
              </a:rPr>
              <a:t>and </a:t>
            </a:r>
            <a:r>
              <a:rPr lang="en-US" sz="2800" b="1" dirty="0">
                <a:latin typeface="TH Krub" panose="02000506040000020004" pitchFamily="2" charset="-34"/>
                <a:cs typeface="TH Krub" panose="02000506040000020004" pitchFamily="2" charset="-34"/>
              </a:rPr>
              <a:t>side-effects</a:t>
            </a:r>
            <a:r>
              <a:rPr lang="en-US" sz="2800" dirty="0">
                <a:latin typeface="TH Krub" panose="02000506040000020004" pitchFamily="2" charset="-34"/>
                <a:cs typeface="TH Krub" panose="02000506040000020004" pitchFamily="2" charset="-34"/>
              </a:rPr>
              <a:t>. Contrast with object oriented programming, where application state is usually shared with methods in objects.</a:t>
            </a:r>
            <a:endParaRPr lang="en-US" sz="2800" b="0" dirty="0">
              <a:solidFill>
                <a:srgbClr val="333333"/>
              </a:solidFill>
              <a:effectLst/>
              <a:latin typeface="TH Krub" panose="02000506040000020004" pitchFamily="2" charset="-34"/>
              <a:cs typeface="TH Krub" panose="02000506040000020004" pitchFamily="2" charset="-34"/>
            </a:endParaRPr>
          </a:p>
        </p:txBody>
      </p:sp>
      <p:pic>
        <p:nvPicPr>
          <p:cNvPr id="4098" name="Picture 2" descr="รูปภาพที่เกี่ยวข้อ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218"/>
            <a:ext cx="121920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15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483362" y="275110"/>
            <a:ext cx="722372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-30" dirty="0"/>
              <a:t>Functional</a:t>
            </a:r>
            <a:r>
              <a:rPr lang="th-TH" b="1" spc="-30" dirty="0"/>
              <a:t> </a:t>
            </a:r>
            <a:r>
              <a:rPr lang="en-US" b="1" spc="-30" dirty="0"/>
              <a:t>Programming </a:t>
            </a:r>
            <a:r>
              <a:rPr lang="th-TH" b="1" spc="-30" dirty="0"/>
              <a:t>?</a:t>
            </a:r>
            <a:r>
              <a:rPr lang="en-US" b="1" spc="-30" dirty="0"/>
              <a:t> </a:t>
            </a:r>
            <a:endParaRPr sz="4400" b="1" dirty="0"/>
          </a:p>
        </p:txBody>
      </p:sp>
      <p:pic>
        <p:nvPicPr>
          <p:cNvPr id="4102" name="Picture 6" descr="ผลการค้นหารูปภาพสำหรับ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34" y="1443900"/>
            <a:ext cx="4468814" cy="442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ผลการค้นหารูปภาพสำหรับ fun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543" y="1206329"/>
            <a:ext cx="3280228" cy="489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40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ผลการค้นหารูปภาพสำหรับ javascript functional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779" y="4018922"/>
            <a:ext cx="3066143" cy="212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483362" y="275110"/>
            <a:ext cx="722372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-30" dirty="0"/>
              <a:t>Functional Programming </a:t>
            </a:r>
            <a:r>
              <a:rPr lang="th-TH" b="1" spc="-30" dirty="0"/>
              <a:t>?</a:t>
            </a:r>
            <a:r>
              <a:rPr lang="en-US" b="1" spc="-30" dirty="0"/>
              <a:t> </a:t>
            </a:r>
            <a:endParaRPr sz="4400" b="1" dirty="0"/>
          </a:p>
        </p:txBody>
      </p:sp>
      <p:sp>
        <p:nvSpPr>
          <p:cNvPr id="5" name="Rectangle 4"/>
          <p:cNvSpPr/>
          <p:nvPr/>
        </p:nvSpPr>
        <p:spPr>
          <a:xfrm>
            <a:off x="483361" y="1331408"/>
            <a:ext cx="11040981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H Krub" panose="02000506040000020004" pitchFamily="2" charset="-34"/>
                <a:cs typeface="TH Krub" panose="02000506040000020004" pitchFamily="2" charset="-34"/>
              </a:rPr>
              <a:t>Functional programming</a:t>
            </a:r>
            <a:r>
              <a:rPr lang="en-US" sz="2800" dirty="0">
                <a:latin typeface="TH Krub" panose="02000506040000020004" pitchFamily="2" charset="-34"/>
                <a:cs typeface="TH Krub" panose="02000506040000020004" pitchFamily="2" charset="-34"/>
              </a:rPr>
              <a:t> (often abbreviated FP) is the process of building software by composing </a:t>
            </a:r>
            <a:r>
              <a:rPr lang="en-US" sz="2800" b="1" dirty="0">
                <a:latin typeface="TH Krub" panose="02000506040000020004" pitchFamily="2" charset="-34"/>
                <a:cs typeface="TH Krub" panose="02000506040000020004" pitchFamily="2" charset="-34"/>
              </a:rPr>
              <a:t>pure functions</a:t>
            </a:r>
            <a:r>
              <a:rPr lang="en-US" sz="2800" dirty="0">
                <a:latin typeface="TH Krub" panose="02000506040000020004" pitchFamily="2" charset="-34"/>
                <a:cs typeface="TH Krub" panose="02000506040000020004" pitchFamily="2" charset="-34"/>
              </a:rPr>
              <a:t>, avoiding </a:t>
            </a:r>
            <a:r>
              <a:rPr lang="en-US" sz="2800" b="1" dirty="0">
                <a:latin typeface="TH Krub" panose="02000506040000020004" pitchFamily="2" charset="-34"/>
                <a:cs typeface="TH Krub" panose="02000506040000020004" pitchFamily="2" charset="-34"/>
              </a:rPr>
              <a:t>shared state,</a:t>
            </a:r>
            <a:r>
              <a:rPr lang="en-US" sz="2800" dirty="0">
                <a:latin typeface="TH Krub" panose="02000506040000020004" pitchFamily="2" charset="-34"/>
                <a:cs typeface="TH Krub" panose="02000506040000020004" pitchFamily="2" charset="-34"/>
              </a:rPr>
              <a:t> </a:t>
            </a:r>
            <a:r>
              <a:rPr lang="en-US" sz="2800" b="1" dirty="0">
                <a:latin typeface="TH Krub" panose="02000506040000020004" pitchFamily="2" charset="-34"/>
                <a:cs typeface="TH Krub" panose="02000506040000020004" pitchFamily="2" charset="-34"/>
              </a:rPr>
              <a:t>mutable data, </a:t>
            </a:r>
            <a:r>
              <a:rPr lang="en-US" sz="2800" dirty="0">
                <a:latin typeface="TH Krub" panose="02000506040000020004" pitchFamily="2" charset="-34"/>
                <a:cs typeface="TH Krub" panose="02000506040000020004" pitchFamily="2" charset="-34"/>
              </a:rPr>
              <a:t>and </a:t>
            </a:r>
            <a:r>
              <a:rPr lang="en-US" sz="2800" b="1" dirty="0">
                <a:latin typeface="TH Krub" panose="02000506040000020004" pitchFamily="2" charset="-34"/>
                <a:cs typeface="TH Krub" panose="02000506040000020004" pitchFamily="2" charset="-34"/>
              </a:rPr>
              <a:t>side-effects</a:t>
            </a:r>
            <a:r>
              <a:rPr lang="en-US" sz="2800" dirty="0">
                <a:latin typeface="TH Krub" panose="02000506040000020004" pitchFamily="2" charset="-34"/>
                <a:cs typeface="TH Krub" panose="02000506040000020004" pitchFamily="2" charset="-34"/>
              </a:rPr>
              <a:t>. Contrast with object oriented programming, where application state is usually shared with methods in objects.</a:t>
            </a:r>
            <a:endParaRPr lang="en-US" sz="2800" b="0" dirty="0">
              <a:solidFill>
                <a:srgbClr val="333333"/>
              </a:solidFill>
              <a:effectLst/>
              <a:latin typeface="TH Krub" panose="02000506040000020004" pitchFamily="2" charset="-34"/>
              <a:cs typeface="TH Krub" panose="0200050604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86574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5371" y="232227"/>
            <a:ext cx="10813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0" b="1" dirty="0">
                <a:solidFill>
                  <a:schemeClr val="accent1">
                    <a:lumMod val="75000"/>
                  </a:schemeClr>
                </a:solidFill>
                <a:latin typeface="TH Krub" panose="02000506040000020004" pitchFamily="2" charset="-34"/>
                <a:cs typeface="TH Krub" panose="02000506040000020004" pitchFamily="2" charset="-34"/>
              </a:rPr>
              <a:t>OO</a:t>
            </a:r>
            <a:r>
              <a:rPr lang="en-US" sz="14400" dirty="0">
                <a:latin typeface="TH Krub" panose="02000506040000020004" pitchFamily="2" charset="-34"/>
                <a:cs typeface="TH Krub" panose="02000506040000020004" pitchFamily="2" charset="-34"/>
              </a:rPr>
              <a:t> </a:t>
            </a:r>
            <a:r>
              <a:rPr lang="en-US" sz="14400" b="1" dirty="0">
                <a:latin typeface="TH Krub" panose="02000506040000020004" pitchFamily="2" charset="-34"/>
                <a:cs typeface="TH Krub" panose="02000506040000020004" pitchFamily="2" charset="-34"/>
              </a:rPr>
              <a:t>VS </a:t>
            </a:r>
            <a:r>
              <a:rPr lang="en-US" sz="14400" b="1" dirty="0">
                <a:solidFill>
                  <a:srgbClr val="FFC000"/>
                </a:solidFill>
                <a:latin typeface="TH Krub" panose="02000506040000020004" pitchFamily="2" charset="-34"/>
                <a:cs typeface="TH Krub" panose="02000506040000020004" pitchFamily="2" charset="-34"/>
              </a:rPr>
              <a:t>Functional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5371" y="2540551"/>
            <a:ext cx="3048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TH Krub" panose="02000506040000020004" pitchFamily="2" charset="-34"/>
                <a:cs typeface="TH Krub" panose="02000506040000020004" pitchFamily="2" charset="-34"/>
              </a:rPr>
              <a:t>Encapsulation</a:t>
            </a:r>
            <a:br>
              <a:rPr lang="en-US" sz="4000" dirty="0">
                <a:solidFill>
                  <a:schemeClr val="bg2">
                    <a:lumMod val="25000"/>
                  </a:schemeClr>
                </a:solidFill>
                <a:latin typeface="TH Krub" panose="02000506040000020004" pitchFamily="2" charset="-34"/>
                <a:cs typeface="TH Krub" panose="02000506040000020004" pitchFamily="2" charset="-34"/>
              </a:rPr>
            </a:br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TH Krub" panose="02000506040000020004" pitchFamily="2" charset="-34"/>
                <a:cs typeface="TH Krub" panose="02000506040000020004" pitchFamily="2" charset="-34"/>
              </a:rPr>
              <a:t>Abstraction</a:t>
            </a:r>
            <a:br>
              <a:rPr lang="en-US" sz="4000" dirty="0">
                <a:solidFill>
                  <a:schemeClr val="bg2">
                    <a:lumMod val="25000"/>
                  </a:schemeClr>
                </a:solidFill>
                <a:latin typeface="TH Krub" panose="02000506040000020004" pitchFamily="2" charset="-34"/>
                <a:cs typeface="TH Krub" panose="02000506040000020004" pitchFamily="2" charset="-34"/>
              </a:rPr>
            </a:br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TH Krub" panose="02000506040000020004" pitchFamily="2" charset="-34"/>
                <a:cs typeface="TH Krub" panose="02000506040000020004" pitchFamily="2" charset="-34"/>
              </a:rPr>
              <a:t>Inheritance</a:t>
            </a:r>
            <a:br>
              <a:rPr lang="en-US" sz="4000" dirty="0">
                <a:solidFill>
                  <a:schemeClr val="bg2">
                    <a:lumMod val="25000"/>
                  </a:schemeClr>
                </a:solidFill>
                <a:latin typeface="TH Krub" panose="02000506040000020004" pitchFamily="2" charset="-34"/>
                <a:cs typeface="TH Krub" panose="02000506040000020004" pitchFamily="2" charset="-34"/>
              </a:rPr>
            </a:br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TH Krub" panose="02000506040000020004" pitchFamily="2" charset="-34"/>
                <a:cs typeface="TH Krub" panose="02000506040000020004" pitchFamily="2" charset="-34"/>
              </a:rPr>
              <a:t>Polymorphism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04970" y="2540551"/>
            <a:ext cx="46373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TH Krub" panose="02000506040000020004" pitchFamily="2" charset="-34"/>
                <a:cs typeface="TH Krub" panose="02000506040000020004" pitchFamily="2" charset="-34"/>
              </a:rPr>
              <a:t>Pure Function</a:t>
            </a:r>
            <a:br>
              <a:rPr lang="en-US" sz="4000" dirty="0">
                <a:solidFill>
                  <a:schemeClr val="bg2">
                    <a:lumMod val="25000"/>
                  </a:schemeClr>
                </a:solidFill>
                <a:latin typeface="TH Krub" panose="02000506040000020004" pitchFamily="2" charset="-34"/>
                <a:cs typeface="TH Krub" panose="02000506040000020004" pitchFamily="2" charset="-34"/>
              </a:rPr>
            </a:br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TH Krub" panose="02000506040000020004" pitchFamily="2" charset="-34"/>
                <a:cs typeface="TH Krub" panose="02000506040000020004" pitchFamily="2" charset="-34"/>
              </a:rPr>
              <a:t>First Class Function</a:t>
            </a:r>
            <a:br>
              <a:rPr lang="en-US" sz="4000" dirty="0">
                <a:solidFill>
                  <a:schemeClr val="bg2">
                    <a:lumMod val="25000"/>
                  </a:schemeClr>
                </a:solidFill>
                <a:latin typeface="TH Krub" panose="02000506040000020004" pitchFamily="2" charset="-34"/>
                <a:cs typeface="TH Krub" panose="02000506040000020004" pitchFamily="2" charset="-34"/>
              </a:rPr>
            </a:br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TH Krub" panose="02000506040000020004" pitchFamily="2" charset="-34"/>
                <a:cs typeface="TH Krub" panose="02000506040000020004" pitchFamily="2" charset="-34"/>
              </a:rPr>
              <a:t>Immutable Data</a:t>
            </a:r>
            <a:br>
              <a:rPr lang="en-US" sz="4000" dirty="0">
                <a:solidFill>
                  <a:schemeClr val="bg2">
                    <a:lumMod val="25000"/>
                  </a:schemeClr>
                </a:solidFill>
                <a:latin typeface="TH Krub" panose="02000506040000020004" pitchFamily="2" charset="-34"/>
                <a:cs typeface="TH Krub" panose="02000506040000020004" pitchFamily="2" charset="-34"/>
              </a:rPr>
            </a:br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TH Krub" panose="02000506040000020004" pitchFamily="2" charset="-34"/>
                <a:cs typeface="TH Krub" panose="02000506040000020004" pitchFamily="2" charset="-34"/>
              </a:rPr>
              <a:t>Referential Transparency</a:t>
            </a:r>
          </a:p>
        </p:txBody>
      </p:sp>
    </p:spTree>
    <p:extLst>
      <p:ext uri="{BB962C8B-B14F-4D97-AF65-F5344CB8AC3E}">
        <p14:creationId xmlns:p14="http://schemas.microsoft.com/office/powerpoint/2010/main" val="1089986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62" y="275110"/>
            <a:ext cx="495554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-30" dirty="0"/>
              <a:t>Pure Function </a:t>
            </a:r>
            <a:endParaRPr sz="4400" b="1" dirty="0"/>
          </a:p>
        </p:txBody>
      </p:sp>
      <p:sp>
        <p:nvSpPr>
          <p:cNvPr id="6" name="Rectangle 5"/>
          <p:cNvSpPr/>
          <p:nvPr/>
        </p:nvSpPr>
        <p:spPr>
          <a:xfrm>
            <a:off x="657532" y="1215294"/>
            <a:ext cx="1104098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H Krub" panose="02000506040000020004" pitchFamily="2" charset="-34"/>
                <a:cs typeface="TH Krub" panose="02000506040000020004" pitchFamily="2" charset="-34"/>
              </a:rPr>
              <a:t>The function always returns the same result if the same arguments are passed in. It does not depend on any state, or data, change during a program’s execution. It must only depend on its input arguments.</a:t>
            </a:r>
            <a:br>
              <a:rPr lang="en-US" sz="3200" dirty="0">
                <a:latin typeface="TH Krub" panose="02000506040000020004" pitchFamily="2" charset="-34"/>
                <a:cs typeface="TH Krub" panose="02000506040000020004" pitchFamily="2" charset="-34"/>
              </a:rPr>
            </a:br>
            <a:endParaRPr lang="en-US" sz="3200" dirty="0">
              <a:latin typeface="TH Krub" panose="02000506040000020004" pitchFamily="2" charset="-34"/>
              <a:cs typeface="TH Krub" panose="02000506040000020004" pitchFamily="2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H Krub" panose="02000506040000020004" pitchFamily="2" charset="-34"/>
                <a:cs typeface="TH Krub" panose="02000506040000020004" pitchFamily="2" charset="-34"/>
              </a:rPr>
              <a:t>The function does not produce any observable side effects such as network requests, input and output devices, or data mutation.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33333"/>
              </a:solidFill>
              <a:effectLst/>
              <a:latin typeface="TH Krub" panose="02000506040000020004" pitchFamily="2" charset="-34"/>
              <a:cs typeface="TH Krub" panose="02000506040000020004" pitchFamily="2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17818" y="469822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4B83CD"/>
                </a:solidFill>
                <a:latin typeface="Consolas" panose="020B0609020204030204" pitchFamily="49" charset="0"/>
              </a:rPr>
              <a:t>  return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0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62" y="275110"/>
            <a:ext cx="495554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-30" dirty="0"/>
              <a:t>First-Class Function </a:t>
            </a:r>
            <a:endParaRPr sz="4400" b="1" dirty="0"/>
          </a:p>
        </p:txBody>
      </p:sp>
      <p:sp>
        <p:nvSpPr>
          <p:cNvPr id="6" name="Rectangle 5"/>
          <p:cNvSpPr/>
          <p:nvPr/>
        </p:nvSpPr>
        <p:spPr>
          <a:xfrm>
            <a:off x="657532" y="1215294"/>
            <a:ext cx="1104098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H Krub" panose="02000506040000020004" pitchFamily="2" charset="-34"/>
                <a:cs typeface="TH Krub" panose="02000506040000020004" pitchFamily="2" charset="-34"/>
              </a:rPr>
              <a:t>A language with first-class functions means that it treats functions like expressions of any other type. Functions are like any other object.</a:t>
            </a:r>
            <a:br>
              <a:rPr lang="en-US" sz="3200" dirty="0">
                <a:latin typeface="TH Krub" panose="02000506040000020004" pitchFamily="2" charset="-34"/>
                <a:cs typeface="TH Krub" panose="02000506040000020004" pitchFamily="2" charset="-34"/>
              </a:rPr>
            </a:br>
            <a:endParaRPr lang="en-US" sz="3200" dirty="0">
              <a:latin typeface="TH Krub" panose="02000506040000020004" pitchFamily="2" charset="-34"/>
              <a:cs typeface="TH Krub" panose="02000506040000020004" pitchFamily="2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H Krub" panose="02000506040000020004" pitchFamily="2" charset="-34"/>
                <a:cs typeface="TH Krub" panose="02000506040000020004" pitchFamily="2" charset="-34"/>
              </a:rPr>
              <a:t>You can assign a function as a value to a variable:</a:t>
            </a:r>
            <a:endParaRPr lang="en-US" sz="3200" dirty="0">
              <a:solidFill>
                <a:srgbClr val="333333"/>
              </a:solidFill>
              <a:effectLst/>
              <a:latin typeface="TH Krub" panose="02000506040000020004" pitchFamily="2" charset="-34"/>
              <a:cs typeface="TH Krub" panose="02000506040000020004" pitchFamily="2" charset="-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04685" y="354047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4B83CD"/>
                </a:solidFill>
                <a:latin typeface="Consolas" panose="020B0609020204030204" pitchFamily="49" charset="0"/>
              </a:rPr>
              <a:t>  return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904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10517</TotalTime>
  <Words>1134</Words>
  <Application>Microsoft Office PowerPoint</Application>
  <PresentationFormat>Widescreen</PresentationFormat>
  <Paragraphs>247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Angsana New</vt:lpstr>
      <vt:lpstr>Arial</vt:lpstr>
      <vt:lpstr>Calibri</vt:lpstr>
      <vt:lpstr>Calibri Light</vt:lpstr>
      <vt:lpstr>Cambria Math</vt:lpstr>
      <vt:lpstr>Consolas</vt:lpstr>
      <vt:lpstr>Cordia New</vt:lpstr>
      <vt:lpstr>TH Krub</vt:lpstr>
      <vt:lpstr>Office Theme</vt:lpstr>
      <vt:lpstr>PowerPoint Presentation</vt:lpstr>
      <vt:lpstr>Functional ? </vt:lpstr>
      <vt:lpstr>Functional ? </vt:lpstr>
      <vt:lpstr>Functional Programming ? </vt:lpstr>
      <vt:lpstr>Functional Programming ? </vt:lpstr>
      <vt:lpstr>Functional Programming ? </vt:lpstr>
      <vt:lpstr>PowerPoint Presentation</vt:lpstr>
      <vt:lpstr>Pure Function </vt:lpstr>
      <vt:lpstr>First-Class Function </vt:lpstr>
      <vt:lpstr>High-Order Function</vt:lpstr>
      <vt:lpstr>Side Effects </vt:lpstr>
      <vt:lpstr>Side Effects : Mutation</vt:lpstr>
      <vt:lpstr>Immutable &amp; Mutable</vt:lpstr>
      <vt:lpstr>Immutable &amp; Mutable</vt:lpstr>
      <vt:lpstr>Currying Functional</vt:lpstr>
      <vt:lpstr>Currying Functional JavaScript</vt:lpstr>
      <vt:lpstr>Currying Functional JavaScript(2)</vt:lpstr>
      <vt:lpstr>Compose Function</vt:lpstr>
      <vt:lpstr>Compose Function Javascript</vt:lpstr>
      <vt:lpstr>Compose Function Javascript(2)</vt:lpstr>
      <vt:lpstr>Compose Function Javascript(3)</vt:lpstr>
      <vt:lpstr>Array Method For Functional Programming </vt:lpstr>
      <vt:lpstr>Array Method For Functional Programming </vt:lpstr>
      <vt:lpstr>Array Method For Functional Programming </vt:lpstr>
      <vt:lpstr>Array Method For Functional Programming </vt:lpstr>
      <vt:lpstr>Array Method For Functional Programming </vt:lpstr>
      <vt:lpstr>Array Method For Functional Programming </vt:lpstr>
      <vt:lpstr>Array Method For Functional Programming </vt:lpstr>
      <vt:lpstr>PowerPoint Presentation</vt:lpstr>
      <vt:lpstr>Array Method For Functional Programming </vt:lpstr>
      <vt:lpstr>PowerPoint Presentation</vt:lpstr>
      <vt:lpstr>PowerPoint Presentation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Fall Ceators</dc:creator>
  <cp:lastModifiedBy>Fall Ceators</cp:lastModifiedBy>
  <cp:revision>777</cp:revision>
  <dcterms:created xsi:type="dcterms:W3CDTF">2018-01-06T12:58:05Z</dcterms:created>
  <dcterms:modified xsi:type="dcterms:W3CDTF">2018-02-15T14:46:25Z</dcterms:modified>
</cp:coreProperties>
</file>