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2" r:id="rId8"/>
    <p:sldId id="264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C378-5A65-F950-2F72-9C8FCD41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5E8A-B906-5BE8-B6FE-A47765F75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A9EA-325E-111E-3D50-ADC438C4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D1EB-EB13-F0DB-0BC7-E18038CB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69E5-14A9-09AC-E50E-2FDFA097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2231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3C2E-B3B1-C843-2ADE-EBF4661C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35B40-65EB-65EB-F651-FF33B2B6A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B66D-608C-A705-450E-D3700583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479B-2907-C30A-6044-A9828BCC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5A3B-2B1A-8ADE-84FB-F3C04879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159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C67ED-E1C2-6471-8C7C-F7EC1E1E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431F8-4B27-2390-927B-8A3F7D94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7220-281B-A7E2-B1C5-F01DCE8E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4A06-2C4B-679C-7B21-6DFC0575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5012-C5C6-DEFC-B235-DA25002A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97894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53A-6288-E362-6B3F-C062AF1D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1090-70C8-F4AC-3446-FE3CE63A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1CFD-A7B7-0763-195B-F44F0F32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10A0-26F7-6EA3-62A5-F4E0CD46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3D9A-892D-BA38-3BDC-252448A3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79999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934A-DD1F-78D7-5BF6-65AE81F2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BCBE-401C-64E6-C6C4-442FEA8B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81AD-EE67-6F35-72AE-CD3134A4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0425-6CAC-6BFC-1044-5216DDDA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49AF-507B-50E7-728B-07DC1238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3409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644C-0033-2136-D9F8-22BF855D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9ED2-2517-6EC6-4D58-D55307D99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4451E-D18E-56DF-A9D2-A10FDC12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5C30-B490-CE60-AEB5-F0B7F4E5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3A45-A5A6-A8EF-F946-55BA3B26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F00F-80C2-8C6B-89E6-A7DF32E9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6298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67C4-03A6-8392-AEAC-38F0691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C8B8E-2936-2A0C-FB60-B01FBB78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991E-D27D-0949-044C-0A9CCF7F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22D97-FEC5-78F9-1130-398BB83A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CC6E5-3D9F-0427-7B9A-F81057F7D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9AE4C-F1DE-7648-61EC-801CE218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C40D-479A-55DD-593C-274FC481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57752-4D33-F34E-9164-62D3BBA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92663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0E10-2F3B-2713-5733-ED4AB8C8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2477C-1EC9-E51F-CEDC-C04FA375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5F729-A2A5-0F4E-D813-4B1355C4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D3CAB-C2DB-F20B-C040-8C0ED2FE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3685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11AA6-D334-4672-DFB3-4018C16B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7DAD8-00C9-BDE7-7926-585C1B2F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2343-DD18-1761-87C6-44A21AB7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9573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35F5-05BE-D3B1-4402-30B20A01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AFA-3AC5-E5E7-0856-8F2E35C3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E717-F55B-3256-0AAA-ACEA7FFD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C57C-0075-097C-AC0D-032E992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711F-C6E9-8E96-EA8D-1612EB2A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53614-91EA-2CFE-BCFF-10A60F6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199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1BF2-4AE8-3D89-25E3-9BEADD22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F1B33-DC49-14C8-48C2-BB4B7266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9FEE0-AEB1-58DD-3517-41B6702C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9C18-86FC-892F-13D2-AB540207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C2E23-C014-6A1D-784C-DF0D229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754C-D60C-7906-D041-9315BC6A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21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D7146-EAD2-6D5B-EEA6-DC57B2B7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43AF-A6F3-8FF4-10B9-B0A306F1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35F3-2C65-5EB4-C9DE-CF6A6AEF5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A7CF-BEEB-AD45-A483-6FB2B7A5F63E}" type="datetimeFigureOut">
              <a:rPr lang="en-AZ" smtClean="0"/>
              <a:t>21.07.23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CD23-3EF4-C789-0D7F-EE067823B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667E-D805-6202-9301-DDC1D259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7BD1-2281-D04E-B28A-0AED015B40EB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7049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1287-B6E9-B3F3-CC52-807D98B9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13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</a:t>
            </a:r>
            <a:r>
              <a:rPr lang="en-US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700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n-US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br>
              <a:rPr lang="en-US" b="1" i="0" u="none" strike="noStrike" dirty="0">
                <a:solidFill>
                  <a:srgbClr val="202124"/>
                </a:solidFill>
                <a:effectLst/>
                <a:latin typeface="zeitung"/>
              </a:rPr>
            </a:br>
            <a:endParaRPr lang="en-A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6B6B0-9F24-FA08-E282-1DB42B7BF034}"/>
              </a:ext>
            </a:extLst>
          </p:cNvPr>
          <p:cNvSpPr txBox="1"/>
          <p:nvPr/>
        </p:nvSpPr>
        <p:spPr>
          <a:xfrm>
            <a:off x="7985760" y="507492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Minakhanim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Hajimuradova</a:t>
            </a:r>
            <a:endParaRPr lang="en-US" sz="2400" b="0" i="0" u="none" strike="noStrike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Rahimli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RDS102</a:t>
            </a:r>
          </a:p>
        </p:txBody>
      </p:sp>
    </p:spTree>
    <p:extLst>
      <p:ext uri="{BB962C8B-B14F-4D97-AF65-F5344CB8AC3E}">
        <p14:creationId xmlns:p14="http://schemas.microsoft.com/office/powerpoint/2010/main" val="81238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B3009-449D-3729-FB78-FF7B4E6F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329691"/>
            <a:ext cx="6804660" cy="4488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053BF-5CBA-4BE2-24A4-AE118FF9B89A}"/>
              </a:ext>
            </a:extLst>
          </p:cNvPr>
          <p:cNvSpPr txBox="1"/>
          <p:nvPr/>
        </p:nvSpPr>
        <p:spPr>
          <a:xfrm>
            <a:off x="3225641" y="421094"/>
            <a:ext cx="598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by target (cardio)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47D1F-67A4-BFAA-1321-210C4EC1C19A}"/>
              </a:ext>
            </a:extLst>
          </p:cNvPr>
          <p:cNvSpPr txBox="1"/>
          <p:nvPr/>
        </p:nvSpPr>
        <p:spPr>
          <a:xfrm>
            <a:off x="4932046" y="4309110"/>
            <a:ext cx="609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CVD is related to higher weight and higher 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</a:t>
            </a:r>
            <a:endParaRPr lang="en-A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1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053BF-5CBA-4BE2-24A4-AE118FF9B89A}"/>
              </a:ext>
            </a:extLst>
          </p:cNvPr>
          <p:cNvSpPr txBox="1"/>
          <p:nvPr/>
        </p:nvSpPr>
        <p:spPr>
          <a:xfrm>
            <a:off x="3103008" y="193819"/>
            <a:ext cx="5914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by target (cardio)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47D1F-67A4-BFAA-1321-210C4EC1C19A}"/>
              </a:ext>
            </a:extLst>
          </p:cNvPr>
          <p:cNvSpPr txBox="1"/>
          <p:nvPr/>
        </p:nvSpPr>
        <p:spPr>
          <a:xfrm>
            <a:off x="525781" y="5574312"/>
            <a:ext cx="11007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Inter"/>
              </a:rPr>
              <a:t>It can be observed that patients with CVD have higher cholesterol and blood glucose level, and generally, they are less active.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C458F-7863-F0B7-5732-9285B163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89" y="911047"/>
            <a:ext cx="6986858" cy="4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6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575D2-22EC-F73D-F75A-38602136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3" y="1463040"/>
            <a:ext cx="5762805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8BB5C-5EE2-D17A-5F36-C9203B12EED3}"/>
              </a:ext>
            </a:extLst>
          </p:cNvPr>
          <p:cNvSpPr txBox="1"/>
          <p:nvPr/>
        </p:nvSpPr>
        <p:spPr>
          <a:xfrm>
            <a:off x="4331970" y="275600"/>
            <a:ext cx="395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D8B5C-BAE0-909D-A1FF-984FA816CC05}"/>
              </a:ext>
            </a:extLst>
          </p:cNvPr>
          <p:cNvSpPr txBox="1"/>
          <p:nvPr/>
        </p:nvSpPr>
        <p:spPr>
          <a:xfrm>
            <a:off x="6096000" y="2461022"/>
            <a:ext cx="609790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ap_hi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the maximum correlation with target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slightly more correlation with target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 height and weight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the least correlated feature</a:t>
            </a:r>
          </a:p>
          <a:p>
            <a:pPr algn="l"/>
            <a:endParaRPr lang="en-US" b="0" i="0" u="none" strike="noStrike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944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E939C-76D7-48B3-AD8A-DEB871C1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6" y="1030941"/>
            <a:ext cx="10807268" cy="327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AAA23-F527-4CC1-891D-029EB489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0" y="4715436"/>
            <a:ext cx="6104349" cy="14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8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AAEA-EBFF-4ABB-A953-CFDC7603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745067"/>
            <a:ext cx="5701217" cy="5940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7AFE2-600D-46A5-8C4D-F88A03732B44}"/>
              </a:ext>
            </a:extLst>
          </p:cNvPr>
          <p:cNvSpPr txBox="1"/>
          <p:nvPr/>
        </p:nvSpPr>
        <p:spPr>
          <a:xfrm>
            <a:off x="6096000" y="2353732"/>
            <a:ext cx="629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3809 =&gt; 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said not cardio, but cardio</a:t>
            </a:r>
            <a:endParaRPr lang="az-Latn-A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807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said cardio, really cardio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1620 =&gt;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said not cardio, really not cardio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2783 =&gt; </a:t>
            </a:r>
            <a:r>
              <a:rPr lang="az-Lat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said cardio, but not cardio</a:t>
            </a:r>
          </a:p>
        </p:txBody>
      </p:sp>
    </p:spTree>
    <p:extLst>
      <p:ext uri="{BB962C8B-B14F-4D97-AF65-F5344CB8AC3E}">
        <p14:creationId xmlns:p14="http://schemas.microsoft.com/office/powerpoint/2010/main" val="38113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B9815-9F4A-47C5-9015-1557910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52960"/>
            <a:ext cx="9420225" cy="561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EDD80-3021-40D0-AC83-B7F19019E3B1}"/>
              </a:ext>
            </a:extLst>
          </p:cNvPr>
          <p:cNvSpPr txBox="1"/>
          <p:nvPr/>
        </p:nvSpPr>
        <p:spPr>
          <a:xfrm>
            <a:off x="2772335" y="5799604"/>
            <a:ext cx="687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pressure, 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ap_hi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ap_lo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age_cholesterol_interaction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bp_difference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age_years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cholesterol, 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age_group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AFE70-9541-482D-8F12-2D3F2E52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7" y="712275"/>
            <a:ext cx="10692811" cy="246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A2304-6623-4C03-8E5E-EB207EAF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07" y="4009102"/>
            <a:ext cx="6811023" cy="15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1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EE74F-7661-4BCF-8F9F-6E0422A3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823912"/>
            <a:ext cx="5216619" cy="5435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F898F9-00AD-4190-B28A-EDED306A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00" y="823912"/>
            <a:ext cx="5000625" cy="5210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DDEB0-6942-4880-AD5C-2A5D9B4575FA}"/>
              </a:ext>
            </a:extLst>
          </p:cNvPr>
          <p:cNvSpPr txBox="1"/>
          <p:nvPr/>
        </p:nvSpPr>
        <p:spPr>
          <a:xfrm>
            <a:off x="833718" y="475129"/>
            <a:ext cx="88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80616-8D85-461A-B9C0-4DE81D89EAC4}"/>
              </a:ext>
            </a:extLst>
          </p:cNvPr>
          <p:cNvSpPr txBox="1"/>
          <p:nvPr/>
        </p:nvSpPr>
        <p:spPr>
          <a:xfrm>
            <a:off x="6714984" y="454581"/>
            <a:ext cx="176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59200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20869-CD82-4325-99EF-5B1D7E92570A}"/>
              </a:ext>
            </a:extLst>
          </p:cNvPr>
          <p:cNvSpPr txBox="1"/>
          <p:nvPr/>
        </p:nvSpPr>
        <p:spPr>
          <a:xfrm>
            <a:off x="905434" y="832829"/>
            <a:ext cx="5298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Hyper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43030-CD46-4873-9E45-0276D2B7CF9E}"/>
              </a:ext>
            </a:extLst>
          </p:cNvPr>
          <p:cNvSpPr txBox="1"/>
          <p:nvPr/>
        </p:nvSpPr>
        <p:spPr>
          <a:xfrm>
            <a:off x="2178424" y="1595718"/>
            <a:ext cx="762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{'criterion': 'entropy', '</a:t>
            </a:r>
            <a:r>
              <a:rPr lang="en-US" sz="2400" dirty="0" err="1"/>
              <a:t>max_depth</a:t>
            </a:r>
            <a:r>
              <a:rPr lang="en-US" sz="2400" dirty="0"/>
              <a:t>’: 7, '</a:t>
            </a:r>
            <a:r>
              <a:rPr lang="en-US" sz="2400" dirty="0" err="1"/>
              <a:t>n_estimators</a:t>
            </a:r>
            <a:r>
              <a:rPr lang="en-US" sz="2400" dirty="0"/>
              <a:t>': 100}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99E2F-B286-41FF-AB26-E1F3468A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9" y="2474390"/>
            <a:ext cx="11279174" cy="212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C2493-F2A5-450A-B8BD-4A4C3DF9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76" y="4939553"/>
            <a:ext cx="5747012" cy="13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90ACF-F85A-4E19-BF43-C7F1547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9" y="1083889"/>
            <a:ext cx="5000625" cy="521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4AEAA-9E6B-4967-934B-2082614F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48" y="1083888"/>
            <a:ext cx="5000625" cy="521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BF4B5-8EDB-4552-9C07-29C58C17742F}"/>
              </a:ext>
            </a:extLst>
          </p:cNvPr>
          <p:cNvSpPr txBox="1"/>
          <p:nvPr/>
        </p:nvSpPr>
        <p:spPr>
          <a:xfrm>
            <a:off x="1120588" y="734110"/>
            <a:ext cx="148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5D3D5-78CF-43DD-B987-D06F42805FB6}"/>
              </a:ext>
            </a:extLst>
          </p:cNvPr>
          <p:cNvSpPr txBox="1"/>
          <p:nvPr/>
        </p:nvSpPr>
        <p:spPr>
          <a:xfrm>
            <a:off x="6920090" y="734109"/>
            <a:ext cx="178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6DECF-7687-E80B-9BEB-D8102B792664}"/>
              </a:ext>
            </a:extLst>
          </p:cNvPr>
          <p:cNvSpPr txBox="1"/>
          <p:nvPr/>
        </p:nvSpPr>
        <p:spPr>
          <a:xfrm>
            <a:off x="899160" y="548640"/>
            <a:ext cx="1129284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&amp; Data manipulation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A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742950" indent="-742950">
              <a:buAutoNum type="arabicPeriod"/>
            </a:pPr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en-A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4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47904-1A03-4CF8-B317-040BCF7B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14" y="1497106"/>
            <a:ext cx="8715723" cy="34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AB07A-4650-380F-7053-471692368618}"/>
              </a:ext>
            </a:extLst>
          </p:cNvPr>
          <p:cNvSpPr txBox="1"/>
          <p:nvPr/>
        </p:nvSpPr>
        <p:spPr>
          <a:xfrm>
            <a:off x="1074420" y="1657350"/>
            <a:ext cx="616362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A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types:</a:t>
            </a:r>
          </a:p>
          <a:p>
            <a:pPr algn="l" fontAlgn="base"/>
            <a:endParaRPr lang="en-US" i="1" dirty="0">
              <a:solidFill>
                <a:srgbClr val="3C4043"/>
              </a:solidFill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factual information;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results of medical examination;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given by the patient</a:t>
            </a: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4B5B-BAEC-3E0C-1E51-145C6A5E91BB}"/>
              </a:ext>
            </a:extLst>
          </p:cNvPr>
          <p:cNvSpPr txBox="1"/>
          <p:nvPr/>
        </p:nvSpPr>
        <p:spPr>
          <a:xfrm>
            <a:off x="742949" y="255032"/>
            <a:ext cx="882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dataset description</a:t>
            </a:r>
          </a:p>
          <a:p>
            <a:endParaRPr lang="e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4DB0F-FC11-465C-2953-69F0E23BCC68}"/>
              </a:ext>
            </a:extLst>
          </p:cNvPr>
          <p:cNvSpPr txBox="1"/>
          <p:nvPr/>
        </p:nvSpPr>
        <p:spPr>
          <a:xfrm>
            <a:off x="6297930" y="4833104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70000 values with 12 features</a:t>
            </a:r>
          </a:p>
        </p:txBody>
      </p:sp>
    </p:spTree>
    <p:extLst>
      <p:ext uri="{BB962C8B-B14F-4D97-AF65-F5344CB8AC3E}">
        <p14:creationId xmlns:p14="http://schemas.microsoft.com/office/powerpoint/2010/main" val="362880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AB07A-4650-380F-7053-471692368618}"/>
              </a:ext>
            </a:extLst>
          </p:cNvPr>
          <p:cNvSpPr txBox="1"/>
          <p:nvPr/>
        </p:nvSpPr>
        <p:spPr>
          <a:xfrm>
            <a:off x="1074420" y="1657350"/>
            <a:ext cx="616362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A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types:</a:t>
            </a:r>
          </a:p>
          <a:p>
            <a:pPr algn="l" fontAlgn="base"/>
            <a:endParaRPr lang="en-US" i="1" dirty="0">
              <a:solidFill>
                <a:srgbClr val="3C4043"/>
              </a:solidFill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factual information;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results of medical examination;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n-US" sz="2400" b="0" i="0" u="none" strike="noStrike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given by the patient</a:t>
            </a:r>
            <a:r>
              <a:rPr lang="en-US" b="0" i="0" u="none" strike="noStrike" dirty="0">
                <a:solidFill>
                  <a:srgbClr val="3C4043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4B5B-BAEC-3E0C-1E51-145C6A5E91BB}"/>
              </a:ext>
            </a:extLst>
          </p:cNvPr>
          <p:cNvSpPr txBox="1"/>
          <p:nvPr/>
        </p:nvSpPr>
        <p:spPr>
          <a:xfrm>
            <a:off x="742949" y="255032"/>
            <a:ext cx="882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lang="en-A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4DB0F-FC11-465C-2953-69F0E23BCC68}"/>
              </a:ext>
            </a:extLst>
          </p:cNvPr>
          <p:cNvSpPr txBox="1"/>
          <p:nvPr/>
        </p:nvSpPr>
        <p:spPr>
          <a:xfrm>
            <a:off x="6297930" y="4833104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70000 values with 12 features</a:t>
            </a:r>
          </a:p>
        </p:txBody>
      </p:sp>
    </p:spTree>
    <p:extLst>
      <p:ext uri="{BB962C8B-B14F-4D97-AF65-F5344CB8AC3E}">
        <p14:creationId xmlns:p14="http://schemas.microsoft.com/office/powerpoint/2010/main" val="32591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20B14-CE68-B054-043D-4B2BFE1A7235}"/>
              </a:ext>
            </a:extLst>
          </p:cNvPr>
          <p:cNvSpPr txBox="1"/>
          <p:nvPr/>
        </p:nvSpPr>
        <p:spPr>
          <a:xfrm>
            <a:off x="3047403" y="500603"/>
            <a:ext cx="607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 of the numerical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62EBB-EB6C-5A0A-3FDE-E9127226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1321414"/>
            <a:ext cx="9648238" cy="199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2D8F8-276B-B6A2-29AE-5F7D020AA412}"/>
              </a:ext>
            </a:extLst>
          </p:cNvPr>
          <p:cNvSpPr txBox="1"/>
          <p:nvPr/>
        </p:nvSpPr>
        <p:spPr>
          <a:xfrm>
            <a:off x="1260152" y="4022512"/>
            <a:ext cx="9648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inimum and maximum height sounds faulty.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 weight is 10, however min age is 29, so it has to be an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Systolic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iastolic blood pressure can't be negative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Systolic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iastolic blood pressure seem to be an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Systolic blood pressure is lower than diastolic 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1234 rows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4597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20B14-CE68-B054-043D-4B2BFE1A7235}"/>
              </a:ext>
            </a:extLst>
          </p:cNvPr>
          <p:cNvSpPr txBox="1"/>
          <p:nvPr/>
        </p:nvSpPr>
        <p:spPr>
          <a:xfrm>
            <a:off x="2434590" y="500603"/>
            <a:ext cx="69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numerical values to visualize outliers</a:t>
            </a:r>
            <a:endParaRPr lang="en-AZ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92355-8589-7B9F-4446-6F93EC66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65" y="1294327"/>
            <a:ext cx="9217385" cy="50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20B14-CE68-B054-043D-4B2BFE1A7235}"/>
              </a:ext>
            </a:extLst>
          </p:cNvPr>
          <p:cNvSpPr txBox="1"/>
          <p:nvPr/>
        </p:nvSpPr>
        <p:spPr>
          <a:xfrm>
            <a:off x="3202376" y="369153"/>
            <a:ext cx="623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numerical values</a:t>
            </a:r>
          </a:p>
          <a:p>
            <a:endParaRPr lang="en-A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DE2AF8-8D64-B820-463D-DDFB1211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5" y="1200149"/>
            <a:ext cx="8186225" cy="50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20B14-CE68-B054-043D-4B2BFE1A7235}"/>
              </a:ext>
            </a:extLst>
          </p:cNvPr>
          <p:cNvSpPr txBox="1"/>
          <p:nvPr/>
        </p:nvSpPr>
        <p:spPr>
          <a:xfrm>
            <a:off x="3202376" y="369153"/>
            <a:ext cx="623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categorical values</a:t>
            </a:r>
          </a:p>
          <a:p>
            <a:endParaRPr lang="en-A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9F83-1596-18DD-7629-EDBCCFF2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9" y="1348740"/>
            <a:ext cx="8609721" cy="47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20B14-CE68-B054-043D-4B2BFE1A7235}"/>
              </a:ext>
            </a:extLst>
          </p:cNvPr>
          <p:cNvSpPr txBox="1"/>
          <p:nvPr/>
        </p:nvSpPr>
        <p:spPr>
          <a:xfrm>
            <a:off x="1134551" y="6107915"/>
            <a:ext cx="9512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observed that people over 55 of age are more exposed to CVD</a:t>
            </a:r>
            <a:endParaRPr lang="en-A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A75BC-FA66-8FD8-F29D-0352764C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80" y="1120141"/>
            <a:ext cx="7406146" cy="4594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9F9D9-9466-180D-6B8C-9A43A7ADF9CA}"/>
              </a:ext>
            </a:extLst>
          </p:cNvPr>
          <p:cNvSpPr txBox="1"/>
          <p:nvPr/>
        </p:nvSpPr>
        <p:spPr>
          <a:xfrm>
            <a:off x="3474720" y="297180"/>
            <a:ext cx="498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by target (cardio) class</a:t>
            </a:r>
          </a:p>
        </p:txBody>
      </p:sp>
    </p:spTree>
    <p:extLst>
      <p:ext uri="{BB962C8B-B14F-4D97-AF65-F5344CB8AC3E}">
        <p14:creationId xmlns:p14="http://schemas.microsoft.com/office/powerpoint/2010/main" val="323895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366</Words>
  <Application>Microsoft Macintosh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inherit</vt:lpstr>
      <vt:lpstr>Inter</vt:lpstr>
      <vt:lpstr>Times New Roman</vt:lpstr>
      <vt:lpstr>zeitung</vt:lpstr>
      <vt:lpstr>Office Theme</vt:lpstr>
      <vt:lpstr>Cardiovascular Disease: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Disease: prediction</dc:title>
  <dc:creator>Eshgin Rahimli</dc:creator>
  <cp:lastModifiedBy>Eshgin Rahimli</cp:lastModifiedBy>
  <cp:revision>15</cp:revision>
  <dcterms:created xsi:type="dcterms:W3CDTF">2023-07-20T12:33:31Z</dcterms:created>
  <dcterms:modified xsi:type="dcterms:W3CDTF">2023-07-21T09:16:32Z</dcterms:modified>
</cp:coreProperties>
</file>