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5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media/image24.jpg" ContentType="image/png"/>
  <Override PartName="/ppt/notesSlides/notesSlide16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7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8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9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6" r:id="rId2"/>
    <p:sldId id="261" r:id="rId3"/>
    <p:sldId id="271" r:id="rId4"/>
    <p:sldId id="273" r:id="rId5"/>
    <p:sldId id="268" r:id="rId6"/>
    <p:sldId id="259" r:id="rId7"/>
    <p:sldId id="274" r:id="rId8"/>
    <p:sldId id="265" r:id="rId9"/>
    <p:sldId id="272" r:id="rId10"/>
    <p:sldId id="266" r:id="rId11"/>
    <p:sldId id="262" r:id="rId12"/>
    <p:sldId id="275" r:id="rId13"/>
    <p:sldId id="264" r:id="rId14"/>
    <p:sldId id="270" r:id="rId15"/>
    <p:sldId id="269" r:id="rId16"/>
    <p:sldId id="267" r:id="rId17"/>
    <p:sldId id="260" r:id="rId18"/>
    <p:sldId id="257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B01"/>
    <a:srgbClr val="A41D21"/>
    <a:srgbClr val="800D00"/>
    <a:srgbClr val="D8C4BD"/>
    <a:srgbClr val="986D4E"/>
    <a:srgbClr val="FDF0FF"/>
    <a:srgbClr val="FBE6D7"/>
    <a:srgbClr val="FFF3CC"/>
    <a:srgbClr val="FFFAFF"/>
    <a:srgbClr val="FC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0"/>
    <p:restoredTop sz="54905"/>
  </p:normalViewPr>
  <p:slideViewPr>
    <p:cSldViewPr snapToGrid="0" snapToObjects="1">
      <p:cViewPr>
        <p:scale>
          <a:sx n="100" d="100"/>
          <a:sy n="100" d="100"/>
        </p:scale>
        <p:origin x="192" y="168"/>
      </p:cViewPr>
      <p:guideLst>
        <p:guide orient="horz" pos="2160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4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7.xml"/><Relationship Id="rId2" Type="http://schemas.microsoft.com/office/2011/relationships/chartColorStyle" Target="colors27.xml"/><Relationship Id="rId3" Type="http://schemas.openxmlformats.org/officeDocument/2006/relationships/package" Target="../embeddings/Microsoft_Excel_Worksheet27.xlsx"/></Relationships>
</file>

<file path=ppt/charts/_rels/chart28.xml.rels><?xml version="1.0" encoding="UTF-8" standalone="yes"?>
<Relationships xmlns="http://schemas.openxmlformats.org/package/2006/relationships"><Relationship Id="rId1" Type="http://schemas.microsoft.com/office/2011/relationships/chartStyle" Target="style28.xml"/><Relationship Id="rId2" Type="http://schemas.microsoft.com/office/2011/relationships/chartColorStyle" Target="colors28.xml"/><Relationship Id="rId3" Type="http://schemas.openxmlformats.org/officeDocument/2006/relationships/package" Target="../embeddings/Microsoft_Excel_Worksheet28.xlsx"/></Relationships>
</file>

<file path=ppt/charts/_rels/chart29.xml.rels><?xml version="1.0" encoding="UTF-8" standalone="yes"?>
<Relationships xmlns="http://schemas.openxmlformats.org/package/2006/relationships"><Relationship Id="rId1" Type="http://schemas.microsoft.com/office/2011/relationships/chartStyle" Target="style29.xml"/><Relationship Id="rId2" Type="http://schemas.microsoft.com/office/2011/relationships/chartColorStyle" Target="colors29.xml"/><Relationship Id="rId3" Type="http://schemas.openxmlformats.org/officeDocument/2006/relationships/package" Target="../embeddings/Microsoft_Excel_Worksheet29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59018672"/>
        <c:axId val="-1359020048"/>
      </c:barChart>
      <c:catAx>
        <c:axId val="-1359018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59020048"/>
        <c:crosses val="autoZero"/>
        <c:auto val="1"/>
        <c:lblAlgn val="ctr"/>
        <c:lblOffset val="100"/>
        <c:noMultiLvlLbl val="0"/>
      </c:catAx>
      <c:valAx>
        <c:axId val="-135902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901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87452000"/>
        <c:axId val="-1303593392"/>
      </c:barChart>
      <c:catAx>
        <c:axId val="-1287452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03593392"/>
        <c:crosses val="autoZero"/>
        <c:auto val="1"/>
        <c:lblAlgn val="ctr"/>
        <c:lblOffset val="100"/>
        <c:noMultiLvlLbl val="0"/>
      </c:catAx>
      <c:valAx>
        <c:axId val="-130359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7452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82044736"/>
        <c:axId val="-1382040608"/>
      </c:barChart>
      <c:catAx>
        <c:axId val="-1382044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82040608"/>
        <c:crosses val="autoZero"/>
        <c:auto val="1"/>
        <c:lblAlgn val="ctr"/>
        <c:lblOffset val="100"/>
        <c:noMultiLvlLbl val="0"/>
      </c:catAx>
      <c:valAx>
        <c:axId val="-138204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204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56858496"/>
        <c:axId val="-1285115520"/>
      </c:barChart>
      <c:catAx>
        <c:axId val="-125685849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1285115520"/>
        <c:crosses val="autoZero"/>
        <c:auto val="1"/>
        <c:lblAlgn val="ctr"/>
        <c:lblOffset val="100"/>
        <c:noMultiLvlLbl val="0"/>
      </c:catAx>
      <c:valAx>
        <c:axId val="-128511552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685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08213200"/>
        <c:axId val="-1254289808"/>
      </c:barChart>
      <c:catAx>
        <c:axId val="-130821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1254289808"/>
        <c:crosses val="autoZero"/>
        <c:auto val="1"/>
        <c:lblAlgn val="ctr"/>
        <c:lblOffset val="100"/>
        <c:noMultiLvlLbl val="0"/>
      </c:catAx>
      <c:valAx>
        <c:axId val="-125428980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8213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06197328"/>
        <c:axId val="-1306166128"/>
      </c:barChart>
      <c:catAx>
        <c:axId val="-1306197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06166128"/>
        <c:crosses val="autoZero"/>
        <c:auto val="1"/>
        <c:lblAlgn val="ctr"/>
        <c:lblOffset val="100"/>
        <c:noMultiLvlLbl val="0"/>
      </c:catAx>
      <c:valAx>
        <c:axId val="-130616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6197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56985609238959"/>
          <c:y val="0.00468749971164495"/>
          <c:w val="0.89995930933145"/>
          <c:h val="0.9174843185602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68258896"/>
        <c:axId val="-1368328752"/>
      </c:barChart>
      <c:catAx>
        <c:axId val="-1368258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68328752"/>
        <c:crosses val="autoZero"/>
        <c:auto val="1"/>
        <c:lblAlgn val="ctr"/>
        <c:lblOffset val="100"/>
        <c:noMultiLvlLbl val="0"/>
      </c:catAx>
      <c:valAx>
        <c:axId val="-136832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825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69261440"/>
        <c:axId val="-1369257312"/>
      </c:barChart>
      <c:catAx>
        <c:axId val="-1369261440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369257312"/>
        <c:crosses val="autoZero"/>
        <c:auto val="1"/>
        <c:lblAlgn val="ctr"/>
        <c:lblOffset val="100"/>
        <c:noMultiLvlLbl val="0"/>
      </c:catAx>
      <c:valAx>
        <c:axId val="-1369257312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926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84864736"/>
        <c:axId val="-1227353072"/>
      </c:barChart>
      <c:catAx>
        <c:axId val="-1284864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353072"/>
        <c:crosses val="autoZero"/>
        <c:auto val="1"/>
        <c:lblAlgn val="ctr"/>
        <c:lblOffset val="100"/>
        <c:noMultiLvlLbl val="0"/>
      </c:catAx>
      <c:valAx>
        <c:axId val="-122735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740B01"/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740B0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4864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89931904"/>
        <c:axId val="-1289455600"/>
      </c:barChart>
      <c:catAx>
        <c:axId val="-12899319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89455600"/>
        <c:crosses val="autoZero"/>
        <c:auto val="1"/>
        <c:lblAlgn val="ctr"/>
        <c:lblOffset val="100"/>
        <c:noMultiLvlLbl val="0"/>
      </c:catAx>
      <c:valAx>
        <c:axId val="-128945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800D00"/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740B0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993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67086256"/>
        <c:axId val="-1367082128"/>
      </c:barChart>
      <c:catAx>
        <c:axId val="-1367086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67082128"/>
        <c:crosses val="autoZero"/>
        <c:auto val="1"/>
        <c:lblAlgn val="ctr"/>
        <c:lblOffset val="100"/>
        <c:noMultiLvlLbl val="0"/>
      </c:catAx>
      <c:valAx>
        <c:axId val="-1367082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740B01"/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708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60590208"/>
        <c:axId val="-1360138160"/>
      </c:barChart>
      <c:catAx>
        <c:axId val="-13605902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60138160"/>
        <c:crosses val="autoZero"/>
        <c:auto val="1"/>
        <c:lblAlgn val="ctr"/>
        <c:lblOffset val="100"/>
        <c:noMultiLvlLbl val="0"/>
      </c:catAx>
      <c:valAx>
        <c:axId val="-136013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059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67955024"/>
        <c:axId val="-1367950896"/>
      </c:barChart>
      <c:catAx>
        <c:axId val="-1367955024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367950896"/>
        <c:crosses val="autoZero"/>
        <c:auto val="1"/>
        <c:lblAlgn val="ctr"/>
        <c:lblOffset val="100"/>
        <c:noMultiLvlLbl val="0"/>
      </c:catAx>
      <c:valAx>
        <c:axId val="-1367950896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rgbClr val="740B01"/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7955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4683808"/>
        <c:axId val="-1223880096"/>
      </c:barChart>
      <c:catAx>
        <c:axId val="-1224683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3880096"/>
        <c:crosses val="autoZero"/>
        <c:auto val="1"/>
        <c:lblAlgn val="ctr"/>
        <c:lblOffset val="100"/>
        <c:noMultiLvlLbl val="0"/>
      </c:catAx>
      <c:valAx>
        <c:axId val="-122388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468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57264672"/>
        <c:axId val="-1302485232"/>
      </c:barChart>
      <c:catAx>
        <c:axId val="-1257264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02485232"/>
        <c:crosses val="autoZero"/>
        <c:auto val="1"/>
        <c:lblAlgn val="ctr"/>
        <c:lblOffset val="100"/>
        <c:noMultiLvlLbl val="0"/>
      </c:catAx>
      <c:valAx>
        <c:axId val="-1302485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726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68896832"/>
        <c:axId val="-1368892704"/>
      </c:barChart>
      <c:catAx>
        <c:axId val="-1368896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68892704"/>
        <c:crosses val="autoZero"/>
        <c:auto val="1"/>
        <c:lblAlgn val="ctr"/>
        <c:lblOffset val="100"/>
        <c:noMultiLvlLbl val="0"/>
      </c:catAx>
      <c:valAx>
        <c:axId val="-136889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8896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2442736"/>
        <c:axId val="-1227584544"/>
      </c:barChart>
      <c:catAx>
        <c:axId val="-1222442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7584544"/>
        <c:crosses val="autoZero"/>
        <c:auto val="1"/>
        <c:lblAlgn val="ctr"/>
        <c:lblOffset val="100"/>
        <c:noMultiLvlLbl val="0"/>
      </c:catAx>
      <c:valAx>
        <c:axId val="-122758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244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26144512"/>
        <c:axId val="-1336858752"/>
      </c:barChart>
      <c:catAx>
        <c:axId val="-1226144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36858752"/>
        <c:crosses val="autoZero"/>
        <c:auto val="1"/>
        <c:lblAlgn val="ctr"/>
        <c:lblOffset val="100"/>
        <c:noMultiLvlLbl val="0"/>
      </c:catAx>
      <c:valAx>
        <c:axId val="-133685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2614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67727104"/>
        <c:axId val="-1367719776"/>
      </c:barChart>
      <c:catAx>
        <c:axId val="-1367727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67719776"/>
        <c:crosses val="autoZero"/>
        <c:auto val="1"/>
        <c:lblAlgn val="ctr"/>
        <c:lblOffset val="100"/>
        <c:noMultiLvlLbl val="0"/>
      </c:catAx>
      <c:valAx>
        <c:axId val="-13677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772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54441040"/>
        <c:axId val="-1224419904"/>
      </c:barChart>
      <c:catAx>
        <c:axId val="-125444104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-1224419904"/>
        <c:crosses val="autoZero"/>
        <c:auto val="1"/>
        <c:lblAlgn val="ctr"/>
        <c:lblOffset val="100"/>
        <c:noMultiLvlLbl val="0"/>
      </c:catAx>
      <c:valAx>
        <c:axId val="-12244199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444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89591584"/>
        <c:axId val="-1223189616"/>
      </c:barChart>
      <c:catAx>
        <c:axId val="-12895915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23189616"/>
        <c:crosses val="max"/>
        <c:auto val="1"/>
        <c:lblAlgn val="ctr"/>
        <c:lblOffset val="100"/>
        <c:noMultiLvlLbl val="0"/>
      </c:catAx>
      <c:valAx>
        <c:axId val="-122318961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959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64174832"/>
        <c:axId val="-1364170704"/>
      </c:barChart>
      <c:catAx>
        <c:axId val="-13641748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64170704"/>
        <c:crosses val="autoZero"/>
        <c:auto val="1"/>
        <c:lblAlgn val="ctr"/>
        <c:lblOffset val="100"/>
        <c:noMultiLvlLbl val="0"/>
      </c:catAx>
      <c:valAx>
        <c:axId val="-136417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6417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82418256"/>
        <c:axId val="-1382411984"/>
      </c:barChart>
      <c:catAx>
        <c:axId val="-1382418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82411984"/>
        <c:crosses val="autoZero"/>
        <c:auto val="1"/>
        <c:lblAlgn val="ctr"/>
        <c:lblOffset val="100"/>
        <c:noMultiLvlLbl val="0"/>
      </c:catAx>
      <c:valAx>
        <c:axId val="-1382411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740B01"/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740B0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82418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394033648"/>
        <c:axId val="-1394029520"/>
      </c:barChart>
      <c:catAx>
        <c:axId val="-1394033648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-1394029520"/>
        <c:crosses val="autoZero"/>
        <c:auto val="1"/>
        <c:lblAlgn val="ctr"/>
        <c:lblOffset val="100"/>
        <c:noMultiLvlLbl val="0"/>
      </c:catAx>
      <c:valAx>
        <c:axId val="-1394029520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rgbClr val="740B01"/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740B0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403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08292656"/>
        <c:axId val="-1307674256"/>
      </c:barChart>
      <c:catAx>
        <c:axId val="-13082926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07674256"/>
        <c:crosses val="autoZero"/>
        <c:auto val="1"/>
        <c:lblAlgn val="ctr"/>
        <c:lblOffset val="100"/>
        <c:noMultiLvlLbl val="0"/>
      </c:catAx>
      <c:valAx>
        <c:axId val="-13076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A41D21"/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829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11679760"/>
        <c:axId val="-1374801152"/>
      </c:barChart>
      <c:catAx>
        <c:axId val="-13116797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374801152"/>
        <c:crosses val="autoZero"/>
        <c:auto val="1"/>
        <c:lblAlgn val="ctr"/>
        <c:lblOffset val="100"/>
        <c:noMultiLvlLbl val="0"/>
      </c:catAx>
      <c:valAx>
        <c:axId val="-137480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16797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90942448"/>
        <c:axId val="-1291470528"/>
      </c:barChart>
      <c:catAx>
        <c:axId val="-1290942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91470528"/>
        <c:crosses val="autoZero"/>
        <c:auto val="1"/>
        <c:lblAlgn val="ctr"/>
        <c:lblOffset val="100"/>
        <c:noMultiLvlLbl val="0"/>
      </c:catAx>
      <c:valAx>
        <c:axId val="-12914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7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9094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00386640"/>
        <c:axId val="-1289641696"/>
      </c:barChart>
      <c:catAx>
        <c:axId val="-13003866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89641696"/>
        <c:crosses val="autoZero"/>
        <c:auto val="1"/>
        <c:lblAlgn val="ctr"/>
        <c:lblOffset val="100"/>
        <c:noMultiLvlLbl val="0"/>
      </c:catAx>
      <c:valAx>
        <c:axId val="-128964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0038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89603136"/>
        <c:axId val="-1289407168"/>
      </c:barChart>
      <c:catAx>
        <c:axId val="-1289603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289407168"/>
        <c:crosses val="autoZero"/>
        <c:auto val="1"/>
        <c:lblAlgn val="ctr"/>
        <c:lblOffset val="100"/>
        <c:noMultiLvlLbl val="0"/>
      </c:catAx>
      <c:valAx>
        <c:axId val="-128940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9603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4F88-C589-9640-A59A-B7A3675AD0AE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AE75B-000F-3B4C-A4C3-0A144A6C8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1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17B44-347E-C54E-919B-4C2AA74E7A4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392C-CE58-6C46-AA33-B2C96946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The Influence of Creatural</a:t>
            </a:r>
            <a:r>
              <a:rPr lang="en-US" b="1" baseline="0" dirty="0" smtClean="0"/>
              <a:t> Diversity on Supernatural Success</a:t>
            </a:r>
          </a:p>
          <a:p>
            <a:endParaRPr lang="en-US" baseline="0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Human UK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Bitten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 Shadows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Like Me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Who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Ghost Whisperer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Grimm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Hemlock Grove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Hercules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iZombie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Lost Girl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Merlin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Moonlight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Dreadful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Roswell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Salem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Sanctuary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Shadowhunters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 Trek Voyager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Teen Wolf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 Circle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Vampire Diaries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Walking Dead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Torchwood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Blood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Witches of East End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Xena</a:t>
            </a:r>
            <a:r>
              <a:rPr lang="en-US" dirty="0" smtClean="0"/>
              <a:t> </a:t>
            </a:r>
            <a:endParaRPr lang="en-US" b="1" baseline="0" dirty="0" smtClean="0"/>
          </a:p>
          <a:p>
            <a:endParaRPr lang="en-US" baseline="0" dirty="0" smtClean="0"/>
          </a:p>
          <a:p>
            <a:r>
              <a:rPr lang="en-US" b="1" baseline="0" dirty="0" smtClean="0"/>
              <a:t>Movies Collected:</a:t>
            </a:r>
          </a:p>
          <a:p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Beetlejuice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Ella Enchanted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Enchanted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Fright Night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Ghost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Halloweentown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 Potter and the Sorcerer's Stone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Hocus Pocus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Interview with the Vampire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Pirates of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Carribbean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Curse of the Black Pearl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Chronicles of Narnia The Lion the Witch and the Wardrobe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Hobbit An Unexpected Journey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Lost Boys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Twilight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Conclusion: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7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Gods</a:t>
            </a:r>
            <a:r>
              <a:rPr lang="en-US" b="1" baseline="0" dirty="0" smtClean="0"/>
              <a:t> &amp; Higher Beings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Hercules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Dreadful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Salem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Xena</a:t>
            </a:r>
            <a:r>
              <a:rPr lang="en-US" dirty="0" smtClean="0"/>
              <a:t> </a:t>
            </a:r>
            <a:endParaRPr lang="en-US" b="1" baseline="0" dirty="0" smtClean="0"/>
          </a:p>
          <a:p>
            <a:endParaRPr lang="en-US" b="1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1" baseline="0" dirty="0" smtClean="0"/>
              <a:t>Movies Collected</a:t>
            </a:r>
            <a:r>
              <a:rPr lang="en-US" b="1" baseline="0" dirty="0" smtClean="0"/>
              <a:t>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</a:t>
            </a:r>
            <a:r>
              <a:rPr lang="en-US" b="0" baseline="0" dirty="0" smtClean="0"/>
              <a:t>hows with gods and higher beings were shown to have only slightly higher ratings than those without</a:t>
            </a:r>
            <a:endParaRPr lang="en-US" b="0" dirty="0" smtClean="0"/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5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Dragons</a:t>
            </a:r>
            <a:r>
              <a:rPr lang="en-US" b="1" baseline="0" dirty="0" smtClean="0"/>
              <a:t>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Lost Girl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Merlin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Enchanted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The inclusion of dragons</a:t>
            </a:r>
            <a:r>
              <a:rPr lang="en-US" b="0" baseline="0" dirty="0" smtClean="0"/>
              <a:t> appear to have no affect on the success of shows.  Movies without dragons however faired better than those with.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99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Demons 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Dreadful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Salem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Shadowhunters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Xena</a:t>
            </a:r>
            <a:r>
              <a:rPr lang="en-US" dirty="0" smtClean="0"/>
              <a:t> </a:t>
            </a:r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Beetlejuice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The inclusion of demons </a:t>
            </a:r>
            <a:r>
              <a:rPr lang="en-US" b="0" baseline="0" dirty="0" smtClean="0"/>
              <a:t>appear to have no affect on the success of shows.  Movies without demons however faired better than those with.</a:t>
            </a:r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4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Fairies 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Lost Girl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Merlin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Sanctuary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Shadowhunters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Blood</a:t>
            </a:r>
            <a:r>
              <a:rPr lang="en-US" dirty="0" smtClean="0"/>
              <a:t> </a:t>
            </a:r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Ella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Enchanted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The inclusion of fairies </a:t>
            </a:r>
            <a:r>
              <a:rPr lang="en-US" b="0" baseline="0" dirty="0" smtClean="0"/>
              <a:t>appear to have no affect on the success of shows.  Movies without dragons however faired far better than those with.</a:t>
            </a:r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Shapeshifters</a:t>
            </a:r>
            <a:r>
              <a:rPr lang="en-US" b="1" baseline="0" dirty="0" smtClean="0"/>
              <a:t>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Lost Girl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Blood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Witches of East End</a:t>
            </a:r>
            <a:r>
              <a:rPr lang="en-US" dirty="0" smtClean="0"/>
              <a:t> </a:t>
            </a:r>
            <a:endParaRPr lang="en-US" b="1" baseline="0" dirty="0" smtClean="0"/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pPr marL="0" indent="0">
              <a:buFont typeface="Arial" charset="0"/>
              <a:buNone/>
            </a:pPr>
            <a:r>
              <a:rPr lang="en-US" b="1" baseline="0" dirty="0" smtClean="0"/>
              <a:t>Movies Collected</a:t>
            </a:r>
            <a:r>
              <a:rPr lang="en-US" b="1" baseline="0" dirty="0" smtClean="0"/>
              <a:t>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Shows</a:t>
            </a:r>
            <a:r>
              <a:rPr lang="en-US" b="0" baseline="0" dirty="0" smtClean="0"/>
              <a:t> without s</a:t>
            </a:r>
            <a:r>
              <a:rPr lang="en-US" b="0" dirty="0" smtClean="0"/>
              <a:t>hapeshifters</a:t>
            </a:r>
            <a:r>
              <a:rPr lang="en-US" b="0" baseline="0" dirty="0" smtClean="0"/>
              <a:t> appear to fair better than those with. 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4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Other</a:t>
            </a:r>
            <a:r>
              <a:rPr lang="en-US" b="1" baseline="0" dirty="0" smtClean="0"/>
              <a:t> Mystical Beings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Lost Girl</a:t>
            </a:r>
            <a:r>
              <a:rPr lang="en-US" dirty="0" smtClean="0"/>
              <a:t>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Xena</a:t>
            </a:r>
            <a:r>
              <a:rPr lang="en-US" dirty="0" smtClean="0"/>
              <a:t> 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Ella Enchanted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Hobbit An Unexpected Journey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Chronicles of Narnia The Lion the Witch and the Wardrobe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 Potter and the Sorcerer's Stone</a:t>
            </a:r>
            <a:r>
              <a:rPr lang="en-US" dirty="0" smtClean="0"/>
              <a:t>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Shows without mystical beings are</a:t>
            </a:r>
            <a:r>
              <a:rPr lang="en-US" b="0" baseline="0" dirty="0" smtClean="0"/>
              <a:t> rated on average slightly higher than those with. Movies with other mystical beings however were more successful than those without.</a:t>
            </a:r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3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Hybrids</a:t>
            </a:r>
            <a:r>
              <a:rPr lang="en-US" b="1" baseline="0" dirty="0" smtClean="0"/>
              <a:t>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 Shadows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Grimm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Hemlock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Grove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Hercules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Lost Girl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Sanctuary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Shadowhunters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Teen Wolf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Vampire Diaries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Xena</a:t>
            </a:r>
            <a:r>
              <a:rPr lang="en-US" dirty="0" smtClean="0"/>
              <a:t> </a:t>
            </a:r>
            <a:endParaRPr lang="en-US" b="1" dirty="0" smtClean="0"/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 Potter and the Sorcerer's Stone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Pirates of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Carribbean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Curse of the Black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Pearl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</a:t>
            </a:r>
            <a:r>
              <a:rPr lang="en-US" b="0" baseline="0" dirty="0" smtClean="0"/>
              <a:t>hows without hybrids are on average rated higher than those with.  Movies with hybrids are rated significantly higher than those without.</a:t>
            </a:r>
            <a:endParaRPr lang="en-US" b="1" dirty="0" smtClean="0"/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5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Artificial</a:t>
            </a:r>
            <a:r>
              <a:rPr lang="en-US" b="1" baseline="0" dirty="0" smtClean="0"/>
              <a:t> Beings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Humans</a:t>
            </a:r>
            <a:r>
              <a:rPr lang="en-US" dirty="0" smtClean="0"/>
              <a:t> </a:t>
            </a:r>
            <a:endParaRPr lang="en-US" b="0" baseline="0" dirty="0" smtClean="0"/>
          </a:p>
          <a:p>
            <a:pPr marL="171450" indent="-171450">
              <a:buFont typeface="Arial" charset="0"/>
              <a:buChar char="•"/>
            </a:pPr>
            <a:endParaRPr lang="en-US" b="1" baseline="0" dirty="0" smtClean="0"/>
          </a:p>
          <a:p>
            <a:pPr marL="0" indent="0">
              <a:buFont typeface="Arial" charset="0"/>
              <a:buNone/>
            </a:pPr>
            <a:r>
              <a:rPr lang="en-US" b="1" baseline="0" dirty="0" smtClean="0"/>
              <a:t>Movies Collected: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</a:t>
            </a:r>
            <a:r>
              <a:rPr lang="en-US" b="0" baseline="0" dirty="0" smtClean="0"/>
              <a:t>hows without artificial beings are rated on average higher than those with.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3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Aliens</a:t>
            </a:r>
            <a:r>
              <a:rPr lang="en-US" b="1" baseline="0" dirty="0" smtClean="0"/>
              <a:t>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Who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Roswell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 Trek Voyager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Torchwood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dirty="0" smtClean="0"/>
              <a:t> </a:t>
            </a:r>
            <a:endParaRPr lang="en-US" b="1" baseline="0" dirty="0" smtClean="0"/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</a:t>
            </a:r>
            <a:r>
              <a:rPr lang="en-US" b="0" baseline="0" dirty="0" smtClean="0"/>
              <a:t>hows without aliens are rated higher than those with.  The opposite is true of movies.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Enhanced</a:t>
            </a:r>
            <a:r>
              <a:rPr lang="en-US" b="1" baseline="0" dirty="0" smtClean="0"/>
              <a:t> Humans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Like Me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Hemlock Grove</a:t>
            </a:r>
            <a:r>
              <a:rPr lang="en-US" dirty="0" smtClean="0"/>
              <a:t> </a:t>
            </a:r>
            <a:endParaRPr lang="en-US" b="1" baseline="0" dirty="0" smtClean="0"/>
          </a:p>
          <a:p>
            <a:endParaRPr lang="en-US" b="1" baseline="0" dirty="0" smtClean="0"/>
          </a:p>
          <a:p>
            <a:pPr marL="0" indent="0">
              <a:buFont typeface="Arial" charset="0"/>
              <a:buNone/>
            </a:pPr>
            <a:r>
              <a:rPr lang="en-US" b="1" baseline="0" dirty="0" smtClean="0"/>
              <a:t>Movies Collected</a:t>
            </a:r>
            <a:r>
              <a:rPr lang="en-US" b="1" baseline="0" dirty="0" smtClean="0"/>
              <a:t>: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Shows without enhanced humans are rated on</a:t>
            </a:r>
            <a:r>
              <a:rPr lang="en-US" b="0" baseline="0" dirty="0" smtClean="0"/>
              <a:t> average higher than those with.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50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Ranking Page</a:t>
            </a:r>
          </a:p>
          <a:p>
            <a:endParaRPr lang="en-US" dirty="0" smtClean="0"/>
          </a:p>
          <a:p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has_undead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has_others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has_witch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has_hybrid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has_animalistic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has_ghost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has_werewolf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has_god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has_immortal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has_vampire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has_demon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has_dragon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has_alien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has_shapeshifter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has_fairy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has_artificial</a:t>
            </a:r>
            <a:r>
              <a:rPr lang="en-US" dirty="0" smtClean="0"/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has_enhance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the Undead on Supernatural Success</a:t>
            </a:r>
          </a:p>
          <a:p>
            <a:endParaRPr lang="en-US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 Shadows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iZombie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Dreadful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Walking Dead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Witches of East End</a:t>
            </a:r>
            <a:r>
              <a:rPr lang="en-US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Beetlejuice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Hocus Pocus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Pirates of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Carribbean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Curse of the Black Pearl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</a:t>
            </a:r>
            <a:r>
              <a:rPr lang="en-US" b="1" dirty="0" smtClean="0"/>
              <a:t>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Both</a:t>
            </a:r>
            <a:r>
              <a:rPr lang="en-US" b="0" baseline="0" dirty="0" smtClean="0"/>
              <a:t> shows and movies with undead creatures were shown to have higher ratings than those without</a:t>
            </a:r>
            <a:endParaRPr lang="en-US" b="0" dirty="0" smtClean="0"/>
          </a:p>
          <a:p>
            <a:pPr marL="0" indent="0">
              <a:buFont typeface="Arial" charset="0"/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6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Werewolves</a:t>
            </a:r>
            <a:r>
              <a:rPr lang="en-US" b="1" baseline="0" dirty="0" smtClean="0"/>
              <a:t>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Human UK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Bitten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 Shadows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Hemlock Grove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Dreadful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Sanctuary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Shadowhunters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Teen Wolf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Vampire Diaries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Blood</a:t>
            </a:r>
            <a:r>
              <a:rPr lang="en-US" dirty="0" smtClean="0"/>
              <a:t> 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Twilight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</a:t>
            </a:r>
            <a:r>
              <a:rPr lang="en-US" b="0" baseline="0" dirty="0" smtClean="0"/>
              <a:t>hows with werewolves were shown to have higher ratings than those without.  Werewolves do not appear to have a significant effect on the success of movies.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5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Immortals 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 Shadows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Who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Hemlock Grove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Merlin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Vampire Diaries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Torchwood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Witches of East End</a:t>
            </a:r>
            <a:r>
              <a:rPr lang="en-US" dirty="0" smtClean="0"/>
              <a:t> 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</a:t>
            </a:r>
            <a:r>
              <a:rPr lang="en-US" b="1" baseline="0" dirty="0" smtClean="0"/>
              <a:t>:</a:t>
            </a:r>
          </a:p>
          <a:p>
            <a:endParaRPr lang="en-US" b="1" baseline="0" dirty="0" smtClean="0"/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</a:t>
            </a:r>
            <a:r>
              <a:rPr lang="en-US" b="0" baseline="0" dirty="0" smtClean="0"/>
              <a:t>hows with immortals were shown to have higher ratings than those without</a:t>
            </a:r>
            <a:endParaRPr lang="en-US" b="0" dirty="0" smtClean="0"/>
          </a:p>
          <a:p>
            <a:pPr marL="0" indent="0">
              <a:buFont typeface="Arial" charset="0"/>
              <a:buNone/>
            </a:pPr>
            <a:endParaRPr lang="en-US" b="1" dirty="0" smtClean="0"/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Animalistic</a:t>
            </a:r>
            <a:r>
              <a:rPr lang="en-US" b="1" baseline="0" dirty="0" smtClean="0"/>
              <a:t> Beings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Lost Girl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Merlin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Salem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Sanctuary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Narnia</a:t>
            </a:r>
          </a:p>
          <a:p>
            <a:pPr marL="171450" indent="-171450">
              <a:buFont typeface="Arial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Enchanted</a:t>
            </a:r>
          </a:p>
          <a:p>
            <a:pPr marL="171450" indent="-171450">
              <a:buFont typeface="Arial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Ella Enchanted</a:t>
            </a:r>
            <a:r>
              <a:rPr lang="en-US" dirty="0" smtClean="0">
                <a:effectLst/>
              </a:rPr>
              <a:t>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 Potter and the Sorcerer's Stone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Twilight</a:t>
            </a: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Both</a:t>
            </a:r>
            <a:r>
              <a:rPr lang="en-US" b="0" baseline="0" dirty="0" smtClean="0"/>
              <a:t> shows with animalistic creatures were shown to have slightly higher ratings than those without.  The opposite was found in movies.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4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Witches, Warlocks &amp; Wizards 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 Shadows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Grimm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Hemlock Grove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Merlin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Salem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Secret Circle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Vampire Diaries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Blood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Witches of East End</a:t>
            </a:r>
            <a:r>
              <a:rPr lang="en-US" dirty="0" smtClean="0"/>
              <a:t> </a:t>
            </a:r>
            <a:endParaRPr lang="en-US" b="1" dirty="0" smtClean="0"/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Enchanted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 Potter and the Sorcerer's Stone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Hocus Pocus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Chronicles of Narnia The Lion the Witch and the Wardrobe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Hobbit An Unexpected Journey</a:t>
            </a:r>
            <a:r>
              <a:rPr lang="en-US" dirty="0" smtClean="0"/>
              <a:t>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Both</a:t>
            </a:r>
            <a:r>
              <a:rPr lang="en-US" b="0" baseline="0" dirty="0" smtClean="0"/>
              <a:t> shows and movies with undead creatures were shown to have higher ratings than those without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0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Ghosts</a:t>
            </a:r>
            <a:r>
              <a:rPr lang="en-US" b="1" baseline="0" dirty="0" smtClean="0"/>
              <a:t>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Human UK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 Shadows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Dead Like Me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Ghost Whisperer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Upon a Time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Salem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Shadowhunters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Vampire Diaries</a:t>
            </a:r>
            <a:r>
              <a:rPr lang="en-US" dirty="0" smtClean="0"/>
              <a:t>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Blood</a:t>
            </a:r>
            <a:r>
              <a:rPr lang="en-US" dirty="0" smtClean="0"/>
              <a:t> </a:t>
            </a:r>
            <a:endParaRPr lang="en-US" b="1" dirty="0" smtClean="0"/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Beetlejuice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Ghost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Harry Potter and the Sorcerer's Stone</a:t>
            </a:r>
            <a:r>
              <a:rPr lang="en-US" dirty="0" smtClean="0"/>
              <a:t>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Both</a:t>
            </a:r>
            <a:r>
              <a:rPr lang="en-US" b="0" baseline="0" dirty="0" smtClean="0"/>
              <a:t> shows and movies with undead creatures were shown to have higher ratings than those without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2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Influence of Vampire</a:t>
            </a:r>
            <a:r>
              <a:rPr lang="en-US" b="1" baseline="0" dirty="0" smtClean="0"/>
              <a:t>s </a:t>
            </a:r>
            <a:r>
              <a:rPr lang="en-US" b="1" dirty="0" smtClean="0"/>
              <a:t>on Supernatural Success</a:t>
            </a:r>
          </a:p>
          <a:p>
            <a:endParaRPr lang="en-US" b="1" dirty="0" smtClean="0"/>
          </a:p>
          <a:p>
            <a:r>
              <a:rPr lang="en-US" b="1" dirty="0" smtClean="0"/>
              <a:t>Shows</a:t>
            </a:r>
            <a:r>
              <a:rPr lang="en-US" b="1" baseline="0" dirty="0" smtClean="0"/>
              <a:t>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 Human UK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Buffy the Vampire Slayer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Charmed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Dark Shadows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Lost Girl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Moonlight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Penny Dreadful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Sanctuary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Shadowhunters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Supernatural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Originals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Vampire Diaries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Blood</a:t>
            </a:r>
            <a:r>
              <a:rPr lang="en-US" dirty="0" smtClean="0"/>
              <a:t> </a:t>
            </a:r>
            <a:endParaRPr lang="en-US" b="1" dirty="0" smtClean="0"/>
          </a:p>
          <a:p>
            <a:endParaRPr lang="en-US" b="1" baseline="0" dirty="0" smtClean="0"/>
          </a:p>
          <a:p>
            <a:endParaRPr lang="en-US" b="1" baseline="0" dirty="0" smtClean="0"/>
          </a:p>
          <a:p>
            <a:r>
              <a:rPr lang="en-US" b="1" baseline="0" dirty="0" smtClean="0"/>
              <a:t>Movies Collected: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Fright Night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Interview with the Vampire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Lost Boys</a:t>
            </a:r>
            <a:r>
              <a:rPr lang="en-US" dirty="0" smtClean="0"/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Twilight</a:t>
            </a:r>
            <a:r>
              <a:rPr lang="en-US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Angel</a:t>
            </a:r>
            <a:r>
              <a:rPr lang="en-US" dirty="0" smtClean="0"/>
              <a:t>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charset="0"/>
              <a:buChar char="•"/>
            </a:pP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charset="0"/>
              <a:buNone/>
            </a:pPr>
            <a:r>
              <a:rPr lang="en-US" b="1" dirty="0" smtClean="0"/>
              <a:t>Conclusion:</a:t>
            </a:r>
          </a:p>
          <a:p>
            <a:pPr marL="0" indent="0">
              <a:buFont typeface="Arial" charset="0"/>
              <a:buNone/>
            </a:pPr>
            <a:r>
              <a:rPr lang="en-US" b="0" dirty="0" smtClean="0"/>
              <a:t>S</a:t>
            </a:r>
            <a:r>
              <a:rPr lang="en-US" b="0" baseline="0" dirty="0" smtClean="0"/>
              <a:t>hows with vampires were shown to have higher ratings than those without.  The opposite was found with movies.</a:t>
            </a:r>
            <a:endParaRPr lang="en-US" b="0" dirty="0" smtClean="0"/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D392C-CE58-6C46-AA33-B2C969464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0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5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1947-1E1C-9041-8524-DC1341AAB149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8841-A801-E142-8F52-D8847FB7E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4" Type="http://schemas.openxmlformats.org/officeDocument/2006/relationships/chart" Target="../charts/chart16.xml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4" Type="http://schemas.openxmlformats.org/officeDocument/2006/relationships/chart" Target="../charts/chart18.xml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4" Type="http://schemas.openxmlformats.org/officeDocument/2006/relationships/chart" Target="../charts/chart20.xml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4" Type="http://schemas.openxmlformats.org/officeDocument/2006/relationships/chart" Target="../charts/chart25.xml"/><Relationship Id="rId5" Type="http://schemas.openxmlformats.org/officeDocument/2006/relationships/image" Target="../media/image25.png"/><Relationship Id="rId6" Type="http://schemas.microsoft.com/office/2007/relationships/hdphoto" Target="../media/hdphoto7.wdp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image" Target="../media/image27.png"/><Relationship Id="rId5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4" Type="http://schemas.openxmlformats.org/officeDocument/2006/relationships/chart" Target="../charts/chart28.xml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5" Type="http://schemas.openxmlformats.org/officeDocument/2006/relationships/image" Target="../media/image4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microsoft.com/office/2007/relationships/hdphoto" Target="../media/hdphoto4.wdp"/><Relationship Id="rId8" Type="http://schemas.microsoft.com/office/2007/relationships/hdphoto" Target="../media/hdphoto5.wdp"/><Relationship Id="rId9" Type="http://schemas.openxmlformats.org/officeDocument/2006/relationships/image" Target="../media/image6.png"/><Relationship Id="rId10" Type="http://schemas.microsoft.com/office/2007/relationships/hdphoto" Target="../media/hdphoto6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7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4" Type="http://schemas.openxmlformats.org/officeDocument/2006/relationships/chart" Target="../charts/chart13.xm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400" y="1181100"/>
            <a:ext cx="1848431" cy="56385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2712"/>
            <a:ext cx="6081475" cy="5232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 smtClean="0">
                <a:latin typeface="Phosphate Inline" charset="0"/>
                <a:ea typeface="Phosphate Inline" charset="0"/>
                <a:cs typeface="Phosphate Inline" charset="0"/>
              </a:rPr>
              <a:t>Creature DIVERSITY </a:t>
            </a:r>
            <a:r>
              <a:rPr lang="en-US" sz="2800" spc="300" dirty="0" smtClean="0">
                <a:latin typeface="Phosphate Inline" charset="0"/>
                <a:ea typeface="Phosphate Inline" charset="0"/>
                <a:cs typeface="Phosphate Inline" charset="0"/>
              </a:rPr>
              <a:t>in TV</a:t>
            </a:r>
            <a:endParaRPr lang="en-US" sz="2800" spc="30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02391" y="12"/>
            <a:ext cx="6119493" cy="5232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spc="150" dirty="0" smtClean="0">
                <a:latin typeface="Phosphate Inline" charset="0"/>
                <a:ea typeface="Phosphate Inline" charset="0"/>
                <a:cs typeface="Phosphate Inline" charset="0"/>
              </a:rPr>
              <a:t>Creature DIVERSITY </a:t>
            </a:r>
            <a:r>
              <a:rPr lang="en-US" sz="2800" spc="150" dirty="0" smtClean="0">
                <a:latin typeface="Phosphate Inline" charset="0"/>
                <a:ea typeface="Phosphate Inline" charset="0"/>
                <a:cs typeface="Phosphate Inline" charset="0"/>
              </a:rPr>
              <a:t>in </a:t>
            </a:r>
            <a:r>
              <a:rPr lang="en-US" sz="2800" spc="150" dirty="0" smtClean="0">
                <a:latin typeface="Phosphate Inline" charset="0"/>
                <a:ea typeface="Phosphate Inline" charset="0"/>
                <a:cs typeface="Phosphate Inline" charset="0"/>
              </a:rPr>
              <a:t>MOVIES</a:t>
            </a:r>
            <a:endParaRPr lang="en-US" sz="2800" spc="150" dirty="0"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26067" y="1270000"/>
            <a:ext cx="1874433" cy="5549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26734" y="548644"/>
            <a:ext cx="1848431" cy="62695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47564" y="825500"/>
            <a:ext cx="1796948" cy="59933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209448" y="548644"/>
            <a:ext cx="1874433" cy="62695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43569" y="3352800"/>
            <a:ext cx="1827677" cy="3471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4915" y="5901222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bg1"/>
                </a:solidFill>
              </a:rPr>
              <a:t>Diversity Level 1</a:t>
            </a:r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10446" y="5901222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bg1"/>
                </a:solidFill>
              </a:rPr>
              <a:t>Diversity Level 2</a:t>
            </a:r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8991" y="5887650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bg1"/>
                </a:solidFill>
              </a:rPr>
              <a:t>Diversity Level 3</a:t>
            </a:r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91750" y="5901222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bg1"/>
                </a:solidFill>
              </a:rPr>
              <a:t>Diversity Level 1</a:t>
            </a:r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97364" y="5900896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bg1"/>
                </a:solidFill>
              </a:rPr>
              <a:t>Diversity Level 2</a:t>
            </a:r>
            <a:endParaRPr lang="en-US" b="1" spc="3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501382" y="5900895"/>
            <a:ext cx="14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300" dirty="0" smtClean="0">
                <a:solidFill>
                  <a:schemeClr val="bg1"/>
                </a:solidFill>
              </a:rPr>
              <a:t>Diversity Level 3</a:t>
            </a:r>
            <a:endParaRPr lang="en-US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09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712692128"/>
              </p:ext>
            </p:extLst>
          </p:nvPr>
        </p:nvGraphicFramePr>
        <p:xfrm>
          <a:off x="168313" y="702663"/>
          <a:ext cx="5709733" cy="418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2374" y="262088"/>
            <a:ext cx="5509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Gods &amp; higher beings in TV</a:t>
            </a:r>
            <a:endParaRPr lang="en-US" sz="28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53556" y="261558"/>
            <a:ext cx="583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Gods &amp; higher beings in  Movies</a:t>
            </a:r>
            <a:endParaRPr lang="en-US" sz="28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9358" y="6216745"/>
            <a:ext cx="205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with gods &amp; higher beings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92691" y="6206594"/>
            <a:ext cx="205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without gods &amp; higher beings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21170596">
            <a:off x="7178271" y="1547421"/>
            <a:ext cx="3776818" cy="1815882"/>
          </a:xfrm>
          <a:prstGeom prst="rect">
            <a:avLst/>
          </a:prstGeom>
          <a:noFill/>
          <a:ln w="76200">
            <a:solidFill>
              <a:srgbClr val="800D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A41D21"/>
                </a:solidFill>
              </a:rPr>
              <a:t>None of the movies collected had any explicitly defined gods or higher beings</a:t>
            </a:r>
            <a:endParaRPr lang="en-US" sz="2800" b="1" dirty="0">
              <a:solidFill>
                <a:srgbClr val="A41D2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4" b="27593"/>
          <a:stretch/>
        </p:blipFill>
        <p:spPr>
          <a:xfrm>
            <a:off x="240320" y="4730635"/>
            <a:ext cx="2629625" cy="147595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4" b="27593"/>
          <a:stretch/>
        </p:blipFill>
        <p:spPr>
          <a:xfrm>
            <a:off x="3264396" y="4740786"/>
            <a:ext cx="2629625" cy="14759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4" b="27593"/>
          <a:stretch/>
        </p:blipFill>
        <p:spPr>
          <a:xfrm>
            <a:off x="6343838" y="4740786"/>
            <a:ext cx="2629625" cy="14759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4" b="27593"/>
          <a:stretch/>
        </p:blipFill>
        <p:spPr>
          <a:xfrm>
            <a:off x="9367914" y="4750937"/>
            <a:ext cx="2629625" cy="147595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4" y="1169733"/>
            <a:ext cx="2164055" cy="3998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38" y="1902460"/>
            <a:ext cx="2164055" cy="3998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745" y="4584216"/>
            <a:ext cx="2164055" cy="3998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845" y="4596916"/>
            <a:ext cx="2164055" cy="3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2374" y="262088"/>
            <a:ext cx="5659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Dragons in TV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53556" y="261558"/>
            <a:ext cx="573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Dragons in Movies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065846493"/>
              </p:ext>
            </p:extLst>
          </p:nvPr>
        </p:nvGraphicFramePr>
        <p:xfrm>
          <a:off x="1426293" y="915458"/>
          <a:ext cx="367910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/>
          <p:nvPr>
            <p:extLst>
              <p:ext uri="{D42A27DB-BD31-4B8C-83A1-F6EECF244321}">
                <p14:modId xmlns:p14="http://schemas.microsoft.com/office/powerpoint/2010/main" val="406670527"/>
              </p:ext>
            </p:extLst>
          </p:nvPr>
        </p:nvGraphicFramePr>
        <p:xfrm>
          <a:off x="6985030" y="784779"/>
          <a:ext cx="3759225" cy="5505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105400" y="1632892"/>
            <a:ext cx="927501" cy="923330"/>
          </a:xfrm>
          <a:prstGeom prst="rect">
            <a:avLst/>
          </a:prstGeom>
          <a:solidFill>
            <a:srgbClr val="FFF3CC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Shows with dragons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089965" y="3727449"/>
            <a:ext cx="927501" cy="923330"/>
          </a:xfrm>
          <a:prstGeom prst="rect">
            <a:avLst/>
          </a:prstGeom>
          <a:solidFill>
            <a:srgbClr val="FFF3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Shows without dragons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00247" y="1632892"/>
            <a:ext cx="927501" cy="923330"/>
          </a:xfrm>
          <a:prstGeom prst="rect">
            <a:avLst/>
          </a:prstGeom>
          <a:solidFill>
            <a:srgbClr val="FFF3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Movies with dragons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84812" y="3727449"/>
            <a:ext cx="927501" cy="923330"/>
          </a:xfrm>
          <a:prstGeom prst="rect">
            <a:avLst/>
          </a:prstGeom>
          <a:solidFill>
            <a:srgbClr val="FFF3CC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Movies without dragons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380" y="1818718"/>
            <a:ext cx="1570295" cy="13085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789" y="3977857"/>
            <a:ext cx="1570295" cy="130857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881" y="1818718"/>
            <a:ext cx="1570295" cy="130857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290" y="3977857"/>
            <a:ext cx="1570295" cy="13085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84516" y="825421"/>
            <a:ext cx="947963" cy="23586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24579" y="2919436"/>
            <a:ext cx="947963" cy="23586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308662" y="1175645"/>
            <a:ext cx="665067" cy="1654786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302949" y="2582199"/>
            <a:ext cx="1264684" cy="314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22141808"/>
              </p:ext>
            </p:extLst>
          </p:nvPr>
        </p:nvGraphicFramePr>
        <p:xfrm>
          <a:off x="6188203" y="1404652"/>
          <a:ext cx="5931927" cy="5319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93129181"/>
              </p:ext>
            </p:extLst>
          </p:nvPr>
        </p:nvGraphicFramePr>
        <p:xfrm>
          <a:off x="188863" y="1435100"/>
          <a:ext cx="5828877" cy="5289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Rectangle 32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76391" y="129721"/>
            <a:ext cx="564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Demons in TV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31497" y="156226"/>
            <a:ext cx="372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Demons in Movies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0547" y="2252188"/>
            <a:ext cx="2529444" cy="428212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73747" y="2252188"/>
            <a:ext cx="2529444" cy="4282128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517232" y="3467101"/>
            <a:ext cx="2529444" cy="3048650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260432" y="2413385"/>
            <a:ext cx="2529444" cy="4104000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75" y="932157"/>
            <a:ext cx="1190987" cy="140893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196728" y="5118099"/>
            <a:ext cx="154322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Movies with demons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91829" y="5118100"/>
            <a:ext cx="154322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with demons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689640" y="5118099"/>
            <a:ext cx="163166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without demons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833101" y="5118099"/>
            <a:ext cx="1695619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Movies without </a:t>
            </a:r>
            <a:r>
              <a:rPr lang="en-US" dirty="0" smtClean="0"/>
              <a:t>demons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75" y="932157"/>
            <a:ext cx="1190987" cy="14089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24" y="2088005"/>
            <a:ext cx="1190987" cy="14089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794" y="1006594"/>
            <a:ext cx="1190987" cy="14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6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2374" y="262088"/>
            <a:ext cx="524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Fairies in TV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3556" y="261558"/>
            <a:ext cx="545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Fairies in Movies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875539808"/>
              </p:ext>
            </p:extLst>
          </p:nvPr>
        </p:nvGraphicFramePr>
        <p:xfrm>
          <a:off x="134063" y="784778"/>
          <a:ext cx="470463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952261808"/>
              </p:ext>
            </p:extLst>
          </p:nvPr>
        </p:nvGraphicFramePr>
        <p:xfrm>
          <a:off x="7383184" y="784778"/>
          <a:ext cx="451581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637361" y="2100455"/>
            <a:ext cx="1219200" cy="646331"/>
          </a:xfrm>
          <a:prstGeom prst="rect">
            <a:avLst/>
          </a:prstGeom>
          <a:solidFill>
            <a:srgbClr val="FDF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with fairies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37361" y="4309583"/>
            <a:ext cx="1219200" cy="923330"/>
          </a:xfrm>
          <a:prstGeom prst="rect">
            <a:avLst/>
          </a:prstGeom>
          <a:solidFill>
            <a:srgbClr val="FDF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without fairies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26699" y="2065115"/>
            <a:ext cx="1219200" cy="646331"/>
          </a:xfrm>
          <a:prstGeom prst="rect">
            <a:avLst/>
          </a:prstGeom>
          <a:solidFill>
            <a:srgbClr val="FDF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Movies with fairies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26699" y="4274243"/>
            <a:ext cx="1219200" cy="923330"/>
          </a:xfrm>
          <a:prstGeom prst="rect">
            <a:avLst/>
          </a:prstGeom>
          <a:solidFill>
            <a:srgbClr val="FDF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Movies without fairies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9" t="3815" r="3830" b="4444"/>
          <a:stretch/>
        </p:blipFill>
        <p:spPr>
          <a:xfrm>
            <a:off x="134063" y="1206500"/>
            <a:ext cx="4180412" cy="214161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9" t="3815" r="3830" b="4444"/>
          <a:stretch/>
        </p:blipFill>
        <p:spPr>
          <a:xfrm>
            <a:off x="144802" y="3361808"/>
            <a:ext cx="4492559" cy="221908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9" t="3815" r="3830" b="4444"/>
          <a:stretch/>
        </p:blipFill>
        <p:spPr>
          <a:xfrm flipH="1">
            <a:off x="11048999" y="1921627"/>
            <a:ext cx="824137" cy="142648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49" t="3815" r="3830" b="4444"/>
          <a:stretch/>
        </p:blipFill>
        <p:spPr>
          <a:xfrm flipH="1">
            <a:off x="7543800" y="3477753"/>
            <a:ext cx="4340076" cy="2103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0"/>
          <a:stretch/>
        </p:blipFill>
        <p:spPr>
          <a:xfrm>
            <a:off x="20577" y="2027752"/>
            <a:ext cx="428994" cy="13203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0"/>
          <a:stretch/>
        </p:blipFill>
        <p:spPr>
          <a:xfrm>
            <a:off x="30209" y="4260532"/>
            <a:ext cx="428994" cy="132036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0"/>
          <a:stretch/>
        </p:blipFill>
        <p:spPr>
          <a:xfrm flipH="1">
            <a:off x="11748307" y="2051265"/>
            <a:ext cx="428994" cy="132036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30"/>
          <a:stretch/>
        </p:blipFill>
        <p:spPr>
          <a:xfrm flipH="1">
            <a:off x="11757939" y="4284045"/>
            <a:ext cx="428994" cy="13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89071293"/>
              </p:ext>
            </p:extLst>
          </p:nvPr>
        </p:nvGraphicFramePr>
        <p:xfrm>
          <a:off x="38808" y="2594158"/>
          <a:ext cx="5929520" cy="2999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2374" y="262088"/>
            <a:ext cx="3018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Shapeshifters in TV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53556" y="261558"/>
            <a:ext cx="303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Shapeshifters in Movies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6900" y="6020811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Shows with shapeshifters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07813" y="602081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Shows without shapeshifters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21170596">
            <a:off x="6384689" y="2774331"/>
            <a:ext cx="2771875" cy="2246769"/>
          </a:xfrm>
          <a:prstGeom prst="rect">
            <a:avLst/>
          </a:prstGeom>
          <a:noFill/>
          <a:ln w="76200">
            <a:solidFill>
              <a:srgbClr val="800D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A41D21"/>
                </a:solidFill>
              </a:rPr>
              <a:t>None of the movies collected had any explicitly </a:t>
            </a:r>
            <a:r>
              <a:rPr lang="en-US" sz="2800" b="1" smtClean="0">
                <a:solidFill>
                  <a:srgbClr val="A41D21"/>
                </a:solidFill>
              </a:rPr>
              <a:t>defined shapeshifters</a:t>
            </a:r>
            <a:endParaRPr lang="en-US" sz="2800" b="1" dirty="0">
              <a:solidFill>
                <a:srgbClr val="A41D2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59"/>
          <a:stretch/>
        </p:blipFill>
        <p:spPr>
          <a:xfrm>
            <a:off x="-12700" y="3300741"/>
            <a:ext cx="3302201" cy="23228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63"/>
          <a:stretch/>
        </p:blipFill>
        <p:spPr>
          <a:xfrm>
            <a:off x="403783" y="2623117"/>
            <a:ext cx="2714028" cy="136468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59"/>
          <a:stretch/>
        </p:blipFill>
        <p:spPr>
          <a:xfrm>
            <a:off x="9111284" y="1150986"/>
            <a:ext cx="3052552" cy="21472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633" y="552006"/>
            <a:ext cx="2508845" cy="274618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59"/>
          <a:stretch/>
        </p:blipFill>
        <p:spPr>
          <a:xfrm>
            <a:off x="2671121" y="3277552"/>
            <a:ext cx="3335168" cy="234600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31"/>
          <a:stretch/>
        </p:blipFill>
        <p:spPr>
          <a:xfrm>
            <a:off x="3038470" y="2623116"/>
            <a:ext cx="2741123" cy="118723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59"/>
          <a:stretch/>
        </p:blipFill>
        <p:spPr>
          <a:xfrm>
            <a:off x="8988936" y="4303983"/>
            <a:ext cx="3052552" cy="21472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285" y="3705003"/>
            <a:ext cx="2508845" cy="274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09039727"/>
              </p:ext>
            </p:extLst>
          </p:nvPr>
        </p:nvGraphicFramePr>
        <p:xfrm>
          <a:off x="6132024" y="726069"/>
          <a:ext cx="5927339" cy="388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6045200"/>
            <a:ext cx="12192000" cy="787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2374" y="262088"/>
            <a:ext cx="565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Other mystical beings in TV</a:t>
            </a:r>
            <a:endParaRPr lang="en-US" sz="28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3556" y="261558"/>
            <a:ext cx="5805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Other mystical beings in Movies</a:t>
            </a:r>
            <a:endParaRPr lang="en-US" sz="28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107536581"/>
              </p:ext>
            </p:extLst>
          </p:nvPr>
        </p:nvGraphicFramePr>
        <p:xfrm>
          <a:off x="34946" y="746881"/>
          <a:ext cx="5922026" cy="386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riangle 13"/>
          <p:cNvSpPr/>
          <p:nvPr/>
        </p:nvSpPr>
        <p:spPr>
          <a:xfrm>
            <a:off x="654050" y="894129"/>
            <a:ext cx="1155700" cy="3474668"/>
          </a:xfrm>
          <a:prstGeom prst="triangle">
            <a:avLst/>
          </a:prstGeom>
          <a:solidFill>
            <a:srgbClr val="A4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>
            <a:off x="3945731" y="894129"/>
            <a:ext cx="1155700" cy="3474668"/>
          </a:xfrm>
          <a:prstGeom prst="triangle">
            <a:avLst/>
          </a:prstGeom>
          <a:solidFill>
            <a:srgbClr val="A4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/>
          <p:cNvSpPr/>
          <p:nvPr/>
        </p:nvSpPr>
        <p:spPr>
          <a:xfrm>
            <a:off x="7197864" y="1236589"/>
            <a:ext cx="1155700" cy="3132208"/>
          </a:xfrm>
          <a:prstGeom prst="triangle">
            <a:avLst/>
          </a:prstGeom>
          <a:solidFill>
            <a:srgbClr val="A4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/>
          <p:cNvSpPr/>
          <p:nvPr/>
        </p:nvSpPr>
        <p:spPr>
          <a:xfrm>
            <a:off x="10483850" y="2235866"/>
            <a:ext cx="1155700" cy="2132931"/>
          </a:xfrm>
          <a:prstGeom prst="triangle">
            <a:avLst/>
          </a:prstGeom>
          <a:solidFill>
            <a:srgbClr val="A4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9884" y="6376077"/>
            <a:ext cx="271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Shows with other mysticals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68995" y="6376077"/>
            <a:ext cx="310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Shows without other mysticals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64320" y="6316702"/>
            <a:ext cx="289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Movies with other mysticals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3431" y="6316702"/>
            <a:ext cx="310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Movies without other mysticals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4" t="28127" r="24825"/>
          <a:stretch/>
        </p:blipFill>
        <p:spPr>
          <a:xfrm>
            <a:off x="390743" y="3914353"/>
            <a:ext cx="1682314" cy="242450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4" t="28127" r="24825"/>
          <a:stretch/>
        </p:blipFill>
        <p:spPr>
          <a:xfrm>
            <a:off x="3667343" y="3892200"/>
            <a:ext cx="1682314" cy="242450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4" t="28127" r="24825"/>
          <a:stretch/>
        </p:blipFill>
        <p:spPr>
          <a:xfrm>
            <a:off x="6934557" y="3899769"/>
            <a:ext cx="1682314" cy="242450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4" t="28127" r="24825"/>
          <a:stretch/>
        </p:blipFill>
        <p:spPr>
          <a:xfrm>
            <a:off x="10211157" y="3877616"/>
            <a:ext cx="1682314" cy="24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99831644"/>
              </p:ext>
            </p:extLst>
          </p:nvPr>
        </p:nvGraphicFramePr>
        <p:xfrm>
          <a:off x="6145161" y="773093"/>
          <a:ext cx="5889602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05140"/>
              </p:ext>
            </p:extLst>
          </p:nvPr>
        </p:nvGraphicFramePr>
        <p:xfrm>
          <a:off x="153983" y="773093"/>
          <a:ext cx="5814345" cy="5120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1" name="Rectangle 30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22374" y="262088"/>
            <a:ext cx="5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Hybrids in TV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3556" y="261558"/>
            <a:ext cx="5784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Hybrids In Movies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3277" y="6347406"/>
            <a:ext cx="207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</a:t>
            </a:r>
            <a:r>
              <a:rPr lang="en-US" smtClean="0"/>
              <a:t>with hybrids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454113" y="6347406"/>
            <a:ext cx="235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Shows without hybrids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449834" y="6318537"/>
            <a:ext cx="207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Movies with hybrids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480670" y="6318537"/>
            <a:ext cx="247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Movies without </a:t>
            </a:r>
            <a:r>
              <a:rPr lang="en-US" dirty="0" smtClean="0"/>
              <a:t>hybrids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000" b="95000" l="57250" r="99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208" t="52413"/>
          <a:stretch/>
        </p:blipFill>
        <p:spPr>
          <a:xfrm rot="18803958">
            <a:off x="1411119" y="2366291"/>
            <a:ext cx="2444583" cy="271855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8" t="52413"/>
          <a:stretch/>
        </p:blipFill>
        <p:spPr>
          <a:xfrm rot="18647811">
            <a:off x="6971556" y="1184955"/>
            <a:ext cx="3359560" cy="418248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8" t="52413"/>
          <a:stretch/>
        </p:blipFill>
        <p:spPr>
          <a:xfrm rot="2796042" flipH="1">
            <a:off x="1791158" y="1365691"/>
            <a:ext cx="3319486" cy="369151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08" t="52413"/>
          <a:stretch/>
        </p:blipFill>
        <p:spPr>
          <a:xfrm rot="2796042" flipH="1">
            <a:off x="9233564" y="4680090"/>
            <a:ext cx="773958" cy="8606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56" y="3709624"/>
            <a:ext cx="2355428" cy="23083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68" y="3840087"/>
            <a:ext cx="2355428" cy="23083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5840" y="3727795"/>
            <a:ext cx="2355428" cy="23083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0670" y="3840087"/>
            <a:ext cx="2355428" cy="230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22374" y="262088"/>
            <a:ext cx="554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Artificial beings in TV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53556" y="261558"/>
            <a:ext cx="5807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Artificial beings in Movies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graphicFrame>
        <p:nvGraphicFramePr>
          <p:cNvPr id="45" name="Chart 44"/>
          <p:cNvGraphicFramePr/>
          <p:nvPr>
            <p:extLst>
              <p:ext uri="{D42A27DB-BD31-4B8C-83A1-F6EECF244321}">
                <p14:modId xmlns:p14="http://schemas.microsoft.com/office/powerpoint/2010/main" val="561556190"/>
              </p:ext>
            </p:extLst>
          </p:nvPr>
        </p:nvGraphicFramePr>
        <p:xfrm>
          <a:off x="18496" y="784779"/>
          <a:ext cx="5939684" cy="387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96512" y="6123946"/>
            <a:ext cx="200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with artificial beings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09532" y="6123946"/>
            <a:ext cx="200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Shows without </a:t>
            </a:r>
            <a:r>
              <a:rPr lang="en-US" dirty="0" smtClean="0"/>
              <a:t>artificial beings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21170596">
            <a:off x="7148815" y="1258957"/>
            <a:ext cx="3776818" cy="1815882"/>
          </a:xfrm>
          <a:prstGeom prst="rect">
            <a:avLst/>
          </a:prstGeom>
          <a:noFill/>
          <a:ln w="76200">
            <a:solidFill>
              <a:srgbClr val="800D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A41D21"/>
                </a:solidFill>
              </a:rPr>
              <a:t>None of the movies collected had any explicitly defined artificial beings</a:t>
            </a:r>
            <a:endParaRPr lang="en-US" sz="2800" b="1" dirty="0">
              <a:solidFill>
                <a:srgbClr val="A41D2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13" y="3700248"/>
            <a:ext cx="2273330" cy="22733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8" y="3725633"/>
            <a:ext cx="2273330" cy="22733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546" y="3725633"/>
            <a:ext cx="2273330" cy="227333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01" y="3751018"/>
            <a:ext cx="2273330" cy="22733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23" y="1544793"/>
            <a:ext cx="833176" cy="6221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00" y="719712"/>
            <a:ext cx="833176" cy="622105"/>
          </a:xfrm>
          <a:prstGeom prst="rect">
            <a:avLst/>
          </a:prstGeom>
        </p:spPr>
      </p:pic>
      <p:sp>
        <p:nvSpPr>
          <p:cNvPr id="25" name="Triangle 24"/>
          <p:cNvSpPr/>
          <p:nvPr/>
        </p:nvSpPr>
        <p:spPr>
          <a:xfrm rot="418183">
            <a:off x="979433" y="1754272"/>
            <a:ext cx="444500" cy="2620968"/>
          </a:xfrm>
          <a:prstGeom prst="triangle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/>
          <p:cNvSpPr/>
          <p:nvPr/>
        </p:nvSpPr>
        <p:spPr>
          <a:xfrm rot="21179041">
            <a:off x="1416502" y="1754255"/>
            <a:ext cx="444500" cy="2620968"/>
          </a:xfrm>
          <a:prstGeom prst="triangle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/>
          <p:cNvSpPr/>
          <p:nvPr/>
        </p:nvSpPr>
        <p:spPr>
          <a:xfrm rot="274736">
            <a:off x="4105305" y="932598"/>
            <a:ext cx="444500" cy="3440091"/>
          </a:xfrm>
          <a:prstGeom prst="triangle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/>
          <p:cNvSpPr/>
          <p:nvPr/>
        </p:nvSpPr>
        <p:spPr>
          <a:xfrm rot="21260197">
            <a:off x="4537183" y="947009"/>
            <a:ext cx="444500" cy="3420358"/>
          </a:xfrm>
          <a:prstGeom prst="triangle">
            <a:avLst/>
          </a:prstGeom>
          <a:solidFill>
            <a:srgbClr val="FF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659179663"/>
              </p:ext>
            </p:extLst>
          </p:nvPr>
        </p:nvGraphicFramePr>
        <p:xfrm>
          <a:off x="6146694" y="1506261"/>
          <a:ext cx="5853916" cy="4827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932911"/>
              </p:ext>
            </p:extLst>
          </p:nvPr>
        </p:nvGraphicFramePr>
        <p:xfrm>
          <a:off x="11986" y="1506261"/>
          <a:ext cx="5952219" cy="4828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6375400"/>
            <a:ext cx="12182400" cy="482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8264" y="6354489"/>
            <a:ext cx="559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chemeClr val="bg1"/>
                </a:solidFill>
                <a:latin typeface="Phosphate Inline" charset="0"/>
                <a:ea typeface="Phosphate Inline" charset="0"/>
                <a:cs typeface="Phosphate Inline" charset="0"/>
              </a:rPr>
              <a:t>Aliens in TV</a:t>
            </a:r>
            <a:endParaRPr lang="en-US" sz="2800" spc="600" dirty="0">
              <a:solidFill>
                <a:schemeClr val="bg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9446" y="6353959"/>
            <a:ext cx="604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chemeClr val="bg1"/>
                </a:solidFill>
                <a:latin typeface="Phosphate Inline" charset="0"/>
                <a:ea typeface="Phosphate Inline" charset="0"/>
                <a:cs typeface="Phosphate Inline" charset="0"/>
              </a:rPr>
              <a:t>Aliens in Movies</a:t>
            </a:r>
            <a:endParaRPr lang="en-US" sz="2800" spc="600" dirty="0">
              <a:solidFill>
                <a:schemeClr val="bg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8" name="Triangle 7"/>
          <p:cNvSpPr/>
          <p:nvPr/>
        </p:nvSpPr>
        <p:spPr>
          <a:xfrm>
            <a:off x="775166" y="1273784"/>
            <a:ext cx="1496291" cy="3257208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3797054" y="1210919"/>
            <a:ext cx="1496291" cy="4313581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21183204">
            <a:off x="912657" y="337632"/>
            <a:ext cx="1092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Shows with aliens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314249">
            <a:off x="4030035" y="374576"/>
            <a:ext cx="1092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Shows without aliens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riangle 9"/>
          <p:cNvSpPr/>
          <p:nvPr/>
        </p:nvSpPr>
        <p:spPr>
          <a:xfrm>
            <a:off x="6754090" y="1210921"/>
            <a:ext cx="1496291" cy="4313579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/>
          <p:cNvSpPr/>
          <p:nvPr/>
        </p:nvSpPr>
        <p:spPr>
          <a:xfrm>
            <a:off x="10016804" y="1210921"/>
            <a:ext cx="1496291" cy="3640479"/>
          </a:xfrm>
          <a:prstGeom prst="triangl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21016358">
            <a:off x="6934517" y="319566"/>
            <a:ext cx="1092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Movies with aliens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221794">
            <a:off x="10248969" y="331717"/>
            <a:ext cx="1092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Movies without aliens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3643">
            <a:off x="900041" y="4114615"/>
            <a:ext cx="1229494" cy="95494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9242">
            <a:off x="3922641" y="4813115"/>
            <a:ext cx="1229494" cy="95494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4876">
            <a:off x="7010653" y="5100088"/>
            <a:ext cx="1229494" cy="9549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03707">
            <a:off x="10282948" y="4787530"/>
            <a:ext cx="1229494" cy="9549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5">
            <a:off x="236267" y="389596"/>
            <a:ext cx="2480712" cy="125844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2013">
            <a:off x="3233468" y="364196"/>
            <a:ext cx="2480712" cy="125844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841">
            <a:off x="6177839" y="364196"/>
            <a:ext cx="2480712" cy="125844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7712">
            <a:off x="9524594" y="364196"/>
            <a:ext cx="2480712" cy="1258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10902">
            <a:off x="967468" y="442676"/>
            <a:ext cx="111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Shows with aliens</a:t>
            </a:r>
            <a:endParaRPr lang="en-US" sz="1600" b="1" dirty="0"/>
          </a:p>
        </p:txBody>
      </p:sp>
      <p:sp>
        <p:nvSpPr>
          <p:cNvPr id="39" name="TextBox 38"/>
          <p:cNvSpPr txBox="1"/>
          <p:nvPr/>
        </p:nvSpPr>
        <p:spPr>
          <a:xfrm rot="523154">
            <a:off x="6934117" y="422443"/>
            <a:ext cx="111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Movies with </a:t>
            </a:r>
            <a:r>
              <a:rPr lang="en-US" sz="1600" b="1" dirty="0" smtClean="0"/>
              <a:t>aliens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 rot="20972576">
            <a:off x="10217870" y="327225"/>
            <a:ext cx="1111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Movies without </a:t>
            </a:r>
            <a:r>
              <a:rPr lang="en-US" sz="1600" b="1" dirty="0" smtClean="0"/>
              <a:t>aliens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 rot="20548771">
            <a:off x="3883522" y="337632"/>
            <a:ext cx="1111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Shows without </a:t>
            </a:r>
            <a:r>
              <a:rPr lang="en-US" sz="1600" b="1" dirty="0" smtClean="0"/>
              <a:t>aliens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840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2374" y="262088"/>
            <a:ext cx="568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Enhanced humans in TV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53555" y="261558"/>
            <a:ext cx="5905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Enhanced humans in Movies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1026227553"/>
              </p:ext>
            </p:extLst>
          </p:nvPr>
        </p:nvGraphicFramePr>
        <p:xfrm>
          <a:off x="37390" y="784779"/>
          <a:ext cx="6019470" cy="4828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6" y="2405303"/>
            <a:ext cx="2370428" cy="32080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68" y="932164"/>
            <a:ext cx="3242936" cy="46812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75" y="3868635"/>
            <a:ext cx="2202978" cy="29814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404" y="3876527"/>
            <a:ext cx="2202978" cy="2981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7172" y="4233358"/>
            <a:ext cx="136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Shows with enhanced humans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19577" y="3639406"/>
            <a:ext cx="1360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Shows without enhanced humans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1170596">
            <a:off x="7178271" y="1547421"/>
            <a:ext cx="3776818" cy="1815882"/>
          </a:xfrm>
          <a:prstGeom prst="rect">
            <a:avLst/>
          </a:prstGeom>
          <a:noFill/>
          <a:ln w="76200">
            <a:solidFill>
              <a:srgbClr val="800D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A41D21"/>
                </a:solidFill>
              </a:rPr>
              <a:t>None of the movies collected had any explicitly defined enhanced humans</a:t>
            </a:r>
            <a:endParaRPr lang="en-US" sz="2800" b="1" dirty="0">
              <a:solidFill>
                <a:srgbClr val="A41D2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7" t="12963" r="21695"/>
          <a:stretch/>
        </p:blipFill>
        <p:spPr>
          <a:xfrm>
            <a:off x="1040710" y="5477957"/>
            <a:ext cx="1008256" cy="13800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7" t="12963" r="21695"/>
          <a:stretch/>
        </p:blipFill>
        <p:spPr>
          <a:xfrm>
            <a:off x="3887821" y="5484170"/>
            <a:ext cx="1008256" cy="138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t="556" r="27500" b="11388"/>
          <a:stretch/>
        </p:blipFill>
        <p:spPr>
          <a:xfrm>
            <a:off x="2378293" y="439507"/>
            <a:ext cx="1668299" cy="1668299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0" t="5694" r="42200" b="1068"/>
          <a:stretch/>
        </p:blipFill>
        <p:spPr>
          <a:xfrm>
            <a:off x="4399947" y="439507"/>
            <a:ext cx="1668299" cy="1668299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0" t="1563" r="6600" b="16145"/>
          <a:stretch/>
        </p:blipFill>
        <p:spPr>
          <a:xfrm>
            <a:off x="6464300" y="419100"/>
            <a:ext cx="1625600" cy="1625600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050" y="419100"/>
            <a:ext cx="1626650" cy="1625600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r="30000"/>
          <a:stretch/>
        </p:blipFill>
        <p:spPr>
          <a:xfrm>
            <a:off x="482600" y="2514600"/>
            <a:ext cx="1625600" cy="1625600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8" t="1" r="18714" b="-510"/>
          <a:stretch/>
        </p:blipFill>
        <p:spPr>
          <a:xfrm>
            <a:off x="2476500" y="2514600"/>
            <a:ext cx="1625600" cy="1625600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t="-1" r="31750" b="-750"/>
          <a:stretch/>
        </p:blipFill>
        <p:spPr>
          <a:xfrm>
            <a:off x="4470400" y="2514600"/>
            <a:ext cx="1625600" cy="1625600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6" b="27962"/>
          <a:stretch/>
        </p:blipFill>
        <p:spPr>
          <a:xfrm>
            <a:off x="6464300" y="2514600"/>
            <a:ext cx="1625600" cy="1624226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1" t="1249" r="17323" b="17251"/>
          <a:stretch/>
        </p:blipFill>
        <p:spPr>
          <a:xfrm>
            <a:off x="10452888" y="2514014"/>
            <a:ext cx="1624812" cy="1624812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6" r="20000"/>
          <a:stretch/>
        </p:blipFill>
        <p:spPr>
          <a:xfrm>
            <a:off x="482206" y="4546600"/>
            <a:ext cx="1625994" cy="1625994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4546994"/>
            <a:ext cx="1625600" cy="1625600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5" t="1679" r="18496" b="8"/>
          <a:stretch/>
        </p:blipFill>
        <p:spPr>
          <a:xfrm>
            <a:off x="4470400" y="4545226"/>
            <a:ext cx="1627368" cy="1627368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1" t="-365" r="30484" b="365"/>
          <a:stretch/>
        </p:blipFill>
        <p:spPr>
          <a:xfrm>
            <a:off x="6464300" y="4545226"/>
            <a:ext cx="1627368" cy="1627368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1"/>
          <a:stretch/>
        </p:blipFill>
        <p:spPr>
          <a:xfrm>
            <a:off x="8458200" y="4544640"/>
            <a:ext cx="1627954" cy="1627954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r="16625"/>
          <a:stretch/>
        </p:blipFill>
        <p:spPr>
          <a:xfrm>
            <a:off x="336986" y="399447"/>
            <a:ext cx="1645253" cy="1645253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" t="6909" r="95" b="33373"/>
          <a:stretch/>
        </p:blipFill>
        <p:spPr>
          <a:xfrm>
            <a:off x="8485954" y="2504449"/>
            <a:ext cx="1600200" cy="1603254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954" y="462553"/>
            <a:ext cx="1627200" cy="1627200"/>
          </a:xfrm>
          <a:prstGeom prst="ellipse">
            <a:avLst/>
          </a:prstGeom>
          <a:ln w="76200">
            <a:solidFill>
              <a:srgbClr val="D8C4BD"/>
            </a:solidFill>
          </a:ln>
        </p:spPr>
      </p:pic>
    </p:spTree>
    <p:extLst>
      <p:ext uri="{BB962C8B-B14F-4D97-AF65-F5344CB8AC3E}">
        <p14:creationId xmlns:p14="http://schemas.microsoft.com/office/powerpoint/2010/main" val="2048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75100"/>
            <a:ext cx="12192000" cy="28829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3975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07946388"/>
              </p:ext>
            </p:extLst>
          </p:nvPr>
        </p:nvGraphicFramePr>
        <p:xfrm>
          <a:off x="51923" y="421710"/>
          <a:ext cx="5978957" cy="3729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587728478"/>
              </p:ext>
            </p:extLst>
          </p:nvPr>
        </p:nvGraphicFramePr>
        <p:xfrm>
          <a:off x="6223694" y="444933"/>
          <a:ext cx="5562600" cy="3705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1289">
            <a:off x="9650803" y="2324353"/>
            <a:ext cx="1953512" cy="241142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46" y="1092784"/>
            <a:ext cx="2305345" cy="3627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7373">
            <a:off x="537624" y="739656"/>
            <a:ext cx="2543816" cy="40111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3591">
            <a:off x="3781522" y="2929419"/>
            <a:ext cx="1485073" cy="15922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63886">
            <a:off x="9550432" y="3640542"/>
            <a:ext cx="1621223" cy="205557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3971">
            <a:off x="6423601" y="3833384"/>
            <a:ext cx="1851045" cy="2346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3326">
            <a:off x="329669" y="3402053"/>
            <a:ext cx="1851045" cy="234696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160">
            <a:off x="4072862" y="3147072"/>
            <a:ext cx="1475426" cy="187071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42" y="5505474"/>
            <a:ext cx="2959005" cy="1180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0" y="5104941"/>
            <a:ext cx="3314988" cy="13228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28" y="4493495"/>
            <a:ext cx="2767745" cy="110444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768" y="4884591"/>
            <a:ext cx="3268584" cy="130430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0499" y="12712"/>
            <a:ext cx="5769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chemeClr val="bg1"/>
                </a:solidFill>
                <a:latin typeface="Phosphate Inline" charset="0"/>
                <a:ea typeface="Phosphate Inline" charset="0"/>
                <a:cs typeface="Phosphate Inline" charset="0"/>
              </a:rPr>
              <a:t>Undead creatures in TV</a:t>
            </a:r>
            <a:endParaRPr lang="en-US" sz="2800" spc="300" dirty="0">
              <a:solidFill>
                <a:schemeClr val="bg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41681" y="12182"/>
            <a:ext cx="594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chemeClr val="bg1"/>
                </a:solidFill>
                <a:latin typeface="Phosphate Inline" charset="0"/>
                <a:ea typeface="Phosphate Inline" charset="0"/>
                <a:cs typeface="Phosphate Inline" charset="0"/>
              </a:rPr>
              <a:t>Undead creatures in Movies</a:t>
            </a:r>
            <a:endParaRPr lang="en-US" sz="2800" spc="300" dirty="0">
              <a:solidFill>
                <a:schemeClr val="bg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1419" y="5592379"/>
            <a:ext cx="1633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Shows with the undead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73393" y="4858592"/>
            <a:ext cx="171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Shows without </a:t>
            </a:r>
            <a:r>
              <a:rPr lang="en-US" dirty="0" smtClean="0">
                <a:solidFill>
                  <a:schemeClr val="bg1"/>
                </a:solidFill>
              </a:rPr>
              <a:t>the undead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07060" y="5808202"/>
            <a:ext cx="135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Movies with the undead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672325" y="5226005"/>
            <a:ext cx="168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Movies without </a:t>
            </a:r>
            <a:r>
              <a:rPr lang="en-US" dirty="0" smtClean="0">
                <a:solidFill>
                  <a:schemeClr val="bg1"/>
                </a:solidFill>
              </a:rPr>
              <a:t>the undead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7819" y="77933"/>
            <a:ext cx="577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800D00"/>
                </a:solidFill>
                <a:latin typeface="Phosphate Inline" charset="0"/>
                <a:ea typeface="Phosphate Inline" charset="0"/>
                <a:cs typeface="Phosphate Inline" charset="0"/>
              </a:rPr>
              <a:t>Werewolves in TV</a:t>
            </a:r>
            <a:endParaRPr lang="en-US" sz="2800" spc="300" dirty="0">
              <a:solidFill>
                <a:srgbClr val="800D00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7713" y="77933"/>
            <a:ext cx="483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smtClean="0">
                <a:solidFill>
                  <a:srgbClr val="800D00"/>
                </a:solidFill>
                <a:latin typeface="Phosphate Inline" charset="0"/>
                <a:ea typeface="Phosphate Inline" charset="0"/>
                <a:cs typeface="Phosphate Inline" charset="0"/>
              </a:rPr>
              <a:t>Werewolves in Movies</a:t>
            </a:r>
            <a:endParaRPr lang="en-US" sz="2800" spc="300" dirty="0">
              <a:solidFill>
                <a:srgbClr val="800D00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graphicFrame>
        <p:nvGraphicFramePr>
          <p:cNvPr id="30" name="Chart 29"/>
          <p:cNvGraphicFramePr/>
          <p:nvPr>
            <p:extLst>
              <p:ext uri="{D42A27DB-BD31-4B8C-83A1-F6EECF244321}">
                <p14:modId xmlns:p14="http://schemas.microsoft.com/office/powerpoint/2010/main" val="327389880"/>
              </p:ext>
            </p:extLst>
          </p:nvPr>
        </p:nvGraphicFramePr>
        <p:xfrm>
          <a:off x="-29884" y="607480"/>
          <a:ext cx="2694534" cy="612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val 11"/>
          <p:cNvSpPr/>
          <p:nvPr/>
        </p:nvSpPr>
        <p:spPr>
          <a:xfrm>
            <a:off x="29883" y="4203164"/>
            <a:ext cx="1597035" cy="2045236"/>
          </a:xfrm>
          <a:prstGeom prst="flowChartDelay">
            <a:avLst/>
          </a:prstGeom>
          <a:solidFill>
            <a:srgbClr val="986D4E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1"/>
          <p:cNvSpPr/>
          <p:nvPr/>
        </p:nvSpPr>
        <p:spPr>
          <a:xfrm>
            <a:off x="29884" y="1306758"/>
            <a:ext cx="2197380" cy="2291708"/>
          </a:xfrm>
          <a:prstGeom prst="flowChartDelay">
            <a:avLst/>
          </a:prstGeom>
          <a:solidFill>
            <a:srgbClr val="986D4E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257984176"/>
              </p:ext>
            </p:extLst>
          </p:nvPr>
        </p:nvGraphicFramePr>
        <p:xfrm>
          <a:off x="9557234" y="548920"/>
          <a:ext cx="2634766" cy="6176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val 11"/>
          <p:cNvSpPr/>
          <p:nvPr/>
        </p:nvSpPr>
        <p:spPr>
          <a:xfrm flipH="1">
            <a:off x="9918700" y="3836173"/>
            <a:ext cx="2273298" cy="2476075"/>
          </a:xfrm>
          <a:prstGeom prst="flowChartDelay">
            <a:avLst/>
          </a:prstGeom>
          <a:solidFill>
            <a:srgbClr val="986D4E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11"/>
          <p:cNvSpPr/>
          <p:nvPr/>
        </p:nvSpPr>
        <p:spPr>
          <a:xfrm flipH="1">
            <a:off x="10020299" y="809456"/>
            <a:ext cx="2171697" cy="2766181"/>
          </a:xfrm>
          <a:prstGeom prst="flowChartDelay">
            <a:avLst/>
          </a:prstGeom>
          <a:solidFill>
            <a:srgbClr val="986D4E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0" y="2151682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Shows with werewolves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98104" y="5001039"/>
            <a:ext cx="1511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Shows without werewolves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36511" y="1915440"/>
            <a:ext cx="162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Movies with werewolves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38408" y="4704866"/>
            <a:ext cx="1511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Movies without werewolves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80469" l="49219" r="78516">
                        <a14:foregroundMark x1="71094" y1="3516" x2="71094" y2="3516"/>
                        <a14:foregroundMark x1="76172" y1="44922" x2="76172" y2="44922"/>
                        <a14:foregroundMark x1="50781" y1="14063" x2="50781" y2="14063"/>
                        <a14:foregroundMark x1="64063" y1="28125" x2="64063" y2="28125"/>
                        <a14:foregroundMark x1="59766" y1="40234" x2="59766" y2="40234"/>
                        <a14:foregroundMark x1="51172" y1="29688" x2="51172" y2="29688"/>
                        <a14:foregroundMark x1="53125" y1="36719" x2="53125" y2="36719"/>
                        <a14:foregroundMark x1="50391" y1="33203" x2="50391" y2="33203"/>
                        <a14:foregroundMark x1="56250" y1="32031" x2="56250" y2="32031"/>
                        <a14:foregroundMark x1="62109" y1="34766" x2="62109" y2="34766"/>
                        <a14:foregroundMark x1="53125" y1="66406" x2="53125" y2="66406"/>
                        <a14:foregroundMark x1="51172" y1="71484" x2="51172" y2="71484"/>
                        <a14:foregroundMark x1="55469" y1="69531" x2="55469" y2="69531"/>
                        <a14:foregroundMark x1="50391" y1="62109" x2="50391" y2="62109"/>
                        <a14:foregroundMark x1="50391" y1="68359" x2="50391" y2="68359"/>
                        <a14:foregroundMark x1="50391" y1="74219" x2="50391" y2="74219"/>
                        <a14:foregroundMark x1="51953" y1="77734" x2="51953" y2="77734"/>
                        <a14:foregroundMark x1="61328" y1="71875" x2="61328" y2="71875"/>
                        <a14:backgroundMark x1="73828" y1="56250" x2="73828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098" r="20948" b="19141"/>
          <a:stretch/>
        </p:blipFill>
        <p:spPr>
          <a:xfrm>
            <a:off x="37816" y="565225"/>
            <a:ext cx="565311" cy="14767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8" r="20948" b="19141"/>
          <a:stretch/>
        </p:blipFill>
        <p:spPr>
          <a:xfrm>
            <a:off x="40787" y="3826133"/>
            <a:ext cx="565311" cy="14767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8" r="20948" b="19141"/>
          <a:stretch/>
        </p:blipFill>
        <p:spPr>
          <a:xfrm flipH="1">
            <a:off x="11620646" y="285159"/>
            <a:ext cx="565311" cy="14767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8" r="20948" b="19141"/>
          <a:stretch/>
        </p:blipFill>
        <p:spPr>
          <a:xfrm flipH="1">
            <a:off x="11623617" y="3546067"/>
            <a:ext cx="565311" cy="14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842939"/>
            <a:ext cx="12192000" cy="1015061"/>
          </a:xfrm>
          <a:prstGeom prst="rect">
            <a:avLst/>
          </a:prstGeom>
          <a:solidFill>
            <a:srgbClr val="A4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80061518"/>
              </p:ext>
            </p:extLst>
          </p:nvPr>
        </p:nvGraphicFramePr>
        <p:xfrm>
          <a:off x="96732" y="719667"/>
          <a:ext cx="5451401" cy="5287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2374" y="262088"/>
            <a:ext cx="491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Immortals in TV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53556" y="261558"/>
            <a:ext cx="527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Immortals in Movies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6894" y="6232565"/>
            <a:ext cx="186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Shows with immortals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76076" y="6237401"/>
            <a:ext cx="1865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Shows without immortals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1170596">
            <a:off x="7178271" y="1547421"/>
            <a:ext cx="3776818" cy="1815882"/>
          </a:xfrm>
          <a:prstGeom prst="rect">
            <a:avLst/>
          </a:prstGeom>
          <a:noFill/>
          <a:ln w="76200">
            <a:solidFill>
              <a:srgbClr val="800D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A41D21"/>
                </a:solidFill>
              </a:rPr>
              <a:t>None of the movies collected had any explicitly defined immortals</a:t>
            </a:r>
            <a:endParaRPr lang="en-US" sz="2800" b="1" dirty="0">
              <a:solidFill>
                <a:srgbClr val="A41D2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93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13" y="4285063"/>
            <a:ext cx="964901" cy="19298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993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96" y="4276669"/>
            <a:ext cx="964901" cy="192980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93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96" y="4302764"/>
            <a:ext cx="964901" cy="19298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93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79" y="4294370"/>
            <a:ext cx="964901" cy="1929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79868" l="1661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47" b="18288"/>
          <a:stretch/>
        </p:blipFill>
        <p:spPr>
          <a:xfrm rot="19134170">
            <a:off x="226434" y="2758910"/>
            <a:ext cx="1889877" cy="17473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7" b="18288"/>
          <a:stretch/>
        </p:blipFill>
        <p:spPr>
          <a:xfrm rot="19134170">
            <a:off x="3024024" y="3357413"/>
            <a:ext cx="1346230" cy="124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8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88721834"/>
              </p:ext>
            </p:extLst>
          </p:nvPr>
        </p:nvGraphicFramePr>
        <p:xfrm>
          <a:off x="53813" y="3290154"/>
          <a:ext cx="5854700" cy="3571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Rectangle 35"/>
          <p:cNvSpPr/>
          <p:nvPr/>
        </p:nvSpPr>
        <p:spPr>
          <a:xfrm>
            <a:off x="0" y="2590799"/>
            <a:ext cx="12192000" cy="104900"/>
          </a:xfrm>
          <a:prstGeom prst="rect">
            <a:avLst/>
          </a:prstGeom>
          <a:solidFill>
            <a:srgbClr val="740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5766" y="2767464"/>
            <a:ext cx="584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Animalistic Beings in TV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26948" y="2766934"/>
            <a:ext cx="609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Animalistic </a:t>
            </a:r>
            <a:r>
              <a:rPr lang="en-US" sz="2800" spc="30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beings in Movies</a:t>
            </a:r>
            <a:endParaRPr lang="en-US" sz="2800" spc="3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5" y="65192"/>
            <a:ext cx="2111474" cy="23226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31" y="65192"/>
            <a:ext cx="2111474" cy="232262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55" y="78773"/>
            <a:ext cx="2111474" cy="232262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71" y="78773"/>
            <a:ext cx="2111474" cy="2322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45796" r="17361"/>
          <a:stretch/>
        </p:blipFill>
        <p:spPr>
          <a:xfrm>
            <a:off x="334258" y="1254714"/>
            <a:ext cx="2303388" cy="133174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45796" r="17361"/>
          <a:stretch/>
        </p:blipFill>
        <p:spPr>
          <a:xfrm>
            <a:off x="3285415" y="1229971"/>
            <a:ext cx="2303388" cy="13317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45796" r="17361"/>
          <a:stretch/>
        </p:blipFill>
        <p:spPr>
          <a:xfrm>
            <a:off x="6568832" y="1244515"/>
            <a:ext cx="2303388" cy="133174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45796" r="17361"/>
          <a:stretch/>
        </p:blipFill>
        <p:spPr>
          <a:xfrm>
            <a:off x="9519989" y="1219772"/>
            <a:ext cx="2303388" cy="1331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9387" r="19170" b="36117"/>
          <a:stretch/>
        </p:blipFill>
        <p:spPr>
          <a:xfrm>
            <a:off x="639150" y="4045003"/>
            <a:ext cx="2038226" cy="2617959"/>
          </a:xfrm>
          <a:prstGeom prst="triangle">
            <a:avLst/>
          </a:prstGeom>
        </p:spPr>
      </p:pic>
      <p:graphicFrame>
        <p:nvGraphicFramePr>
          <p:cNvPr id="51" name="Chart 50"/>
          <p:cNvGraphicFramePr/>
          <p:nvPr>
            <p:extLst>
              <p:ext uri="{D42A27DB-BD31-4B8C-83A1-F6EECF244321}">
                <p14:modId xmlns:p14="http://schemas.microsoft.com/office/powerpoint/2010/main" val="1287834619"/>
              </p:ext>
            </p:extLst>
          </p:nvPr>
        </p:nvGraphicFramePr>
        <p:xfrm>
          <a:off x="6192835" y="3290154"/>
          <a:ext cx="5818069" cy="353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9387" r="19170" b="36117"/>
          <a:stretch/>
        </p:blipFill>
        <p:spPr>
          <a:xfrm>
            <a:off x="3417996" y="4409244"/>
            <a:ext cx="2038226" cy="2253718"/>
          </a:xfrm>
          <a:prstGeom prst="triangle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9387" r="19170" b="36117"/>
          <a:stretch/>
        </p:blipFill>
        <p:spPr>
          <a:xfrm>
            <a:off x="6833994" y="4940081"/>
            <a:ext cx="2038226" cy="1722881"/>
          </a:xfrm>
          <a:prstGeom prst="triangle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t="9387" r="19170" b="36117"/>
          <a:stretch/>
        </p:blipFill>
        <p:spPr>
          <a:xfrm>
            <a:off x="9575736" y="4728699"/>
            <a:ext cx="2038226" cy="1934263"/>
          </a:xfrm>
          <a:prstGeom prst="triangle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0011499" y="5462633"/>
            <a:ext cx="125878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Movies without animalistic beings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51111" y="5547226"/>
            <a:ext cx="12587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Shows with animalistic beings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54893" y="5500630"/>
            <a:ext cx="125878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Movies with animalistic beings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07717" y="5509229"/>
            <a:ext cx="125878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Shows without animalistic beings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305070461"/>
              </p:ext>
            </p:extLst>
          </p:nvPr>
        </p:nvGraphicFramePr>
        <p:xfrm>
          <a:off x="6273800" y="759449"/>
          <a:ext cx="5651714" cy="372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460976159"/>
              </p:ext>
            </p:extLst>
          </p:nvPr>
        </p:nvGraphicFramePr>
        <p:xfrm>
          <a:off x="124748" y="759449"/>
          <a:ext cx="5728258" cy="377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Rectangle 23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72507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6878" y="262088"/>
            <a:ext cx="5866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hosphate Inline" charset="0"/>
                <a:ea typeface="Phosphate Inline" charset="0"/>
                <a:cs typeface="Phosphate Inline" charset="0"/>
              </a:rPr>
              <a:t>Witches/wizards/warlocks in TV</a:t>
            </a:r>
            <a:endParaRPr lang="en-US" sz="2400" dirty="0">
              <a:solidFill>
                <a:schemeClr val="bg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53556" y="261558"/>
            <a:ext cx="579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Phosphate Inline" charset="0"/>
                <a:ea typeface="Phosphate Inline" charset="0"/>
                <a:cs typeface="Phosphate Inline" charset="0"/>
              </a:rPr>
              <a:t>Witches/wizards/warlocks in Movies</a:t>
            </a:r>
            <a:endParaRPr lang="en-US" sz="2400" dirty="0">
              <a:solidFill>
                <a:schemeClr val="bg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0" name="Triangle 19"/>
          <p:cNvSpPr/>
          <p:nvPr/>
        </p:nvSpPr>
        <p:spPr>
          <a:xfrm>
            <a:off x="1582744" y="1183994"/>
            <a:ext cx="833279" cy="3301580"/>
          </a:xfrm>
          <a:prstGeom prst="triangle">
            <a:avLst/>
          </a:prstGeom>
          <a:solidFill>
            <a:srgbClr val="040708"/>
          </a:solidFill>
          <a:ln>
            <a:solidFill>
              <a:srgbClr val="040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/>
          <p:cNvSpPr/>
          <p:nvPr/>
        </p:nvSpPr>
        <p:spPr>
          <a:xfrm>
            <a:off x="4395053" y="1673423"/>
            <a:ext cx="833279" cy="2622488"/>
          </a:xfrm>
          <a:prstGeom prst="triangle">
            <a:avLst/>
          </a:prstGeom>
          <a:solidFill>
            <a:srgbClr val="040708"/>
          </a:solidFill>
          <a:ln>
            <a:solidFill>
              <a:srgbClr val="040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/>
          <p:cNvSpPr/>
          <p:nvPr/>
        </p:nvSpPr>
        <p:spPr>
          <a:xfrm>
            <a:off x="7180258" y="1262274"/>
            <a:ext cx="833279" cy="3059037"/>
          </a:xfrm>
          <a:prstGeom prst="triangle">
            <a:avLst/>
          </a:prstGeom>
          <a:solidFill>
            <a:srgbClr val="040708"/>
          </a:solidFill>
          <a:ln>
            <a:solidFill>
              <a:srgbClr val="040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>
            <a:off x="10023836" y="2163682"/>
            <a:ext cx="833279" cy="2132229"/>
          </a:xfrm>
          <a:prstGeom prst="triangle">
            <a:avLst/>
          </a:prstGeom>
          <a:solidFill>
            <a:srgbClr val="040708"/>
          </a:solidFill>
          <a:ln>
            <a:solidFill>
              <a:srgbClr val="040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18161" y="6198920"/>
            <a:ext cx="154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Shows with magic 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59842" y="6198919"/>
            <a:ext cx="166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Shows without magic 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53953" y="6125550"/>
            <a:ext cx="154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Movies with magic users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95634" y="6125549"/>
            <a:ext cx="1666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Movies without magic users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79" y="3666012"/>
            <a:ext cx="1782272" cy="26694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05" y="3618518"/>
            <a:ext cx="1782272" cy="26694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9" y="3675581"/>
            <a:ext cx="1782272" cy="266943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81" y="3618518"/>
            <a:ext cx="1782272" cy="266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829836836"/>
              </p:ext>
            </p:extLst>
          </p:nvPr>
        </p:nvGraphicFramePr>
        <p:xfrm>
          <a:off x="24269" y="798138"/>
          <a:ext cx="5875358" cy="423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7001" y="262088"/>
            <a:ext cx="5841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Ghosts in TV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3556" y="261558"/>
            <a:ext cx="511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Ghosts in Movies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2101877612"/>
              </p:ext>
            </p:extLst>
          </p:nvPr>
        </p:nvGraphicFramePr>
        <p:xfrm>
          <a:off x="6253556" y="784778"/>
          <a:ext cx="5719908" cy="4244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75803" y="6321140"/>
            <a:ext cx="19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Shows with ghosts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41783" y="6321140"/>
            <a:ext cx="2280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Shows without ghosts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78194" y="6295125"/>
            <a:ext cx="19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 with ghosts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544174" y="6295125"/>
            <a:ext cx="242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Movies without </a:t>
            </a:r>
            <a:r>
              <a:rPr lang="en-US" dirty="0" smtClean="0"/>
              <a:t>ghosts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6" y="4751791"/>
            <a:ext cx="2200676" cy="15565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06" y="4751791"/>
            <a:ext cx="2200676" cy="15565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09" y="4751791"/>
            <a:ext cx="2200676" cy="15565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095" y="4764620"/>
            <a:ext cx="2200676" cy="1556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7" y="1190602"/>
            <a:ext cx="1970674" cy="357401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82" y="1791183"/>
            <a:ext cx="1595613" cy="289380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13" y="934903"/>
            <a:ext cx="2109772" cy="38262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619" y="1081626"/>
            <a:ext cx="1870400" cy="3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C4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09645203"/>
              </p:ext>
            </p:extLst>
          </p:nvPr>
        </p:nvGraphicFramePr>
        <p:xfrm>
          <a:off x="6119493" y="1958876"/>
          <a:ext cx="5835722" cy="427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089984936"/>
              </p:ext>
            </p:extLst>
          </p:nvPr>
        </p:nvGraphicFramePr>
        <p:xfrm>
          <a:off x="-1" y="1870750"/>
          <a:ext cx="5944167" cy="447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/>
          <p:cNvSpPr/>
          <p:nvPr/>
        </p:nvSpPr>
        <p:spPr>
          <a:xfrm>
            <a:off x="0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02391" y="0"/>
            <a:ext cx="6119493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2374" y="262088"/>
            <a:ext cx="453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Vampires in TV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53556" y="261558"/>
            <a:ext cx="570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600" dirty="0" smtClean="0">
                <a:solidFill>
                  <a:srgbClr val="740B01"/>
                </a:solidFill>
                <a:latin typeface="Phosphate Inline" charset="0"/>
                <a:ea typeface="Phosphate Inline" charset="0"/>
                <a:cs typeface="Phosphate Inline" charset="0"/>
              </a:rPr>
              <a:t>Vampires in Movies</a:t>
            </a:r>
            <a:endParaRPr lang="en-US" sz="2800" spc="600" dirty="0">
              <a:solidFill>
                <a:srgbClr val="740B01"/>
              </a:solidFill>
              <a:latin typeface="Phosphate Inline" charset="0"/>
              <a:ea typeface="Phosphate Inline" charset="0"/>
              <a:cs typeface="Phosphate Inline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9" b="19843"/>
          <a:stretch/>
        </p:blipFill>
        <p:spPr>
          <a:xfrm>
            <a:off x="6512723" y="852841"/>
            <a:ext cx="5522941" cy="3306995"/>
          </a:xfrm>
          <a:prstGeom prst="rect">
            <a:avLst/>
          </a:prstGeom>
        </p:spPr>
      </p:pic>
      <p:sp>
        <p:nvSpPr>
          <p:cNvPr id="20" name="Triangle 19"/>
          <p:cNvSpPr/>
          <p:nvPr/>
        </p:nvSpPr>
        <p:spPr>
          <a:xfrm rot="10611766">
            <a:off x="7310363" y="2041554"/>
            <a:ext cx="889000" cy="1948686"/>
          </a:xfrm>
          <a:prstGeom prst="triangle">
            <a:avLst/>
          </a:prstGeom>
          <a:solidFill>
            <a:srgbClr val="E6E6E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1090" y="6340933"/>
            <a:ext cx="219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Shows with vampires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198884" y="6340933"/>
            <a:ext cx="250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Shows without vampires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86579" y="6340933"/>
            <a:ext cx="230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 with vampires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82935" y="6340933"/>
            <a:ext cx="285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Movies without </a:t>
            </a:r>
            <a:r>
              <a:rPr lang="en-US" dirty="0" smtClean="0"/>
              <a:t>vampires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9" b="19843"/>
          <a:stretch/>
        </p:blipFill>
        <p:spPr>
          <a:xfrm>
            <a:off x="362074" y="871669"/>
            <a:ext cx="5522941" cy="330699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 rot="10611766">
            <a:off x="1201752" y="2036043"/>
            <a:ext cx="889000" cy="3880476"/>
          </a:xfrm>
          <a:prstGeom prst="triangle">
            <a:avLst>
              <a:gd name="adj" fmla="val 48575"/>
            </a:avLst>
          </a:prstGeom>
          <a:solidFill>
            <a:srgbClr val="E6E6E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/>
          <p:cNvSpPr/>
          <p:nvPr/>
        </p:nvSpPr>
        <p:spPr>
          <a:xfrm rot="11201124">
            <a:off x="4105736" y="2000248"/>
            <a:ext cx="889000" cy="3052066"/>
          </a:xfrm>
          <a:prstGeom prst="triangle">
            <a:avLst/>
          </a:prstGeom>
          <a:solidFill>
            <a:srgbClr val="E6E6E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/>
          <p:cNvSpPr/>
          <p:nvPr/>
        </p:nvSpPr>
        <p:spPr>
          <a:xfrm rot="11201124">
            <a:off x="10272017" y="2030169"/>
            <a:ext cx="889000" cy="3661190"/>
          </a:xfrm>
          <a:prstGeom prst="triangle">
            <a:avLst/>
          </a:prstGeom>
          <a:solidFill>
            <a:srgbClr val="E6E6E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</TotalTime>
  <Words>1578</Words>
  <Application>Microsoft Macintosh PowerPoint</Application>
  <PresentationFormat>Widescreen</PresentationFormat>
  <Paragraphs>461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Phosphate Inline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Lamar Johnson</dc:creator>
  <cp:lastModifiedBy>Lamar Johnson</cp:lastModifiedBy>
  <cp:revision>185</cp:revision>
  <cp:lastPrinted>2016-11-11T23:46:59Z</cp:lastPrinted>
  <dcterms:created xsi:type="dcterms:W3CDTF">2016-11-05T20:18:01Z</dcterms:created>
  <dcterms:modified xsi:type="dcterms:W3CDTF">2016-11-13T07:55:42Z</dcterms:modified>
</cp:coreProperties>
</file>