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sldIdLst>
    <p:sldId id="256" r:id="rId2"/>
    <p:sldId id="257" r:id="rId3"/>
    <p:sldId id="258" r:id="rId4"/>
    <p:sldId id="259" r:id="rId5"/>
  </p:sldIdLst>
  <p:sldSz cx="6858000" cy="1079976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747"/>
    <p:restoredTop sz="95970"/>
  </p:normalViewPr>
  <p:slideViewPr>
    <p:cSldViewPr snapToGrid="0" snapToObjects="1">
      <p:cViewPr>
        <p:scale>
          <a:sx n="180" d="100"/>
          <a:sy n="180" d="100"/>
        </p:scale>
        <p:origin x="144" y="-25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51B9ED-0376-F248-95B3-EE364F29ED04}" type="datetimeFigureOut">
              <a:rPr lang="en-US" smtClean="0"/>
              <a:t>10/27/16</a:t>
            </a:fld>
            <a:endParaRPr lang="en-US"/>
          </a:p>
        </p:txBody>
      </p:sp>
      <p:sp>
        <p:nvSpPr>
          <p:cNvPr id="4" name="Slide Image Placeholder 3"/>
          <p:cNvSpPr>
            <a:spLocks noGrp="1" noRot="1" noChangeAspect="1"/>
          </p:cNvSpPr>
          <p:nvPr>
            <p:ph type="sldImg" idx="2"/>
          </p:nvPr>
        </p:nvSpPr>
        <p:spPr>
          <a:xfrm>
            <a:off x="2449513" y="1143000"/>
            <a:ext cx="19589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A4038B-2241-B44A-BE41-9F6C80CD944E}" type="slidenum">
              <a:rPr lang="en-US" smtClean="0"/>
              <a:t>‹#›</a:t>
            </a:fld>
            <a:endParaRPr lang="en-US"/>
          </a:p>
        </p:txBody>
      </p:sp>
    </p:spTree>
    <p:extLst>
      <p:ext uri="{BB962C8B-B14F-4D97-AF65-F5344CB8AC3E}">
        <p14:creationId xmlns:p14="http://schemas.microsoft.com/office/powerpoint/2010/main" val="1816426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A4038B-2241-B44A-BE41-9F6C80CD944E}" type="slidenum">
              <a:rPr lang="en-US" smtClean="0"/>
              <a:t>3</a:t>
            </a:fld>
            <a:endParaRPr lang="en-US"/>
          </a:p>
        </p:txBody>
      </p:sp>
    </p:spTree>
    <p:extLst>
      <p:ext uri="{BB962C8B-B14F-4D97-AF65-F5344CB8AC3E}">
        <p14:creationId xmlns:p14="http://schemas.microsoft.com/office/powerpoint/2010/main" val="50659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767462"/>
            <a:ext cx="5829300" cy="3759917"/>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672376"/>
            <a:ext cx="5143500" cy="260744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5B35993-9FE8-E54C-9EF4-9DEC0D65BA40}" type="datetimeFigureOut">
              <a:rPr lang="en-US" smtClean="0"/>
              <a:t>10/27/16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6F5989-D65F-7A4C-89F0-FA7FA9B4853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B35993-9FE8-E54C-9EF4-9DEC0D65BA40}" type="datetimeFigureOut">
              <a:rPr lang="en-US" smtClean="0"/>
              <a:t>10/27/16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6F5989-D65F-7A4C-89F0-FA7FA9B4853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74987"/>
            <a:ext cx="1478756" cy="91523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74987"/>
            <a:ext cx="4350544" cy="9152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B35993-9FE8-E54C-9EF4-9DEC0D65BA40}" type="datetimeFigureOut">
              <a:rPr lang="en-US" smtClean="0"/>
              <a:t>10/27/16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6F5989-D65F-7A4C-89F0-FA7FA9B4853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B35993-9FE8-E54C-9EF4-9DEC0D65BA40}" type="datetimeFigureOut">
              <a:rPr lang="en-US" smtClean="0"/>
              <a:t>10/27/16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6F5989-D65F-7A4C-89F0-FA7FA9B4853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692444"/>
            <a:ext cx="5915025" cy="4492401"/>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7227345"/>
            <a:ext cx="5915025" cy="236244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B35993-9FE8-E54C-9EF4-9DEC0D65BA40}" type="datetimeFigureOut">
              <a:rPr lang="en-US" smtClean="0"/>
              <a:t>10/27/16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6F5989-D65F-7A4C-89F0-FA7FA9B4853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874937"/>
            <a:ext cx="2914650" cy="6852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874937"/>
            <a:ext cx="2914650" cy="6852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5B35993-9FE8-E54C-9EF4-9DEC0D65BA40}" type="datetimeFigureOut">
              <a:rPr lang="en-US" smtClean="0"/>
              <a:t>10/27/16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6F5989-D65F-7A4C-89F0-FA7FA9B4853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74990"/>
            <a:ext cx="5915025" cy="208745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647443"/>
            <a:ext cx="2901255" cy="129747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2381" y="3944914"/>
            <a:ext cx="2901255" cy="58023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647443"/>
            <a:ext cx="2915543" cy="129747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471863" y="3944914"/>
            <a:ext cx="2915543" cy="58023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B35993-9FE8-E54C-9EF4-9DEC0D65BA40}" type="datetimeFigureOut">
              <a:rPr lang="en-US" smtClean="0"/>
              <a:t>10/27/16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6F5989-D65F-7A4C-89F0-FA7FA9B4853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5B35993-9FE8-E54C-9EF4-9DEC0D65BA40}" type="datetimeFigureOut">
              <a:rPr lang="en-US" smtClean="0"/>
              <a:t>10/27/16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6F5989-D65F-7A4C-89F0-FA7FA9B4853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B35993-9FE8-E54C-9EF4-9DEC0D65BA40}" type="datetimeFigureOut">
              <a:rPr lang="en-US" smtClean="0"/>
              <a:t>10/27/16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6F5989-D65F-7A4C-89F0-FA7FA9B4853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719984"/>
            <a:ext cx="2211884" cy="2519945"/>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554968"/>
            <a:ext cx="3471863" cy="767483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3239929"/>
            <a:ext cx="2211884" cy="6002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B35993-9FE8-E54C-9EF4-9DEC0D65BA40}" type="datetimeFigureOut">
              <a:rPr lang="en-US" smtClean="0"/>
              <a:t>10/27/16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6F5989-D65F-7A4C-89F0-FA7FA9B4853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719984"/>
            <a:ext cx="2211884" cy="2519945"/>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554968"/>
            <a:ext cx="3471863" cy="767483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72381" y="3239929"/>
            <a:ext cx="2211884" cy="6002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B35993-9FE8-E54C-9EF4-9DEC0D65BA40}" type="datetimeFigureOut">
              <a:rPr lang="en-US" smtClean="0"/>
              <a:t>10/27/16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6F5989-D65F-7A4C-89F0-FA7FA9B4853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74990"/>
            <a:ext cx="5915025" cy="208745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874937"/>
            <a:ext cx="5915025" cy="685235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10009783"/>
            <a:ext cx="1543050" cy="574987"/>
          </a:xfrm>
          <a:prstGeom prst="rect">
            <a:avLst/>
          </a:prstGeom>
        </p:spPr>
        <p:txBody>
          <a:bodyPr vert="horz" lIns="91440" tIns="45720" rIns="91440" bIns="45720" rtlCol="0" anchor="ctr"/>
          <a:lstStyle>
            <a:lvl1pPr algn="l">
              <a:defRPr sz="900">
                <a:solidFill>
                  <a:schemeClr val="tx1">
                    <a:tint val="75000"/>
                  </a:schemeClr>
                </a:solidFill>
              </a:defRPr>
            </a:lvl1pPr>
          </a:lstStyle>
          <a:p>
            <a:fld id="{15B35993-9FE8-E54C-9EF4-9DEC0D65BA40}" type="datetimeFigureOut">
              <a:rPr lang="en-US" smtClean="0"/>
              <a:t>10/27/16</a:t>
            </a:fld>
            <a:endParaRPr lang="en-US"/>
          </a:p>
        </p:txBody>
      </p:sp>
      <p:sp>
        <p:nvSpPr>
          <p:cNvPr id="5" name="Footer Placeholder 4"/>
          <p:cNvSpPr>
            <a:spLocks noGrp="1"/>
          </p:cNvSpPr>
          <p:nvPr>
            <p:ph type="ftr" sz="quarter" idx="3"/>
          </p:nvPr>
        </p:nvSpPr>
        <p:spPr>
          <a:xfrm>
            <a:off x="2271713" y="10009783"/>
            <a:ext cx="2314575" cy="574987"/>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10009783"/>
            <a:ext cx="1543050" cy="574987"/>
          </a:xfrm>
          <a:prstGeom prst="rect">
            <a:avLst/>
          </a:prstGeom>
        </p:spPr>
        <p:txBody>
          <a:bodyPr vert="horz" lIns="91440" tIns="45720" rIns="91440" bIns="45720" rtlCol="0" anchor="ctr"/>
          <a:lstStyle>
            <a:lvl1pPr algn="r">
              <a:defRPr sz="900">
                <a:solidFill>
                  <a:schemeClr val="tx1">
                    <a:tint val="75000"/>
                  </a:schemeClr>
                </a:solidFill>
              </a:defRPr>
            </a:lvl1pPr>
          </a:lstStyle>
          <a:p>
            <a:fld id="{FD6F5989-D65F-7A4C-89F0-FA7FA9B48536}" type="slidenum">
              <a:rPr lang="en-US" smtClean="0"/>
              <a:t>‹#›</a:t>
            </a:fld>
            <a:endParaRPr lang="en-US"/>
          </a:p>
        </p:txBody>
      </p:sp>
    </p:spTree>
    <p:extLst>
      <p:ext uri="{BB962C8B-B14F-4D97-AF65-F5344CB8AC3E}">
        <p14:creationId xmlns:p14="http://schemas.microsoft.com/office/powerpoint/2010/main" val="12024390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leg.state.fl.us/Statutes/index.cfm?App_mode=Display_Statute&amp;Search_String=&amp;URL=0700-0799/0775/Sections/0775.082.html" TargetMode="External"/><Relationship Id="rId4" Type="http://schemas.openxmlformats.org/officeDocument/2006/relationships/hyperlink" Target="http://www.ralphbehr.net/capital-felony.html" TargetMode="External"/><Relationship Id="rId1" Type="http://schemas.openxmlformats.org/officeDocument/2006/relationships/slideLayout" Target="../slideLayouts/slideLayout1.xml"/><Relationship Id="rId2" Type="http://schemas.openxmlformats.org/officeDocument/2006/relationships/image" Target="NULL"/></Relationships>
</file>

<file path=ppt/slides/_rels/slide2.xml.rels><?xml version="1.0" encoding="UTF-8" standalone="yes"?>
<Relationships xmlns="http://schemas.openxmlformats.org/package/2006/relationships"><Relationship Id="rId3" Type="http://schemas.openxmlformats.org/officeDocument/2006/relationships/hyperlink" Target="http://www.dc.state.fl.us/pub/annual/1415/FDC_AR2014-15.pdf" TargetMode="External"/><Relationship Id="rId4" Type="http://schemas.openxmlformats.org/officeDocument/2006/relationships/hyperlink" Target="NULL" TargetMode="External"/><Relationship Id="rId1" Type="http://schemas.openxmlformats.org/officeDocument/2006/relationships/slideLayout" Target="../slideLayouts/slideLayout2.xml"/><Relationship Id="rId2" Type="http://schemas.openxmlformats.org/officeDocument/2006/relationships/image" Target="NULL"/></Relationships>
</file>

<file path=ppt/slides/_rels/slide3.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hyperlink" Target="http://www.tdcj.state.tx.us/death_row/dr_executed_offenders.html" TargetMode="External"/><Relationship Id="rId5" Type="http://schemas.openxmlformats.org/officeDocument/2006/relationships/hyperlink" Target="http://www.dc.state.fl.us/pub/annual/1415/FDC_AR2014-15.pdf" TargetMode="External"/><Relationship Id="rId6" Type="http://schemas.openxmlformats.org/officeDocument/2006/relationships/hyperlink" Target="http://www.pewresearch.org/fact-tank/2016/09/29/support-for-death-penalty-lowest-in-more-than-four-decades/"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 Id="rId3" Type="http://schemas.openxmlformats.org/officeDocument/2006/relationships/hyperlink" Target="http://www.nytimes.com/2016/10/24/opinion/the-death-penalty-nearing-its-end.html?_r=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40779"/>
            <a:ext cx="5873750" cy="707886"/>
          </a:xfrm>
          <a:prstGeom prst="rect">
            <a:avLst/>
          </a:prstGeom>
          <a:noFill/>
          <a:effectLst>
            <a:softEdge rad="63500"/>
          </a:effectLst>
        </p:spPr>
        <p:txBody>
          <a:bodyPr wrap="square" rtlCol="0">
            <a:spAutoFit/>
          </a:bodyPr>
          <a:lstStyle/>
          <a:p>
            <a:r>
              <a:rPr lang="en-CA" sz="4000" b="1" spc="300" dirty="0" smtClean="0">
                <a:solidFill>
                  <a:schemeClr val="tx1">
                    <a:lumMod val="65000"/>
                    <a:lumOff val="35000"/>
                  </a:schemeClr>
                </a:solidFill>
                <a:latin typeface="Avenir Light" charset="0"/>
                <a:ea typeface="Avenir Light" charset="0"/>
                <a:cs typeface="Avenir Light" charset="0"/>
              </a:rPr>
              <a:t>Dexter v. Death Row</a:t>
            </a:r>
            <a:endParaRPr lang="en-US" sz="4000" b="1" spc="300" dirty="0">
              <a:solidFill>
                <a:schemeClr val="tx1">
                  <a:lumMod val="65000"/>
                  <a:lumOff val="35000"/>
                </a:schemeClr>
              </a:solidFill>
              <a:latin typeface="Avenir Light" charset="0"/>
              <a:ea typeface="Avenir Light" charset="0"/>
              <a:cs typeface="Avenir Light" charset="0"/>
            </a:endParaRPr>
          </a:p>
        </p:txBody>
      </p:sp>
      <p:sp>
        <p:nvSpPr>
          <p:cNvPr id="7" name="TextBox 6"/>
          <p:cNvSpPr txBox="1"/>
          <p:nvPr/>
        </p:nvSpPr>
        <p:spPr>
          <a:xfrm>
            <a:off x="0" y="1148665"/>
            <a:ext cx="6400800" cy="276999"/>
          </a:xfrm>
          <a:prstGeom prst="rect">
            <a:avLst/>
          </a:prstGeom>
          <a:noFill/>
        </p:spPr>
        <p:txBody>
          <a:bodyPr wrap="square" rtlCol="0">
            <a:spAutoFit/>
          </a:bodyPr>
          <a:lstStyle/>
          <a:p>
            <a:r>
              <a:rPr lang="en-US" sz="1200" i="1" dirty="0" smtClean="0">
                <a:solidFill>
                  <a:schemeClr val="tx1">
                    <a:lumMod val="65000"/>
                    <a:lumOff val="35000"/>
                  </a:schemeClr>
                </a:solidFill>
                <a:latin typeface="Avenir Light" charset="0"/>
                <a:ea typeface="Avenir Light" charset="0"/>
                <a:cs typeface="Avenir Light" charset="0"/>
              </a:rPr>
              <a:t>Written by Lamar Johnson . Oct 26, 2016</a:t>
            </a:r>
            <a:endParaRPr lang="en-US" sz="1200" i="1" dirty="0">
              <a:solidFill>
                <a:schemeClr val="tx1">
                  <a:lumMod val="65000"/>
                  <a:lumOff val="35000"/>
                </a:schemeClr>
              </a:solidFill>
              <a:latin typeface="Avenir Light" charset="0"/>
              <a:ea typeface="Avenir Light" charset="0"/>
              <a:cs typeface="Avenir Light" charset="0"/>
            </a:endParaRPr>
          </a:p>
        </p:txBody>
      </p:sp>
      <p:sp>
        <p:nvSpPr>
          <p:cNvPr id="8" name="TextBox 7"/>
          <p:cNvSpPr txBox="1"/>
          <p:nvPr/>
        </p:nvSpPr>
        <p:spPr>
          <a:xfrm>
            <a:off x="215900" y="1592465"/>
            <a:ext cx="6394450" cy="738664"/>
          </a:xfrm>
          <a:prstGeom prst="rect">
            <a:avLst/>
          </a:prstGeom>
          <a:noFill/>
        </p:spPr>
        <p:txBody>
          <a:bodyPr wrap="square" rtlCol="0">
            <a:spAutoFit/>
          </a:bodyPr>
          <a:lstStyle/>
          <a:p>
            <a:pPr lvl="0"/>
            <a:r>
              <a:rPr lang="en-CA" sz="1400" dirty="0" smtClean="0">
                <a:latin typeface="Avenir Light" charset="0"/>
                <a:ea typeface="Avenir Light" charset="0"/>
                <a:cs typeface="Avenir Light" charset="0"/>
              </a:rPr>
              <a:t>- Dexter </a:t>
            </a:r>
            <a:r>
              <a:rPr lang="en-CA" sz="1400" dirty="0">
                <a:latin typeface="Avenir Light" charset="0"/>
                <a:ea typeface="Avenir Light" charset="0"/>
                <a:cs typeface="Avenir Light" charset="0"/>
              </a:rPr>
              <a:t>Morgan, to the charge of murdering approximately 135 people, chopping most of them up and throwing </a:t>
            </a:r>
            <a:r>
              <a:rPr lang="en-CA" sz="1400" dirty="0" smtClean="0">
                <a:latin typeface="Avenir Light" charset="0"/>
                <a:ea typeface="Avenir Light" charset="0"/>
                <a:cs typeface="Avenir Light" charset="0"/>
              </a:rPr>
              <a:t>their dismembered bodies in </a:t>
            </a:r>
            <a:r>
              <a:rPr lang="en-CA" sz="1400" dirty="0">
                <a:latin typeface="Avenir Light" charset="0"/>
                <a:ea typeface="Avenir Light" charset="0"/>
                <a:cs typeface="Avenir Light" charset="0"/>
              </a:rPr>
              <a:t>the ocean, how do you plea</a:t>
            </a:r>
            <a:r>
              <a:rPr lang="en-CA" sz="1400" dirty="0" smtClean="0">
                <a:latin typeface="Avenir Light" charset="0"/>
                <a:ea typeface="Avenir Light" charset="0"/>
                <a:cs typeface="Avenir Light" charset="0"/>
              </a:rPr>
              <a:t>?</a:t>
            </a:r>
            <a:endParaRPr lang="en-US" sz="1400" dirty="0">
              <a:latin typeface="Avenir Light" charset="0"/>
              <a:ea typeface="Avenir Light" charset="0"/>
              <a:cs typeface="Avenir Light" charset="0"/>
            </a:endParaRPr>
          </a:p>
        </p:txBody>
      </p:sp>
      <p:pic>
        <p:nvPicPr>
          <p:cNvPr id="9" name="Picture 8"/>
          <p:cNvPicPr>
            <a:picLocks noChangeAspect="1"/>
          </p:cNvPicPr>
          <p:nvPr/>
        </p:nvPicPr>
        <p:blipFill>
          <a:blip r:embed="rId2"/>
          <a:stretch>
            <a:fillRect/>
          </a:stretch>
        </p:blipFill>
        <p:spPr>
          <a:xfrm>
            <a:off x="1490078" y="2424500"/>
            <a:ext cx="3661943" cy="2988146"/>
          </a:xfrm>
          <a:prstGeom prst="rect">
            <a:avLst/>
          </a:prstGeom>
          <a:ln w="19050">
            <a:solidFill>
              <a:schemeClr val="tx1"/>
            </a:solidFill>
          </a:ln>
        </p:spPr>
      </p:pic>
      <p:sp>
        <p:nvSpPr>
          <p:cNvPr id="2" name="TextBox 1"/>
          <p:cNvSpPr txBox="1"/>
          <p:nvPr/>
        </p:nvSpPr>
        <p:spPr>
          <a:xfrm>
            <a:off x="5480050" y="179169"/>
            <a:ext cx="1130300" cy="261610"/>
          </a:xfrm>
          <a:prstGeom prst="rect">
            <a:avLst/>
          </a:prstGeom>
          <a:noFill/>
        </p:spPr>
        <p:txBody>
          <a:bodyPr wrap="square" rtlCol="0">
            <a:spAutoFit/>
          </a:bodyPr>
          <a:lstStyle/>
          <a:p>
            <a:r>
              <a:rPr lang="en-US" sz="1100" i="1" dirty="0" smtClean="0">
                <a:solidFill>
                  <a:schemeClr val="bg1">
                    <a:lumMod val="65000"/>
                  </a:schemeClr>
                </a:solidFill>
                <a:latin typeface="Avenir Light" charset="0"/>
                <a:ea typeface="Avenir Light" charset="0"/>
                <a:cs typeface="Avenir Light" charset="0"/>
              </a:rPr>
              <a:t>*Spoiler Free</a:t>
            </a:r>
            <a:endParaRPr lang="en-US" sz="1100" i="1" dirty="0">
              <a:solidFill>
                <a:schemeClr val="bg1">
                  <a:lumMod val="65000"/>
                </a:schemeClr>
              </a:solidFill>
              <a:latin typeface="Avenir Light" charset="0"/>
              <a:ea typeface="Avenir Light" charset="0"/>
              <a:cs typeface="Avenir Light" charset="0"/>
            </a:endParaRPr>
          </a:p>
        </p:txBody>
      </p:sp>
      <p:sp>
        <p:nvSpPr>
          <p:cNvPr id="3" name="TextBox 2"/>
          <p:cNvSpPr txBox="1"/>
          <p:nvPr/>
        </p:nvSpPr>
        <p:spPr>
          <a:xfrm>
            <a:off x="215900" y="5549900"/>
            <a:ext cx="6394450" cy="1384995"/>
          </a:xfrm>
          <a:prstGeom prst="rect">
            <a:avLst/>
          </a:prstGeom>
          <a:noFill/>
        </p:spPr>
        <p:txBody>
          <a:bodyPr wrap="square" rtlCol="0">
            <a:spAutoFit/>
          </a:bodyPr>
          <a:lstStyle/>
          <a:p>
            <a:r>
              <a:rPr lang="en-US" sz="1400" dirty="0">
                <a:latin typeface="Avenir Light" charset="0"/>
                <a:ea typeface="Avenir Light" charset="0"/>
                <a:cs typeface="Avenir Light" charset="0"/>
              </a:rPr>
              <a:t>After having recently </a:t>
            </a:r>
            <a:r>
              <a:rPr lang="en-US" sz="1400" dirty="0" err="1">
                <a:latin typeface="Avenir Light" charset="0"/>
                <a:ea typeface="Avenir Light" charset="0"/>
                <a:cs typeface="Avenir Light" charset="0"/>
              </a:rPr>
              <a:t>rewatched</a:t>
            </a:r>
            <a:r>
              <a:rPr lang="en-US" sz="1400" dirty="0">
                <a:latin typeface="Avenir Light" charset="0"/>
                <a:ea typeface="Avenir Light" charset="0"/>
                <a:cs typeface="Avenir Light" charset="0"/>
              </a:rPr>
              <a:t> Dexter for the third time I started to wonder how Dexter’s murders compared to </a:t>
            </a:r>
            <a:r>
              <a:rPr lang="en-US" sz="1400" dirty="0" smtClean="0">
                <a:latin typeface="Avenir Light" charset="0"/>
                <a:ea typeface="Avenir Light" charset="0"/>
                <a:cs typeface="Avenir Light" charset="0"/>
              </a:rPr>
              <a:t>the death sentencing in </a:t>
            </a:r>
            <a:r>
              <a:rPr lang="en-US" sz="1400" dirty="0">
                <a:latin typeface="Avenir Light" charset="0"/>
                <a:ea typeface="Avenir Light" charset="0"/>
                <a:cs typeface="Avenir Light" charset="0"/>
              </a:rPr>
              <a:t>his home state of Florida.  This led me to question how Dexter’s criminal vetting process stood up to Florida’s criminal statutes.  I also looked at how Dexter’s victims compared with the death row population in terms of </a:t>
            </a:r>
            <a:r>
              <a:rPr lang="en-US" sz="1400" dirty="0" smtClean="0">
                <a:latin typeface="Avenir Light" charset="0"/>
                <a:ea typeface="Avenir Light" charset="0"/>
                <a:cs typeface="Avenir Light" charset="0"/>
              </a:rPr>
              <a:t>demographics </a:t>
            </a:r>
            <a:r>
              <a:rPr lang="en-US" sz="1400" dirty="0">
                <a:latin typeface="Avenir Light" charset="0"/>
                <a:ea typeface="Avenir Light" charset="0"/>
                <a:cs typeface="Avenir Light" charset="0"/>
              </a:rPr>
              <a:t>and </a:t>
            </a:r>
            <a:r>
              <a:rPr lang="en-US" sz="1400" dirty="0" smtClean="0">
                <a:latin typeface="Avenir Light" charset="0"/>
                <a:ea typeface="Avenir Light" charset="0"/>
                <a:cs typeface="Avenir Light" charset="0"/>
              </a:rPr>
              <a:t>in terms of the mental states of the victims at the time of their </a:t>
            </a:r>
            <a:r>
              <a:rPr lang="en-US" sz="1400" dirty="0">
                <a:latin typeface="Avenir Light" charset="0"/>
                <a:ea typeface="Avenir Light" charset="0"/>
                <a:cs typeface="Avenir Light" charset="0"/>
              </a:rPr>
              <a:t>death.</a:t>
            </a:r>
          </a:p>
        </p:txBody>
      </p:sp>
      <p:sp>
        <p:nvSpPr>
          <p:cNvPr id="5" name="TextBox 4"/>
          <p:cNvSpPr txBox="1"/>
          <p:nvPr/>
        </p:nvSpPr>
        <p:spPr>
          <a:xfrm>
            <a:off x="31750" y="7073081"/>
            <a:ext cx="3060700" cy="369332"/>
          </a:xfrm>
          <a:prstGeom prst="rect">
            <a:avLst/>
          </a:prstGeom>
          <a:noFill/>
        </p:spPr>
        <p:txBody>
          <a:bodyPr wrap="square" rtlCol="0">
            <a:spAutoFit/>
          </a:bodyPr>
          <a:lstStyle/>
          <a:p>
            <a:r>
              <a:rPr lang="en-CA" b="1" dirty="0">
                <a:latin typeface="Avenir Light" charset="0"/>
                <a:ea typeface="Avenir Light" charset="0"/>
                <a:cs typeface="Avenir Light" charset="0"/>
              </a:rPr>
              <a:t>Dexter v. The </a:t>
            </a:r>
            <a:r>
              <a:rPr lang="en-CA" b="1" dirty="0" smtClean="0">
                <a:latin typeface="Avenir Light" charset="0"/>
                <a:ea typeface="Avenir Light" charset="0"/>
                <a:cs typeface="Avenir Light" charset="0"/>
              </a:rPr>
              <a:t>Law</a:t>
            </a:r>
            <a:endParaRPr lang="en-US" b="1" dirty="0">
              <a:latin typeface="Avenir Light" charset="0"/>
              <a:ea typeface="Avenir Light" charset="0"/>
              <a:cs typeface="Avenir Light" charset="0"/>
            </a:endParaRPr>
          </a:p>
        </p:txBody>
      </p:sp>
      <p:sp>
        <p:nvSpPr>
          <p:cNvPr id="6" name="TextBox 5"/>
          <p:cNvSpPr txBox="1"/>
          <p:nvPr/>
        </p:nvSpPr>
        <p:spPr>
          <a:xfrm>
            <a:off x="215900" y="7609214"/>
            <a:ext cx="6242050" cy="2893100"/>
          </a:xfrm>
          <a:prstGeom prst="rect">
            <a:avLst/>
          </a:prstGeom>
          <a:noFill/>
        </p:spPr>
        <p:txBody>
          <a:bodyPr wrap="square" rtlCol="0">
            <a:spAutoFit/>
          </a:bodyPr>
          <a:lstStyle/>
          <a:p>
            <a:r>
              <a:rPr lang="en-CA" sz="1400" dirty="0">
                <a:latin typeface="Avenir Light" charset="0"/>
                <a:ea typeface="Avenir Light" charset="0"/>
                <a:cs typeface="Avenir Light" charset="0"/>
              </a:rPr>
              <a:t>Chapter </a:t>
            </a:r>
            <a:r>
              <a:rPr lang="en-CA" sz="1400" u="sng" dirty="0">
                <a:latin typeface="Avenir Light" charset="0"/>
                <a:ea typeface="Avenir Light" charset="0"/>
                <a:cs typeface="Avenir Light" charset="0"/>
                <a:hlinkClick r:id="rId3"/>
              </a:rPr>
              <a:t>775.082</a:t>
            </a:r>
            <a:r>
              <a:rPr lang="en-CA" sz="1400" dirty="0">
                <a:latin typeface="Avenir Light" charset="0"/>
                <a:ea typeface="Avenir Light" charset="0"/>
                <a:cs typeface="Avenir Light" charset="0"/>
              </a:rPr>
              <a:t> of the 2016 Florida Statutes states that a person who has been convicted of a capital felony shall be punished by death if the proceeding held to determine sentence results in a determination that such person shall be punished by death, otherwise such person shall be punished by life imprisonment and shall be ineligible for parole.  </a:t>
            </a:r>
            <a:endParaRPr lang="en-CA" sz="1400" dirty="0" smtClean="0">
              <a:latin typeface="Avenir Light" charset="0"/>
              <a:ea typeface="Avenir Light" charset="0"/>
              <a:cs typeface="Avenir Light" charset="0"/>
            </a:endParaRPr>
          </a:p>
          <a:p>
            <a:endParaRPr lang="en-CA" sz="1400" u="sng" dirty="0">
              <a:latin typeface="Avenir Light" charset="0"/>
              <a:ea typeface="Avenir Light" charset="0"/>
              <a:cs typeface="Avenir Light" charset="0"/>
              <a:hlinkClick r:id="rId4"/>
            </a:endParaRPr>
          </a:p>
          <a:p>
            <a:r>
              <a:rPr lang="en-CA" sz="1400" u="sng" dirty="0" smtClean="0">
                <a:latin typeface="Avenir Light" charset="0"/>
                <a:ea typeface="Avenir Light" charset="0"/>
                <a:cs typeface="Avenir Light" charset="0"/>
                <a:hlinkClick r:id="rId4"/>
              </a:rPr>
              <a:t>Capital </a:t>
            </a:r>
            <a:r>
              <a:rPr lang="en-CA" sz="1400" u="sng" dirty="0">
                <a:latin typeface="Avenir Light" charset="0"/>
                <a:ea typeface="Avenir Light" charset="0"/>
                <a:cs typeface="Avenir Light" charset="0"/>
                <a:hlinkClick r:id="rId4"/>
              </a:rPr>
              <a:t>felonies</a:t>
            </a:r>
            <a:r>
              <a:rPr lang="en-CA" sz="1400" dirty="0">
                <a:latin typeface="Avenir Light" charset="0"/>
                <a:ea typeface="Avenir Light" charset="0"/>
                <a:cs typeface="Avenir Light" charset="0"/>
              </a:rPr>
              <a:t> can include such offences as murder, capital drug trafficking, armed kidnapping and some felony crimes when there are death or sexual components to the felony charge.</a:t>
            </a:r>
            <a:endParaRPr lang="en-US" sz="1400" dirty="0">
              <a:latin typeface="Avenir Light" charset="0"/>
              <a:ea typeface="Avenir Light" charset="0"/>
              <a:cs typeface="Avenir Light" charset="0"/>
            </a:endParaRPr>
          </a:p>
          <a:p>
            <a:r>
              <a:rPr lang="en-CA" sz="1400" dirty="0" smtClean="0">
                <a:latin typeface="Avenir Light" charset="0"/>
                <a:ea typeface="Avenir Light" charset="0"/>
                <a:cs typeface="Avenir Light" charset="0"/>
              </a:rPr>
              <a:t> </a:t>
            </a:r>
          </a:p>
          <a:p>
            <a:r>
              <a:rPr lang="en-CA" sz="1400" dirty="0" smtClean="0">
                <a:latin typeface="Avenir Light" charset="0"/>
                <a:ea typeface="Avenir Light" charset="0"/>
                <a:cs typeface="Avenir Light" charset="0"/>
              </a:rPr>
              <a:t>Having been raised by his adoptive father, a homicide detective with the Miami Metro PD, Dexter, too, abided by a scrupulous code where he was only permitted to kill people who had committed murder.  </a:t>
            </a:r>
            <a:endParaRPr lang="en-US" sz="1400" dirty="0">
              <a:latin typeface="Avenir Light" charset="0"/>
              <a:ea typeface="Avenir Light" charset="0"/>
              <a:cs typeface="Avenir Light" charset="0"/>
            </a:endParaRPr>
          </a:p>
        </p:txBody>
      </p:sp>
    </p:spTree>
    <p:extLst>
      <p:ext uri="{BB962C8B-B14F-4D97-AF65-F5344CB8AC3E}">
        <p14:creationId xmlns:p14="http://schemas.microsoft.com/office/powerpoint/2010/main" val="12833938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02472" y="2429331"/>
            <a:ext cx="5221306" cy="3586337"/>
          </a:xfrm>
          <a:prstGeom prst="rect">
            <a:avLst/>
          </a:prstGeom>
        </p:spPr>
      </p:pic>
      <p:sp>
        <p:nvSpPr>
          <p:cNvPr id="7" name="TextBox 6"/>
          <p:cNvSpPr txBox="1"/>
          <p:nvPr/>
        </p:nvSpPr>
        <p:spPr>
          <a:xfrm>
            <a:off x="0" y="342900"/>
            <a:ext cx="4000500" cy="369332"/>
          </a:xfrm>
          <a:prstGeom prst="rect">
            <a:avLst/>
          </a:prstGeom>
          <a:noFill/>
        </p:spPr>
        <p:txBody>
          <a:bodyPr wrap="square" rtlCol="0">
            <a:spAutoFit/>
          </a:bodyPr>
          <a:lstStyle/>
          <a:p>
            <a:r>
              <a:rPr lang="en-CA" b="1" dirty="0">
                <a:latin typeface="Avenir Light" charset="0"/>
                <a:ea typeface="Avenir Light" charset="0"/>
                <a:cs typeface="Avenir Light" charset="0"/>
              </a:rPr>
              <a:t>Dexter v. Death Row Demographics</a:t>
            </a:r>
            <a:endParaRPr lang="en-US" b="1" dirty="0">
              <a:latin typeface="Avenir Light" charset="0"/>
              <a:ea typeface="Avenir Light" charset="0"/>
              <a:cs typeface="Avenir Light" charset="0"/>
            </a:endParaRPr>
          </a:p>
        </p:txBody>
      </p:sp>
      <p:sp>
        <p:nvSpPr>
          <p:cNvPr id="8" name="TextBox 7"/>
          <p:cNvSpPr txBox="1"/>
          <p:nvPr/>
        </p:nvSpPr>
        <p:spPr>
          <a:xfrm>
            <a:off x="215900" y="874215"/>
            <a:ext cx="6394450" cy="1384995"/>
          </a:xfrm>
          <a:prstGeom prst="rect">
            <a:avLst/>
          </a:prstGeom>
          <a:noFill/>
        </p:spPr>
        <p:txBody>
          <a:bodyPr wrap="square" rtlCol="0">
            <a:spAutoFit/>
          </a:bodyPr>
          <a:lstStyle/>
          <a:p>
            <a:r>
              <a:rPr lang="en-CA" sz="1400" dirty="0">
                <a:latin typeface="Avenir Light" charset="0"/>
                <a:ea typeface="Avenir Light" charset="0"/>
                <a:cs typeface="Avenir Light" charset="0"/>
              </a:rPr>
              <a:t>During the </a:t>
            </a:r>
            <a:r>
              <a:rPr lang="en-CA" sz="1400" u="sng" dirty="0">
                <a:latin typeface="Avenir Light" charset="0"/>
                <a:ea typeface="Avenir Light" charset="0"/>
                <a:cs typeface="Avenir Light" charset="0"/>
                <a:hlinkClick r:id="rId3"/>
              </a:rPr>
              <a:t>2014-2015 fiscal year</a:t>
            </a:r>
            <a:r>
              <a:rPr lang="en-CA" sz="1400" dirty="0">
                <a:latin typeface="Avenir Light" charset="0"/>
                <a:ea typeface="Avenir Light" charset="0"/>
                <a:cs typeface="Avenir Light" charset="0"/>
              </a:rPr>
              <a:t>, there were 395 inmates on Florida’s death row.  Of those inmates 98.7% of them were males and only 5 of them were females.</a:t>
            </a:r>
            <a:endParaRPr lang="en-US" sz="1400" dirty="0">
              <a:latin typeface="Avenir Light" charset="0"/>
              <a:ea typeface="Avenir Light" charset="0"/>
              <a:cs typeface="Avenir Light" charset="0"/>
            </a:endParaRPr>
          </a:p>
          <a:p>
            <a:r>
              <a:rPr lang="en-CA" sz="1400" dirty="0">
                <a:latin typeface="Avenir Light" charset="0"/>
                <a:ea typeface="Avenir Light" charset="0"/>
                <a:cs typeface="Avenir Light" charset="0"/>
              </a:rPr>
              <a:t> </a:t>
            </a:r>
            <a:endParaRPr lang="en-US" sz="1400" dirty="0">
              <a:latin typeface="Avenir Light" charset="0"/>
              <a:ea typeface="Avenir Light" charset="0"/>
              <a:cs typeface="Avenir Light" charset="0"/>
            </a:endParaRPr>
          </a:p>
          <a:p>
            <a:r>
              <a:rPr lang="en-CA" sz="1400" dirty="0">
                <a:latin typeface="Avenir Light" charset="0"/>
                <a:ea typeface="Avenir Light" charset="0"/>
                <a:cs typeface="Avenir Light" charset="0"/>
              </a:rPr>
              <a:t>A similar dichotomy between men and women is found in Dexter’s victimology, where only 10.3% of his known victims were female and 70.7% were male</a:t>
            </a:r>
            <a:r>
              <a:rPr lang="en-CA" sz="1400" dirty="0" smtClean="0">
                <a:latin typeface="Avenir Light" charset="0"/>
                <a:ea typeface="Avenir Light" charset="0"/>
                <a:cs typeface="Avenir Light" charset="0"/>
              </a:rPr>
              <a:t>.</a:t>
            </a:r>
            <a:endParaRPr lang="en-US" sz="1400" dirty="0">
              <a:latin typeface="Avenir Light" charset="0"/>
              <a:ea typeface="Avenir Light" charset="0"/>
              <a:cs typeface="Avenir Light" charset="0"/>
            </a:endParaRPr>
          </a:p>
        </p:txBody>
      </p:sp>
      <p:sp>
        <p:nvSpPr>
          <p:cNvPr id="10" name="TextBox 9"/>
          <p:cNvSpPr txBox="1"/>
          <p:nvPr/>
        </p:nvSpPr>
        <p:spPr>
          <a:xfrm>
            <a:off x="215900" y="6329916"/>
            <a:ext cx="6394450" cy="1384995"/>
          </a:xfrm>
          <a:prstGeom prst="rect">
            <a:avLst/>
          </a:prstGeom>
          <a:noFill/>
        </p:spPr>
        <p:txBody>
          <a:bodyPr wrap="square" rtlCol="0">
            <a:spAutoFit/>
          </a:bodyPr>
          <a:lstStyle/>
          <a:p>
            <a:r>
              <a:rPr lang="en-CA" sz="1400" dirty="0">
                <a:latin typeface="Avenir Light" charset="0"/>
                <a:ea typeface="Avenir Light" charset="0"/>
                <a:cs typeface="Avenir Light" charset="0"/>
              </a:rPr>
              <a:t>There appears to be a slight gap in the average age between Dexter’s victims (40 years old) and those executed by Florida’s death penalty (47.6 years old).  </a:t>
            </a:r>
            <a:r>
              <a:rPr lang="en-CA" sz="1400" dirty="0" smtClean="0">
                <a:latin typeface="Avenir Light" charset="0"/>
                <a:ea typeface="Avenir Light" charset="0"/>
                <a:cs typeface="Avenir Light" charset="0"/>
              </a:rPr>
              <a:t>The fact that the </a:t>
            </a:r>
            <a:r>
              <a:rPr lang="en-CA" sz="1400" dirty="0">
                <a:latin typeface="Avenir Light" charset="0"/>
                <a:ea typeface="Avenir Light" charset="0"/>
                <a:cs typeface="Avenir Light" charset="0"/>
              </a:rPr>
              <a:t>majority of Dexter’s victims were in their </a:t>
            </a:r>
            <a:r>
              <a:rPr lang="en-CA" sz="1400" dirty="0" smtClean="0">
                <a:latin typeface="Avenir Light" charset="0"/>
                <a:ea typeface="Avenir Light" charset="0"/>
                <a:cs typeface="Avenir Light" charset="0"/>
              </a:rPr>
              <a:t>30s could be seen as evidence that </a:t>
            </a:r>
            <a:r>
              <a:rPr lang="en-CA" sz="1400" dirty="0">
                <a:latin typeface="Avenir Light" charset="0"/>
                <a:ea typeface="Avenir Light" charset="0"/>
                <a:cs typeface="Avenir Light" charset="0"/>
              </a:rPr>
              <a:t>he </a:t>
            </a:r>
            <a:r>
              <a:rPr lang="en-CA" sz="1400" dirty="0" smtClean="0">
                <a:latin typeface="Avenir Light" charset="0"/>
                <a:ea typeface="Avenir Light" charset="0"/>
                <a:cs typeface="Avenir Light" charset="0"/>
              </a:rPr>
              <a:t>showed </a:t>
            </a:r>
            <a:r>
              <a:rPr lang="en-CA" sz="1400" dirty="0">
                <a:latin typeface="Avenir Light" charset="0"/>
                <a:ea typeface="Avenir Light" charset="0"/>
                <a:cs typeface="Avenir Light" charset="0"/>
              </a:rPr>
              <a:t>a tendency to kill people around his own age, which could account for why </a:t>
            </a:r>
            <a:r>
              <a:rPr lang="en-CA" sz="1400" dirty="0" smtClean="0">
                <a:latin typeface="Avenir Light" charset="0"/>
                <a:ea typeface="Avenir Light" charset="0"/>
                <a:cs typeface="Avenir Light" charset="0"/>
              </a:rPr>
              <a:t>his </a:t>
            </a:r>
            <a:r>
              <a:rPr lang="en-CA" sz="1400" dirty="0">
                <a:latin typeface="Avenir Light" charset="0"/>
                <a:ea typeface="Avenir Light" charset="0"/>
                <a:cs typeface="Avenir Light" charset="0"/>
              </a:rPr>
              <a:t>victims were younger than those </a:t>
            </a:r>
            <a:r>
              <a:rPr lang="en-CA" sz="1400" dirty="0" smtClean="0">
                <a:latin typeface="Avenir Light" charset="0"/>
                <a:ea typeface="Avenir Light" charset="0"/>
                <a:cs typeface="Avenir Light" charset="0"/>
              </a:rPr>
              <a:t>who were legally sentenced to death.</a:t>
            </a:r>
            <a:endParaRPr lang="en-US" sz="1400" dirty="0">
              <a:latin typeface="Avenir Light" charset="0"/>
              <a:ea typeface="Avenir Light" charset="0"/>
              <a:cs typeface="Avenir Light" charset="0"/>
            </a:endParaRPr>
          </a:p>
        </p:txBody>
      </p:sp>
      <p:sp>
        <p:nvSpPr>
          <p:cNvPr id="13" name="TextBox 12"/>
          <p:cNvSpPr txBox="1"/>
          <p:nvPr/>
        </p:nvSpPr>
        <p:spPr>
          <a:xfrm>
            <a:off x="215900" y="7775908"/>
            <a:ext cx="6394450" cy="1384995"/>
          </a:xfrm>
          <a:prstGeom prst="rect">
            <a:avLst/>
          </a:prstGeom>
          <a:noFill/>
        </p:spPr>
        <p:txBody>
          <a:bodyPr wrap="square" rtlCol="0">
            <a:spAutoFit/>
          </a:bodyPr>
          <a:lstStyle/>
          <a:p>
            <a:r>
              <a:rPr lang="en-CA" sz="1400" dirty="0">
                <a:latin typeface="Avenir Light" charset="0"/>
                <a:ea typeface="Avenir Light" charset="0"/>
                <a:cs typeface="Avenir Light" charset="0"/>
              </a:rPr>
              <a:t>One </a:t>
            </a:r>
            <a:r>
              <a:rPr lang="en-CA" sz="1400" u="sng" dirty="0">
                <a:latin typeface="Avenir Light" charset="0"/>
                <a:ea typeface="Avenir Light" charset="0"/>
                <a:cs typeface="Avenir Light" charset="0"/>
                <a:hlinkClick r:id="rId4" invalidUrl="http://webs.wofford.edu/pechwj/Crime Rates and Local Labor Market Opportunities in the US - 1979-1997.pdf"/>
              </a:rPr>
              <a:t>study</a:t>
            </a:r>
            <a:r>
              <a:rPr lang="en-CA" sz="1400" dirty="0">
                <a:latin typeface="Avenir Light" charset="0"/>
                <a:ea typeface="Avenir Light" charset="0"/>
                <a:cs typeface="Avenir Light" charset="0"/>
              </a:rPr>
              <a:t> found that high crime rates were significantly correlated to low wages and unemployment.  This conclusion, however, is at odds with Dexter’s victims.  It appears that, aside from professional criminals (including: drug </a:t>
            </a:r>
            <a:r>
              <a:rPr lang="en-CA" sz="1400" dirty="0" smtClean="0">
                <a:latin typeface="Avenir Light" charset="0"/>
                <a:ea typeface="Avenir Light" charset="0"/>
                <a:cs typeface="Avenir Light" charset="0"/>
              </a:rPr>
              <a:t>dealers, </a:t>
            </a:r>
            <a:r>
              <a:rPr lang="en-CA" sz="1400" dirty="0">
                <a:latin typeface="Avenir Light" charset="0"/>
                <a:ea typeface="Avenir Light" charset="0"/>
                <a:cs typeface="Avenir Light" charset="0"/>
              </a:rPr>
              <a:t>fencers of stolen goods, hitmen, gang members and immigrant smugglers), a high percentage of his victims held meaningful careers (including those in medicine, law &amp; order and academia</a:t>
            </a:r>
            <a:r>
              <a:rPr lang="en-CA" sz="1400" dirty="0" smtClean="0">
                <a:latin typeface="Avenir Light" charset="0"/>
                <a:ea typeface="Avenir Light" charset="0"/>
                <a:cs typeface="Avenir Light" charset="0"/>
              </a:rPr>
              <a:t>).</a:t>
            </a:r>
            <a:endParaRPr lang="en-US" sz="1400" dirty="0">
              <a:latin typeface="Avenir Light" charset="0"/>
              <a:ea typeface="Avenir Light" charset="0"/>
              <a:cs typeface="Avenir Light" charset="0"/>
            </a:endParaRPr>
          </a:p>
        </p:txBody>
      </p:sp>
      <p:sp>
        <p:nvSpPr>
          <p:cNvPr id="2" name="TextBox 1"/>
          <p:cNvSpPr txBox="1"/>
          <p:nvPr/>
        </p:nvSpPr>
        <p:spPr>
          <a:xfrm>
            <a:off x="215900" y="9221972"/>
            <a:ext cx="6394450" cy="1169551"/>
          </a:xfrm>
          <a:prstGeom prst="rect">
            <a:avLst/>
          </a:prstGeom>
          <a:noFill/>
        </p:spPr>
        <p:txBody>
          <a:bodyPr wrap="square" rtlCol="0">
            <a:spAutoFit/>
          </a:bodyPr>
          <a:lstStyle/>
          <a:p>
            <a:r>
              <a:rPr lang="en-CA" sz="1400" dirty="0">
                <a:latin typeface="Avenir Light" charset="0"/>
                <a:ea typeface="Avenir Light" charset="0"/>
                <a:cs typeface="Avenir Light" charset="0"/>
              </a:rPr>
              <a:t>This aberration could be due to the fact that Dexter tended to target criminals who slipped through the system.  It seems reasonable to assume that because of their occupations those people may have made enough money to either hire more prestigious lawyers or may have been educated enough to avoid getting caught</a:t>
            </a:r>
            <a:r>
              <a:rPr lang="en-CA" sz="1400" dirty="0" smtClean="0">
                <a:latin typeface="Avenir Light" charset="0"/>
                <a:ea typeface="Avenir Light" charset="0"/>
                <a:cs typeface="Avenir Light" charset="0"/>
              </a:rPr>
              <a:t>.</a:t>
            </a:r>
            <a:endParaRPr lang="en-US" sz="1400" dirty="0">
              <a:latin typeface="Avenir Light" charset="0"/>
              <a:ea typeface="Avenir Light" charset="0"/>
              <a:cs typeface="Avenir Light" charset="0"/>
            </a:endParaRPr>
          </a:p>
        </p:txBody>
      </p:sp>
    </p:spTree>
    <p:extLst>
      <p:ext uri="{BB962C8B-B14F-4D97-AF65-F5344CB8AC3E}">
        <p14:creationId xmlns:p14="http://schemas.microsoft.com/office/powerpoint/2010/main" val="13085531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2407" t="24074" r="9907" b="23827"/>
          <a:stretch/>
        </p:blipFill>
        <p:spPr>
          <a:xfrm>
            <a:off x="3464431" y="3974574"/>
            <a:ext cx="3343929" cy="1681928"/>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2406" t="24074" r="9815" b="24074"/>
          <a:stretch/>
        </p:blipFill>
        <p:spPr>
          <a:xfrm>
            <a:off x="65578" y="3974574"/>
            <a:ext cx="3343929" cy="1681928"/>
          </a:xfrm>
          <a:prstGeom prst="rect">
            <a:avLst/>
          </a:prstGeom>
        </p:spPr>
      </p:pic>
      <p:sp>
        <p:nvSpPr>
          <p:cNvPr id="6" name="TextBox 5"/>
          <p:cNvSpPr txBox="1"/>
          <p:nvPr/>
        </p:nvSpPr>
        <p:spPr>
          <a:xfrm>
            <a:off x="0" y="2133599"/>
            <a:ext cx="2622697" cy="369332"/>
          </a:xfrm>
          <a:prstGeom prst="rect">
            <a:avLst/>
          </a:prstGeom>
          <a:noFill/>
        </p:spPr>
        <p:txBody>
          <a:bodyPr wrap="square" rtlCol="0">
            <a:spAutoFit/>
          </a:bodyPr>
          <a:lstStyle/>
          <a:p>
            <a:r>
              <a:rPr lang="en-CA" b="1" dirty="0">
                <a:latin typeface="Avenir Light" charset="0"/>
                <a:ea typeface="Avenir Light" charset="0"/>
                <a:cs typeface="Avenir Light" charset="0"/>
              </a:rPr>
              <a:t>Dexter v. Final </a:t>
            </a:r>
            <a:r>
              <a:rPr lang="en-CA" b="1" dirty="0" smtClean="0">
                <a:latin typeface="Avenir Light" charset="0"/>
                <a:ea typeface="Avenir Light" charset="0"/>
                <a:cs typeface="Avenir Light" charset="0"/>
              </a:rPr>
              <a:t>Words</a:t>
            </a:r>
            <a:endParaRPr lang="en-US" b="1" dirty="0">
              <a:latin typeface="Avenir Light" charset="0"/>
              <a:ea typeface="Avenir Light" charset="0"/>
              <a:cs typeface="Avenir Light" charset="0"/>
            </a:endParaRPr>
          </a:p>
        </p:txBody>
      </p:sp>
      <p:sp>
        <p:nvSpPr>
          <p:cNvPr id="7" name="TextBox 6"/>
          <p:cNvSpPr txBox="1"/>
          <p:nvPr/>
        </p:nvSpPr>
        <p:spPr>
          <a:xfrm>
            <a:off x="212652" y="2629785"/>
            <a:ext cx="6393711" cy="1384995"/>
          </a:xfrm>
          <a:prstGeom prst="rect">
            <a:avLst/>
          </a:prstGeom>
          <a:noFill/>
        </p:spPr>
        <p:txBody>
          <a:bodyPr wrap="square" rtlCol="0">
            <a:spAutoFit/>
          </a:bodyPr>
          <a:lstStyle/>
          <a:p>
            <a:r>
              <a:rPr lang="en-CA" sz="1400" dirty="0">
                <a:latin typeface="Avenir Light" charset="0"/>
                <a:ea typeface="Avenir Light" charset="0"/>
                <a:cs typeface="Avenir Light" charset="0"/>
              </a:rPr>
              <a:t>So far the similarities between Dexter and Death row are pretty grand.  Perhaps the largest difference can be seen through the eyes of the victims.  Texas Department of Criminal Justice provides a </a:t>
            </a:r>
            <a:r>
              <a:rPr lang="en-CA" sz="1400" u="sng" dirty="0" smtClean="0">
                <a:latin typeface="Avenir Light" charset="0"/>
                <a:ea typeface="Avenir Light" charset="0"/>
                <a:cs typeface="Avenir Light" charset="0"/>
                <a:hlinkClick r:id="rId4"/>
              </a:rPr>
              <a:t>dataset</a:t>
            </a:r>
            <a:r>
              <a:rPr lang="en-CA" sz="1400" dirty="0" smtClean="0">
                <a:latin typeface="Avenir Light" charset="0"/>
                <a:ea typeface="Avenir Light" charset="0"/>
                <a:cs typeface="Avenir Light" charset="0"/>
              </a:rPr>
              <a:t> </a:t>
            </a:r>
            <a:r>
              <a:rPr lang="en-CA" sz="1400" dirty="0">
                <a:latin typeface="Avenir Light" charset="0"/>
                <a:ea typeface="Avenir Light" charset="0"/>
                <a:cs typeface="Avenir Light" charset="0"/>
              </a:rPr>
              <a:t>of the last words spoken by inmates before they are put to death.  The following graphics </a:t>
            </a:r>
            <a:r>
              <a:rPr lang="en-CA" sz="1400" dirty="0" smtClean="0">
                <a:latin typeface="Avenir Light" charset="0"/>
                <a:ea typeface="Avenir Light" charset="0"/>
                <a:cs typeface="Avenir Light" charset="0"/>
              </a:rPr>
              <a:t>represent the </a:t>
            </a:r>
            <a:r>
              <a:rPr lang="en-CA" sz="1400" dirty="0">
                <a:latin typeface="Avenir Light" charset="0"/>
                <a:ea typeface="Avenir Light" charset="0"/>
                <a:cs typeface="Avenir Light" charset="0"/>
              </a:rPr>
              <a:t>final words of Dexter’s victims </a:t>
            </a:r>
            <a:r>
              <a:rPr lang="en-CA" sz="1400" dirty="0" smtClean="0">
                <a:latin typeface="Avenir Light" charset="0"/>
                <a:ea typeface="Avenir Light" charset="0"/>
                <a:cs typeface="Avenir Light" charset="0"/>
              </a:rPr>
              <a:t>and </a:t>
            </a:r>
            <a:r>
              <a:rPr lang="en-CA" sz="1400" dirty="0">
                <a:latin typeface="Avenir Light" charset="0"/>
                <a:ea typeface="Avenir Light" charset="0"/>
                <a:cs typeface="Avenir Light" charset="0"/>
              </a:rPr>
              <a:t>inmates executed on death row.</a:t>
            </a:r>
            <a:endParaRPr lang="en-US" sz="1400" dirty="0">
              <a:latin typeface="Avenir Light" charset="0"/>
              <a:ea typeface="Avenir Light" charset="0"/>
              <a:cs typeface="Avenir Light" charset="0"/>
            </a:endParaRPr>
          </a:p>
        </p:txBody>
      </p:sp>
      <p:sp>
        <p:nvSpPr>
          <p:cNvPr id="8" name="TextBox 7"/>
          <p:cNvSpPr txBox="1"/>
          <p:nvPr/>
        </p:nvSpPr>
        <p:spPr>
          <a:xfrm>
            <a:off x="212651" y="5678604"/>
            <a:ext cx="6393711" cy="3108543"/>
          </a:xfrm>
          <a:prstGeom prst="rect">
            <a:avLst/>
          </a:prstGeom>
          <a:noFill/>
        </p:spPr>
        <p:txBody>
          <a:bodyPr wrap="square" rtlCol="0">
            <a:spAutoFit/>
          </a:bodyPr>
          <a:lstStyle/>
          <a:p>
            <a:r>
              <a:rPr lang="en-CA" sz="1400" dirty="0">
                <a:latin typeface="Avenir Light" charset="0"/>
                <a:ea typeface="Avenir Light" charset="0"/>
                <a:cs typeface="Avenir Light" charset="0"/>
              </a:rPr>
              <a:t>The differences here can be seen in the connotation of the words.  In the death row word cloud there are religion-related words like (god, lord, heaven) and other words like thank, love, family, hope, </a:t>
            </a:r>
            <a:r>
              <a:rPr lang="en-CA" sz="1400" dirty="0" smtClean="0">
                <a:latin typeface="Avenir Light" charset="0"/>
                <a:ea typeface="Avenir Light" charset="0"/>
                <a:cs typeface="Avenir Light" charset="0"/>
              </a:rPr>
              <a:t>sorry</a:t>
            </a:r>
            <a:r>
              <a:rPr lang="en-CA" sz="1400" dirty="0">
                <a:latin typeface="Avenir Light" charset="0"/>
                <a:ea typeface="Avenir Light" charset="0"/>
                <a:cs typeface="Avenir Light" charset="0"/>
              </a:rPr>
              <a:t> </a:t>
            </a:r>
            <a:r>
              <a:rPr lang="en-CA" sz="1400" dirty="0" smtClean="0">
                <a:latin typeface="Avenir Light" charset="0"/>
                <a:ea typeface="Avenir Light" charset="0"/>
                <a:cs typeface="Avenir Light" charset="0"/>
              </a:rPr>
              <a:t>and forgive.  </a:t>
            </a:r>
            <a:r>
              <a:rPr lang="en-CA" sz="1400" dirty="0">
                <a:latin typeface="Avenir Light" charset="0"/>
                <a:ea typeface="Avenir Light" charset="0"/>
                <a:cs typeface="Avenir Light" charset="0"/>
              </a:rPr>
              <a:t>In Dexter’s victims’ word cloud there are various profanities, in addition to words like sorry, kill, burn and dead.</a:t>
            </a:r>
            <a:endParaRPr lang="en-US" sz="1400" dirty="0">
              <a:latin typeface="Avenir Light" charset="0"/>
              <a:ea typeface="Avenir Light" charset="0"/>
              <a:cs typeface="Avenir Light" charset="0"/>
            </a:endParaRPr>
          </a:p>
          <a:p>
            <a:endParaRPr lang="en-CA" sz="1400" dirty="0" smtClean="0">
              <a:latin typeface="Avenir Light" charset="0"/>
              <a:ea typeface="Avenir Light" charset="0"/>
              <a:cs typeface="Avenir Light" charset="0"/>
            </a:endParaRPr>
          </a:p>
          <a:p>
            <a:r>
              <a:rPr lang="en-CA" sz="1400" dirty="0">
                <a:latin typeface="Avenir Light" charset="0"/>
                <a:ea typeface="Avenir Light" charset="0"/>
                <a:cs typeface="Avenir Light" charset="0"/>
              </a:rPr>
              <a:t>Being that the vast majority of the victims in each case are guilty, the differences in connotation are most likely a result of the length of time they were given to accept the inevitability of their death.  The average number of years between an offense and execution in Florida during 2014-2015 was </a:t>
            </a:r>
            <a:r>
              <a:rPr lang="en-CA" sz="1400" u="sng" dirty="0">
                <a:latin typeface="Avenir Light" charset="0"/>
                <a:ea typeface="Avenir Light" charset="0"/>
                <a:cs typeface="Avenir Light" charset="0"/>
                <a:hlinkClick r:id="rId5"/>
              </a:rPr>
              <a:t>17.2 years</a:t>
            </a:r>
            <a:r>
              <a:rPr lang="en-CA" sz="1400" dirty="0">
                <a:latin typeface="Avenir Light" charset="0"/>
                <a:ea typeface="Avenir Light" charset="0"/>
                <a:cs typeface="Avenir Light" charset="0"/>
              </a:rPr>
              <a:t>.  Whereas the time between the offense and execution of Dexter’s victims was usually weeks if not days.  The amount of time the perpetrator had to think about their crime may have affected their acceptance of their pernicious situation.</a:t>
            </a:r>
            <a:endParaRPr lang="en-US" sz="1400" dirty="0">
              <a:latin typeface="Avenir Light" charset="0"/>
              <a:ea typeface="Avenir Light" charset="0"/>
              <a:cs typeface="Avenir Light" charset="0"/>
            </a:endParaRPr>
          </a:p>
        </p:txBody>
      </p:sp>
      <p:sp>
        <p:nvSpPr>
          <p:cNvPr id="9" name="TextBox 8"/>
          <p:cNvSpPr txBox="1"/>
          <p:nvPr/>
        </p:nvSpPr>
        <p:spPr>
          <a:xfrm>
            <a:off x="0" y="141767"/>
            <a:ext cx="4373526" cy="369332"/>
          </a:xfrm>
          <a:prstGeom prst="rect">
            <a:avLst/>
          </a:prstGeom>
          <a:noFill/>
        </p:spPr>
        <p:txBody>
          <a:bodyPr wrap="square" rtlCol="0">
            <a:spAutoFit/>
          </a:bodyPr>
          <a:lstStyle/>
          <a:p>
            <a:r>
              <a:rPr lang="en-CA" b="1" dirty="0">
                <a:latin typeface="Avenir Light" charset="0"/>
                <a:ea typeface="Avenir Light" charset="0"/>
                <a:cs typeface="Avenir Light" charset="0"/>
              </a:rPr>
              <a:t>Death Row v. Public </a:t>
            </a:r>
            <a:r>
              <a:rPr lang="en-CA" b="1" dirty="0" smtClean="0">
                <a:latin typeface="Avenir Light" charset="0"/>
                <a:ea typeface="Avenir Light" charset="0"/>
                <a:cs typeface="Avenir Light" charset="0"/>
              </a:rPr>
              <a:t>Opinion</a:t>
            </a:r>
            <a:endParaRPr lang="en-US" b="1" dirty="0">
              <a:latin typeface="Avenir Light" charset="0"/>
              <a:ea typeface="Avenir Light" charset="0"/>
              <a:cs typeface="Avenir Light" charset="0"/>
            </a:endParaRPr>
          </a:p>
        </p:txBody>
      </p:sp>
      <p:sp>
        <p:nvSpPr>
          <p:cNvPr id="10" name="TextBox 9"/>
          <p:cNvSpPr txBox="1"/>
          <p:nvPr/>
        </p:nvSpPr>
        <p:spPr>
          <a:xfrm>
            <a:off x="212650" y="645042"/>
            <a:ext cx="6393711" cy="1384995"/>
          </a:xfrm>
          <a:prstGeom prst="rect">
            <a:avLst/>
          </a:prstGeom>
          <a:noFill/>
        </p:spPr>
        <p:txBody>
          <a:bodyPr wrap="square" rtlCol="0">
            <a:spAutoFit/>
          </a:bodyPr>
          <a:lstStyle/>
          <a:p>
            <a:r>
              <a:rPr lang="en-CA" sz="1400" dirty="0">
                <a:latin typeface="Avenir Light" charset="0"/>
                <a:ea typeface="Avenir Light" charset="0"/>
                <a:cs typeface="Avenir Light" charset="0"/>
              </a:rPr>
              <a:t>Ignoring the capital offense and only taking into consideration the demographic information of both Dexter’s victims and of the prisoners executed on Florida’s death row, it seems that white men in their 30s-50s are the most susceptible to becoming victims to either Dexter or the death row.  Interestingly enough, </a:t>
            </a:r>
            <a:r>
              <a:rPr lang="en-CA" sz="1400" u="sng" dirty="0">
                <a:latin typeface="Avenir Light" charset="0"/>
                <a:ea typeface="Avenir Light" charset="0"/>
                <a:cs typeface="Avenir Light" charset="0"/>
                <a:hlinkClick r:id="rId6"/>
              </a:rPr>
              <a:t>surveys</a:t>
            </a:r>
            <a:r>
              <a:rPr lang="en-CA" sz="1400" dirty="0">
                <a:latin typeface="Avenir Light" charset="0"/>
                <a:ea typeface="Avenir Light" charset="0"/>
                <a:cs typeface="Avenir Light" charset="0"/>
              </a:rPr>
              <a:t> have shown that white men in 30s-60s are the most likely demographic to support the death penalty.</a:t>
            </a:r>
            <a:endParaRPr lang="en-US" sz="1400" dirty="0">
              <a:latin typeface="Avenir Light" charset="0"/>
              <a:ea typeface="Avenir Light" charset="0"/>
              <a:cs typeface="Avenir Light" charset="0"/>
            </a:endParaRPr>
          </a:p>
        </p:txBody>
      </p:sp>
      <p:sp>
        <p:nvSpPr>
          <p:cNvPr id="11" name="TextBox 10"/>
          <p:cNvSpPr txBox="1"/>
          <p:nvPr/>
        </p:nvSpPr>
        <p:spPr>
          <a:xfrm>
            <a:off x="65578" y="8963246"/>
            <a:ext cx="2622697" cy="369332"/>
          </a:xfrm>
          <a:prstGeom prst="rect">
            <a:avLst/>
          </a:prstGeom>
          <a:noFill/>
        </p:spPr>
        <p:txBody>
          <a:bodyPr wrap="square" rtlCol="0">
            <a:spAutoFit/>
          </a:bodyPr>
          <a:lstStyle/>
          <a:p>
            <a:r>
              <a:rPr lang="en-CA" b="1" dirty="0" smtClean="0">
                <a:latin typeface="Avenir Light" charset="0"/>
                <a:ea typeface="Avenir Light" charset="0"/>
                <a:cs typeface="Avenir Light" charset="0"/>
              </a:rPr>
              <a:t>The Verdict</a:t>
            </a:r>
            <a:endParaRPr lang="en-US" b="1" dirty="0">
              <a:latin typeface="Avenir Light" charset="0"/>
              <a:ea typeface="Avenir Light" charset="0"/>
              <a:cs typeface="Avenir Light" charset="0"/>
            </a:endParaRPr>
          </a:p>
        </p:txBody>
      </p:sp>
    </p:spTree>
    <p:extLst>
      <p:ext uri="{BB962C8B-B14F-4D97-AF65-F5344CB8AC3E}">
        <p14:creationId xmlns:p14="http://schemas.microsoft.com/office/powerpoint/2010/main" val="16343227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7204" y="8692203"/>
            <a:ext cx="3784602" cy="2005839"/>
          </a:xfrm>
          <a:prstGeom prst="rect">
            <a:avLst/>
          </a:prstGeom>
        </p:spPr>
      </p:pic>
      <p:sp>
        <p:nvSpPr>
          <p:cNvPr id="6" name="TextBox 5"/>
          <p:cNvSpPr txBox="1"/>
          <p:nvPr/>
        </p:nvSpPr>
        <p:spPr>
          <a:xfrm>
            <a:off x="212649" y="170121"/>
            <a:ext cx="6393711" cy="4832092"/>
          </a:xfrm>
          <a:prstGeom prst="rect">
            <a:avLst/>
          </a:prstGeom>
          <a:noFill/>
        </p:spPr>
        <p:txBody>
          <a:bodyPr wrap="square" rtlCol="0">
            <a:spAutoFit/>
          </a:bodyPr>
          <a:lstStyle/>
          <a:p>
            <a:r>
              <a:rPr lang="en-CA" sz="1400" dirty="0">
                <a:latin typeface="Avenir Light" charset="0"/>
                <a:ea typeface="Avenir Light" charset="0"/>
                <a:cs typeface="Avenir Light" charset="0"/>
              </a:rPr>
              <a:t>It has </a:t>
            </a:r>
            <a:r>
              <a:rPr lang="en-CA" sz="1400" u="sng" dirty="0">
                <a:latin typeface="Avenir Light" charset="0"/>
                <a:ea typeface="Avenir Light" charset="0"/>
                <a:cs typeface="Avenir Light" charset="0"/>
                <a:hlinkClick r:id="rId3"/>
              </a:rPr>
              <a:t>recently come to light</a:t>
            </a:r>
            <a:r>
              <a:rPr lang="en-CA" sz="1400" dirty="0">
                <a:latin typeface="Avenir Light" charset="0"/>
                <a:ea typeface="Avenir Light" charset="0"/>
                <a:cs typeface="Avenir Light" charset="0"/>
              </a:rPr>
              <a:t> that, for the first time in nearly half a decade, support for capital punishment is a minority opinion.  Nonetheless, vigilante justice remains a hot topic in TV and movies.  As to the question to how Dexter’s vigilantism compares to legal punishment by death, my findings suggest that due to Dexter’s code and his arduous vetting process his efficiency is comparable to that of a jury.  In addition, assuming that the legal system isn’t biased against any group of people, the similarities in victim demographics between inmate executions and Dexter’s victims seems to indicate that he is also not biased against any specific group</a:t>
            </a:r>
            <a:r>
              <a:rPr lang="en-CA" sz="1400" dirty="0" smtClean="0">
                <a:latin typeface="Avenir Light" charset="0"/>
                <a:ea typeface="Avenir Light" charset="0"/>
                <a:cs typeface="Avenir Light" charset="0"/>
              </a:rPr>
              <a:t>.</a:t>
            </a:r>
          </a:p>
          <a:p>
            <a:endParaRPr lang="en-CA" sz="1400" dirty="0">
              <a:latin typeface="Avenir Light" charset="0"/>
              <a:ea typeface="Avenir Light" charset="0"/>
              <a:cs typeface="Avenir Light" charset="0"/>
            </a:endParaRPr>
          </a:p>
          <a:p>
            <a:r>
              <a:rPr lang="en-CA" sz="1400" dirty="0">
                <a:latin typeface="Avenir Light" charset="0"/>
                <a:ea typeface="Avenir Light" charset="0"/>
                <a:cs typeface="Avenir Light" charset="0"/>
              </a:rPr>
              <a:t>So, apart from the view of the victim, Dexter’s track record as a vigilante seems to be on par with Florida’s justice system.  Perhaps there are other valid reasons, but lacking the sufficient legal knowledge I struggle to see why, if Dexter’s victims were proven to have been guilty of </a:t>
            </a:r>
            <a:r>
              <a:rPr lang="en-CA" sz="1400" dirty="0" smtClean="0">
                <a:latin typeface="Avenir Light" charset="0"/>
                <a:ea typeface="Avenir Light" charset="0"/>
                <a:cs typeface="Avenir Light" charset="0"/>
              </a:rPr>
              <a:t>murder in the first degree, </a:t>
            </a:r>
            <a:r>
              <a:rPr lang="en-CA" sz="1400" dirty="0">
                <a:latin typeface="Avenir Light" charset="0"/>
                <a:ea typeface="Avenir Light" charset="0"/>
                <a:cs typeface="Avenir Light" charset="0"/>
              </a:rPr>
              <a:t>Miami would be more inclined to prosecute him than delegalize the death </a:t>
            </a:r>
            <a:r>
              <a:rPr lang="en-CA" sz="1400" dirty="0" smtClean="0">
                <a:latin typeface="Avenir Light" charset="0"/>
                <a:ea typeface="Avenir Light" charset="0"/>
                <a:cs typeface="Avenir Light" charset="0"/>
              </a:rPr>
              <a:t>penalty.</a:t>
            </a:r>
          </a:p>
          <a:p>
            <a:endParaRPr lang="en-CA" sz="1400" dirty="0">
              <a:latin typeface="Avenir Light" charset="0"/>
              <a:ea typeface="Avenir Light" charset="0"/>
              <a:cs typeface="Avenir Light" charset="0"/>
            </a:endParaRPr>
          </a:p>
          <a:p>
            <a:r>
              <a:rPr lang="en-CA" sz="1400" dirty="0" smtClean="0">
                <a:latin typeface="Avenir Light" charset="0"/>
                <a:ea typeface="Avenir Light" charset="0"/>
                <a:cs typeface="Avenir Light" charset="0"/>
              </a:rPr>
              <a:t>Obviously </a:t>
            </a:r>
            <a:r>
              <a:rPr lang="en-CA" sz="1400" dirty="0">
                <a:latin typeface="Avenir Light" charset="0"/>
                <a:ea typeface="Avenir Light" charset="0"/>
                <a:cs typeface="Avenir Light" charset="0"/>
              </a:rPr>
              <a:t>the legal process is necessary to ensure a fair trial, but </a:t>
            </a:r>
            <a:r>
              <a:rPr lang="en-CA" sz="1400" dirty="0" smtClean="0">
                <a:latin typeface="Avenir Light" charset="0"/>
                <a:ea typeface="Avenir Light" charset="0"/>
                <a:cs typeface="Avenir Light" charset="0"/>
              </a:rPr>
              <a:t>what about the murderers who slip through the cracks?  If Dexter ensured, above and beyond any reasonable doubt that they were guilty and subjected them to his own death penalty, perhaps he is no more guilty than Florida’s death sentencing procedures.</a:t>
            </a:r>
            <a:endParaRPr lang="en-US" sz="1400" dirty="0">
              <a:latin typeface="Avenir Light" charset="0"/>
              <a:ea typeface="Avenir Light" charset="0"/>
              <a:cs typeface="Avenir Light" charset="0"/>
            </a:endParaRPr>
          </a:p>
        </p:txBody>
      </p:sp>
    </p:spTree>
    <p:extLst>
      <p:ext uri="{BB962C8B-B14F-4D97-AF65-F5344CB8AC3E}">
        <p14:creationId xmlns:p14="http://schemas.microsoft.com/office/powerpoint/2010/main" val="9199014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1104</TotalTime>
  <Words>1042</Words>
  <Application>Microsoft Macintosh PowerPoint</Application>
  <PresentationFormat>Custom</PresentationFormat>
  <Paragraphs>32</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Avenir Light</vt:lpstr>
      <vt:lpstr>Calibri</vt:lpstr>
      <vt:lpstr>Calibri Light</vt:lpstr>
      <vt:lpstr>Arial</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Lamar Johnson</dc:creator>
  <cp:lastModifiedBy>Lamar Johnson</cp:lastModifiedBy>
  <cp:revision>29</cp:revision>
  <dcterms:created xsi:type="dcterms:W3CDTF">2016-10-26T02:14:16Z</dcterms:created>
  <dcterms:modified xsi:type="dcterms:W3CDTF">2016-10-27T23:55:32Z</dcterms:modified>
</cp:coreProperties>
</file>