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5176499"/>
          </a:xfrm>
          <a:prstGeom prst="rect">
            <a:avLst/>
          </a:prstGeom>
          <a:gradFill>
            <a:gsLst>
              <a:gs pos="0">
                <a:srgbClr val="003171"/>
              </a:gs>
              <a:gs pos="100000">
                <a:srgbClr val="549FFF"/>
              </a:gs>
            </a:gsLst>
            <a:lin ang="792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-3832" y="12039"/>
            <a:ext cx="10925833" cy="5165065"/>
          </a:xfrm>
          <a:custGeom>
            <a:pathLst>
              <a:path extrusionOk="0" h="6863875" w="24279631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40784"/>
                </a:srgbClr>
              </a:gs>
              <a:gs pos="41000">
                <a:srgbClr val="003171">
                  <a:alpha val="94901"/>
                </a:srgbClr>
              </a:gs>
              <a:gs pos="100000">
                <a:srgbClr val="003171">
                  <a:alpha val="94901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 flipH="1">
            <a:off x="14659" y="660"/>
            <a:ext cx="10500940" cy="5165065"/>
          </a:xfrm>
          <a:custGeom>
            <a:pathLst>
              <a:path extrusionOk="0" h="6863875" w="24279631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-846666" y="-661"/>
            <a:ext cx="2167466" cy="5176308"/>
          </a:xfrm>
          <a:custGeom>
            <a:pathLst>
              <a:path extrusionOk="0" h="6180667" w="2167467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/>
          <p:nvPr/>
        </p:nvSpPr>
        <p:spPr>
          <a:xfrm flipH="1" rot="10800000">
            <a:off x="-524933" y="131"/>
            <a:ext cx="1403434" cy="5176308"/>
          </a:xfrm>
          <a:custGeom>
            <a:pathLst>
              <a:path extrusionOk="0" h="6180667" w="2167467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 txBox="1"/>
          <p:nvPr>
            <p:ph type="ctrTitle"/>
          </p:nvPr>
        </p:nvSpPr>
        <p:spPr>
          <a:xfrm>
            <a:off x="1082040" y="1242060"/>
            <a:ext cx="7050900" cy="1102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1082040" y="2423159"/>
            <a:ext cx="7035899" cy="694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-348182" y="-16424"/>
            <a:ext cx="1723519" cy="5159924"/>
          </a:xfrm>
          <a:custGeom>
            <a:pathLst>
              <a:path extrusionOk="0" h="6879900" w="4476675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/>
          <p:nvPr/>
        </p:nvSpPr>
        <p:spPr>
          <a:xfrm flipH="1" rot="10800000">
            <a:off x="-1118653" y="774"/>
            <a:ext cx="3100650" cy="5142725"/>
          </a:xfrm>
          <a:custGeom>
            <a:pathLst>
              <a:path extrusionOk="0" h="6879900" w="8053639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/>
          <p:nvPr/>
        </p:nvSpPr>
        <p:spPr>
          <a:xfrm rot="10800000">
            <a:off x="8088846" y="-9550"/>
            <a:ext cx="1100667" cy="5153050"/>
          </a:xfrm>
          <a:custGeom>
            <a:pathLst>
              <a:path extrusionOk="0" h="6916846" w="1100668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 flipH="1" rot="10800000">
            <a:off x="-348182" y="-16424"/>
            <a:ext cx="1723519" cy="5159924"/>
          </a:xfrm>
          <a:custGeom>
            <a:pathLst>
              <a:path extrusionOk="0" h="6879900" w="4476675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/>
          <p:nvPr/>
        </p:nvSpPr>
        <p:spPr>
          <a:xfrm flipH="1" rot="10800000">
            <a:off x="-1118653" y="774"/>
            <a:ext cx="3100650" cy="5142725"/>
          </a:xfrm>
          <a:custGeom>
            <a:pathLst>
              <a:path extrusionOk="0" h="6879900" w="8053639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/>
          <p:nvPr/>
        </p:nvSpPr>
        <p:spPr>
          <a:xfrm rot="10800000">
            <a:off x="8088846" y="-9550"/>
            <a:ext cx="1100667" cy="5153050"/>
          </a:xfrm>
          <a:custGeom>
            <a:pathLst>
              <a:path extrusionOk="0" h="6916846" w="1100668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" name="Shape 29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1244242"/>
            <a:ext cx="4038599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2800"/>
            </a:lvl1pPr>
            <a:lvl2pPr lvl="1">
              <a:spcBef>
                <a:spcPts val="0"/>
              </a:spcBef>
              <a:defRPr sz="2400"/>
            </a:lvl2pPr>
            <a:lvl3pPr lvl="2">
              <a:spcBef>
                <a:spcPts val="0"/>
              </a:spcBef>
              <a:defRPr sz="2000"/>
            </a:lvl3pPr>
            <a:lvl4pPr lvl="3">
              <a:spcBef>
                <a:spcPts val="0"/>
              </a:spcBef>
              <a:defRPr sz="1800"/>
            </a:lvl4pPr>
            <a:lvl5pPr lvl="4">
              <a:spcBef>
                <a:spcPts val="0"/>
              </a:spcBef>
              <a:defRPr sz="1800"/>
            </a:lvl5pPr>
            <a:lvl6pPr lvl="5">
              <a:spcBef>
                <a:spcPts val="0"/>
              </a:spcBef>
              <a:defRPr sz="1800"/>
            </a:lvl6pPr>
            <a:lvl7pPr lvl="6">
              <a:spcBef>
                <a:spcPts val="0"/>
              </a:spcBef>
              <a:defRPr sz="1800"/>
            </a:lvl7pPr>
            <a:lvl8pPr lvl="7">
              <a:spcBef>
                <a:spcPts val="0"/>
              </a:spcBef>
              <a:defRPr sz="1800"/>
            </a:lvl8pPr>
            <a:lvl9pPr lvl="8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648200" y="1244242"/>
            <a:ext cx="4038599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2800"/>
            </a:lvl1pPr>
            <a:lvl2pPr lvl="1">
              <a:spcBef>
                <a:spcPts val="0"/>
              </a:spcBef>
              <a:defRPr sz="2400"/>
            </a:lvl2pPr>
            <a:lvl3pPr lvl="2">
              <a:spcBef>
                <a:spcPts val="0"/>
              </a:spcBef>
              <a:defRPr sz="2000"/>
            </a:lvl3pPr>
            <a:lvl4pPr lvl="3">
              <a:spcBef>
                <a:spcPts val="0"/>
              </a:spcBef>
              <a:defRPr sz="1800"/>
            </a:lvl4pPr>
            <a:lvl5pPr lvl="4">
              <a:spcBef>
                <a:spcPts val="0"/>
              </a:spcBef>
              <a:defRPr sz="1800"/>
            </a:lvl5pPr>
            <a:lvl6pPr lvl="5">
              <a:spcBef>
                <a:spcPts val="0"/>
              </a:spcBef>
              <a:defRPr sz="1800"/>
            </a:lvl6pPr>
            <a:lvl7pPr lvl="6">
              <a:spcBef>
                <a:spcPts val="0"/>
              </a:spcBef>
              <a:defRPr sz="1800"/>
            </a:lvl7pPr>
            <a:lvl8pPr lvl="7">
              <a:spcBef>
                <a:spcPts val="0"/>
              </a:spcBef>
              <a:defRPr sz="1800"/>
            </a:lvl8pPr>
            <a:lvl9pPr lvl="8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 flipH="1" rot="10800000">
            <a:off x="-348182" y="-16424"/>
            <a:ext cx="1723519" cy="5159924"/>
          </a:xfrm>
          <a:custGeom>
            <a:pathLst>
              <a:path extrusionOk="0" h="6879900" w="4476675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/>
          <p:nvPr/>
        </p:nvSpPr>
        <p:spPr>
          <a:xfrm flipH="1" rot="10800000">
            <a:off x="-1118653" y="774"/>
            <a:ext cx="3100650" cy="5142725"/>
          </a:xfrm>
          <a:custGeom>
            <a:pathLst>
              <a:path extrusionOk="0" h="6879900" w="8053639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/>
          <p:nvPr/>
        </p:nvSpPr>
        <p:spPr>
          <a:xfrm rot="10800000">
            <a:off x="8088846" y="-9550"/>
            <a:ext cx="1100667" cy="5153050"/>
          </a:xfrm>
          <a:custGeom>
            <a:pathLst>
              <a:path extrusionOk="0" h="6916846" w="1100668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Shape 40"/>
          <p:cNvGrpSpPr/>
          <p:nvPr/>
        </p:nvGrpSpPr>
        <p:grpSpPr>
          <a:xfrm>
            <a:off x="-6264" y="3700039"/>
            <a:ext cx="9150267" cy="2325488"/>
            <a:chOff x="-6264" y="4933386"/>
            <a:chExt cx="9150267" cy="3100650"/>
          </a:xfrm>
        </p:grpSpPr>
        <p:sp>
          <p:nvSpPr>
            <p:cNvPr id="41" name="Shape 41"/>
            <p:cNvSpPr/>
            <p:nvPr/>
          </p:nvSpPr>
          <p:spPr>
            <a:xfrm>
              <a:off x="-7" y="5537200"/>
              <a:ext cx="9144008" cy="1574769"/>
            </a:xfrm>
            <a:custGeom>
              <a:pathLst>
                <a:path extrusionOk="0" h="1257301" w="9144009">
                  <a:moveTo>
                    <a:pt x="5" y="266700"/>
                  </a:moveTo>
                  <a:cubicBezTo>
                    <a:pt x="8115305" y="1257301"/>
                    <a:pt x="7620009" y="0"/>
                    <a:pt x="9144009" y="186267"/>
                  </a:cubicBezTo>
                  <a:cubicBezTo>
                    <a:pt x="9144008" y="441678"/>
                    <a:pt x="9143998" y="818763"/>
                    <a:pt x="9143997" y="1074174"/>
                  </a:cubicBezTo>
                  <a:lnTo>
                    <a:pt x="0" y="1086874"/>
                  </a:lnTo>
                  <a:cubicBezTo>
                    <a:pt x="0" y="854041"/>
                    <a:pt x="5" y="499533"/>
                    <a:pt x="5" y="266700"/>
                  </a:cubicBezTo>
                  <a:close/>
                </a:path>
              </a:pathLst>
            </a:custGeom>
            <a:gradFill>
              <a:gsLst>
                <a:gs pos="0">
                  <a:srgbClr val="549FFF"/>
                </a:gs>
                <a:gs pos="100000">
                  <a:srgbClr val="003171">
                    <a:alpha val="51764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 flipH="1" rot="5400000">
              <a:off x="3018543" y="1908578"/>
              <a:ext cx="3100650" cy="9150266"/>
            </a:xfrm>
            <a:custGeom>
              <a:pathLst>
                <a:path extrusionOk="0" h="6879900" w="8053639">
                  <a:moveTo>
                    <a:pt x="4696126" y="16025"/>
                  </a:moveTo>
                  <a:lnTo>
                    <a:pt x="2920537" y="0"/>
                  </a:lnTo>
                  <a:cubicBezTo>
                    <a:pt x="2927053" y="2293300"/>
                    <a:pt x="2933568" y="4586600"/>
                    <a:pt x="2940084" y="6879900"/>
                  </a:cubicBezTo>
                  <a:lnTo>
                    <a:pt x="4085318" y="6861462"/>
                  </a:lnTo>
                  <a:cubicBezTo>
                    <a:pt x="8053639" y="4651267"/>
                    <a:pt x="0" y="3113439"/>
                    <a:pt x="4696126" y="16025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78823"/>
                  </a:srgbClr>
                </a:gs>
                <a:gs pos="41000">
                  <a:srgbClr val="003171">
                    <a:alpha val="78823"/>
                  </a:srgbClr>
                </a:gs>
                <a:gs pos="100000">
                  <a:srgbClr val="003171">
                    <a:alpha val="78823"/>
                  </a:srgbClr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-7" y="5740400"/>
              <a:ext cx="9144010" cy="1574769"/>
            </a:xfrm>
            <a:custGeom>
              <a:pathLst>
                <a:path extrusionOk="0" h="1257301" w="9144011">
                  <a:moveTo>
                    <a:pt x="7" y="266700"/>
                  </a:moveTo>
                  <a:cubicBezTo>
                    <a:pt x="8115307" y="1257301"/>
                    <a:pt x="7620011" y="0"/>
                    <a:pt x="9144011" y="186267"/>
                  </a:cubicBezTo>
                  <a:lnTo>
                    <a:pt x="9144011" y="921775"/>
                  </a:lnTo>
                  <a:lnTo>
                    <a:pt x="0" y="931914"/>
                  </a:lnTo>
                  <a:cubicBezTo>
                    <a:pt x="0" y="699081"/>
                    <a:pt x="7" y="499533"/>
                    <a:pt x="7" y="266700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81960"/>
                  </a:srgbClr>
                </a:gs>
                <a:gs pos="100000">
                  <a:srgbClr val="003171">
                    <a:alpha val="8196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4" name="Shape 44"/>
          <p:cNvSpPr txBox="1"/>
          <p:nvPr>
            <p:ph idx="1" type="body"/>
          </p:nvPr>
        </p:nvSpPr>
        <p:spPr>
          <a:xfrm>
            <a:off x="1792288" y="4025503"/>
            <a:ext cx="5486399" cy="603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buNone/>
              <a:defRPr sz="2400"/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9540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560"/>
              </a:spcBef>
              <a:buClr>
                <a:schemeClr val="dk2"/>
              </a:buClr>
              <a:buSzPct val="100000"/>
              <a:buFont typeface="Trebuchet MS"/>
              <a:defRPr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youtube.com/v/ly79-V1BdJ8" TargetMode="External"/><Relationship Id="rId4" Type="http://schemas.openxmlformats.org/officeDocument/2006/relationships/image" Target="../media/image0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0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te52.com/wp-content/themes/wptellurium/tellurium/files/WhySeleniumIsntReallyFree.pdf" TargetMode="External"/><Relationship Id="rId4" Type="http://schemas.openxmlformats.org/officeDocument/2006/relationships/hyperlink" Target="http://docs.seleniumhq.org/docs/07_selenium_grid.jsp" TargetMode="External"/><Relationship Id="rId5" Type="http://schemas.openxmlformats.org/officeDocument/2006/relationships/hyperlink" Target="http://www.guru99.com/introduction-to-selenium-grid.html" TargetMode="External"/><Relationship Id="rId6" Type="http://schemas.openxmlformats.org/officeDocument/2006/relationships/hyperlink" Target="http://grid.selenium.googlecode.com/git-history/22ed3ff910401af083bf06a4d13514f4c6a623ca/src/main/webapp/how_it_works.html" TargetMode="External"/><Relationship Id="rId7" Type="http://schemas.openxmlformats.org/officeDocument/2006/relationships/hyperlink" Target="http://grid.selenium.googlecode.com/git-history/22ed3ff910401af083bf06a4d13514f4c6a623ca/src/main/webapp/how_it_works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Relationship Id="rId4" Type="http://schemas.openxmlformats.org/officeDocument/2006/relationships/image" Target="../media/image0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ctrTitle"/>
          </p:nvPr>
        </p:nvSpPr>
        <p:spPr>
          <a:xfrm>
            <a:off x="1082040" y="1242060"/>
            <a:ext cx="7050900" cy="1102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Selenium</a:t>
            </a:r>
          </a:p>
        </p:txBody>
      </p:sp>
      <p:sp>
        <p:nvSpPr>
          <p:cNvPr id="53" name="Shape 53"/>
          <p:cNvSpPr txBox="1"/>
          <p:nvPr>
            <p:ph idx="1" type="subTitle"/>
          </p:nvPr>
        </p:nvSpPr>
        <p:spPr>
          <a:xfrm>
            <a:off x="1082040" y="2423159"/>
            <a:ext cx="7035899" cy="694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Team Lead: Austin May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Test Analysts: David Chapman, Lamar Sims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Testers: Joshuah Cook, Ryan Ramey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409050" y="1200167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 u="sng"/>
              <a:t>What is it: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 sz="1800"/>
              <a:t>A distributed test execution environment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 sz="1800"/>
              <a:t>Allows for multiple tests to be run on different machines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 sz="1800"/>
              <a:t>Parallel test execution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 sz="1800"/>
              <a:t>Faster test cycles, reducing in less overall test time.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11" name="Shape 111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Selenium Grid </a:t>
            </a:r>
          </a:p>
        </p:txBody>
      </p:sp>
      <p:pic>
        <p:nvPicPr>
          <p:cNvPr descr="Grid_Logo.PNG"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0975" y="3426745"/>
            <a:ext cx="1348050" cy="127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b="1" lang="en" sz="1800" u="sng"/>
              <a:t>Description:</a:t>
            </a:r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 sz="1400"/>
              <a:t>Network of machines</a:t>
            </a:r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 sz="1400"/>
              <a:t>Consists of a hub connected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1400"/>
              <a:t>	to multiple nodes</a:t>
            </a:r>
          </a:p>
          <a:p>
            <a:pPr indent="-317500" lvl="0" marL="45720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 sz="1400"/>
              <a:t>Run test cases via hub</a:t>
            </a:r>
          </a:p>
        </p:txBody>
      </p:sp>
      <p:sp>
        <p:nvSpPr>
          <p:cNvPr id="118" name="Shape 118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Selenium Grid (cont.)</a:t>
            </a:r>
          </a:p>
        </p:txBody>
      </p:sp>
      <p:pic>
        <p:nvPicPr>
          <p:cNvPr descr="Selenium_Grid_Graphic2.jpg"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9350" y="1444150"/>
            <a:ext cx="4629150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104050" y="389275"/>
            <a:ext cx="8999399" cy="4685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What does it look like?</a:t>
            </a:r>
          </a:p>
        </p:txBody>
      </p:sp>
      <p:sp>
        <p:nvSpPr>
          <p:cNvPr id="125" name="Shape 125"/>
          <p:cNvSpPr txBox="1"/>
          <p:nvPr>
            <p:ph type="title"/>
          </p:nvPr>
        </p:nvSpPr>
        <p:spPr>
          <a:xfrm>
            <a:off x="457200" y="205975"/>
            <a:ext cx="8229600" cy="183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/>
              <a:t>Selenium Grid (cont.)</a:t>
            </a:r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2125" y="205974"/>
            <a:ext cx="5980149" cy="4878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 u="sng"/>
              <a:t>Setting up the Grid: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b="1" lang="en" sz="1800"/>
              <a:t>Create a “hub” using selenium server jar file: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lvl="0" rtl="0">
              <a:spcBef>
                <a:spcPts val="0"/>
              </a:spcBef>
              <a:buNone/>
            </a:pPr>
            <a:r>
              <a:rPr b="1" lang="en" sz="1800"/>
              <a:t>-This command creates the Grid hub</a:t>
            </a:r>
            <a:br>
              <a:rPr b="1" lang="en" sz="1800"/>
            </a:br>
          </a:p>
        </p:txBody>
      </p:sp>
      <p:sp>
        <p:nvSpPr>
          <p:cNvPr id="132" name="Shape 132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Selenium Grid (cont.)</a:t>
            </a:r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300" y="2004100"/>
            <a:ext cx="8782050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457200" y="1200171"/>
            <a:ext cx="8229600" cy="2084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 u="sng"/>
              <a:t>Setting up the Grid (cont.):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/>
              <a:t>2.	Create a “node” and register it to the hub.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lvl="0" rtl="0">
              <a:spcBef>
                <a:spcPts val="0"/>
              </a:spcBef>
              <a:buNone/>
            </a:pPr>
            <a:r>
              <a:rPr b="1" lang="en" sz="1800"/>
              <a:t>-You must specify what port you wish to use to communicate and...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800"/>
          </a:p>
        </p:txBody>
      </p:sp>
      <p:sp>
        <p:nvSpPr>
          <p:cNvPr id="139" name="Shape 139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Selenium Grid (cont.)</a:t>
            </a:r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2075875"/>
            <a:ext cx="76200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/>
          <p:nvPr/>
        </p:nvSpPr>
        <p:spPr>
          <a:xfrm>
            <a:off x="1188025" y="2144125"/>
            <a:ext cx="989400" cy="4731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2257475" y="2075875"/>
            <a:ext cx="2924700" cy="5529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 txBox="1"/>
          <p:nvPr/>
        </p:nvSpPr>
        <p:spPr>
          <a:xfrm>
            <a:off x="489550" y="3401875"/>
            <a:ext cx="8229600" cy="1207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-You must know the IP address of the hub and the port it is using to 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 communicate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 u="sng"/>
              <a:t>Demo:</a:t>
            </a:r>
          </a:p>
        </p:txBody>
      </p:sp>
      <p:sp>
        <p:nvSpPr>
          <p:cNvPr id="149" name="Shape 149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Selenium Grid (cont.)</a:t>
            </a:r>
          </a:p>
        </p:txBody>
      </p:sp>
      <p:sp>
        <p:nvSpPr>
          <p:cNvPr descr="Demo of Selenium grid" id="150" name="Shape 150" title="Selenium Grid Demo">
            <a:hlinkClick r:id="rId3"/>
          </p:cNvPr>
          <p:cNvSpPr/>
          <p:nvPr/>
        </p:nvSpPr>
        <p:spPr>
          <a:xfrm>
            <a:off x="2663175" y="1537475"/>
            <a:ext cx="3533774" cy="2650325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51" name="Shape 151"/>
          <p:cNvSpPr txBox="1"/>
          <p:nvPr/>
        </p:nvSpPr>
        <p:spPr>
          <a:xfrm>
            <a:off x="1938675" y="4187800"/>
            <a:ext cx="4449599" cy="95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https://www.youtube.com/watch?v=Caf5wyIaqeA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457200" y="1244250"/>
            <a:ext cx="2033099" cy="55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 u="sng"/>
              <a:t>Major Drawback: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57" name="Shape 157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Selenium Grid (cont.)</a:t>
            </a:r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4450" y="1841220"/>
            <a:ext cx="5605075" cy="259819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/>
          <p:nvPr/>
        </p:nvSpPr>
        <p:spPr>
          <a:xfrm>
            <a:off x="2977700" y="2554475"/>
            <a:ext cx="3302999" cy="821999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0" name="Shape 1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125" y="2080025"/>
            <a:ext cx="8369600" cy="129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505350" y="1236219"/>
            <a:ext cx="8229600" cy="1083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b="1" lang="en" sz="2400"/>
              <a:t>Although video tutorials and walkthroughs exist, the documentation for Selenium Grid is sparse.</a:t>
            </a:r>
          </a:p>
        </p:txBody>
      </p:sp>
      <p:sp>
        <p:nvSpPr>
          <p:cNvPr id="166" name="Shape 166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Selenium Grid (cont.)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409050" y="2355269"/>
            <a:ext cx="8229600" cy="1083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b="1" lang="en" sz="2400"/>
              <a:t>Advanced instructions from Selenium do not currently exist.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561450" y="3582919"/>
            <a:ext cx="8229600" cy="1083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b="1" lang="en" sz="2400"/>
              <a:t>This can be time consuming and extremely frustrating.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Selenium is easy to use, automated, and flexible.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It provides a wide range of features (as mentioned earlier) thanks to its open-source nature.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Wrap up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docs.seleniumhq.org/docs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Selenium Testing Tools (Beginner’s Guide)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stackoverflow.com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http://www.te52.com/wp-content/themes/wptellurium/tellurium/files/WhySeleniumIsntReallyFree.pdf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http://docs.seleniumhq.org/docs/07_selenium_grid.jsp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http://www.guru99.com/introduction-to-selenium-grid.html</a:t>
            </a:r>
            <a:r>
              <a:rPr lang="en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http://grid.selenium.googlecode.com/git-history/22ed3ff910401af083bf06a4d13514f4c6a623ca/src/main/webapp/how_it_works.html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-Selenium is a plugin for Mozilla Firefox which allows recording/playback of commands in a web browser, without scripting knowledge.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-Selenium has 3 tools at it’s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disposal, an IDE, webDriver, and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a Grid function</a:t>
            </a:r>
          </a:p>
        </p:txBody>
      </p:sp>
      <p:sp>
        <p:nvSpPr>
          <p:cNvPr id="59" name="Shape 59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Selenium?</a:t>
            </a:r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5550" y="2982000"/>
            <a:ext cx="1981248" cy="189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Has an IDE plugin for mozilla Firefox that is simple and easy to use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Allows users to create tests without manually stepping through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Allows exportation into multiple languages such as Java, C#, Python &amp; Ruby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Allows the user to set up test suites to test multiple test cases with ease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Selenium is an open source project and has many third party plugins and drivers that allow you to use selenium on other browsers and add functionality</a:t>
            </a:r>
          </a:p>
        </p:txBody>
      </p:sp>
      <p:sp>
        <p:nvSpPr>
          <p:cNvPr id="66" name="Shape 66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There is no option for image verification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The selenium IDE has no option for running loops of test cases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Selenium is slow and often needs to close and reopen browsers when the test are ran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Poor documentation</a:t>
            </a:r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en" sz="1800"/>
              <a:t>While there is an option to export to other languages, you cannot import code into Selenium</a:t>
            </a:r>
          </a:p>
        </p:txBody>
      </p:sp>
      <p:sp>
        <p:nvSpPr>
          <p:cNvPr id="72" name="Shape 72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How to use the IDE</a:t>
            </a:r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3400" y="964737"/>
            <a:ext cx="4819650" cy="40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How to use the IDE cont.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825" y="1200175"/>
            <a:ext cx="3886200" cy="380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 rotWithShape="1">
          <a:blip r:embed="rId4">
            <a:alphaModFix/>
          </a:blip>
          <a:srcRect b="10225" l="0" r="38781" t="0"/>
          <a:stretch/>
        </p:blipFill>
        <p:spPr>
          <a:xfrm>
            <a:off x="4751300" y="1219225"/>
            <a:ext cx="3638550" cy="37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1237" y="1916400"/>
            <a:ext cx="4581525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>
            <p:ph type="title"/>
          </p:nvPr>
        </p:nvSpPr>
        <p:spPr>
          <a:xfrm>
            <a:off x="457212" y="21272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How to use the IDE cont.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00387E"/>
              </a:buClr>
              <a:buSzPct val="100000"/>
              <a:buChar char="●"/>
            </a:pPr>
            <a:r>
              <a:rPr lang="en" sz="1800">
                <a:solidFill>
                  <a:srgbClr val="00387E"/>
                </a:solidFill>
              </a:rPr>
              <a:t>WebDriver is an API introduced into Selenium 2.0, replacing the outdated RC (Remote Control).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00387E"/>
              </a:buClr>
              <a:buSzPct val="100000"/>
              <a:buChar char="●"/>
            </a:pPr>
            <a:r>
              <a:rPr lang="en" sz="1800">
                <a:solidFill>
                  <a:srgbClr val="00387E"/>
                </a:solidFill>
              </a:rPr>
              <a:t>WebDriver is used to write automated tests, attempting to mimic a user using a website by interacting directly with the HTML of the specified website. 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rgbClr val="00387E"/>
              </a:buClr>
              <a:buSzPct val="100000"/>
              <a:buFont typeface="Calibri"/>
              <a:buChar char="●"/>
            </a:pPr>
            <a:r>
              <a:rPr lang="en" sz="1800">
                <a:solidFill>
                  <a:srgbClr val="00387E"/>
                </a:solidFill>
              </a:rPr>
              <a:t>Automated tests for WebDriver can be written in many different languages such as Java, C#, Python, Ruby, PHP, Perl, and Javascript.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-342900" lvl="0" marL="457200">
              <a:spcBef>
                <a:spcPts val="0"/>
              </a:spcBef>
              <a:buClr>
                <a:srgbClr val="00387E"/>
              </a:buClr>
              <a:buSzPct val="100000"/>
              <a:buChar char="●"/>
            </a:pPr>
            <a:r>
              <a:rPr lang="en" sz="1800"/>
              <a:t>Supported browsers are IE, Chrome, Firefox, Opera, and HTMLUnit, through the use of each browsers driver for the WebDriver API</a:t>
            </a:r>
          </a:p>
        </p:txBody>
      </p:sp>
      <p:sp>
        <p:nvSpPr>
          <p:cNvPr id="98" name="Shape 98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Webdriver Functions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Simple WebDriver Test</a:t>
            </a:r>
          </a:p>
        </p:txBody>
      </p:sp>
      <p:pic>
        <p:nvPicPr>
          <p:cNvPr descr="WebDriverEX1.PNG"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44250"/>
            <a:ext cx="8229599" cy="370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ave">
  <a:themeElements>
    <a:clrScheme name="Custom 506">
      <a:dk1>
        <a:srgbClr val="000000"/>
      </a:dk1>
      <a:lt1>
        <a:srgbClr val="FFFFFF"/>
      </a:lt1>
      <a:dk2>
        <a:srgbClr val="00387E"/>
      </a:dk2>
      <a:lt2>
        <a:srgbClr val="C6D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87E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