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08" r:id="rId2"/>
  </p:sldMasterIdLst>
  <p:sldIdLst>
    <p:sldId id="1200" r:id="rId3"/>
    <p:sldId id="2134806375" r:id="rId4"/>
    <p:sldId id="2134806378" r:id="rId5"/>
    <p:sldId id="2134806376" r:id="rId6"/>
    <p:sldId id="2134806379" r:id="rId7"/>
    <p:sldId id="2134806381" r:id="rId8"/>
    <p:sldId id="2134806382" r:id="rId9"/>
    <p:sldId id="2134806377" r:id="rId10"/>
    <p:sldId id="213480638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2_IMAGEEE" userDrawn="1">
  <p:cSld name="12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CE08D-2D9D-4DD6-91BA-AD2E7E2D15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Google Shape;14;p26">
            <a:extLst>
              <a:ext uri="{FF2B5EF4-FFF2-40B4-BE49-F238E27FC236}">
                <a16:creationId xmlns:a16="http://schemas.microsoft.com/office/drawing/2014/main" id="{CD0095D7-6871-464B-9CF3-27137E818C00}"/>
              </a:ext>
            </a:extLst>
          </p:cNvPr>
          <p:cNvSpPr/>
          <p:nvPr userDrawn="1"/>
        </p:nvSpPr>
        <p:spPr>
          <a:xfrm rot="10800000" flipH="1">
            <a:off x="1" y="-7"/>
            <a:ext cx="647707" cy="64770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57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726FF0-0317-485F-ACCA-4B021CF9A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74100" y="0"/>
            <a:ext cx="3617900" cy="6858000"/>
          </a:xfrm>
          <a:custGeom>
            <a:avLst/>
            <a:gdLst>
              <a:gd name="connsiteX0" fmla="*/ 0 w 3617900"/>
              <a:gd name="connsiteY0" fmla="*/ 0 h 6858000"/>
              <a:gd name="connsiteX1" fmla="*/ 1700200 w 3617900"/>
              <a:gd name="connsiteY1" fmla="*/ 0 h 6858000"/>
              <a:gd name="connsiteX2" fmla="*/ 3617900 w 3617900"/>
              <a:gd name="connsiteY2" fmla="*/ 0 h 6858000"/>
              <a:gd name="connsiteX3" fmla="*/ 3617900 w 3617900"/>
              <a:gd name="connsiteY3" fmla="*/ 6858000 h 6858000"/>
              <a:gd name="connsiteX4" fmla="*/ 1700200 w 3617900"/>
              <a:gd name="connsiteY4" fmla="*/ 6858000 h 6858000"/>
              <a:gd name="connsiteX5" fmla="*/ 0 w 36179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7900" h="6858000">
                <a:moveTo>
                  <a:pt x="0" y="0"/>
                </a:moveTo>
                <a:lnTo>
                  <a:pt x="1700200" y="0"/>
                </a:lnTo>
                <a:lnTo>
                  <a:pt x="3617900" y="0"/>
                </a:lnTo>
                <a:lnTo>
                  <a:pt x="3617900" y="6858000"/>
                </a:lnTo>
                <a:lnTo>
                  <a:pt x="17002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397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E21A39-8887-4DF8-B191-F3BC7AAEEE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51103" y="0"/>
            <a:ext cx="9740896" cy="6858000"/>
          </a:xfrm>
          <a:custGeom>
            <a:avLst/>
            <a:gdLst>
              <a:gd name="connsiteX0" fmla="*/ 6858000 w 9740896"/>
              <a:gd name="connsiteY0" fmla="*/ 0 h 6858000"/>
              <a:gd name="connsiteX1" fmla="*/ 9740896 w 9740896"/>
              <a:gd name="connsiteY1" fmla="*/ 0 h 6858000"/>
              <a:gd name="connsiteX2" fmla="*/ 9740896 w 9740896"/>
              <a:gd name="connsiteY2" fmla="*/ 6858000 h 6858000"/>
              <a:gd name="connsiteX3" fmla="*/ 4207401 w 9740896"/>
              <a:gd name="connsiteY3" fmla="*/ 6858000 h 6858000"/>
              <a:gd name="connsiteX4" fmla="*/ 0 w 974089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0896" h="6858000">
                <a:moveTo>
                  <a:pt x="6858000" y="0"/>
                </a:moveTo>
                <a:lnTo>
                  <a:pt x="9740896" y="0"/>
                </a:lnTo>
                <a:lnTo>
                  <a:pt x="9740896" y="6858000"/>
                </a:lnTo>
                <a:lnTo>
                  <a:pt x="420740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8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2F0648-D4A6-41CA-A188-0B7303F1A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49114" y="0"/>
            <a:ext cx="6893773" cy="6858000"/>
          </a:xfrm>
          <a:custGeom>
            <a:avLst/>
            <a:gdLst>
              <a:gd name="connsiteX0" fmla="*/ 0 w 6893773"/>
              <a:gd name="connsiteY0" fmla="*/ 0 h 6858000"/>
              <a:gd name="connsiteX1" fmla="*/ 3455649 w 6893773"/>
              <a:gd name="connsiteY1" fmla="*/ 0 h 6858000"/>
              <a:gd name="connsiteX2" fmla="*/ 6893773 w 6893773"/>
              <a:gd name="connsiteY2" fmla="*/ 0 h 6858000"/>
              <a:gd name="connsiteX3" fmla="*/ 6893773 w 6893773"/>
              <a:gd name="connsiteY3" fmla="*/ 6858000 h 6858000"/>
              <a:gd name="connsiteX4" fmla="*/ 3455649 w 6893773"/>
              <a:gd name="connsiteY4" fmla="*/ 6858000 h 6858000"/>
              <a:gd name="connsiteX5" fmla="*/ 0 w 689377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93773" h="6858000">
                <a:moveTo>
                  <a:pt x="0" y="0"/>
                </a:moveTo>
                <a:lnTo>
                  <a:pt x="3455649" y="0"/>
                </a:lnTo>
                <a:lnTo>
                  <a:pt x="6893773" y="0"/>
                </a:lnTo>
                <a:lnTo>
                  <a:pt x="6893773" y="6858000"/>
                </a:lnTo>
                <a:lnTo>
                  <a:pt x="34556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961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96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Titre et contenu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56"/>
          <p:cNvSpPr txBox="1">
            <a:spLocks noGrp="1"/>
          </p:cNvSpPr>
          <p:nvPr>
            <p:ph type="body" idx="1"/>
          </p:nvPr>
        </p:nvSpPr>
        <p:spPr>
          <a:xfrm>
            <a:off x="609600" y="1052736"/>
            <a:ext cx="10160000" cy="534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56"/>
          <p:cNvSpPr txBox="1">
            <a:spLocks noGrp="1"/>
          </p:cNvSpPr>
          <p:nvPr>
            <p:ph type="dt" idx="10"/>
          </p:nvPr>
        </p:nvSpPr>
        <p:spPr>
          <a:xfrm rot="-5400000">
            <a:off x="10474870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56"/>
          <p:cNvSpPr txBox="1">
            <a:spLocks noGrp="1"/>
          </p:cNvSpPr>
          <p:nvPr>
            <p:ph type="ftr" idx="11"/>
          </p:nvPr>
        </p:nvSpPr>
        <p:spPr>
          <a:xfrm rot="-5400000">
            <a:off x="10510429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6"/>
          <p:cNvSpPr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131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96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2091AD-FCCC-4483-801E-5C22C0730E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6686547" cy="6686548"/>
          </a:xfrm>
          <a:custGeom>
            <a:avLst/>
            <a:gdLst>
              <a:gd name="connsiteX0" fmla="*/ 0 w 5600699"/>
              <a:gd name="connsiteY0" fmla="*/ 0 h 5600699"/>
              <a:gd name="connsiteX1" fmla="*/ 5600699 w 5600699"/>
              <a:gd name="connsiteY1" fmla="*/ 0 h 5600699"/>
              <a:gd name="connsiteX2" fmla="*/ 0 w 5600699"/>
              <a:gd name="connsiteY2" fmla="*/ 5600699 h 560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0699" h="5600699">
                <a:moveTo>
                  <a:pt x="0" y="0"/>
                </a:moveTo>
                <a:lnTo>
                  <a:pt x="5600699" y="0"/>
                </a:lnTo>
                <a:lnTo>
                  <a:pt x="0" y="5600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813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F4C568-D8B1-4ACA-BFF2-E8EF5781F5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69762" y="0"/>
            <a:ext cx="8922238" cy="6858000"/>
          </a:xfrm>
          <a:custGeom>
            <a:avLst/>
            <a:gdLst>
              <a:gd name="connsiteX0" fmla="*/ 0 w 8922238"/>
              <a:gd name="connsiteY0" fmla="*/ 0 h 6858000"/>
              <a:gd name="connsiteX1" fmla="*/ 1917700 w 8922238"/>
              <a:gd name="connsiteY1" fmla="*/ 0 h 6858000"/>
              <a:gd name="connsiteX2" fmla="*/ 7004538 w 8922238"/>
              <a:gd name="connsiteY2" fmla="*/ 0 h 6858000"/>
              <a:gd name="connsiteX3" fmla="*/ 8922238 w 8922238"/>
              <a:gd name="connsiteY3" fmla="*/ 0 h 6858000"/>
              <a:gd name="connsiteX4" fmla="*/ 8922238 w 8922238"/>
              <a:gd name="connsiteY4" fmla="*/ 6858000 h 6858000"/>
              <a:gd name="connsiteX5" fmla="*/ 7004538 w 8922238"/>
              <a:gd name="connsiteY5" fmla="*/ 6858000 h 6858000"/>
              <a:gd name="connsiteX6" fmla="*/ 4050425 w 8922238"/>
              <a:gd name="connsiteY6" fmla="*/ 6858000 h 6858000"/>
              <a:gd name="connsiteX7" fmla="*/ 2132725 w 8922238"/>
              <a:gd name="connsiteY7" fmla="*/ 6858000 h 6858000"/>
              <a:gd name="connsiteX8" fmla="*/ 4202723 w 8922238"/>
              <a:gd name="connsiteY8" fmla="*/ 45948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22238" h="6858000">
                <a:moveTo>
                  <a:pt x="0" y="0"/>
                </a:moveTo>
                <a:lnTo>
                  <a:pt x="1917700" y="0"/>
                </a:lnTo>
                <a:lnTo>
                  <a:pt x="7004538" y="0"/>
                </a:lnTo>
                <a:lnTo>
                  <a:pt x="8922238" y="0"/>
                </a:lnTo>
                <a:lnTo>
                  <a:pt x="8922238" y="6858000"/>
                </a:lnTo>
                <a:lnTo>
                  <a:pt x="7004538" y="6858000"/>
                </a:lnTo>
                <a:lnTo>
                  <a:pt x="4050425" y="6858000"/>
                </a:lnTo>
                <a:lnTo>
                  <a:pt x="2132725" y="6858000"/>
                </a:lnTo>
                <a:lnTo>
                  <a:pt x="4202723" y="45948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735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726FF0-0317-485F-ACCA-4B021CF9A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74100" y="0"/>
            <a:ext cx="3617900" cy="6858000"/>
          </a:xfrm>
          <a:custGeom>
            <a:avLst/>
            <a:gdLst>
              <a:gd name="connsiteX0" fmla="*/ 0 w 3617900"/>
              <a:gd name="connsiteY0" fmla="*/ 0 h 6858000"/>
              <a:gd name="connsiteX1" fmla="*/ 1700200 w 3617900"/>
              <a:gd name="connsiteY1" fmla="*/ 0 h 6858000"/>
              <a:gd name="connsiteX2" fmla="*/ 3617900 w 3617900"/>
              <a:gd name="connsiteY2" fmla="*/ 0 h 6858000"/>
              <a:gd name="connsiteX3" fmla="*/ 3617900 w 3617900"/>
              <a:gd name="connsiteY3" fmla="*/ 6858000 h 6858000"/>
              <a:gd name="connsiteX4" fmla="*/ 1700200 w 3617900"/>
              <a:gd name="connsiteY4" fmla="*/ 6858000 h 6858000"/>
              <a:gd name="connsiteX5" fmla="*/ 0 w 36179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7900" h="6858000">
                <a:moveTo>
                  <a:pt x="0" y="0"/>
                </a:moveTo>
                <a:lnTo>
                  <a:pt x="1700200" y="0"/>
                </a:lnTo>
                <a:lnTo>
                  <a:pt x="3617900" y="0"/>
                </a:lnTo>
                <a:lnTo>
                  <a:pt x="3617900" y="6858000"/>
                </a:lnTo>
                <a:lnTo>
                  <a:pt x="17002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89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E21A39-8887-4DF8-B191-F3BC7AAEEE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51103" y="0"/>
            <a:ext cx="9740896" cy="6858000"/>
          </a:xfrm>
          <a:custGeom>
            <a:avLst/>
            <a:gdLst>
              <a:gd name="connsiteX0" fmla="*/ 6858000 w 9740896"/>
              <a:gd name="connsiteY0" fmla="*/ 0 h 6858000"/>
              <a:gd name="connsiteX1" fmla="*/ 9740896 w 9740896"/>
              <a:gd name="connsiteY1" fmla="*/ 0 h 6858000"/>
              <a:gd name="connsiteX2" fmla="*/ 9740896 w 9740896"/>
              <a:gd name="connsiteY2" fmla="*/ 6858000 h 6858000"/>
              <a:gd name="connsiteX3" fmla="*/ 4207401 w 9740896"/>
              <a:gd name="connsiteY3" fmla="*/ 6858000 h 6858000"/>
              <a:gd name="connsiteX4" fmla="*/ 0 w 974089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0896" h="6858000">
                <a:moveTo>
                  <a:pt x="6858000" y="0"/>
                </a:moveTo>
                <a:lnTo>
                  <a:pt x="9740896" y="0"/>
                </a:lnTo>
                <a:lnTo>
                  <a:pt x="9740896" y="6858000"/>
                </a:lnTo>
                <a:lnTo>
                  <a:pt x="420740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439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2F0648-D4A6-41CA-A188-0B7303F1A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49114" y="0"/>
            <a:ext cx="6893773" cy="6858000"/>
          </a:xfrm>
          <a:custGeom>
            <a:avLst/>
            <a:gdLst>
              <a:gd name="connsiteX0" fmla="*/ 0 w 6893773"/>
              <a:gd name="connsiteY0" fmla="*/ 0 h 6858000"/>
              <a:gd name="connsiteX1" fmla="*/ 3455649 w 6893773"/>
              <a:gd name="connsiteY1" fmla="*/ 0 h 6858000"/>
              <a:gd name="connsiteX2" fmla="*/ 6893773 w 6893773"/>
              <a:gd name="connsiteY2" fmla="*/ 0 h 6858000"/>
              <a:gd name="connsiteX3" fmla="*/ 6893773 w 6893773"/>
              <a:gd name="connsiteY3" fmla="*/ 6858000 h 6858000"/>
              <a:gd name="connsiteX4" fmla="*/ 3455649 w 6893773"/>
              <a:gd name="connsiteY4" fmla="*/ 6858000 h 6858000"/>
              <a:gd name="connsiteX5" fmla="*/ 0 w 689377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93773" h="6858000">
                <a:moveTo>
                  <a:pt x="0" y="0"/>
                </a:moveTo>
                <a:lnTo>
                  <a:pt x="3455649" y="0"/>
                </a:lnTo>
                <a:lnTo>
                  <a:pt x="6893773" y="0"/>
                </a:lnTo>
                <a:lnTo>
                  <a:pt x="6893773" y="6858000"/>
                </a:lnTo>
                <a:lnTo>
                  <a:pt x="34556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98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10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2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2091AD-FCCC-4483-801E-5C22C0730E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6686547" cy="6686548"/>
          </a:xfrm>
          <a:custGeom>
            <a:avLst/>
            <a:gdLst>
              <a:gd name="connsiteX0" fmla="*/ 0 w 5600699"/>
              <a:gd name="connsiteY0" fmla="*/ 0 h 5600699"/>
              <a:gd name="connsiteX1" fmla="*/ 5600699 w 5600699"/>
              <a:gd name="connsiteY1" fmla="*/ 0 h 5600699"/>
              <a:gd name="connsiteX2" fmla="*/ 0 w 5600699"/>
              <a:gd name="connsiteY2" fmla="*/ 5600699 h 560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0699" h="5600699">
                <a:moveTo>
                  <a:pt x="0" y="0"/>
                </a:moveTo>
                <a:lnTo>
                  <a:pt x="5600699" y="0"/>
                </a:lnTo>
                <a:lnTo>
                  <a:pt x="0" y="5600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44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EE" preserve="1" userDrawn="1">
  <p:cSld name="13_IMAGEE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F4C568-D8B1-4ACA-BFF2-E8EF5781F5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69762" y="0"/>
            <a:ext cx="8922238" cy="6858000"/>
          </a:xfrm>
          <a:custGeom>
            <a:avLst/>
            <a:gdLst>
              <a:gd name="connsiteX0" fmla="*/ 0 w 8922238"/>
              <a:gd name="connsiteY0" fmla="*/ 0 h 6858000"/>
              <a:gd name="connsiteX1" fmla="*/ 1917700 w 8922238"/>
              <a:gd name="connsiteY1" fmla="*/ 0 h 6858000"/>
              <a:gd name="connsiteX2" fmla="*/ 7004538 w 8922238"/>
              <a:gd name="connsiteY2" fmla="*/ 0 h 6858000"/>
              <a:gd name="connsiteX3" fmla="*/ 8922238 w 8922238"/>
              <a:gd name="connsiteY3" fmla="*/ 0 h 6858000"/>
              <a:gd name="connsiteX4" fmla="*/ 8922238 w 8922238"/>
              <a:gd name="connsiteY4" fmla="*/ 6858000 h 6858000"/>
              <a:gd name="connsiteX5" fmla="*/ 7004538 w 8922238"/>
              <a:gd name="connsiteY5" fmla="*/ 6858000 h 6858000"/>
              <a:gd name="connsiteX6" fmla="*/ 4050425 w 8922238"/>
              <a:gd name="connsiteY6" fmla="*/ 6858000 h 6858000"/>
              <a:gd name="connsiteX7" fmla="*/ 2132725 w 8922238"/>
              <a:gd name="connsiteY7" fmla="*/ 6858000 h 6858000"/>
              <a:gd name="connsiteX8" fmla="*/ 4202723 w 8922238"/>
              <a:gd name="connsiteY8" fmla="*/ 45948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22238" h="6858000">
                <a:moveTo>
                  <a:pt x="0" y="0"/>
                </a:moveTo>
                <a:lnTo>
                  <a:pt x="1917700" y="0"/>
                </a:lnTo>
                <a:lnTo>
                  <a:pt x="7004538" y="0"/>
                </a:lnTo>
                <a:lnTo>
                  <a:pt x="8922238" y="0"/>
                </a:lnTo>
                <a:lnTo>
                  <a:pt x="8922238" y="6858000"/>
                </a:lnTo>
                <a:lnTo>
                  <a:pt x="7004538" y="6858000"/>
                </a:lnTo>
                <a:lnTo>
                  <a:pt x="4050425" y="6858000"/>
                </a:lnTo>
                <a:lnTo>
                  <a:pt x="2132725" y="6858000"/>
                </a:lnTo>
                <a:lnTo>
                  <a:pt x="4202723" y="45948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541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/>
        </p:nvSpPr>
        <p:spPr>
          <a:xfrm>
            <a:off x="373216" y="6453185"/>
            <a:ext cx="193899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b="0" i="0" u="none" strike="noStrike" cap="none" dirty="0">
                <a:solidFill>
                  <a:srgbClr val="A5A5A5"/>
                </a:solidFill>
                <a:latin typeface="Roboto Light"/>
                <a:ea typeface="Roboto Light"/>
                <a:cs typeface="Roboto Light"/>
                <a:sym typeface="Roboto Light"/>
              </a:rPr>
              <a:t>www.nexialog.com</a:t>
            </a:r>
            <a:endParaRPr sz="1400" dirty="0"/>
          </a:p>
        </p:txBody>
      </p:sp>
      <p:sp>
        <p:nvSpPr>
          <p:cNvPr id="11" name="Google Shape;11;p26"/>
          <p:cNvSpPr txBox="1"/>
          <p:nvPr/>
        </p:nvSpPr>
        <p:spPr>
          <a:xfrm>
            <a:off x="11379201" y="6433949"/>
            <a:ext cx="4996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 b="0" i="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400" b="0" i="0">
              <a:solidFill>
                <a:srgbClr val="BFBFB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" name="Google Shape;14;p26">
            <a:extLst>
              <a:ext uri="{FF2B5EF4-FFF2-40B4-BE49-F238E27FC236}">
                <a16:creationId xmlns:a16="http://schemas.microsoft.com/office/drawing/2014/main" id="{0740B931-1A8E-4242-B8B3-F42EDE622055}"/>
              </a:ext>
            </a:extLst>
          </p:cNvPr>
          <p:cNvSpPr/>
          <p:nvPr userDrawn="1"/>
        </p:nvSpPr>
        <p:spPr>
          <a:xfrm rot="10800000" flipH="1">
            <a:off x="1" y="-7"/>
            <a:ext cx="647707" cy="64770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41;p36">
            <a:extLst>
              <a:ext uri="{FF2B5EF4-FFF2-40B4-BE49-F238E27FC236}">
                <a16:creationId xmlns:a16="http://schemas.microsoft.com/office/drawing/2014/main" id="{AEC24C24-3EE9-438B-B115-B986AF9FC99B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 l="9848" t="23997" r="8552" b="19761"/>
          <a:stretch/>
        </p:blipFill>
        <p:spPr>
          <a:xfrm>
            <a:off x="10537946" y="300279"/>
            <a:ext cx="1226005" cy="284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B988F75-8EBF-495E-9F23-926A7FF00C4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513627" y="54028"/>
            <a:ext cx="1381125" cy="7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88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/>
        </p:nvSpPr>
        <p:spPr>
          <a:xfrm>
            <a:off x="373216" y="6453185"/>
            <a:ext cx="193899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b="0" i="0" u="none" strike="noStrike" cap="none">
                <a:solidFill>
                  <a:srgbClr val="A5A5A5"/>
                </a:solidFill>
                <a:latin typeface="Roboto Light"/>
                <a:ea typeface="Roboto Light"/>
                <a:cs typeface="Roboto Light"/>
                <a:sym typeface="Roboto Light"/>
              </a:rPr>
              <a:t>www.nexialog.com</a:t>
            </a:r>
            <a:endParaRPr sz="1400"/>
          </a:p>
        </p:txBody>
      </p:sp>
      <p:sp>
        <p:nvSpPr>
          <p:cNvPr id="11" name="Google Shape;11;p26"/>
          <p:cNvSpPr txBox="1"/>
          <p:nvPr/>
        </p:nvSpPr>
        <p:spPr>
          <a:xfrm>
            <a:off x="11379201" y="6433949"/>
            <a:ext cx="4996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 b="0" i="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400" b="0" i="0">
              <a:solidFill>
                <a:srgbClr val="BFBFB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" name="Google Shape;14;p26">
            <a:extLst>
              <a:ext uri="{FF2B5EF4-FFF2-40B4-BE49-F238E27FC236}">
                <a16:creationId xmlns:a16="http://schemas.microsoft.com/office/drawing/2014/main" id="{0740B931-1A8E-4242-B8B3-F42EDE622055}"/>
              </a:ext>
            </a:extLst>
          </p:cNvPr>
          <p:cNvSpPr/>
          <p:nvPr userDrawn="1"/>
        </p:nvSpPr>
        <p:spPr>
          <a:xfrm rot="10800000" flipH="1">
            <a:off x="1" y="-7"/>
            <a:ext cx="647707" cy="64770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FE97F3CB-0FCA-F4B4-EF77-6843A39CACD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44667" y="55870"/>
            <a:ext cx="1905808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879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Espace réservé pour une image  33" descr="Une image contenant extérieur, statue, accessoire&#10;&#10;Description générée automatiquement">
            <a:extLst>
              <a:ext uri="{FF2B5EF4-FFF2-40B4-BE49-F238E27FC236}">
                <a16:creationId xmlns:a16="http://schemas.microsoft.com/office/drawing/2014/main" id="{D6BA1166-6F14-4309-88F1-5B29C00CC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1044" b="3907"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Google Shape;74;p2">
            <a:extLst>
              <a:ext uri="{FF2B5EF4-FFF2-40B4-BE49-F238E27FC236}">
                <a16:creationId xmlns:a16="http://schemas.microsoft.com/office/drawing/2014/main" id="{3B2CC45C-54DF-4F9C-B386-FC73FE737FD7}"/>
              </a:ext>
            </a:extLst>
          </p:cNvPr>
          <p:cNvSpPr/>
          <p:nvPr/>
        </p:nvSpPr>
        <p:spPr>
          <a:xfrm flipH="1">
            <a:off x="904875" y="497306"/>
            <a:ext cx="10382250" cy="5863390"/>
          </a:xfrm>
          <a:prstGeom prst="snip2DiagRect">
            <a:avLst>
              <a:gd name="adj1" fmla="val 0"/>
              <a:gd name="adj2" fmla="val 16676"/>
            </a:avLst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59;p1">
            <a:extLst>
              <a:ext uri="{FF2B5EF4-FFF2-40B4-BE49-F238E27FC236}">
                <a16:creationId xmlns:a16="http://schemas.microsoft.com/office/drawing/2014/main" id="{D20CA030-FC45-4E55-AC2B-75D448F320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987" t="23997" r="6692" b="19761"/>
          <a:stretch/>
        </p:blipFill>
        <p:spPr>
          <a:xfrm>
            <a:off x="8689180" y="851633"/>
            <a:ext cx="2033588" cy="60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0;p2">
            <a:extLst>
              <a:ext uri="{FF2B5EF4-FFF2-40B4-BE49-F238E27FC236}">
                <a16:creationId xmlns:a16="http://schemas.microsoft.com/office/drawing/2014/main" id="{AC346137-B3A4-4C45-94C6-CE324F49D3F8}"/>
              </a:ext>
            </a:extLst>
          </p:cNvPr>
          <p:cNvSpPr txBox="1"/>
          <p:nvPr/>
        </p:nvSpPr>
        <p:spPr>
          <a:xfrm>
            <a:off x="1765002" y="2646048"/>
            <a:ext cx="8923822" cy="142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3600" b="1" i="0" u="none" strike="noStrike" kern="0" cap="none" spc="0" normalizeH="0" baseline="0" noProof="0" dirty="0">
                <a:ln>
                  <a:noFill/>
                </a:ln>
                <a:solidFill>
                  <a:srgbClr val="223E55"/>
                </a:solidFill>
                <a:effectLst/>
                <a:uLnTx/>
                <a:uFillTx/>
                <a:latin typeface="Georgia" panose="02040502050405020303" pitchFamily="18" charset="0"/>
                <a:ea typeface="Roboto Black"/>
                <a:cs typeface="Roboto Black"/>
                <a:sym typeface="Roboto Black"/>
              </a:rPr>
              <a:t>Complétude de données financières et ESG sur Refinitiv pour une liste d’entreprises </a:t>
            </a:r>
            <a:endParaRPr kumimoji="0" lang="fr-FR" sz="3600" b="1" i="0" u="none" strike="noStrike" kern="0" cap="none" spc="0" normalizeH="0" baseline="0" noProof="0" dirty="0">
              <a:ln>
                <a:noFill/>
              </a:ln>
              <a:solidFill>
                <a:srgbClr val="B10031"/>
              </a:solidFill>
              <a:effectLst/>
              <a:uLnTx/>
              <a:uFillTx/>
              <a:latin typeface="Georgia" panose="02040502050405020303" pitchFamily="18" charset="0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4" name="Google Shape;81;p2">
            <a:extLst>
              <a:ext uri="{FF2B5EF4-FFF2-40B4-BE49-F238E27FC236}">
                <a16:creationId xmlns:a16="http://schemas.microsoft.com/office/drawing/2014/main" id="{3C4261FA-2618-48EC-946E-8A27425D9A3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9796" b="42092"/>
          <a:stretch/>
        </p:blipFill>
        <p:spPr>
          <a:xfrm>
            <a:off x="1443572" y="5347817"/>
            <a:ext cx="3323736" cy="426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82;p2">
            <a:extLst>
              <a:ext uri="{FF2B5EF4-FFF2-40B4-BE49-F238E27FC236}">
                <a16:creationId xmlns:a16="http://schemas.microsoft.com/office/drawing/2014/main" id="{84914265-3154-453E-A166-B382E0C86C92}"/>
              </a:ext>
            </a:extLst>
          </p:cNvPr>
          <p:cNvSpPr txBox="1"/>
          <p:nvPr/>
        </p:nvSpPr>
        <p:spPr>
          <a:xfrm>
            <a:off x="3564919" y="5402368"/>
            <a:ext cx="72156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04/2024</a:t>
            </a:r>
          </a:p>
        </p:txBody>
      </p:sp>
      <p:cxnSp>
        <p:nvCxnSpPr>
          <p:cNvPr id="17" name="Google Shape;84;p2">
            <a:extLst>
              <a:ext uri="{FF2B5EF4-FFF2-40B4-BE49-F238E27FC236}">
                <a16:creationId xmlns:a16="http://schemas.microsoft.com/office/drawing/2014/main" id="{25BE81C2-36AA-4C45-9275-E44BAFD562E4}"/>
              </a:ext>
            </a:extLst>
          </p:cNvPr>
          <p:cNvCxnSpPr>
            <a:cxnSpLocks/>
          </p:cNvCxnSpPr>
          <p:nvPr/>
        </p:nvCxnSpPr>
        <p:spPr>
          <a:xfrm>
            <a:off x="1577850" y="4388844"/>
            <a:ext cx="9036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" name="Google Shape;14;p26">
            <a:extLst>
              <a:ext uri="{FF2B5EF4-FFF2-40B4-BE49-F238E27FC236}">
                <a16:creationId xmlns:a16="http://schemas.microsoft.com/office/drawing/2014/main" id="{047F9D23-AF5D-4DBF-94F6-1346B0E5D047}"/>
              </a:ext>
            </a:extLst>
          </p:cNvPr>
          <p:cNvSpPr/>
          <p:nvPr/>
        </p:nvSpPr>
        <p:spPr>
          <a:xfrm rot="10800000" flipH="1">
            <a:off x="1" y="-7"/>
            <a:ext cx="647707" cy="64770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6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C134A14-1C56-72BC-0EE3-D84DB342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489491"/>
            <a:ext cx="10482943" cy="58790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23D6A6B-10C8-11DF-A92C-F87BAF09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1400" b="1" dirty="0">
                <a:solidFill>
                  <a:srgbClr val="223E55"/>
                </a:solidFill>
                <a:latin typeface="Georgia" panose="02040502050405020303" pitchFamily="18" charset="0"/>
                <a:ea typeface="Roboto Medium"/>
              </a:rPr>
              <a:t>Données valides comparées à la liste des LEI d’entreprises souhaitées</a:t>
            </a:r>
            <a:br>
              <a:rPr lang="fr-FR" sz="1400" b="1" dirty="0">
                <a:solidFill>
                  <a:srgbClr val="B10031"/>
                </a:solidFill>
                <a:latin typeface="Georgia" panose="02040502050405020303" pitchFamily="18" charset="0"/>
                <a:ea typeface="Roboto Medium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16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D6A6B-10C8-11DF-A92C-F87BAF09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1400" b="1" dirty="0">
                <a:solidFill>
                  <a:srgbClr val="223E55"/>
                </a:solidFill>
                <a:latin typeface="Georgia" panose="02040502050405020303" pitchFamily="18" charset="0"/>
                <a:ea typeface="Roboto Medium"/>
              </a:rPr>
              <a:t>Données valides comparées à la liste d’entreprises souhaitées</a:t>
            </a:r>
            <a:br>
              <a:rPr lang="fr-FR" sz="1400" b="1" dirty="0">
                <a:solidFill>
                  <a:srgbClr val="B10031"/>
                </a:solidFill>
                <a:latin typeface="Georgia" panose="02040502050405020303" pitchFamily="18" charset="0"/>
                <a:ea typeface="Roboto Medium"/>
              </a:rPr>
            </a:br>
            <a:r>
              <a:rPr lang="fr-FR" b="1" dirty="0">
                <a:solidFill>
                  <a:srgbClr val="B10031"/>
                </a:solidFill>
                <a:latin typeface="Georgia" panose="02040502050405020303" pitchFamily="18" charset="0"/>
                <a:ea typeface="+mn-ea"/>
              </a:rPr>
              <a:t>Valeurs numériques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1DAA81-8C2C-87EB-8A80-7B404313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19" y="1112211"/>
            <a:ext cx="7240361" cy="51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7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D6A6B-10C8-11DF-A92C-F87BAF09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solidFill>
                  <a:srgbClr val="223E55"/>
                </a:solidFill>
                <a:latin typeface="Georgia" panose="02040502050405020303" pitchFamily="18" charset="0"/>
                <a:ea typeface="Roboto Medium"/>
              </a:rPr>
              <a:t>Données de bilan financier</a:t>
            </a:r>
            <a:br>
              <a:rPr lang="fr-FR" sz="1400" b="1" dirty="0">
                <a:solidFill>
                  <a:srgbClr val="B10031"/>
                </a:solidFill>
                <a:latin typeface="Georgia" panose="02040502050405020303" pitchFamily="18" charset="0"/>
                <a:ea typeface="Roboto Medium"/>
              </a:rPr>
            </a:br>
            <a:r>
              <a:rPr lang="fr-FR" sz="1100" b="1" dirty="0" err="1">
                <a:solidFill>
                  <a:srgbClr val="B10031"/>
                </a:solidFill>
                <a:latin typeface="Georgia" panose="02040502050405020303" pitchFamily="18" charset="0"/>
                <a:ea typeface="+mn-ea"/>
              </a:rPr>
              <a:t>Market</a:t>
            </a:r>
            <a:r>
              <a:rPr lang="fr-FR" sz="1100" b="1" dirty="0">
                <a:solidFill>
                  <a:srgbClr val="B10031"/>
                </a:solidFill>
                <a:latin typeface="Georgia" panose="02040502050405020303" pitchFamily="18" charset="0"/>
                <a:ea typeface="+mn-ea"/>
              </a:rPr>
              <a:t> Cap, Cash Flow</a:t>
            </a:r>
            <a:endParaRPr lang="fr-FR" dirty="0"/>
          </a:p>
        </p:txBody>
      </p:sp>
      <p:pic>
        <p:nvPicPr>
          <p:cNvPr id="3" name="Espace réservé du contenu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FB774EEE-FA89-CD35-02C7-47A92EB6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" y="1465150"/>
            <a:ext cx="580178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DDB69D85-3409-B18B-6561-39EFB65B7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5150"/>
            <a:ext cx="5852172" cy="438912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050CA9A-192E-9D03-EC63-45B2393D155C}"/>
              </a:ext>
            </a:extLst>
          </p:cNvPr>
          <p:cNvSpPr txBox="1"/>
          <p:nvPr/>
        </p:nvSpPr>
        <p:spPr>
          <a:xfrm>
            <a:off x="609600" y="5816488"/>
            <a:ext cx="957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Note : « 1 » correspond à la dernière année fiscale disponible, « 2 » à l’année fiscale N-1 et ainsi de suite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9986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D6A6B-10C8-11DF-A92C-F87BAF09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solidFill>
                  <a:srgbClr val="223E55"/>
                </a:solidFill>
                <a:latin typeface="Georgia" panose="02040502050405020303" pitchFamily="18" charset="0"/>
                <a:ea typeface="Roboto Medium"/>
              </a:rPr>
              <a:t>Données de bilan financier par secteur</a:t>
            </a:r>
            <a:br>
              <a:rPr lang="fr-FR" sz="1400" b="1" dirty="0">
                <a:solidFill>
                  <a:srgbClr val="B10031"/>
                </a:solidFill>
                <a:latin typeface="Georgia" panose="02040502050405020303" pitchFamily="18" charset="0"/>
                <a:ea typeface="Roboto Medium"/>
              </a:rPr>
            </a:br>
            <a:r>
              <a:rPr lang="fr-FR" sz="1100" b="1" dirty="0" err="1">
                <a:solidFill>
                  <a:srgbClr val="B10031"/>
                </a:solidFill>
                <a:latin typeface="Georgia" panose="02040502050405020303" pitchFamily="18" charset="0"/>
                <a:ea typeface="+mn-ea"/>
              </a:rPr>
              <a:t>Market</a:t>
            </a:r>
            <a:r>
              <a:rPr lang="fr-FR" sz="1100" b="1" dirty="0">
                <a:solidFill>
                  <a:srgbClr val="B10031"/>
                </a:solidFill>
                <a:latin typeface="Georgia" panose="02040502050405020303" pitchFamily="18" charset="0"/>
                <a:ea typeface="+mn-ea"/>
              </a:rPr>
              <a:t> Cap, Cash Flow</a:t>
            </a:r>
            <a:endParaRPr lang="fr-FR" dirty="0"/>
          </a:p>
        </p:txBody>
      </p:sp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7EBE291-EFC3-7697-221C-F04A60CF7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9" y="2084723"/>
            <a:ext cx="5534526" cy="3051355"/>
          </a:xfrm>
          <a:prstGeom prst="rect">
            <a:avLst/>
          </a:prstGeom>
        </p:spPr>
      </p:pic>
      <p:pic>
        <p:nvPicPr>
          <p:cNvPr id="12" name="Image 11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9C76319A-7C2E-9E56-443C-01954ECFA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04" y="2084722"/>
            <a:ext cx="5499455" cy="30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6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D6A6B-10C8-11DF-A92C-F87BAF09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solidFill>
                  <a:srgbClr val="223E55"/>
                </a:solidFill>
                <a:latin typeface="Georgia" panose="02040502050405020303" pitchFamily="18" charset="0"/>
                <a:ea typeface="Roboto Medium"/>
              </a:rPr>
              <a:t>Données ESG</a:t>
            </a:r>
            <a:br>
              <a:rPr lang="fr-FR" sz="1400" b="1" dirty="0">
                <a:solidFill>
                  <a:srgbClr val="B10031"/>
                </a:solidFill>
                <a:latin typeface="Georgia" panose="02040502050405020303" pitchFamily="18" charset="0"/>
                <a:ea typeface="Roboto Medium"/>
              </a:rPr>
            </a:br>
            <a:r>
              <a:rPr lang="fr-FR" sz="1100" b="1" dirty="0">
                <a:solidFill>
                  <a:srgbClr val="B10031"/>
                </a:solidFill>
                <a:latin typeface="Georgia" panose="02040502050405020303" pitchFamily="18" charset="0"/>
                <a:ea typeface="+mn-ea"/>
              </a:rPr>
              <a:t>Score ESG et E</a:t>
            </a:r>
            <a:endParaRPr lang="fr-FR" dirty="0"/>
          </a:p>
        </p:txBody>
      </p:sp>
      <p:pic>
        <p:nvPicPr>
          <p:cNvPr id="6" name="Image 5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9DC4BB9B-446D-DD78-4224-17C44F1AC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234435"/>
            <a:ext cx="5852172" cy="4389129"/>
          </a:xfrm>
          <a:prstGeom prst="rect">
            <a:avLst/>
          </a:prstGeom>
        </p:spPr>
      </p:pic>
      <p:pic>
        <p:nvPicPr>
          <p:cNvPr id="8" name="Image 7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ED084364-4C92-F617-6AEE-4B4BE3868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0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D6A6B-10C8-11DF-A92C-F87BAF09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solidFill>
                  <a:srgbClr val="223E55"/>
                </a:solidFill>
                <a:latin typeface="Georgia" panose="02040502050405020303" pitchFamily="18" charset="0"/>
                <a:ea typeface="Roboto Medium"/>
              </a:rPr>
              <a:t>Données ESG par secteur</a:t>
            </a:r>
            <a:br>
              <a:rPr lang="fr-FR" sz="1400" b="1" dirty="0">
                <a:solidFill>
                  <a:srgbClr val="B10031"/>
                </a:solidFill>
                <a:latin typeface="Georgia" panose="02040502050405020303" pitchFamily="18" charset="0"/>
                <a:ea typeface="Roboto Medium"/>
              </a:rPr>
            </a:br>
            <a:r>
              <a:rPr lang="fr-FR" sz="1400" b="1" dirty="0">
                <a:solidFill>
                  <a:srgbClr val="B10031"/>
                </a:solidFill>
                <a:latin typeface="Georgia" panose="02040502050405020303" pitchFamily="18" charset="0"/>
                <a:ea typeface="Roboto Medium"/>
              </a:rPr>
              <a:t>Score ESG et E</a:t>
            </a:r>
            <a:endParaRPr lang="fr-FR" dirty="0"/>
          </a:p>
        </p:txBody>
      </p:sp>
      <p:pic>
        <p:nvPicPr>
          <p:cNvPr id="10" name="Image 9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1B654E93-D59F-0EB8-D84F-39E96A3B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539" y="2197768"/>
            <a:ext cx="6299461" cy="3220054"/>
          </a:xfrm>
          <a:prstGeom prst="rect">
            <a:avLst/>
          </a:prstGeom>
        </p:spPr>
      </p:pic>
      <p:pic>
        <p:nvPicPr>
          <p:cNvPr id="12" name="Image 11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EFFA8069-797F-E5B4-C76B-5F016D4D6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" y="2197768"/>
            <a:ext cx="5810902" cy="32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1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D6A6B-10C8-11DF-A92C-F87BAF09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1400" b="1" dirty="0">
                <a:solidFill>
                  <a:srgbClr val="223E55"/>
                </a:solidFill>
                <a:latin typeface="Georgia" panose="02040502050405020303" pitchFamily="18" charset="0"/>
                <a:ea typeface="Roboto Medium"/>
              </a:rPr>
              <a:t>Emissions carbones</a:t>
            </a:r>
            <a:br>
              <a:rPr lang="fr-FR" sz="1400" b="1" dirty="0">
                <a:solidFill>
                  <a:srgbClr val="B10031"/>
                </a:solidFill>
                <a:latin typeface="Georgia" panose="02040502050405020303" pitchFamily="18" charset="0"/>
                <a:ea typeface="Roboto Medium"/>
              </a:rPr>
            </a:br>
            <a:r>
              <a:rPr lang="fr-FR" sz="1100" b="1" dirty="0">
                <a:solidFill>
                  <a:srgbClr val="B10031"/>
                </a:solidFill>
                <a:latin typeface="Georgia" panose="02040502050405020303" pitchFamily="18" charset="0"/>
                <a:ea typeface="+mn-ea"/>
              </a:rPr>
              <a:t>Emissions équivalentes CO2 totales et scope 3</a:t>
            </a:r>
            <a:endParaRPr lang="fr-FR" dirty="0"/>
          </a:p>
        </p:txBody>
      </p:sp>
      <p:pic>
        <p:nvPicPr>
          <p:cNvPr id="3" name="Espace réservé du contenu 4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AA31F18B-62C3-B0FE-1C55-4F2AF30C6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1418545"/>
            <a:ext cx="580178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CD2B7BA0-CADF-261F-6ECA-234A6C70E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5" y="139964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2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D6A6B-10C8-11DF-A92C-F87BAF09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1400" b="1" dirty="0">
                <a:solidFill>
                  <a:srgbClr val="223E55"/>
                </a:solidFill>
                <a:latin typeface="Georgia" panose="02040502050405020303" pitchFamily="18" charset="0"/>
                <a:ea typeface="Roboto Medium"/>
              </a:rPr>
              <a:t>Emissions carbones par secteur</a:t>
            </a:r>
            <a:br>
              <a:rPr lang="fr-FR" sz="1400" b="1" dirty="0">
                <a:solidFill>
                  <a:srgbClr val="B10031"/>
                </a:solidFill>
                <a:latin typeface="Georgia" panose="02040502050405020303" pitchFamily="18" charset="0"/>
                <a:ea typeface="Roboto Medium"/>
              </a:rPr>
            </a:br>
            <a:r>
              <a:rPr lang="fr-FR" sz="1100" b="1" dirty="0">
                <a:solidFill>
                  <a:srgbClr val="B10031"/>
                </a:solidFill>
                <a:latin typeface="Georgia" panose="02040502050405020303" pitchFamily="18" charset="0"/>
                <a:ea typeface="+mn-ea"/>
              </a:rPr>
              <a:t>Emissions équivalentes CO2 totales et scope 3</a:t>
            </a:r>
            <a:endParaRPr lang="fr-FR" dirty="0"/>
          </a:p>
        </p:txBody>
      </p:sp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DFEB4FD-9096-15B7-7D40-2423649E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89" y="1880532"/>
            <a:ext cx="6209140" cy="3401733"/>
          </a:xfrm>
          <a:prstGeom prst="rect">
            <a:avLst/>
          </a:prstGeom>
        </p:spPr>
      </p:pic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80398A8-8F9C-8D4F-2FA1-76689E1DC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0532"/>
            <a:ext cx="6115299" cy="3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8867"/>
      </p:ext>
    </p:extLst>
  </p:cSld>
  <p:clrMapOvr>
    <a:masterClrMapping/>
  </p:clrMapOvr>
</p:sld>
</file>

<file path=ppt/theme/theme1.xml><?xml version="1.0" encoding="utf-8"?>
<a:theme xmlns:a="http://schemas.openxmlformats.org/drawingml/2006/main" name="6_Blankkk Image">
  <a:themeElements>
    <a:clrScheme name="nexialo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3E55"/>
      </a:accent1>
      <a:accent2>
        <a:srgbClr val="B10031"/>
      </a:accent2>
      <a:accent3>
        <a:srgbClr val="E4E4E4"/>
      </a:accent3>
      <a:accent4>
        <a:srgbClr val="EEE3D3"/>
      </a:accent4>
      <a:accent5>
        <a:srgbClr val="49A8CB"/>
      </a:accent5>
      <a:accent6>
        <a:srgbClr val="12202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5_Blankkk Image">
  <a:themeElements>
    <a:clrScheme name="nexialo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3E55"/>
      </a:accent1>
      <a:accent2>
        <a:srgbClr val="B10031"/>
      </a:accent2>
      <a:accent3>
        <a:srgbClr val="E4E4E4"/>
      </a:accent3>
      <a:accent4>
        <a:srgbClr val="EEE3D3"/>
      </a:accent4>
      <a:accent5>
        <a:srgbClr val="49A8CB"/>
      </a:accent5>
      <a:accent6>
        <a:srgbClr val="12202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119</Words>
  <Application>Microsoft Office PowerPoint</Application>
  <PresentationFormat>Grand écran</PresentationFormat>
  <Paragraphs>11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Roboto Light</vt:lpstr>
      <vt:lpstr>Segoe UI</vt:lpstr>
      <vt:lpstr>6_Blankkk Image</vt:lpstr>
      <vt:lpstr>5_Blankkk Image</vt:lpstr>
      <vt:lpstr>Présentation PowerPoint</vt:lpstr>
      <vt:lpstr>Données valides comparées à la liste des LEI d’entreprises souhaitées </vt:lpstr>
      <vt:lpstr>Données valides comparées à la liste d’entreprises souhaitées Valeurs numériques</vt:lpstr>
      <vt:lpstr>Données de bilan financier Market Cap, Cash Flow</vt:lpstr>
      <vt:lpstr>Données de bilan financier par secteur Market Cap, Cash Flow</vt:lpstr>
      <vt:lpstr>Données ESG Score ESG et E</vt:lpstr>
      <vt:lpstr>Données ESG par secteur Score ESG et E</vt:lpstr>
      <vt:lpstr>Emissions carbones Emissions équivalentes CO2 totales et scope 3</vt:lpstr>
      <vt:lpstr>Emissions carbones par secteur Emissions équivalentes CO2 totales et scope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Complétude des données sur Refinitiv </dc:title>
  <dc:creator>Loïc MARCADET</dc:creator>
  <cp:lastModifiedBy>Loïc MARCADET</cp:lastModifiedBy>
  <cp:revision>5</cp:revision>
  <dcterms:created xsi:type="dcterms:W3CDTF">2024-04-22T13:24:02Z</dcterms:created>
  <dcterms:modified xsi:type="dcterms:W3CDTF">2024-04-22T19:13:45Z</dcterms:modified>
</cp:coreProperties>
</file>