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71"/>
  </p:notesMasterIdLst>
  <p:sldIdLst>
    <p:sldId id="287" r:id="rId2"/>
    <p:sldId id="288" r:id="rId3"/>
    <p:sldId id="289" r:id="rId4"/>
    <p:sldId id="293" r:id="rId5"/>
    <p:sldId id="301" r:id="rId6"/>
    <p:sldId id="294" r:id="rId7"/>
    <p:sldId id="256" r:id="rId8"/>
    <p:sldId id="291" r:id="rId9"/>
    <p:sldId id="281" r:id="rId10"/>
    <p:sldId id="296" r:id="rId11"/>
    <p:sldId id="298" r:id="rId12"/>
    <p:sldId id="262" r:id="rId13"/>
    <p:sldId id="284" r:id="rId14"/>
    <p:sldId id="263" r:id="rId15"/>
    <p:sldId id="302" r:id="rId16"/>
    <p:sldId id="264" r:id="rId17"/>
    <p:sldId id="303" r:id="rId18"/>
    <p:sldId id="265" r:id="rId19"/>
    <p:sldId id="266" r:id="rId20"/>
    <p:sldId id="267" r:id="rId21"/>
    <p:sldId id="305" r:id="rId22"/>
    <p:sldId id="268" r:id="rId23"/>
    <p:sldId id="306" r:id="rId24"/>
    <p:sldId id="307" r:id="rId25"/>
    <p:sldId id="308" r:id="rId26"/>
    <p:sldId id="309" r:id="rId27"/>
    <p:sldId id="310" r:id="rId28"/>
    <p:sldId id="316" r:id="rId29"/>
    <p:sldId id="321" r:id="rId30"/>
    <p:sldId id="317" r:id="rId31"/>
    <p:sldId id="337" r:id="rId32"/>
    <p:sldId id="318" r:id="rId33"/>
    <p:sldId id="319" r:id="rId34"/>
    <p:sldId id="320" r:id="rId35"/>
    <p:sldId id="338" r:id="rId36"/>
    <p:sldId id="322" r:id="rId37"/>
    <p:sldId id="339" r:id="rId38"/>
    <p:sldId id="269" r:id="rId39"/>
    <p:sldId id="323" r:id="rId40"/>
    <p:sldId id="324" r:id="rId41"/>
    <p:sldId id="340"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11" r:id="rId55"/>
    <p:sldId id="270" r:id="rId56"/>
    <p:sldId id="312" r:id="rId57"/>
    <p:sldId id="313" r:id="rId58"/>
    <p:sldId id="314" r:id="rId59"/>
    <p:sldId id="315" r:id="rId60"/>
    <p:sldId id="272" r:id="rId61"/>
    <p:sldId id="341" r:id="rId62"/>
    <p:sldId id="273" r:id="rId63"/>
    <p:sldId id="279" r:id="rId64"/>
    <p:sldId id="274" r:id="rId65"/>
    <p:sldId id="275" r:id="rId66"/>
    <p:sldId id="276" r:id="rId67"/>
    <p:sldId id="285" r:id="rId68"/>
    <p:sldId id="277" r:id="rId69"/>
    <p:sldId id="342" r:id="rId7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16582-32FF-4B38-BDC7-4525713B1F8E}" type="datetimeFigureOut">
              <a:rPr lang="tr-TR" smtClean="0"/>
              <a:t>27.10.2022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BCFD7-6AA6-4C6C-A65B-A57DBDF20B22}" type="slidenum">
              <a:rPr lang="tr-TR" smtClean="0"/>
              <a:t>‹#›</a:t>
            </a:fld>
            <a:endParaRPr lang="tr-TR"/>
          </a:p>
        </p:txBody>
      </p:sp>
    </p:spTree>
    <p:extLst>
      <p:ext uri="{BB962C8B-B14F-4D97-AF65-F5344CB8AC3E}">
        <p14:creationId xmlns:p14="http://schemas.microsoft.com/office/powerpoint/2010/main" val="423970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854576B-E1FE-41E9-99AD-B8F64A423FF6}" type="slidenum">
              <a:rPr lang="tr-TR" smtClean="0"/>
              <a:t>1</a:t>
            </a:fld>
            <a:endParaRPr lang="tr-TR"/>
          </a:p>
        </p:txBody>
      </p:sp>
    </p:spTree>
    <p:extLst>
      <p:ext uri="{BB962C8B-B14F-4D97-AF65-F5344CB8AC3E}">
        <p14:creationId xmlns:p14="http://schemas.microsoft.com/office/powerpoint/2010/main" val="252132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FB3BCFD7-6AA6-4C6C-A65B-A57DBDF20B22}" type="slidenum">
              <a:rPr lang="tr-TR" smtClean="0"/>
              <a:t>9</a:t>
            </a:fld>
            <a:endParaRPr lang="tr-TR"/>
          </a:p>
        </p:txBody>
      </p:sp>
    </p:spTree>
    <p:extLst>
      <p:ext uri="{BB962C8B-B14F-4D97-AF65-F5344CB8AC3E}">
        <p14:creationId xmlns:p14="http://schemas.microsoft.com/office/powerpoint/2010/main" val="167993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81418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24325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601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27.10.2022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36199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27.10.2022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25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27.10.2022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487429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67658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75573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69070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3B3E87-3437-4F00-BD8F-BE92E2C2377C}" type="datetimeFigureOut">
              <a:rPr lang="tr-TR" smtClean="0"/>
              <a:t>27.10.2022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73549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23B3E87-3437-4F00-BD8F-BE92E2C2377C}" type="datetimeFigureOut">
              <a:rPr lang="tr-TR" smtClean="0"/>
              <a:t>27.10.2022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42530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23B3E87-3437-4F00-BD8F-BE92E2C2377C}" type="datetimeFigureOut">
              <a:rPr lang="tr-TR" smtClean="0"/>
              <a:t>27.10.2022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88058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23B3E87-3437-4F00-BD8F-BE92E2C2377C}" type="datetimeFigureOut">
              <a:rPr lang="tr-TR" smtClean="0"/>
              <a:t>27.10.2022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7424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B3E87-3437-4F00-BD8F-BE92E2C2377C}" type="datetimeFigureOut">
              <a:rPr lang="tr-TR" smtClean="0"/>
              <a:t>27.10.2022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34078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27.10.2022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91677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27.10.2022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62260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823B3E87-3437-4F00-BD8F-BE92E2C2377C}" type="datetimeFigureOut">
              <a:rPr lang="tr-TR" smtClean="0"/>
              <a:pPr/>
              <a:t>27.10.2022</a:t>
            </a:fld>
            <a:endParaRPr lang="tr-T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endParaRPr lang="tr-TR"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latin typeface="Calibri" panose="020F0502020204030204" pitchFamily="34" charset="0"/>
              </a:defRPr>
            </a:lvl1p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236184294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Calibri" panose="020F0502020204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Calibri" panose="020F0502020204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Calibri" panose="020F0502020204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alibri" panose="020F0502020204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alibri" panose="020F0502020204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032104" y="5539298"/>
            <a:ext cx="2824812" cy="553998"/>
          </a:xfrm>
          <a:prstGeom prst="rect">
            <a:avLst/>
          </a:prstGeom>
        </p:spPr>
        <p:txBody>
          <a:bodyPr wrap="none">
            <a:spAutoFit/>
          </a:bodyPr>
          <a:lstStyle/>
          <a:p>
            <a:r>
              <a:rPr lang="tr-TR" sz="3000" b="1" i="1" dirty="0">
                <a:solidFill>
                  <a:srgbClr val="002060"/>
                </a:solidFill>
                <a:cs typeface="Times New Roman" pitchFamily="18" charset="0"/>
              </a:rPr>
              <a:t>Dr. Halil BAŞER</a:t>
            </a:r>
            <a:endParaRPr lang="tr-TR" sz="3000" dirty="0">
              <a:solidFill>
                <a:srgbClr val="002060"/>
              </a:solidFill>
              <a:cs typeface="Times New Roman" pitchFamily="18" charset="0"/>
            </a:endParaRPr>
          </a:p>
        </p:txBody>
      </p:sp>
      <p:sp>
        <p:nvSpPr>
          <p:cNvPr id="6" name="Dikdörtgen 5"/>
          <p:cNvSpPr/>
          <p:nvPr/>
        </p:nvSpPr>
        <p:spPr>
          <a:xfrm>
            <a:off x="2551376" y="980728"/>
            <a:ext cx="7258597" cy="784830"/>
          </a:xfrm>
          <a:prstGeom prst="rect">
            <a:avLst/>
          </a:prstGeom>
          <a:solidFill>
            <a:schemeClr val="bg1">
              <a:lumMod val="85000"/>
            </a:schemeClr>
          </a:solidFill>
        </p:spPr>
        <p:txBody>
          <a:bodyPr wrap="square">
            <a:spAutoFit/>
          </a:bodyPr>
          <a:lstStyle/>
          <a:p>
            <a:pPr algn="ctr"/>
            <a:r>
              <a:rPr lang="tr-TR" sz="4500" b="1" dirty="0">
                <a:latin typeface="+mj-lt"/>
                <a:cs typeface="Times New Roman" pitchFamily="18" charset="0"/>
              </a:rPr>
              <a:t>ENDÜSTRİ 4.0</a:t>
            </a:r>
          </a:p>
        </p:txBody>
      </p:sp>
      <p:sp>
        <p:nvSpPr>
          <p:cNvPr id="7" name="Dikdörtgen 6"/>
          <p:cNvSpPr/>
          <p:nvPr/>
        </p:nvSpPr>
        <p:spPr>
          <a:xfrm>
            <a:off x="2927649" y="2492896"/>
            <a:ext cx="6322493" cy="553998"/>
          </a:xfrm>
          <a:prstGeom prst="rect">
            <a:avLst/>
          </a:prstGeom>
          <a:solidFill>
            <a:schemeClr val="accent1">
              <a:lumMod val="40000"/>
              <a:lumOff val="60000"/>
            </a:schemeClr>
          </a:solidFill>
        </p:spPr>
        <p:txBody>
          <a:bodyPr wrap="square">
            <a:spAutoFit/>
          </a:bodyPr>
          <a:lstStyle/>
          <a:p>
            <a:pPr algn="ctr"/>
            <a:r>
              <a:rPr lang="tr-TR" sz="3000" b="1" i="1" dirty="0">
                <a:cs typeface="Times New Roman" pitchFamily="18" charset="0"/>
              </a:rPr>
              <a:t>ENDÜSTRİYEL DÖNEMLER</a:t>
            </a:r>
            <a:endParaRPr lang="tr-TR" sz="3000" dirty="0">
              <a:cs typeface="Times New Roman" pitchFamily="18" charset="0"/>
            </a:endParaRPr>
          </a:p>
        </p:txBody>
      </p:sp>
      <p:sp>
        <p:nvSpPr>
          <p:cNvPr id="2" name="Slayt Numarası Yer Tutucusu 1"/>
          <p:cNvSpPr>
            <a:spLocks noGrp="1"/>
          </p:cNvSpPr>
          <p:nvPr>
            <p:ph type="sldNum" sz="quarter" idx="12"/>
          </p:nvPr>
        </p:nvSpPr>
        <p:spPr/>
        <p:txBody>
          <a:bodyPr/>
          <a:lstStyle/>
          <a:p>
            <a:fld id="{F302176B-0E47-46AC-8F43-DAB4B8A37D06}" type="slidenum">
              <a:rPr lang="tr-TR" smtClean="0"/>
              <a:t>1</a:t>
            </a:fld>
            <a:endParaRPr lang="tr-TR"/>
          </a:p>
        </p:txBody>
      </p:sp>
    </p:spTree>
    <p:extLst>
      <p:ext uri="{BB962C8B-B14F-4D97-AF65-F5344CB8AC3E}">
        <p14:creationId xmlns:p14="http://schemas.microsoft.com/office/powerpoint/2010/main" val="198620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77146" y="639350"/>
            <a:ext cx="8911687" cy="741394"/>
          </a:xfrm>
        </p:spPr>
        <p:txBody>
          <a:bodyPr>
            <a:normAutofit/>
          </a:bodyPr>
          <a:lstStyle/>
          <a:p>
            <a:pPr algn="ctr"/>
            <a:r>
              <a:rPr lang="tr-TR" sz="2800" b="1" i="1" dirty="0">
                <a:solidFill>
                  <a:srgbClr val="C00000"/>
                </a:solidFill>
              </a:rPr>
              <a:t>1902’de Ferdinand Porsche ilk </a:t>
            </a:r>
            <a:r>
              <a:rPr lang="tr-TR" sz="2800" b="1" i="1" dirty="0" err="1">
                <a:solidFill>
                  <a:srgbClr val="C00000"/>
                </a:solidFill>
              </a:rPr>
              <a:t>hibrit</a:t>
            </a:r>
            <a:r>
              <a:rPr lang="tr-TR" sz="2800" b="1" i="1" dirty="0">
                <a:solidFill>
                  <a:srgbClr val="C00000"/>
                </a:solidFill>
              </a:rPr>
              <a:t> otomobili üretmiştir</a:t>
            </a:r>
            <a:r>
              <a:rPr lang="tr-TR" sz="2800" b="1" i="1" dirty="0" smtClean="0">
                <a:solidFill>
                  <a:srgbClr val="C00000"/>
                </a:solidFill>
              </a:rPr>
              <a:t>.</a:t>
            </a:r>
            <a:endParaRPr lang="tr-TR" sz="2800" b="1" i="1" dirty="0">
              <a:solidFill>
                <a:srgbClr val="C00000"/>
              </a:solidFill>
            </a:endParaRPr>
          </a:p>
        </p:txBody>
      </p:sp>
      <p:sp>
        <p:nvSpPr>
          <p:cNvPr id="3" name="İçerik Yer Tutucusu 2"/>
          <p:cNvSpPr>
            <a:spLocks noGrp="1"/>
          </p:cNvSpPr>
          <p:nvPr>
            <p:ph idx="1"/>
          </p:nvPr>
        </p:nvSpPr>
        <p:spPr>
          <a:xfrm>
            <a:off x="1402875" y="1124712"/>
            <a:ext cx="4808672" cy="5239512"/>
          </a:xfrm>
        </p:spPr>
        <p:txBody>
          <a:bodyPr>
            <a:noAutofit/>
          </a:bodyPr>
          <a:lstStyle/>
          <a:p>
            <a:pPr algn="ctr"/>
            <a:r>
              <a:rPr lang="tr-TR" sz="2200" dirty="0"/>
              <a:t>Ferdinand Porsche tarafından </a:t>
            </a:r>
            <a:r>
              <a:rPr lang="tr-TR" sz="2200" dirty="0" err="1"/>
              <a:t>Jacob</a:t>
            </a:r>
            <a:r>
              <a:rPr lang="tr-TR" sz="2200" dirty="0"/>
              <a:t> </a:t>
            </a:r>
            <a:r>
              <a:rPr lang="tr-TR" sz="2200" dirty="0" err="1"/>
              <a:t>Lohner’in</a:t>
            </a:r>
            <a:r>
              <a:rPr lang="tr-TR" sz="2200" dirty="0"/>
              <a:t> firması için geliştirilen elektrikli araçların markası </a:t>
            </a:r>
            <a:r>
              <a:rPr lang="tr-TR" sz="2200" dirty="0" err="1"/>
              <a:t>Lohner</a:t>
            </a:r>
            <a:r>
              <a:rPr lang="tr-TR" sz="2200" dirty="0"/>
              <a:t> Porsche olmuştur. </a:t>
            </a:r>
            <a:r>
              <a:rPr lang="tr-TR" sz="2200" dirty="0" err="1"/>
              <a:t>Lohner</a:t>
            </a:r>
            <a:r>
              <a:rPr lang="tr-TR" sz="2200" dirty="0"/>
              <a:t> daha çok otobüs ürettiği için otomobil üretimi konusunda Porsche’den destek almış</a:t>
            </a:r>
            <a:r>
              <a:rPr lang="tr-TR" sz="2200" dirty="0" smtClean="0"/>
              <a:t>. Ortaya </a:t>
            </a:r>
            <a:r>
              <a:rPr lang="tr-TR" sz="2200" dirty="0"/>
              <a:t>yerleştirilmiş motor ve kurşun ham maddeli bataryalar kullanılan </a:t>
            </a:r>
            <a:r>
              <a:rPr lang="tr-TR" sz="2200" dirty="0" err="1"/>
              <a:t>Lohner</a:t>
            </a:r>
            <a:r>
              <a:rPr lang="tr-TR" sz="2200" dirty="0"/>
              <a:t> Porsche’de 44 elektrik hücresi bulunuyor. Yaklaşık 60 km/s hıza ulaşabilen bu otomobili Porsche, kendisi kullanıp daha da geliştiriyordu</a:t>
            </a:r>
            <a:r>
              <a:rPr lang="tr-TR" sz="2200" dirty="0" smtClean="0"/>
              <a:t>. Ancak </a:t>
            </a:r>
            <a:r>
              <a:rPr lang="tr-TR" sz="2200" dirty="0"/>
              <a:t>Mercedes tarafından gelen bir iş teklifi Porsche’yi bu projeden uzaklaştırdı.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547" y="1295400"/>
            <a:ext cx="4017541" cy="4776216"/>
          </a:xfrm>
          <a:prstGeom prst="rect">
            <a:avLst/>
          </a:prstGeom>
        </p:spPr>
      </p:pic>
    </p:spTree>
    <p:extLst>
      <p:ext uri="{BB962C8B-B14F-4D97-AF65-F5344CB8AC3E}">
        <p14:creationId xmlns:p14="http://schemas.microsoft.com/office/powerpoint/2010/main" val="3088193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27230" y="1418565"/>
            <a:ext cx="7810564" cy="3777622"/>
          </a:xfrm>
        </p:spPr>
        <p:txBody>
          <a:bodyPr>
            <a:normAutofit/>
          </a:bodyPr>
          <a:lstStyle/>
          <a:p>
            <a:pPr marL="0" indent="0" algn="ctr" fontAlgn="base">
              <a:buNone/>
            </a:pPr>
            <a:r>
              <a:rPr lang="tr-TR" sz="2800" b="1" i="1" dirty="0" smtClean="0">
                <a:solidFill>
                  <a:srgbClr val="C00000"/>
                </a:solidFill>
              </a:rPr>
              <a:t>B</a:t>
            </a:r>
            <a:r>
              <a:rPr lang="tr-TR" sz="2800" b="1" i="1" dirty="0" smtClean="0">
                <a:solidFill>
                  <a:srgbClr val="C00000"/>
                </a:solidFill>
              </a:rPr>
              <a:t>irinci </a:t>
            </a:r>
            <a:r>
              <a:rPr lang="tr-TR" sz="2800" b="1" i="1" dirty="0">
                <a:solidFill>
                  <a:srgbClr val="C00000"/>
                </a:solidFill>
              </a:rPr>
              <a:t>endüstriyel devrim döneminde bir otomobil fabrikanız olsaydı çok fazla işçiye, iyi el işçiliğine ihtiyacınızın olduğu, üretim süresinin çok uzun olduğu şartlarda ilkel birkaç makina ile buharla (kısa süre sonra benzinle) çalışan ilkel otomobiller üretiyor olurdunuz.</a:t>
            </a:r>
          </a:p>
        </p:txBody>
      </p:sp>
    </p:spTree>
    <p:extLst>
      <p:ext uri="{BB962C8B-B14F-4D97-AF65-F5344CB8AC3E}">
        <p14:creationId xmlns:p14="http://schemas.microsoft.com/office/powerpoint/2010/main" val="2828505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972491" y="893560"/>
            <a:ext cx="8914966" cy="4893647"/>
          </a:xfrm>
          <a:prstGeom prst="rect">
            <a:avLst/>
          </a:prstGeom>
        </p:spPr>
        <p:txBody>
          <a:bodyPr wrap="square">
            <a:spAutoFit/>
          </a:bodyPr>
          <a:lstStyle/>
          <a:p>
            <a:pPr algn="just"/>
            <a:r>
              <a:rPr lang="tr-TR" sz="2400" b="0" i="0" dirty="0" smtClean="0">
                <a:effectLst/>
                <a:latin typeface="Calibri" panose="020F0502020204030204" pitchFamily="34" charset="0"/>
              </a:rPr>
              <a:t>Bu dönem toplumsal gelişmeler incelendiğinde, kas gücüyle yapılan bir çok işin makinalar aracılığıyla yapılmaya başlandığı görülmektedir. Endüstrinin gelişmesi neticesinde; yeni bir burjuva sınıfı doğmuş, işçi sınıfı popülasyonu giderek artmış, nüfus kırsal alandan kent merkezlerine kaymıştır. Sanayi devrimine ayak uyduran batı ülkeleri ile sanayi devrimini takip edemeyen doğu ülkeleri arasındaki uçurum giderek açılmıştır.</a:t>
            </a:r>
          </a:p>
          <a:p>
            <a:pPr algn="just"/>
            <a:endParaRPr lang="tr-TR" sz="2400" b="0" i="0" dirty="0" smtClean="0">
              <a:effectLst/>
              <a:latin typeface="Calibri" panose="020F0502020204030204" pitchFamily="34" charset="0"/>
            </a:endParaRPr>
          </a:p>
          <a:p>
            <a:pPr algn="just"/>
            <a:r>
              <a:rPr lang="tr-TR" sz="2400" b="0" i="0" dirty="0" smtClean="0">
                <a:effectLst/>
                <a:latin typeface="Calibri" panose="020F0502020204030204" pitchFamily="34" charset="0"/>
              </a:rPr>
              <a:t>Endüstride yaşanan gelişmeler, sadece </a:t>
            </a:r>
            <a:r>
              <a:rPr lang="tr-TR" sz="2400" b="0" i="0" dirty="0" smtClean="0">
                <a:effectLst/>
                <a:latin typeface="Calibri" panose="020F0502020204030204" pitchFamily="34" charset="0"/>
              </a:rPr>
              <a:t>satın alma </a:t>
            </a:r>
            <a:r>
              <a:rPr lang="tr-TR" sz="2400" b="0" i="0" dirty="0" smtClean="0">
                <a:effectLst/>
                <a:latin typeface="Calibri" panose="020F0502020204030204" pitchFamily="34" charset="0"/>
              </a:rPr>
              <a:t>yoluyla takip edilmesi tarihin her döneminde bir çok ülkeyi yok olmaya sürüklemiştir. Bunun en çarpıcı örneği ise, buharlı makineler döneminde Osmanlı İmparatorluğunu iflas etmesine sebep olan dönemdir.</a:t>
            </a:r>
          </a:p>
        </p:txBody>
      </p:sp>
    </p:spTree>
    <p:extLst>
      <p:ext uri="{BB962C8B-B14F-4D97-AF65-F5344CB8AC3E}">
        <p14:creationId xmlns:p14="http://schemas.microsoft.com/office/powerpoint/2010/main" val="4013804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32856" y="808621"/>
            <a:ext cx="9405257" cy="5324535"/>
          </a:xfrm>
          <a:prstGeom prst="rect">
            <a:avLst/>
          </a:prstGeom>
        </p:spPr>
        <p:txBody>
          <a:bodyPr wrap="square">
            <a:spAutoFit/>
          </a:bodyPr>
          <a:lstStyle/>
          <a:p>
            <a:pPr algn="ctr"/>
            <a:r>
              <a:rPr lang="tr-TR" sz="2000" b="1" dirty="0">
                <a:latin typeface="Calibri" panose="020F0502020204030204" pitchFamily="34" charset="0"/>
              </a:rPr>
              <a:t>Osmanlı imparatorluğu döneminde, batıda olan buharlı makine gelişmeleri takip edilmiş ve İngiltere’den buharlı gemiler alınmaya başlamıştır. 1828 yılında Ermeni tüccarlar tarafından satın alınan ilk buharlı gemi, II. </a:t>
            </a:r>
            <a:r>
              <a:rPr lang="tr-TR" sz="2000" b="1" dirty="0" err="1">
                <a:latin typeface="Calibri" panose="020F0502020204030204" pitchFamily="34" charset="0"/>
              </a:rPr>
              <a:t>Mahmud’a</a:t>
            </a:r>
            <a:r>
              <a:rPr lang="tr-TR" sz="2000" b="1" dirty="0">
                <a:latin typeface="Calibri" panose="020F0502020204030204" pitchFamily="34" charset="0"/>
              </a:rPr>
              <a:t> hediye edilir. Sürat adı verilen gemi, padişahı Marmara’da çıktığı bir gezide fırtınadan kurtarınca buhar gücü imparatorlukta birçok destekçi </a:t>
            </a:r>
            <a:r>
              <a:rPr lang="tr-TR" sz="2000" b="1" dirty="0" smtClean="0">
                <a:latin typeface="Calibri" panose="020F0502020204030204" pitchFamily="34" charset="0"/>
              </a:rPr>
              <a:t>kazanır.</a:t>
            </a:r>
          </a:p>
          <a:p>
            <a:pPr algn="ctr"/>
            <a:endParaRPr lang="tr-TR" sz="2000" b="1" dirty="0">
              <a:latin typeface="Calibri" panose="020F0502020204030204" pitchFamily="34" charset="0"/>
            </a:endParaRPr>
          </a:p>
          <a:p>
            <a:pPr algn="ctr"/>
            <a:r>
              <a:rPr lang="tr-TR" sz="2000" b="1" dirty="0" smtClean="0">
                <a:solidFill>
                  <a:srgbClr val="C00000"/>
                </a:solidFill>
                <a:latin typeface="Calibri" panose="020F0502020204030204" pitchFamily="34" charset="0"/>
              </a:rPr>
              <a:t>Kırım savaşında (</a:t>
            </a:r>
            <a:r>
              <a:rPr lang="tr-TR" sz="2000" b="1" dirty="0">
                <a:solidFill>
                  <a:srgbClr val="C00000"/>
                </a:solidFill>
                <a:latin typeface="Calibri" panose="020F0502020204030204" pitchFamily="34" charset="0"/>
              </a:rPr>
              <a:t>1854) İstanbul’a demir atan son teknoloji İngiliz ve Fransız savaş gemileri, herkes tarafından çok beğenilmiş ve o dönemde veliaht şehzade olan Abdülaziz’in ilgisini çekmiştir. Abdülaziz tahta çıktıktan </a:t>
            </a:r>
            <a:r>
              <a:rPr lang="tr-TR" sz="2000" b="1" dirty="0" smtClean="0">
                <a:solidFill>
                  <a:srgbClr val="C00000"/>
                </a:solidFill>
                <a:latin typeface="Calibri" panose="020F0502020204030204" pitchFamily="34" charset="0"/>
              </a:rPr>
              <a:t>sonra (</a:t>
            </a:r>
            <a:r>
              <a:rPr lang="tr-TR" sz="2000" b="1" dirty="0">
                <a:solidFill>
                  <a:srgbClr val="C00000"/>
                </a:solidFill>
                <a:latin typeface="Calibri" panose="020F0502020204030204" pitchFamily="34" charset="0"/>
              </a:rPr>
              <a:t>1861) İngiltere ve Fransa’ya bu gemilerden sipariş verilmiş, Osmanlı’nın bu gemi siparişlerini finanse edecek gücü olmadığı için dış borçlar alınmış, alınan borçlar ödenemeyince 1876 yılında imparatorluk iflasını açıklamıştır</a:t>
            </a:r>
            <a:r>
              <a:rPr lang="tr-TR" sz="2000" b="1" dirty="0" smtClean="0">
                <a:solidFill>
                  <a:srgbClr val="C00000"/>
                </a:solidFill>
                <a:latin typeface="Calibri" panose="020F0502020204030204" pitchFamily="34" charset="0"/>
              </a:rPr>
              <a:t>.</a:t>
            </a:r>
          </a:p>
          <a:p>
            <a:pPr algn="ctr"/>
            <a:endParaRPr lang="tr-TR" sz="2000" b="1" dirty="0">
              <a:solidFill>
                <a:srgbClr val="C00000"/>
              </a:solidFill>
              <a:latin typeface="Calibri" panose="020F0502020204030204" pitchFamily="34" charset="0"/>
            </a:endParaRPr>
          </a:p>
          <a:p>
            <a:pPr algn="ctr"/>
            <a:r>
              <a:rPr lang="tr-TR" sz="2000" b="1" dirty="0">
                <a:latin typeface="Calibri" panose="020F0502020204030204" pitchFamily="34" charset="0"/>
              </a:rPr>
              <a:t>Birinci Dünya Savaşı döneminde ise; İngiltere’ye sipariş edilen 2 savaş gemisi, tesliminden bir gün önce el konulmuştur. Buhar makineleri devrimini kaçıran Osmanlı İmparatorluğu, Çanakkale savaşında denizlerdeki hakimiyetini tamamen yitirmiş ve mavi suları son teknoloji İngiliz ve Fransız gemilere teslim etmiştir</a:t>
            </a:r>
            <a:r>
              <a:rPr lang="tr-TR" sz="2000" b="1" dirty="0" smtClean="0">
                <a:latin typeface="Calibri" panose="020F0502020204030204" pitchFamily="34" charset="0"/>
              </a:rPr>
              <a:t>.</a:t>
            </a:r>
            <a:endParaRPr lang="tr-TR" sz="2000" b="1" dirty="0">
              <a:latin typeface="Calibri" panose="020F0502020204030204" pitchFamily="34" charset="0"/>
            </a:endParaRPr>
          </a:p>
        </p:txBody>
      </p:sp>
    </p:spTree>
    <p:extLst>
      <p:ext uri="{BB962C8B-B14F-4D97-AF65-F5344CB8AC3E}">
        <p14:creationId xmlns:p14="http://schemas.microsoft.com/office/powerpoint/2010/main" val="671048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133600" y="697178"/>
            <a:ext cx="7737054" cy="646331"/>
          </a:xfrm>
          <a:prstGeom prst="rect">
            <a:avLst/>
          </a:prstGeom>
        </p:spPr>
        <p:txBody>
          <a:bodyPr wrap="none">
            <a:spAutoFit/>
          </a:bodyPr>
          <a:lstStyle/>
          <a:p>
            <a:r>
              <a:rPr lang="tr-TR" sz="3600" b="1" i="0" dirty="0" smtClean="0">
                <a:solidFill>
                  <a:srgbClr val="002060"/>
                </a:solidFill>
                <a:effectLst/>
                <a:latin typeface="Calibri" panose="020F0502020204030204" pitchFamily="34" charset="0"/>
              </a:rPr>
              <a:t>Endüstri 1.0’ın Toplum Üzerindeki Etkisi</a:t>
            </a:r>
            <a:endParaRPr lang="tr-TR" sz="3600" dirty="0">
              <a:solidFill>
                <a:srgbClr val="002060"/>
              </a:solidFill>
              <a:latin typeface="Calibri" panose="020F0502020204030204" pitchFamily="34" charset="0"/>
            </a:endParaRPr>
          </a:p>
        </p:txBody>
      </p:sp>
      <p:sp>
        <p:nvSpPr>
          <p:cNvPr id="5" name="Dikdörtgen 4"/>
          <p:cNvSpPr/>
          <p:nvPr/>
        </p:nvSpPr>
        <p:spPr>
          <a:xfrm>
            <a:off x="2133600" y="1488426"/>
            <a:ext cx="7924800" cy="4154984"/>
          </a:xfrm>
          <a:prstGeom prst="rect">
            <a:avLst/>
          </a:prstGeom>
        </p:spPr>
        <p:txBody>
          <a:bodyPr wrap="square">
            <a:spAutoFit/>
          </a:bodyPr>
          <a:lstStyle/>
          <a:p>
            <a:pPr algn="ctr"/>
            <a:r>
              <a:rPr lang="tr-TR" sz="2400" b="0" i="0" dirty="0" smtClean="0">
                <a:effectLst/>
                <a:latin typeface="Calibri" panose="020F0502020204030204" pitchFamily="34" charset="0"/>
              </a:rPr>
              <a:t>Endüstri Devriminden önce halk, tarım ve hayvancılıkla uğraşmakta ve tarım dışı üretim tamamen insan gücü ile yapılmaktaydı. Endüstri Devrimi ile buhar gücünün kullanılması ve makineleşmeye geçilmesi ile kas gücüne duyulan ihtiyaç azalmıştır. Nüfusun büyük çoğunluğu kentlere göç etmeye başlamıştır. Nüfusun merkezlerde toplanması ve hızla artması sebebiyle tüketici sayısı da hızla artmıştır. </a:t>
            </a:r>
            <a:r>
              <a:rPr lang="tr-TR" sz="2400" dirty="0" smtClean="0">
                <a:latin typeface="Calibri" panose="020F0502020204030204" pitchFamily="34" charset="0"/>
              </a:rPr>
              <a:t>Bu </a:t>
            </a:r>
            <a:r>
              <a:rPr lang="tr-TR" sz="2400" dirty="0">
                <a:latin typeface="Calibri" panose="020F0502020204030204" pitchFamily="34" charset="0"/>
              </a:rPr>
              <a:t>sebeple makineleşme ve seri üretime dayanan sisteme geçilmiş ve fabrikalaşma artmaya başlamıştır. Köylerden kentlere hızlı şekilde göçlerin gerçekleşmeye başlamasıyla işçi sınıfı ortaya çıkmıştır</a:t>
            </a:r>
            <a:r>
              <a:rPr lang="tr-TR" sz="2400" dirty="0" smtClean="0">
                <a:latin typeface="Calibri" panose="020F0502020204030204" pitchFamily="34" charset="0"/>
              </a:rPr>
              <a:t>.</a:t>
            </a:r>
            <a:endParaRPr lang="tr-TR" sz="2400" dirty="0">
              <a:latin typeface="Calibri" panose="020F0502020204030204" pitchFamily="34" charset="0"/>
            </a:endParaRPr>
          </a:p>
        </p:txBody>
      </p:sp>
    </p:spTree>
    <p:extLst>
      <p:ext uri="{BB962C8B-B14F-4D97-AF65-F5344CB8AC3E}">
        <p14:creationId xmlns:p14="http://schemas.microsoft.com/office/powerpoint/2010/main" val="2023793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154660" y="745546"/>
            <a:ext cx="7737054" cy="646331"/>
          </a:xfrm>
          <a:prstGeom prst="rect">
            <a:avLst/>
          </a:prstGeom>
        </p:spPr>
        <p:txBody>
          <a:bodyPr wrap="none">
            <a:spAutoFit/>
          </a:bodyPr>
          <a:lstStyle/>
          <a:p>
            <a:r>
              <a:rPr lang="tr-TR" sz="3600" b="1" i="0" dirty="0" smtClean="0">
                <a:solidFill>
                  <a:srgbClr val="002060"/>
                </a:solidFill>
                <a:effectLst/>
                <a:latin typeface="Calibri" panose="020F0502020204030204" pitchFamily="34" charset="0"/>
              </a:rPr>
              <a:t>Endüstri 1.0’ın Toplum Üzerindeki Etkisi</a:t>
            </a:r>
            <a:endParaRPr lang="tr-TR" sz="3600" dirty="0">
              <a:solidFill>
                <a:srgbClr val="002060"/>
              </a:solidFill>
              <a:latin typeface="Calibri" panose="020F0502020204030204" pitchFamily="34" charset="0"/>
            </a:endParaRPr>
          </a:p>
        </p:txBody>
      </p:sp>
      <p:sp>
        <p:nvSpPr>
          <p:cNvPr id="5" name="Dikdörtgen 4"/>
          <p:cNvSpPr/>
          <p:nvPr/>
        </p:nvSpPr>
        <p:spPr>
          <a:xfrm>
            <a:off x="1545464" y="1391877"/>
            <a:ext cx="9569003" cy="4401205"/>
          </a:xfrm>
          <a:prstGeom prst="rect">
            <a:avLst/>
          </a:prstGeom>
        </p:spPr>
        <p:txBody>
          <a:bodyPr wrap="square">
            <a:spAutoFit/>
          </a:bodyPr>
          <a:lstStyle/>
          <a:p>
            <a:pPr algn="ctr"/>
            <a:r>
              <a:rPr lang="tr-TR" sz="2000" b="1" dirty="0" smtClean="0">
                <a:latin typeface="Calibri" panose="020F0502020204030204" pitchFamily="34" charset="0"/>
              </a:rPr>
              <a:t>Bu </a:t>
            </a:r>
            <a:r>
              <a:rPr lang="tr-TR" sz="2000" b="1" dirty="0">
                <a:latin typeface="Calibri" panose="020F0502020204030204" pitchFamily="34" charset="0"/>
              </a:rPr>
              <a:t>dönemde tüm sektörleri etkisi altına alan ve hızla gelişen Endüstri 1.0 sayesinde endüstriyel ürünler uluslararası pazarlara açılmıştır. Ticaret hacminin genişlemesine sebep olan Endüstri Devrimi ile toplumun yaşam kalitesi giderek artmış ve toplu yerleşim yerleri oluşmaya başlamıştır</a:t>
            </a:r>
            <a:r>
              <a:rPr lang="tr-TR" sz="2000" b="1" dirty="0" smtClean="0">
                <a:latin typeface="Calibri" panose="020F0502020204030204" pitchFamily="34" charset="0"/>
              </a:rPr>
              <a:t>.</a:t>
            </a:r>
          </a:p>
          <a:p>
            <a:pPr algn="ctr"/>
            <a:endParaRPr lang="tr-TR" sz="2000" b="1" dirty="0">
              <a:latin typeface="Calibri" panose="020F0502020204030204" pitchFamily="34" charset="0"/>
            </a:endParaRPr>
          </a:p>
          <a:p>
            <a:pPr algn="ctr"/>
            <a:r>
              <a:rPr lang="tr-TR" sz="2000" b="1" dirty="0">
                <a:latin typeface="Calibri" panose="020F0502020204030204" pitchFamily="34" charset="0"/>
              </a:rPr>
              <a:t>Fabrika düzeninde üretim ile birlikte kentleşme ve nüfus, sanayi etrafında toplanmaya başlamıştır. Kentlere yapılan göçler sonucunda insan trafiğin ortaya çıkması, aile yapısının çekirdek aileye dönüşmesi gibi etkiler gözlemlenmektedir</a:t>
            </a:r>
            <a:r>
              <a:rPr lang="tr-TR" sz="2000" b="1" dirty="0" smtClean="0">
                <a:latin typeface="Calibri" panose="020F0502020204030204" pitchFamily="34" charset="0"/>
              </a:rPr>
              <a:t>.</a:t>
            </a:r>
          </a:p>
          <a:p>
            <a:pPr algn="ctr"/>
            <a:endParaRPr lang="tr-TR" sz="2000" b="1" dirty="0" smtClean="0">
              <a:latin typeface="Calibri" panose="020F0502020204030204" pitchFamily="34" charset="0"/>
            </a:endParaRPr>
          </a:p>
          <a:p>
            <a:pPr algn="ctr"/>
            <a:r>
              <a:rPr lang="tr-TR" sz="2000" b="1" dirty="0" smtClean="0">
                <a:latin typeface="Calibri" panose="020F0502020204030204" pitchFamily="34" charset="0"/>
              </a:rPr>
              <a:t>Endüstri </a:t>
            </a:r>
            <a:r>
              <a:rPr lang="tr-TR" sz="2000" b="1" dirty="0">
                <a:latin typeface="Calibri" panose="020F0502020204030204" pitchFamily="34" charset="0"/>
              </a:rPr>
              <a:t>1.0 için toplumsal düzende olumsuz etkilerinin bulunduğu da söylenebilmektedir. Sınıfsal çatışmalar, kentleşme sebebiyle gecekonduların ortaya çıkması, mavi yakalı işçilerin yerine beyaz yakalı işçilerin tercih edilmesi sebebiyle işsizliğin artması, hava kirliliği, beslenme sorunları gibi birçok kentsel sorundan bahsedilebilmektedir</a:t>
            </a:r>
            <a:r>
              <a:rPr lang="tr-TR" sz="2000" b="1" dirty="0" smtClean="0">
                <a:latin typeface="Calibri" panose="020F0502020204030204" pitchFamily="34" charset="0"/>
              </a:rPr>
              <a:t>.</a:t>
            </a:r>
            <a:endParaRPr lang="tr-TR" sz="2000" b="1" dirty="0">
              <a:latin typeface="Calibri" panose="020F0502020204030204" pitchFamily="34" charset="0"/>
            </a:endParaRPr>
          </a:p>
        </p:txBody>
      </p:sp>
    </p:spTree>
    <p:extLst>
      <p:ext uri="{BB962C8B-B14F-4D97-AF65-F5344CB8AC3E}">
        <p14:creationId xmlns:p14="http://schemas.microsoft.com/office/powerpoint/2010/main" val="58758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12890" y="697471"/>
            <a:ext cx="8873544" cy="5139869"/>
          </a:xfrm>
          <a:prstGeom prst="rect">
            <a:avLst/>
          </a:prstGeom>
        </p:spPr>
        <p:txBody>
          <a:bodyPr wrap="square">
            <a:spAutoFit/>
          </a:bodyPr>
          <a:lstStyle/>
          <a:p>
            <a:pPr algn="ctr"/>
            <a:r>
              <a:rPr lang="tr-TR" sz="2800" b="1" i="0" dirty="0" smtClean="0">
                <a:solidFill>
                  <a:srgbClr val="002060"/>
                </a:solidFill>
                <a:effectLst/>
                <a:latin typeface="Calibri" panose="020F0502020204030204" pitchFamily="34" charset="0"/>
              </a:rPr>
              <a:t>Endüstri 1.0’ın İş Gücü Üzerindeki Etkisi</a:t>
            </a:r>
            <a:endParaRPr lang="tr-TR" sz="2800" b="0" i="0" dirty="0" smtClean="0">
              <a:solidFill>
                <a:srgbClr val="002060"/>
              </a:solidFill>
              <a:effectLst/>
              <a:latin typeface="Calibri" panose="020F0502020204030204" pitchFamily="34" charset="0"/>
            </a:endParaRPr>
          </a:p>
          <a:p>
            <a:pPr algn="ctr"/>
            <a:r>
              <a:rPr lang="tr-TR" sz="2000" b="0" i="0" dirty="0" smtClean="0">
                <a:solidFill>
                  <a:srgbClr val="212529"/>
                </a:solidFill>
                <a:effectLst/>
                <a:latin typeface="Calibri" panose="020F0502020204030204" pitchFamily="34" charset="0"/>
              </a:rPr>
              <a:t>Demir yolunun geliştirilmesi ve uluslararası ticaret hacminin artması ile birlikte daha fazla makine üretilmeye başlanmış ve daha fazla insan çalıştırabilecek şirketler ortaya çıkmaya başlamıştır. Endüstri Devriminin ilk zamanlarında kırsal bölgeden yeni göç eden iş gücü kalifiye yeteneklere sahip olmamakla birlikte, zamanla yetenek kazanmaya başlamıştır.</a:t>
            </a:r>
          </a:p>
          <a:p>
            <a:pPr algn="ctr"/>
            <a:endParaRPr lang="tr-TR" sz="2000" b="0" i="0" dirty="0" smtClean="0">
              <a:solidFill>
                <a:srgbClr val="212529"/>
              </a:solidFill>
              <a:effectLst/>
              <a:latin typeface="Calibri" panose="020F0502020204030204" pitchFamily="34" charset="0"/>
            </a:endParaRPr>
          </a:p>
          <a:p>
            <a:pPr algn="ctr"/>
            <a:r>
              <a:rPr lang="tr-TR" sz="2000" b="0" i="0" dirty="0" smtClean="0">
                <a:solidFill>
                  <a:srgbClr val="212529"/>
                </a:solidFill>
                <a:effectLst/>
                <a:latin typeface="Calibri" panose="020F0502020204030204" pitchFamily="34" charset="0"/>
              </a:rPr>
              <a:t>Kalifiye iş gücünün ortaya çıktığı ve giderek daha fazla ihtiyaç duyulmaya başlandığı bu dönemde paralel olarak iş gücü maliyetleri de artmaya başlamıştır. Makineleşmenin artması ile birlikte üretimin de artmaya başladığı ve iş gücü ihtiyacının azaldığı görülmektedir. Bu durumda makineleşmenin artması, şirketler için iş gücü maliyetlerinin düşmesine </a:t>
            </a:r>
            <a:r>
              <a:rPr lang="tr-TR" sz="2000" b="0" i="0" dirty="0" smtClean="0">
                <a:solidFill>
                  <a:srgbClr val="212529"/>
                </a:solidFill>
                <a:effectLst/>
                <a:latin typeface="Calibri" panose="020F0502020204030204" pitchFamily="34" charset="0"/>
              </a:rPr>
              <a:t>neden olmuştur.</a:t>
            </a:r>
            <a:endParaRPr lang="tr-TR" sz="2000" b="0" i="0" dirty="0" smtClean="0">
              <a:solidFill>
                <a:srgbClr val="212529"/>
              </a:solidFill>
              <a:effectLst/>
              <a:latin typeface="Calibri" panose="020F0502020204030204" pitchFamily="34" charset="0"/>
            </a:endParaRPr>
          </a:p>
          <a:p>
            <a:pPr algn="ctr"/>
            <a:endParaRPr lang="tr-TR" sz="2000" b="0" i="0" dirty="0" smtClean="0">
              <a:solidFill>
                <a:srgbClr val="212529"/>
              </a:solidFill>
              <a:effectLst/>
              <a:latin typeface="Calibri" panose="020F0502020204030204" pitchFamily="34" charset="0"/>
            </a:endParaRPr>
          </a:p>
          <a:p>
            <a:pPr algn="ctr"/>
            <a:r>
              <a:rPr lang="tr-TR" sz="2000" dirty="0">
                <a:latin typeface="Calibri" panose="020F0502020204030204" pitchFamily="34" charset="0"/>
              </a:rPr>
              <a:t>Sanayileşmenin giderek artması ve teknolojik gelişmelerinde beraberinde görülmesi ile birlikte, usta-çırak ilişkilerinin işçi-işveren ilişkilerine dönüştüğü görülmektedir</a:t>
            </a:r>
            <a:r>
              <a:rPr lang="tr-TR" sz="2000" dirty="0" smtClean="0">
                <a:latin typeface="Calibri" panose="020F0502020204030204" pitchFamily="34" charset="0"/>
              </a:rPr>
              <a:t>. Teknolojik gelişmeler</a:t>
            </a:r>
            <a:r>
              <a:rPr lang="tr-TR" sz="2000" dirty="0">
                <a:latin typeface="Calibri" panose="020F0502020204030204" pitchFamily="34" charset="0"/>
              </a:rPr>
              <a:t> ile birlikte grev ve sendikaların etkinliği azalmıştır.</a:t>
            </a:r>
            <a:endParaRPr lang="tr-TR" sz="2000" b="0" i="0" dirty="0">
              <a:solidFill>
                <a:srgbClr val="212529"/>
              </a:solidFill>
              <a:effectLst/>
              <a:latin typeface="Calibri" panose="020F0502020204030204" pitchFamily="34" charset="0"/>
            </a:endParaRPr>
          </a:p>
        </p:txBody>
      </p:sp>
    </p:spTree>
    <p:extLst>
      <p:ext uri="{BB962C8B-B14F-4D97-AF65-F5344CB8AC3E}">
        <p14:creationId xmlns:p14="http://schemas.microsoft.com/office/powerpoint/2010/main" val="3758388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39" y="724980"/>
            <a:ext cx="4471349" cy="2572012"/>
          </a:xfr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637" y="3283443"/>
            <a:ext cx="4820648" cy="3320605"/>
          </a:xfrm>
          <a:prstGeom prst="rect">
            <a:avLst/>
          </a:prstGeom>
        </p:spPr>
      </p:pic>
    </p:spTree>
    <p:extLst>
      <p:ext uri="{BB962C8B-B14F-4D97-AF65-F5344CB8AC3E}">
        <p14:creationId xmlns:p14="http://schemas.microsoft.com/office/powerpoint/2010/main" val="1387632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52848" y="1375761"/>
            <a:ext cx="5290126" cy="3477875"/>
          </a:xfrm>
          <a:prstGeom prst="rect">
            <a:avLst/>
          </a:prstGeom>
        </p:spPr>
        <p:txBody>
          <a:bodyPr wrap="square">
            <a:spAutoFit/>
          </a:bodyPr>
          <a:lstStyle/>
          <a:p>
            <a:pPr algn="ctr"/>
            <a:r>
              <a:rPr lang="tr-TR" sz="2000" i="1" dirty="0" smtClean="0">
                <a:solidFill>
                  <a:srgbClr val="C00000"/>
                </a:solidFill>
                <a:latin typeface="Calibri" panose="020F0502020204030204" pitchFamily="34" charset="0"/>
                <a:cs typeface="Calibri" panose="020F0502020204030204" pitchFamily="34" charset="0"/>
              </a:rPr>
              <a:t>Endüstri 1.0 Buharlı Makineler Dönemindeki </a:t>
            </a:r>
            <a:r>
              <a:rPr lang="tr-TR" sz="2000" i="1" dirty="0" smtClean="0">
                <a:effectLst/>
                <a:latin typeface="Calibri" panose="020F0502020204030204" pitchFamily="34" charset="0"/>
                <a:cs typeface="Calibri" panose="020F0502020204030204" pitchFamily="34" charset="0"/>
              </a:rPr>
              <a:t>gelişmelerin endüstriye birçok etkisi olmuştur.</a:t>
            </a:r>
          </a:p>
          <a:p>
            <a:pPr algn="ctr"/>
            <a:endParaRPr lang="tr-TR" sz="2000" i="0" dirty="0" smtClean="0">
              <a:effectLst/>
              <a:latin typeface="Calibri" panose="020F0502020204030204" pitchFamily="34" charset="0"/>
              <a:cs typeface="Calibri" panose="020F0502020204030204" pitchFamily="34" charset="0"/>
            </a:endParaRPr>
          </a:p>
          <a:p>
            <a:pPr algn="ctr"/>
            <a:r>
              <a:rPr lang="tr-TR" sz="2000" i="0" dirty="0" smtClean="0">
                <a:effectLst/>
                <a:latin typeface="Calibri" panose="020F0502020204030204" pitchFamily="34" charset="0"/>
                <a:cs typeface="Calibri" panose="020F0502020204030204" pitchFamily="34" charset="0"/>
              </a:rPr>
              <a:t>1900’lü yılların başlarında Henry Ford, yoğun emek gücüyle otomobil üretiyordu. Bu üretim şekli hem üretim maliyetlerini hem de satış fiyatı ve teslim sürelerini artırıyordu. 1903 yılında Henry Ford’un kurduğu seri imalat bandıyla otomobiller daha hızlı üretilmeye başlanmıştır. Bu gelişme Endüstri 2.0 dönemini başlattı ve halen üretimin temel mantığını oluşturmaktadır.</a:t>
            </a:r>
            <a:endParaRPr lang="tr-TR" sz="2000" i="0" dirty="0">
              <a:effectLst/>
              <a:latin typeface="Calibri" panose="020F0502020204030204" pitchFamily="34" charset="0"/>
              <a:cs typeface="Calibri" panose="020F0502020204030204" pitchFamily="34" charset="0"/>
            </a:endParaRPr>
          </a:p>
        </p:txBody>
      </p:sp>
      <p:pic>
        <p:nvPicPr>
          <p:cNvPr id="5" name="Resim 4"/>
          <p:cNvPicPr>
            <a:picLocks noChangeAspect="1"/>
          </p:cNvPicPr>
          <p:nvPr/>
        </p:nvPicPr>
        <p:blipFill rotWithShape="1">
          <a:blip r:embed="rId2"/>
          <a:srcRect b="9922"/>
          <a:stretch/>
        </p:blipFill>
        <p:spPr>
          <a:xfrm>
            <a:off x="6842974" y="780317"/>
            <a:ext cx="5130599" cy="4796236"/>
          </a:xfrm>
          <a:prstGeom prst="rect">
            <a:avLst/>
          </a:prstGeom>
        </p:spPr>
      </p:pic>
      <p:sp>
        <p:nvSpPr>
          <p:cNvPr id="2" name="Dikdörtgen 1"/>
          <p:cNvSpPr/>
          <p:nvPr/>
        </p:nvSpPr>
        <p:spPr>
          <a:xfrm>
            <a:off x="1806757" y="792054"/>
            <a:ext cx="4457246" cy="461665"/>
          </a:xfrm>
          <a:prstGeom prst="rect">
            <a:avLst/>
          </a:prstGeom>
          <a:solidFill>
            <a:schemeClr val="accent1">
              <a:lumMod val="60000"/>
              <a:lumOff val="40000"/>
            </a:schemeClr>
          </a:solidFill>
        </p:spPr>
        <p:txBody>
          <a:bodyPr wrap="none">
            <a:spAutoFit/>
          </a:bodyPr>
          <a:lstStyle/>
          <a:p>
            <a:pPr algn="ctr"/>
            <a:r>
              <a:rPr lang="tr-TR" sz="2400" b="1" dirty="0">
                <a:latin typeface="Calibri" panose="020F0502020204030204" pitchFamily="34" charset="0"/>
                <a:cs typeface="Calibri" panose="020F0502020204030204" pitchFamily="34" charset="0"/>
              </a:rPr>
              <a:t>Endüstri 2.0 - Seri Üretim Dönemi</a:t>
            </a:r>
            <a:endParaRPr lang="tr-TR" sz="24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7707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999488" y="672300"/>
            <a:ext cx="7205472" cy="5016758"/>
          </a:xfrm>
          <a:prstGeom prst="rect">
            <a:avLst/>
          </a:prstGeom>
        </p:spPr>
        <p:txBody>
          <a:bodyPr wrap="square">
            <a:spAutoFit/>
          </a:bodyPr>
          <a:lstStyle/>
          <a:p>
            <a:pPr algn="just"/>
            <a:r>
              <a:rPr lang="tr-TR" sz="2000" b="0" i="0" dirty="0" smtClean="0">
                <a:effectLst/>
                <a:latin typeface="Calibri" panose="020F0502020204030204" pitchFamily="34" charset="0"/>
                <a:cs typeface="Calibri" panose="020F0502020204030204" pitchFamily="34" charset="0"/>
              </a:rPr>
              <a:t>Seri imalatın ortaya çıkması ile seri imalatın verimliliği üzerine birçok çalışma yapılmıştır. Bu çalışmaların başında </a:t>
            </a:r>
            <a:r>
              <a:rPr lang="tr-TR" sz="2000" b="1" i="0" dirty="0" smtClean="0">
                <a:solidFill>
                  <a:srgbClr val="002060"/>
                </a:solidFill>
                <a:effectLst/>
                <a:latin typeface="Calibri" panose="020F0502020204030204" pitchFamily="34" charset="0"/>
                <a:cs typeface="Calibri" panose="020F0502020204030204" pitchFamily="34" charset="0"/>
              </a:rPr>
              <a:t>Taylor</a:t>
            </a:r>
            <a:r>
              <a:rPr lang="tr-TR" sz="2000" b="0" i="0" dirty="0" smtClean="0">
                <a:effectLst/>
                <a:latin typeface="Calibri" panose="020F0502020204030204" pitchFamily="34" charset="0"/>
                <a:cs typeface="Calibri" panose="020F0502020204030204" pitchFamily="34" charset="0"/>
              </a:rPr>
              <a:t>’un araştırmaları gelmektedir. 1900 yılında çelik malzemelerin işlenmesi için kullanılan ve kendi adıyla anılan Taylor-White yüksek hız takımlarını işleme yöntemi ortaya çıkmıştır.</a:t>
            </a:r>
          </a:p>
          <a:p>
            <a:pPr algn="just"/>
            <a:endParaRPr lang="tr-TR" sz="2000" dirty="0">
              <a:latin typeface="Calibri" panose="020F0502020204030204" pitchFamily="34" charset="0"/>
              <a:cs typeface="Calibri" panose="020F0502020204030204" pitchFamily="34" charset="0"/>
            </a:endParaRPr>
          </a:p>
          <a:p>
            <a:pPr algn="just"/>
            <a:r>
              <a:rPr lang="tr-TR" sz="2000" b="0" i="0" dirty="0" smtClean="0">
                <a:effectLst/>
                <a:latin typeface="Calibri" panose="020F0502020204030204" pitchFamily="34" charset="0"/>
                <a:cs typeface="Calibri" panose="020F0502020204030204" pitchFamily="34" charset="0"/>
              </a:rPr>
              <a:t>Taylor üretimde verimlilik konusunda birçok çalışma yapmış ve Endüstri Mühendisliği mesleğinin doğmasını sağlamıştır. Ayrıca Taylor bilimsel yönetim ilkeleri ortaya koymuştur. Üretimde verimsizliğin nedenlerini tespit edip çözüm yolları aramıştır. </a:t>
            </a:r>
            <a:r>
              <a:rPr lang="tr-TR" sz="2000" b="0" i="1" dirty="0" smtClean="0">
                <a:solidFill>
                  <a:srgbClr val="C00000"/>
                </a:solidFill>
                <a:effectLst/>
                <a:latin typeface="Calibri" panose="020F0502020204030204" pitchFamily="34" charset="0"/>
                <a:cs typeface="Calibri" panose="020F0502020204030204" pitchFamily="34" charset="0"/>
              </a:rPr>
              <a:t>Bilimsel Yönetim Esasları </a:t>
            </a:r>
            <a:r>
              <a:rPr lang="tr-TR" sz="2000" b="0" i="0" dirty="0" smtClean="0">
                <a:effectLst/>
                <a:latin typeface="Calibri" panose="020F0502020204030204" pitchFamily="34" charset="0"/>
                <a:cs typeface="Calibri" panose="020F0502020204030204" pitchFamily="34" charset="0"/>
              </a:rPr>
              <a:t>yönetimin esas hedefinin maksimum işveren refahını sağlamak olduğunu, bunun ancak maksimum üretkenlikle sağlanabileceğini belirtmiştir. Yönetimin ve çalışanın asıl hedefinin eğitim yoluyla çalışanın yeteneklerinin geliştirilmesi gerektiği anlatılmıştır. Bu sayede herkes doğal yeteneklerine uygun olduğu işlerde en üst seviyede başarı göstereceğini ortaya koymuştur.</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63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91544" y="764704"/>
            <a:ext cx="7620000" cy="4800600"/>
          </a:xfrm>
        </p:spPr>
        <p:txBody>
          <a:bodyPr>
            <a:normAutofit/>
          </a:bodyPr>
          <a:lstStyle/>
          <a:p>
            <a:r>
              <a:rPr lang="tr-TR" sz="4400" b="1" i="1" dirty="0">
                <a:solidFill>
                  <a:srgbClr val="FF0000"/>
                </a:solidFill>
              </a:rPr>
              <a:t>Endüstri 1.0</a:t>
            </a:r>
          </a:p>
          <a:p>
            <a:pPr lvl="2"/>
            <a:r>
              <a:rPr lang="tr-TR" sz="4400" b="1" i="1" dirty="0">
                <a:solidFill>
                  <a:srgbClr val="0070C0"/>
                </a:solidFill>
              </a:rPr>
              <a:t>Endüstri 2.0</a:t>
            </a:r>
          </a:p>
          <a:p>
            <a:pPr lvl="4"/>
            <a:r>
              <a:rPr lang="tr-TR" sz="4400" b="1" i="1" dirty="0">
                <a:solidFill>
                  <a:srgbClr val="002060"/>
                </a:solidFill>
              </a:rPr>
              <a:t>Endüstri 3.0</a:t>
            </a:r>
          </a:p>
          <a:p>
            <a:endParaRPr lang="tr-TR" sz="4400" b="1" i="1" dirty="0">
              <a:solidFill>
                <a:srgbClr val="FF0000"/>
              </a:solidFill>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1369" y="1490662"/>
            <a:ext cx="2800350" cy="1638300"/>
          </a:xfrm>
          <a:prstGeom prst="rect">
            <a:avLst/>
          </a:prstGeom>
        </p:spPr>
      </p:pic>
    </p:spTree>
    <p:extLst>
      <p:ext uri="{BB962C8B-B14F-4D97-AF65-F5344CB8AC3E}">
        <p14:creationId xmlns:p14="http://schemas.microsoft.com/office/powerpoint/2010/main" val="742422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862611" y="136443"/>
            <a:ext cx="3872728" cy="2542785"/>
          </a:xfrm>
          <a:prstGeom prst="rect">
            <a:avLst/>
          </a:prstGeom>
        </p:spPr>
      </p:pic>
      <p:sp>
        <p:nvSpPr>
          <p:cNvPr id="5" name="Dikdörtgen 4"/>
          <p:cNvSpPr/>
          <p:nvPr/>
        </p:nvSpPr>
        <p:spPr>
          <a:xfrm>
            <a:off x="1812280" y="2801148"/>
            <a:ext cx="9319016" cy="2677656"/>
          </a:xfrm>
          <a:prstGeom prst="rect">
            <a:avLst/>
          </a:prstGeom>
        </p:spPr>
        <p:txBody>
          <a:bodyPr wrap="square">
            <a:spAutoFit/>
          </a:bodyPr>
          <a:lstStyle/>
          <a:p>
            <a:pPr algn="just">
              <a:buFont typeface="+mj-lt"/>
              <a:buAutoNum type="arabicPeriod"/>
            </a:pPr>
            <a:r>
              <a:rPr lang="tr-TR" sz="2400" b="0" i="0" dirty="0" smtClean="0">
                <a:effectLst/>
                <a:latin typeface="Calibri" panose="020F0502020204030204" pitchFamily="34" charset="0"/>
              </a:rPr>
              <a:t>Parmak hesabı yöntemleri bilimsel </a:t>
            </a:r>
            <a:r>
              <a:rPr lang="tr-TR" sz="2400" b="0" i="0" dirty="0" err="1" smtClean="0">
                <a:effectLst/>
                <a:latin typeface="Calibri" panose="020F0502020204030204" pitchFamily="34" charset="0"/>
              </a:rPr>
              <a:t>metodlar</a:t>
            </a:r>
            <a:r>
              <a:rPr lang="tr-TR" sz="2400" b="0" i="0" dirty="0" smtClean="0">
                <a:effectLst/>
                <a:latin typeface="Calibri" panose="020F0502020204030204" pitchFamily="34" charset="0"/>
              </a:rPr>
              <a:t> ile değiştirmek,</a:t>
            </a:r>
          </a:p>
          <a:p>
            <a:pPr algn="just">
              <a:buFont typeface="+mj-lt"/>
              <a:buAutoNum type="arabicPeriod"/>
            </a:pPr>
            <a:r>
              <a:rPr lang="tr-TR" sz="2400" b="0" i="0" dirty="0" smtClean="0">
                <a:effectLst/>
                <a:latin typeface="Calibri" panose="020F0502020204030204" pitchFamily="34" charset="0"/>
              </a:rPr>
              <a:t>Çalışanın bilimsel olarak seçilmesi, eğitilmesi ve gelişimin sağlanması,</a:t>
            </a:r>
          </a:p>
          <a:p>
            <a:pPr algn="just">
              <a:buFont typeface="+mj-lt"/>
              <a:buAutoNum type="arabicPeriod"/>
            </a:pPr>
            <a:r>
              <a:rPr lang="tr-TR" sz="2400" b="0" i="0" dirty="0" smtClean="0">
                <a:effectLst/>
                <a:latin typeface="Calibri" panose="020F0502020204030204" pitchFamily="34" charset="0"/>
              </a:rPr>
              <a:t>Her bir çalışanın, farklı iş birimlerine göre detaylı olarak bilgilendirilmesi ve denetlenmesi,</a:t>
            </a:r>
          </a:p>
          <a:p>
            <a:pPr algn="just">
              <a:buFont typeface="+mj-lt"/>
              <a:buAutoNum type="arabicPeriod"/>
            </a:pPr>
            <a:r>
              <a:rPr lang="tr-TR" sz="2400" b="0" i="0" dirty="0" smtClean="0">
                <a:effectLst/>
                <a:latin typeface="Calibri" panose="020F0502020204030204" pitchFamily="34" charset="0"/>
              </a:rPr>
              <a:t>İşin yöneticiler ve çalışanlar arasında eşit şekilde bölünmesi. Bu sayede, yöneticiler işin planlamasında bilimsel yöntemler kullanır ve çalışanlar ise bunu uygularlar.</a:t>
            </a:r>
          </a:p>
        </p:txBody>
      </p:sp>
    </p:spTree>
    <p:extLst>
      <p:ext uri="{BB962C8B-B14F-4D97-AF65-F5344CB8AC3E}">
        <p14:creationId xmlns:p14="http://schemas.microsoft.com/office/powerpoint/2010/main" val="1721292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13724" y="707136"/>
            <a:ext cx="8237284" cy="5681472"/>
          </a:xfrm>
        </p:spPr>
        <p:txBody>
          <a:bodyPr>
            <a:noAutofit/>
          </a:bodyPr>
          <a:lstStyle/>
          <a:p>
            <a:pPr algn="just"/>
            <a:r>
              <a:rPr lang="tr-TR" sz="2400" dirty="0"/>
              <a:t>Taylor’a göre, çalışan, bu ilkeler esas alınarak teşvik edildiğinde ve buna yönetimin belirleyeceği yeni iş kolları eşlik ettiğinde; bilimsel yönetim, eski planlara göre çok daha fazla verim sağlayacaktır.</a:t>
            </a:r>
          </a:p>
          <a:p>
            <a:pPr algn="just"/>
            <a:r>
              <a:rPr lang="tr-TR" sz="2400" dirty="0"/>
              <a:t>Seri imalat dönemi, verimlilik çalışmaları ile birlikte farklı kavramların da incelenmesini tetiklemiştir. Bu çalışmaların başında kalite yönetimi gelir. Özellikle istatistikçi William </a:t>
            </a:r>
            <a:r>
              <a:rPr lang="tr-TR" sz="2400" dirty="0" err="1"/>
              <a:t>Edwards</a:t>
            </a:r>
            <a:r>
              <a:rPr lang="tr-TR" sz="2400" dirty="0"/>
              <a:t> </a:t>
            </a:r>
            <a:r>
              <a:rPr lang="tr-TR" sz="2400" dirty="0" err="1"/>
              <a:t>Deming’in</a:t>
            </a:r>
            <a:r>
              <a:rPr lang="tr-TR" sz="2400" dirty="0"/>
              <a:t> çalışmaları ve Japonya’daki uygulamaları, bugünkü toplam kalite yönetimlerinin temelini oluşturmuştur. </a:t>
            </a:r>
            <a:r>
              <a:rPr lang="tr-TR" sz="2400" dirty="0" err="1"/>
              <a:t>Deming</a:t>
            </a:r>
            <a:r>
              <a:rPr lang="tr-TR" sz="2400" dirty="0"/>
              <a:t> her ne kadar Amerikalı bir bilim insanı olsa da Japonya’da yaptığı çalışmalarla tanınmıştır. </a:t>
            </a:r>
            <a:r>
              <a:rPr lang="tr-TR" sz="2400" dirty="0" err="1"/>
              <a:t>Deming</a:t>
            </a:r>
            <a:r>
              <a:rPr lang="tr-TR" sz="2400" dirty="0"/>
              <a:t> kalitede sağlanan iyileşmenin giderleri azaltacağını ve verimliliği artırarak pazar payını artıracağı savunmuştur.</a:t>
            </a:r>
          </a:p>
        </p:txBody>
      </p:sp>
    </p:spTree>
    <p:extLst>
      <p:ext uri="{BB962C8B-B14F-4D97-AF65-F5344CB8AC3E}">
        <p14:creationId xmlns:p14="http://schemas.microsoft.com/office/powerpoint/2010/main" val="3929045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816351" y="782031"/>
            <a:ext cx="7357959" cy="2862322"/>
          </a:xfrm>
          <a:prstGeom prst="rect">
            <a:avLst/>
          </a:prstGeom>
        </p:spPr>
        <p:txBody>
          <a:bodyPr wrap="square">
            <a:spAutoFit/>
          </a:bodyPr>
          <a:lstStyle/>
          <a:p>
            <a:pPr algn="just"/>
            <a:r>
              <a:rPr lang="tr-TR" sz="2000" b="0" i="0" dirty="0" err="1" smtClean="0">
                <a:effectLst/>
                <a:latin typeface="Calibri" panose="020F0502020204030204" pitchFamily="34" charset="0"/>
              </a:rPr>
              <a:t>Deming</a:t>
            </a:r>
            <a:r>
              <a:rPr lang="tr-TR" sz="2000" b="0" i="0" dirty="0" smtClean="0">
                <a:effectLst/>
                <a:latin typeface="Calibri" panose="020F0502020204030204" pitchFamily="34" charset="0"/>
              </a:rPr>
              <a:t>, ikinci dünya savaşında; Savaş ekonomisinde ve üretiminde kendi geliştirdiği istatistiksel kontrol sistemini kullanmıştır. </a:t>
            </a:r>
            <a:r>
              <a:rPr lang="tr-TR" sz="2000" b="0" i="0" dirty="0" err="1" smtClean="0">
                <a:effectLst/>
                <a:latin typeface="Calibri" panose="020F0502020204030204" pitchFamily="34" charset="0"/>
              </a:rPr>
              <a:t>Deming’e</a:t>
            </a:r>
            <a:r>
              <a:rPr lang="tr-TR" sz="2000" b="0" i="0" dirty="0" smtClean="0">
                <a:effectLst/>
                <a:latin typeface="Calibri" panose="020F0502020204030204" pitchFamily="34" charset="0"/>
              </a:rPr>
              <a:t> göre; kalitesizliğin temelinde değişkenlik yatar, kaliteyi yükseltmek için değişkenliği mutlaka azaltmak ve belli sınırlar içinde tutmak gereklidir. </a:t>
            </a:r>
            <a:r>
              <a:rPr lang="tr-TR" sz="2000" b="0" i="0" dirty="0" err="1" smtClean="0">
                <a:effectLst/>
                <a:latin typeface="Calibri" panose="020F0502020204030204" pitchFamily="34" charset="0"/>
              </a:rPr>
              <a:t>Deming’in</a:t>
            </a:r>
            <a:r>
              <a:rPr lang="tr-TR" sz="2000" b="0" i="0" dirty="0" smtClean="0">
                <a:effectLst/>
                <a:latin typeface="Calibri" panose="020F0502020204030204" pitchFamily="34" charset="0"/>
              </a:rPr>
              <a:t> kalite yöntemine yaklaşımı üç temel basamaktan oluşur</a:t>
            </a:r>
          </a:p>
          <a:p>
            <a:pPr algn="just">
              <a:buFont typeface="+mj-lt"/>
              <a:buAutoNum type="arabicPeriod"/>
            </a:pPr>
            <a:r>
              <a:rPr lang="tr-TR" sz="2000" b="1" i="0" dirty="0" smtClean="0">
                <a:effectLst/>
                <a:latin typeface="Calibri" panose="020F0502020204030204" pitchFamily="34" charset="0"/>
              </a:rPr>
              <a:t>Derin Bilgi Sistemi</a:t>
            </a:r>
          </a:p>
          <a:p>
            <a:pPr algn="just">
              <a:buFont typeface="+mj-lt"/>
              <a:buAutoNum type="arabicPeriod"/>
            </a:pPr>
            <a:r>
              <a:rPr lang="tr-TR" sz="2000" b="1" i="0" dirty="0" smtClean="0">
                <a:effectLst/>
                <a:latin typeface="Calibri" panose="020F0502020204030204" pitchFamily="34" charset="0"/>
              </a:rPr>
              <a:t>PUKÖ çevrimi (Planla-Uygula-Kontrol Et-Önlem Al)</a:t>
            </a:r>
          </a:p>
          <a:p>
            <a:pPr algn="just">
              <a:buFont typeface="+mj-lt"/>
              <a:buAutoNum type="arabicPeriod"/>
            </a:pPr>
            <a:r>
              <a:rPr lang="tr-TR" sz="2000" b="1" dirty="0">
                <a:latin typeface="Calibri" panose="020F0502020204030204" pitchFamily="34" charset="0"/>
              </a:rPr>
              <a:t>14 Nokta </a:t>
            </a:r>
            <a:r>
              <a:rPr lang="tr-TR" sz="2000" b="1" dirty="0" smtClean="0">
                <a:latin typeface="Calibri" panose="020F0502020204030204" pitchFamily="34" charset="0"/>
              </a:rPr>
              <a:t>İlkesi</a:t>
            </a:r>
            <a:endParaRPr lang="tr-TR" sz="2000" b="1" dirty="0">
              <a:latin typeface="Calibri" panose="020F0502020204030204" pitchFamily="34" charset="0"/>
            </a:endParaRPr>
          </a:p>
        </p:txBody>
      </p:sp>
    </p:spTree>
    <p:extLst>
      <p:ext uri="{BB962C8B-B14F-4D97-AF65-F5344CB8AC3E}">
        <p14:creationId xmlns:p14="http://schemas.microsoft.com/office/powerpoint/2010/main" val="3968625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00210" y="656308"/>
            <a:ext cx="8915400" cy="5986272"/>
          </a:xfrm>
        </p:spPr>
        <p:txBody>
          <a:bodyPr>
            <a:noAutofit/>
          </a:bodyPr>
          <a:lstStyle/>
          <a:p>
            <a:pPr marL="0" indent="0" algn="ctr">
              <a:buNone/>
            </a:pPr>
            <a:r>
              <a:rPr lang="tr-TR" sz="2800" b="1" dirty="0">
                <a:solidFill>
                  <a:schemeClr val="tx1"/>
                </a:solidFill>
              </a:rPr>
              <a:t>Derin Bilgi Kuramı dört elemandan oluşur: </a:t>
            </a:r>
            <a:endParaRPr lang="tr-TR" sz="2800" b="1" dirty="0" smtClean="0">
              <a:solidFill>
                <a:schemeClr val="tx1"/>
              </a:solidFill>
            </a:endParaRPr>
          </a:p>
          <a:p>
            <a:pPr algn="just"/>
            <a:r>
              <a:rPr lang="tr-TR" sz="2800" dirty="0" smtClean="0">
                <a:solidFill>
                  <a:schemeClr val="tx1"/>
                </a:solidFill>
              </a:rPr>
              <a:t>1</a:t>
            </a:r>
            <a:r>
              <a:rPr lang="tr-TR" sz="2800" dirty="0">
                <a:solidFill>
                  <a:schemeClr val="tx1"/>
                </a:solidFill>
              </a:rPr>
              <a:t>) Sistem </a:t>
            </a:r>
            <a:r>
              <a:rPr lang="tr-TR" sz="2800" dirty="0" smtClean="0">
                <a:solidFill>
                  <a:schemeClr val="tx1"/>
                </a:solidFill>
              </a:rPr>
              <a:t>yaklaşımı;</a:t>
            </a:r>
          </a:p>
          <a:p>
            <a:pPr algn="just"/>
            <a:r>
              <a:rPr lang="tr-TR" sz="2800" dirty="0" smtClean="0">
                <a:solidFill>
                  <a:schemeClr val="tx1"/>
                </a:solidFill>
              </a:rPr>
              <a:t>2</a:t>
            </a:r>
            <a:r>
              <a:rPr lang="tr-TR" sz="2800" dirty="0">
                <a:solidFill>
                  <a:schemeClr val="tx1"/>
                </a:solidFill>
              </a:rPr>
              <a:t>) </a:t>
            </a:r>
            <a:r>
              <a:rPr lang="tr-TR" sz="2800" dirty="0" smtClean="0">
                <a:solidFill>
                  <a:schemeClr val="tx1"/>
                </a:solidFill>
              </a:rPr>
              <a:t>Değişkenliklerin </a:t>
            </a:r>
            <a:r>
              <a:rPr lang="tr-TR" sz="2800" dirty="0">
                <a:solidFill>
                  <a:schemeClr val="tx1"/>
                </a:solidFill>
              </a:rPr>
              <a:t>algılanması; </a:t>
            </a:r>
            <a:endParaRPr lang="tr-TR" sz="2800" dirty="0" smtClean="0">
              <a:solidFill>
                <a:schemeClr val="tx1"/>
              </a:solidFill>
            </a:endParaRPr>
          </a:p>
          <a:p>
            <a:pPr algn="just"/>
            <a:r>
              <a:rPr lang="tr-TR" sz="2800" dirty="0" smtClean="0">
                <a:solidFill>
                  <a:schemeClr val="tx1"/>
                </a:solidFill>
              </a:rPr>
              <a:t>3</a:t>
            </a:r>
            <a:r>
              <a:rPr lang="tr-TR" sz="2800" dirty="0">
                <a:solidFill>
                  <a:schemeClr val="tx1"/>
                </a:solidFill>
              </a:rPr>
              <a:t>) </a:t>
            </a:r>
            <a:r>
              <a:rPr lang="tr-TR" sz="2800" dirty="0" smtClean="0">
                <a:solidFill>
                  <a:schemeClr val="tx1"/>
                </a:solidFill>
              </a:rPr>
              <a:t>Bilgi Kuramı;</a:t>
            </a:r>
          </a:p>
          <a:p>
            <a:pPr algn="just"/>
            <a:r>
              <a:rPr lang="tr-TR" sz="2800" dirty="0" smtClean="0">
                <a:solidFill>
                  <a:schemeClr val="tx1"/>
                </a:solidFill>
              </a:rPr>
              <a:t>4</a:t>
            </a:r>
            <a:r>
              <a:rPr lang="tr-TR" sz="2800" dirty="0">
                <a:solidFill>
                  <a:schemeClr val="tx1"/>
                </a:solidFill>
              </a:rPr>
              <a:t>) Psikoloji</a:t>
            </a:r>
          </a:p>
          <a:p>
            <a:pPr marL="0" indent="0" algn="just">
              <a:buNone/>
            </a:pPr>
            <a:endParaRPr lang="tr-TR" sz="2800" dirty="0" smtClean="0">
              <a:solidFill>
                <a:schemeClr val="tx1"/>
              </a:solidFill>
            </a:endParaRPr>
          </a:p>
          <a:p>
            <a:pPr marL="0" indent="0" algn="ctr">
              <a:buNone/>
            </a:pPr>
            <a:r>
              <a:rPr lang="tr-TR" sz="2800" dirty="0" err="1" smtClean="0">
                <a:solidFill>
                  <a:schemeClr val="tx1"/>
                </a:solidFill>
              </a:rPr>
              <a:t>Deming’e</a:t>
            </a:r>
            <a:r>
              <a:rPr lang="tr-TR" sz="2800" dirty="0" smtClean="0">
                <a:solidFill>
                  <a:schemeClr val="tx1"/>
                </a:solidFill>
              </a:rPr>
              <a:t> </a:t>
            </a:r>
            <a:r>
              <a:rPr lang="tr-TR" sz="2800" dirty="0">
                <a:solidFill>
                  <a:schemeClr val="tx1"/>
                </a:solidFill>
              </a:rPr>
              <a:t>göre her uygulama sonucunda değişim vardır. Değişen öncelikle </a:t>
            </a:r>
            <a:r>
              <a:rPr lang="tr-TR" sz="2800" dirty="0" smtClean="0">
                <a:solidFill>
                  <a:schemeClr val="tx1"/>
                </a:solidFill>
              </a:rPr>
              <a:t>insandır</a:t>
            </a:r>
            <a:r>
              <a:rPr lang="tr-TR" sz="2800" dirty="0">
                <a:solidFill>
                  <a:schemeClr val="tx1"/>
                </a:solidFill>
              </a:rPr>
              <a:t>. İnsanın bu değişime ayak uydurabilmesi için temel bazı bilgileri ve </a:t>
            </a:r>
            <a:r>
              <a:rPr lang="tr-TR" sz="2800" dirty="0" smtClean="0">
                <a:solidFill>
                  <a:schemeClr val="tx1"/>
                </a:solidFill>
              </a:rPr>
              <a:t>yaklaşımları kazanması </a:t>
            </a:r>
            <a:r>
              <a:rPr lang="tr-TR" sz="2800" dirty="0">
                <a:solidFill>
                  <a:schemeClr val="tx1"/>
                </a:solidFill>
              </a:rPr>
              <a:t>gerekmektedir. </a:t>
            </a:r>
            <a:r>
              <a:rPr lang="tr-TR" sz="2800" dirty="0" smtClean="0">
                <a:solidFill>
                  <a:schemeClr val="tx1"/>
                </a:solidFill>
              </a:rPr>
              <a:t> Derin </a:t>
            </a:r>
            <a:r>
              <a:rPr lang="tr-TR" sz="2800" dirty="0">
                <a:solidFill>
                  <a:schemeClr val="tx1"/>
                </a:solidFill>
              </a:rPr>
              <a:t>bilgi kuramına göre temel dört </a:t>
            </a:r>
            <a:r>
              <a:rPr lang="tr-TR" sz="2800" dirty="0" smtClean="0">
                <a:solidFill>
                  <a:schemeClr val="tx1"/>
                </a:solidFill>
              </a:rPr>
              <a:t>unsur</a:t>
            </a:r>
            <a:r>
              <a:rPr lang="tr-TR" sz="2800" dirty="0">
                <a:solidFill>
                  <a:schemeClr val="tx1"/>
                </a:solidFill>
              </a:rPr>
              <a:t> </a:t>
            </a:r>
            <a:r>
              <a:rPr lang="tr-TR" sz="2800" dirty="0" smtClean="0">
                <a:solidFill>
                  <a:schemeClr val="tx1"/>
                </a:solidFill>
              </a:rPr>
              <a:t>net olarak anlaşılmalıdır.</a:t>
            </a:r>
            <a:endParaRPr lang="tr-TR" sz="2800" dirty="0">
              <a:solidFill>
                <a:schemeClr val="tx1"/>
              </a:solidFill>
            </a:endParaRPr>
          </a:p>
        </p:txBody>
      </p:sp>
    </p:spTree>
    <p:extLst>
      <p:ext uri="{BB962C8B-B14F-4D97-AF65-F5344CB8AC3E}">
        <p14:creationId xmlns:p14="http://schemas.microsoft.com/office/powerpoint/2010/main" val="2676405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670560"/>
            <a:ext cx="8915400" cy="5717540"/>
          </a:xfrm>
        </p:spPr>
        <p:txBody>
          <a:bodyPr>
            <a:noAutofit/>
          </a:bodyPr>
          <a:lstStyle/>
          <a:p>
            <a:pPr algn="just"/>
            <a:r>
              <a:rPr lang="tr-TR" sz="2800" b="1" i="1" dirty="0" smtClean="0">
                <a:solidFill>
                  <a:srgbClr val="C00000"/>
                </a:solidFill>
              </a:rPr>
              <a:t>Sistem </a:t>
            </a:r>
            <a:r>
              <a:rPr lang="tr-TR" sz="2800" b="1" i="1" dirty="0">
                <a:solidFill>
                  <a:srgbClr val="C00000"/>
                </a:solidFill>
              </a:rPr>
              <a:t>yaklaşımı nedir?</a:t>
            </a:r>
          </a:p>
          <a:p>
            <a:pPr marL="0" indent="0" algn="just">
              <a:buNone/>
            </a:pPr>
            <a:r>
              <a:rPr lang="tr-TR" sz="2800" dirty="0"/>
              <a:t>Her şeye sistem gözüyle bakılmalıdır. </a:t>
            </a:r>
            <a:r>
              <a:rPr lang="tr-TR" sz="2800" dirty="0" smtClean="0"/>
              <a:t> En </a:t>
            </a:r>
            <a:r>
              <a:rPr lang="tr-TR" sz="2800" dirty="0"/>
              <a:t>basit </a:t>
            </a:r>
            <a:r>
              <a:rPr lang="tr-TR" sz="2800" dirty="0" smtClean="0"/>
              <a:t>tanımıyla </a:t>
            </a:r>
            <a:r>
              <a:rPr lang="tr-TR" sz="2800" dirty="0"/>
              <a:t>sistem girdilerin çeşitli </a:t>
            </a:r>
            <a:r>
              <a:rPr lang="tr-TR" sz="2800" dirty="0" smtClean="0"/>
              <a:t>yöntemlerle değiştirilerek </a:t>
            </a:r>
            <a:r>
              <a:rPr lang="tr-TR" sz="2800" dirty="0"/>
              <a:t>çıktı haline getirildiği </a:t>
            </a:r>
            <a:r>
              <a:rPr lang="tr-TR" sz="2800" dirty="0" smtClean="0"/>
              <a:t> yapıdır</a:t>
            </a:r>
            <a:r>
              <a:rPr lang="tr-TR" sz="2800" dirty="0"/>
              <a:t>. Bu yapılar insan, toplum gibi canlı yapılar olabileceği </a:t>
            </a:r>
            <a:r>
              <a:rPr lang="tr-TR" sz="2800" dirty="0" smtClean="0"/>
              <a:t>gibi </a:t>
            </a:r>
            <a:r>
              <a:rPr lang="tr-TR" sz="2800" dirty="0"/>
              <a:t>ev, iş yeri, okul ve </a:t>
            </a:r>
            <a:r>
              <a:rPr lang="tr-TR" sz="2800" dirty="0" smtClean="0"/>
              <a:t>hastane </a:t>
            </a:r>
            <a:r>
              <a:rPr lang="tr-TR" sz="2800" dirty="0"/>
              <a:t>gibi üretim </a:t>
            </a:r>
            <a:r>
              <a:rPr lang="tr-TR" sz="2800" dirty="0" smtClean="0"/>
              <a:t>yapan ve </a:t>
            </a:r>
            <a:r>
              <a:rPr lang="tr-TR" sz="2800" dirty="0"/>
              <a:t>hizmet </a:t>
            </a:r>
            <a:r>
              <a:rPr lang="tr-TR" sz="2800" dirty="0" smtClean="0"/>
              <a:t>veren yapılar da </a:t>
            </a:r>
            <a:r>
              <a:rPr lang="tr-TR" sz="2800" dirty="0"/>
              <a:t>olabilmektedir. Mahalle, köy, </a:t>
            </a:r>
            <a:r>
              <a:rPr lang="tr-TR" sz="2800" dirty="0" smtClean="0"/>
              <a:t>ilçe</a:t>
            </a:r>
            <a:r>
              <a:rPr lang="tr-TR" sz="2800" dirty="0"/>
              <a:t>, il, ülke ve dünya boyutlarında da ele alınabilir. </a:t>
            </a:r>
            <a:r>
              <a:rPr lang="tr-TR" sz="2800" dirty="0" smtClean="0"/>
              <a:t>İnsan </a:t>
            </a:r>
            <a:r>
              <a:rPr lang="tr-TR" sz="2800" dirty="0"/>
              <a:t>biyolojik ve psikolojik bir sistemdir. Sosyolojik bir sistem içinde </a:t>
            </a:r>
            <a:r>
              <a:rPr lang="tr-TR" sz="2800" dirty="0" smtClean="0"/>
              <a:t>yaşar. Çevre </a:t>
            </a:r>
            <a:r>
              <a:rPr lang="tr-TR" sz="2800" dirty="0"/>
              <a:t>ve </a:t>
            </a:r>
            <a:r>
              <a:rPr lang="tr-TR" sz="2800" dirty="0" smtClean="0"/>
              <a:t>ekonomik </a:t>
            </a:r>
            <a:r>
              <a:rPr lang="tr-TR" sz="2800" dirty="0"/>
              <a:t>sistemden etkilenir. </a:t>
            </a:r>
            <a:r>
              <a:rPr lang="tr-TR" sz="2800" dirty="0" smtClean="0"/>
              <a:t>Derin </a:t>
            </a:r>
            <a:r>
              <a:rPr lang="tr-TR" sz="2800" dirty="0"/>
              <a:t>bilgi kuramına göre sistem kendini anlatamaz. Sistemi </a:t>
            </a:r>
            <a:r>
              <a:rPr lang="tr-TR" sz="2800" dirty="0" smtClean="0"/>
              <a:t>etkileyenler </a:t>
            </a:r>
            <a:r>
              <a:rPr lang="tr-TR" sz="2800" dirty="0"/>
              <a:t>ya </a:t>
            </a:r>
            <a:r>
              <a:rPr lang="tr-TR" sz="2800" dirty="0" smtClean="0"/>
              <a:t>da sistemden </a:t>
            </a:r>
            <a:r>
              <a:rPr lang="tr-TR" sz="2800" dirty="0"/>
              <a:t>etkilenenler </a:t>
            </a:r>
            <a:r>
              <a:rPr lang="tr-TR" sz="2800" dirty="0" smtClean="0"/>
              <a:t>sistemi anlamalıdırlar. Bunun </a:t>
            </a:r>
            <a:r>
              <a:rPr lang="tr-TR" sz="2800" dirty="0"/>
              <a:t>için çaba </a:t>
            </a:r>
            <a:r>
              <a:rPr lang="tr-TR" sz="2800" dirty="0" err="1" smtClean="0"/>
              <a:t>sarfedilmelidir</a:t>
            </a:r>
            <a:r>
              <a:rPr lang="tr-TR" sz="2800" dirty="0" smtClean="0"/>
              <a:t>.</a:t>
            </a:r>
            <a:endParaRPr lang="tr-TR" sz="2800" dirty="0"/>
          </a:p>
        </p:txBody>
      </p:sp>
    </p:spTree>
    <p:extLst>
      <p:ext uri="{BB962C8B-B14F-4D97-AF65-F5344CB8AC3E}">
        <p14:creationId xmlns:p14="http://schemas.microsoft.com/office/powerpoint/2010/main" val="162545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94012" y="1587500"/>
            <a:ext cx="7646988" cy="3777622"/>
          </a:xfrm>
        </p:spPr>
        <p:txBody>
          <a:bodyPr>
            <a:noAutofit/>
          </a:bodyPr>
          <a:lstStyle/>
          <a:p>
            <a:pPr marL="0" indent="0" algn="just">
              <a:buNone/>
            </a:pPr>
            <a:r>
              <a:rPr lang="tr-TR" sz="2400" dirty="0" smtClean="0"/>
              <a:t>Derin </a:t>
            </a:r>
            <a:r>
              <a:rPr lang="tr-TR" sz="2400" dirty="0"/>
              <a:t>bilgi kuramının </a:t>
            </a:r>
            <a:r>
              <a:rPr lang="tr-TR" sz="2400" dirty="0" smtClean="0"/>
              <a:t>ikinci elemanı </a:t>
            </a:r>
            <a:r>
              <a:rPr lang="tr-TR" sz="2400" b="1" i="1" dirty="0" smtClean="0">
                <a:solidFill>
                  <a:srgbClr val="C00000"/>
                </a:solidFill>
              </a:rPr>
              <a:t>değişkenlik kuramıdır</a:t>
            </a:r>
            <a:r>
              <a:rPr lang="tr-TR" sz="2400" b="1" i="1" dirty="0">
                <a:solidFill>
                  <a:srgbClr val="C00000"/>
                </a:solidFill>
              </a:rPr>
              <a:t>.</a:t>
            </a:r>
            <a:r>
              <a:rPr lang="tr-TR" sz="2400" dirty="0"/>
              <a:t> </a:t>
            </a:r>
          </a:p>
          <a:p>
            <a:pPr algn="just"/>
            <a:r>
              <a:rPr lang="tr-TR" sz="2400" dirty="0" smtClean="0"/>
              <a:t>Değişkenliklerin algılanması temeldir. Elinize bir kitap ya da gazete alın, uzun bir paragraf seçin. Paragraflardaki harfleri birkaç kez sayın. Her defasında farklı sayı bulacaksınız. Yapılan her işin doğasında değişkenlik vardır. Değişkenlikler hatalara sebep olurlar. Kontrol altında tutulmazlarsa yanlış sonuçlar oluşur. Yıkımlara neden olabilirler.</a:t>
            </a:r>
            <a:endParaRPr lang="tr-TR" sz="2400" dirty="0"/>
          </a:p>
          <a:p>
            <a:pPr marL="0" indent="0" algn="just">
              <a:buNone/>
            </a:pPr>
            <a:endParaRPr lang="tr-TR" sz="2400" dirty="0"/>
          </a:p>
        </p:txBody>
      </p:sp>
    </p:spTree>
    <p:extLst>
      <p:ext uri="{BB962C8B-B14F-4D97-AF65-F5344CB8AC3E}">
        <p14:creationId xmlns:p14="http://schemas.microsoft.com/office/powerpoint/2010/main" val="4285834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690812" y="419100"/>
            <a:ext cx="8915400" cy="5346700"/>
          </a:xfrm>
        </p:spPr>
        <p:txBody>
          <a:bodyPr>
            <a:noAutofit/>
          </a:bodyPr>
          <a:lstStyle/>
          <a:p>
            <a:pPr marL="0" indent="0" algn="just">
              <a:buNone/>
            </a:pPr>
            <a:r>
              <a:rPr lang="tr-TR" sz="2400" dirty="0" smtClean="0"/>
              <a:t>Neyin</a:t>
            </a:r>
            <a:r>
              <a:rPr lang="tr-TR" sz="2400" dirty="0"/>
              <a:t>, nasıl </a:t>
            </a:r>
            <a:r>
              <a:rPr lang="tr-TR" sz="2400" dirty="0" smtClean="0"/>
              <a:t>öğrenileceğine </a:t>
            </a:r>
            <a:r>
              <a:rPr lang="tr-TR" sz="2400" dirty="0"/>
              <a:t>karar verilmesindeki yaklaşım da </a:t>
            </a:r>
            <a:r>
              <a:rPr lang="tr-TR" sz="2400" b="1" i="1" dirty="0" smtClean="0">
                <a:solidFill>
                  <a:srgbClr val="C00000"/>
                </a:solidFill>
              </a:rPr>
              <a:t>bilgi kuramının anlaşılması</a:t>
            </a:r>
            <a:r>
              <a:rPr lang="tr-TR" sz="2400" dirty="0" smtClean="0"/>
              <a:t>na </a:t>
            </a:r>
            <a:r>
              <a:rPr lang="tr-TR" sz="2400" dirty="0"/>
              <a:t>dayanmaktadır. </a:t>
            </a:r>
            <a:r>
              <a:rPr lang="tr-TR" sz="2400" dirty="0" smtClean="0"/>
              <a:t>Sezgisel öğrenmeyi mi tercih </a:t>
            </a:r>
            <a:r>
              <a:rPr lang="tr-TR" sz="2400" dirty="0"/>
              <a:t>edersiniz? </a:t>
            </a:r>
            <a:r>
              <a:rPr lang="tr-TR" sz="2400" dirty="0" smtClean="0"/>
              <a:t>Bilimsel yolla öğrenmeyi </a:t>
            </a:r>
            <a:r>
              <a:rPr lang="tr-TR" sz="2400" dirty="0"/>
              <a:t>mi? </a:t>
            </a:r>
          </a:p>
          <a:p>
            <a:pPr algn="just"/>
            <a:r>
              <a:rPr lang="tr-TR" sz="2400" dirty="0"/>
              <a:t>Sezgisel öğrenmeyi tercih edenlerin ileriye yönelik katma değer </a:t>
            </a:r>
            <a:r>
              <a:rPr lang="tr-TR" sz="2400" dirty="0" smtClean="0"/>
              <a:t>sağlamaları </a:t>
            </a:r>
            <a:r>
              <a:rPr lang="tr-TR" sz="2400" dirty="0"/>
              <a:t>çok zordur. Bilimsel yollar tercih edilirse, diğer deyişle </a:t>
            </a:r>
            <a:r>
              <a:rPr lang="tr-TR" sz="2400" dirty="0" smtClean="0"/>
              <a:t>ölçme-değerlendirme </a:t>
            </a:r>
            <a:r>
              <a:rPr lang="tr-TR" sz="2400" dirty="0"/>
              <a:t>yolu tercih edilirse başarıdan söz edilebilir. Doğruluk, </a:t>
            </a:r>
            <a:r>
              <a:rPr lang="tr-TR" sz="2400" dirty="0" smtClean="0"/>
              <a:t>açıklık, şeffaflığın kalbinde </a:t>
            </a:r>
            <a:r>
              <a:rPr lang="tr-TR" sz="2400" dirty="0"/>
              <a:t>bu yaklaşım </a:t>
            </a:r>
            <a:r>
              <a:rPr lang="tr-TR" sz="2400" dirty="0" smtClean="0"/>
              <a:t>yatmaktadır.</a:t>
            </a:r>
            <a:endParaRPr lang="tr-TR" sz="2400" dirty="0"/>
          </a:p>
          <a:p>
            <a:pPr algn="just"/>
            <a:endParaRPr lang="tr-TR" sz="2400" dirty="0"/>
          </a:p>
        </p:txBody>
      </p:sp>
    </p:spTree>
    <p:extLst>
      <p:ext uri="{BB962C8B-B14F-4D97-AF65-F5344CB8AC3E}">
        <p14:creationId xmlns:p14="http://schemas.microsoft.com/office/powerpoint/2010/main" val="1555613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741612" y="1270000"/>
            <a:ext cx="7342188" cy="3777622"/>
          </a:xfrm>
        </p:spPr>
        <p:txBody>
          <a:bodyPr>
            <a:noAutofit/>
          </a:bodyPr>
          <a:lstStyle/>
          <a:p>
            <a:pPr algn="ctr"/>
            <a:r>
              <a:rPr lang="tr-TR" sz="2400" dirty="0" smtClean="0"/>
              <a:t>İnsan </a:t>
            </a:r>
            <a:r>
              <a:rPr lang="tr-TR" sz="2400" b="1" i="1" dirty="0" smtClean="0">
                <a:solidFill>
                  <a:srgbClr val="C00000"/>
                </a:solidFill>
              </a:rPr>
              <a:t>psikolojisi</a:t>
            </a:r>
            <a:r>
              <a:rPr lang="tr-TR" sz="2400" dirty="0"/>
              <a:t>, grup psikolojisi, toplum psikolojisi ve değişim </a:t>
            </a:r>
            <a:r>
              <a:rPr lang="tr-TR" sz="2400" dirty="0" smtClean="0"/>
              <a:t>psikolojisinin anlaşılması olmazsa olmazlardandır. </a:t>
            </a:r>
            <a:r>
              <a:rPr lang="tr-TR" sz="2400" dirty="0"/>
              <a:t>Yaptığı şeyi neden böyle yaptı? </a:t>
            </a:r>
            <a:r>
              <a:rPr lang="tr-TR" sz="2400" dirty="0" smtClean="0"/>
              <a:t>sorusu her zaman</a:t>
            </a:r>
            <a:r>
              <a:rPr lang="tr-TR" sz="2400" dirty="0"/>
              <a:t> </a:t>
            </a:r>
            <a:r>
              <a:rPr lang="tr-TR" sz="2400" dirty="0" smtClean="0"/>
              <a:t>yanıtlanma</a:t>
            </a:r>
            <a:r>
              <a:rPr lang="tr-TR" sz="2400" dirty="0"/>
              <a:t>l</a:t>
            </a:r>
            <a:r>
              <a:rPr lang="tr-TR" sz="2400" dirty="0" smtClean="0"/>
              <a:t>ı ve açıklanmalıdır.</a:t>
            </a:r>
            <a:r>
              <a:rPr lang="tr-TR" sz="2400" dirty="0"/>
              <a:t> </a:t>
            </a:r>
            <a:endParaRPr lang="tr-TR" sz="2400" dirty="0" smtClean="0"/>
          </a:p>
          <a:p>
            <a:pPr algn="ctr"/>
            <a:r>
              <a:rPr lang="tr-TR" sz="2400" dirty="0" smtClean="0"/>
              <a:t>Liderler</a:t>
            </a:r>
            <a:r>
              <a:rPr lang="tr-TR" sz="2400" dirty="0"/>
              <a:t>, iş arkadaşları </a:t>
            </a:r>
            <a:r>
              <a:rPr lang="tr-TR" sz="2400" dirty="0" smtClean="0"/>
              <a:t>birbirlerinin tutum</a:t>
            </a:r>
            <a:r>
              <a:rPr lang="tr-TR" sz="2400" dirty="0"/>
              <a:t>, </a:t>
            </a:r>
            <a:r>
              <a:rPr lang="tr-TR" sz="2400" dirty="0" smtClean="0"/>
              <a:t>tavır </a:t>
            </a:r>
            <a:r>
              <a:rPr lang="tr-TR" sz="2400" dirty="0"/>
              <a:t>ve </a:t>
            </a:r>
            <a:r>
              <a:rPr lang="tr-TR" sz="2400" dirty="0" smtClean="0"/>
              <a:t>davranışlarını açıklayamadıkları </a:t>
            </a:r>
            <a:r>
              <a:rPr lang="tr-TR" sz="2400" dirty="0"/>
              <a:t>sürece </a:t>
            </a:r>
            <a:r>
              <a:rPr lang="tr-TR" sz="2400" dirty="0" smtClean="0"/>
              <a:t>o </a:t>
            </a:r>
            <a:r>
              <a:rPr lang="tr-TR" sz="2400" dirty="0"/>
              <a:t>kurumda </a:t>
            </a:r>
            <a:r>
              <a:rPr lang="tr-TR" sz="2400" dirty="0" smtClean="0"/>
              <a:t>etkileşimden bahsedilemez. İnsanın </a:t>
            </a:r>
            <a:r>
              <a:rPr lang="tr-TR" sz="2400" dirty="0"/>
              <a:t>psikolojisine göre hareket etmenin insanları sınıflandırma ile ilgisi </a:t>
            </a:r>
            <a:r>
              <a:rPr lang="tr-TR" sz="2400" dirty="0" smtClean="0"/>
              <a:t>olmadığı da bilinmelidir</a:t>
            </a:r>
            <a:r>
              <a:rPr lang="tr-TR" sz="2400" dirty="0" smtClean="0"/>
              <a:t>.</a:t>
            </a:r>
            <a:endParaRPr lang="tr-TR" sz="2400" dirty="0"/>
          </a:p>
        </p:txBody>
      </p:sp>
    </p:spTree>
    <p:extLst>
      <p:ext uri="{BB962C8B-B14F-4D97-AF65-F5344CB8AC3E}">
        <p14:creationId xmlns:p14="http://schemas.microsoft.com/office/powerpoint/2010/main" val="2289460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5646" y="714262"/>
            <a:ext cx="4541971" cy="483473"/>
          </a:xfrm>
        </p:spPr>
        <p:txBody>
          <a:bodyPr>
            <a:normAutofit fontScale="90000"/>
          </a:bodyPr>
          <a:lstStyle/>
          <a:p>
            <a:pPr algn="ctr"/>
            <a:r>
              <a:rPr lang="tr-TR" b="1" dirty="0" smtClean="0">
                <a:solidFill>
                  <a:srgbClr val="C00000"/>
                </a:solidFill>
              </a:rPr>
              <a:t>PUKÖ</a:t>
            </a:r>
            <a:endParaRPr lang="tr-TR" b="1" dirty="0">
              <a:solidFill>
                <a:srgbClr val="C00000"/>
              </a:solidFill>
            </a:endParaRPr>
          </a:p>
        </p:txBody>
      </p:sp>
      <p:sp>
        <p:nvSpPr>
          <p:cNvPr id="3" name="İçerik Yer Tutucusu 2"/>
          <p:cNvSpPr>
            <a:spLocks noGrp="1"/>
          </p:cNvSpPr>
          <p:nvPr>
            <p:ph idx="1"/>
          </p:nvPr>
        </p:nvSpPr>
        <p:spPr>
          <a:xfrm>
            <a:off x="1726328" y="1232080"/>
            <a:ext cx="6155542" cy="5078568"/>
          </a:xfrm>
        </p:spPr>
        <p:txBody>
          <a:bodyPr>
            <a:noAutofit/>
          </a:bodyPr>
          <a:lstStyle/>
          <a:p>
            <a:r>
              <a:rPr lang="tr-TR" sz="2400" b="1" dirty="0"/>
              <a:t>PUKÖ Nedir? PUKÖ Döngüsü</a:t>
            </a:r>
          </a:p>
          <a:p>
            <a:r>
              <a:rPr lang="tr-TR" sz="2400" b="1" dirty="0"/>
              <a:t>PUKÖ Nedir?</a:t>
            </a:r>
            <a:r>
              <a:rPr lang="tr-TR" sz="2400" dirty="0"/>
              <a:t> “Planla”, “Uygula”, “Kontrol Et”, “Önlem Al” döngüsü değişim için bir </a:t>
            </a:r>
            <a:r>
              <a:rPr lang="tr-TR" sz="2400" dirty="0" smtClean="0"/>
              <a:t>modeldir. </a:t>
            </a:r>
            <a:r>
              <a:rPr lang="tr-TR" sz="2400" b="1" i="1" dirty="0" smtClean="0">
                <a:solidFill>
                  <a:srgbClr val="0070C0"/>
                </a:solidFill>
              </a:rPr>
              <a:t>Yalın üretim felsefesinin</a:t>
            </a:r>
            <a:r>
              <a:rPr lang="tr-TR" sz="2400" dirty="0" smtClean="0"/>
              <a:t> önemli </a:t>
            </a:r>
            <a:r>
              <a:rPr lang="tr-TR" sz="2400" dirty="0"/>
              <a:t>bir parçasıdır ve insanların ve </a:t>
            </a:r>
            <a:r>
              <a:rPr lang="tr-TR" sz="2400" dirty="0" smtClean="0"/>
              <a:t>süreçlerin </a:t>
            </a:r>
            <a:r>
              <a:rPr lang="tr-TR" sz="2400" dirty="0"/>
              <a:t>sürekli iyileştirilmesi için temel bir ön koşuldur.</a:t>
            </a:r>
          </a:p>
          <a:p>
            <a:r>
              <a:rPr lang="tr-TR" sz="2400" dirty="0"/>
              <a:t>PUKÖ, İngilizce olarak PDCA (Plan-Do-</a:t>
            </a:r>
            <a:r>
              <a:rPr lang="tr-TR" sz="2400" dirty="0" err="1"/>
              <a:t>Check</a:t>
            </a:r>
            <a:r>
              <a:rPr lang="tr-TR" sz="2400" dirty="0"/>
              <a:t>-Action) olarak tanımlanmaktadır</a:t>
            </a:r>
            <a:r>
              <a:rPr lang="tr-TR" sz="2400" dirty="0" smtClean="0"/>
              <a:t>.</a:t>
            </a:r>
            <a:endParaRPr lang="tr-TR" sz="2400" dirty="0"/>
          </a:p>
        </p:txBody>
      </p:sp>
      <p:pic>
        <p:nvPicPr>
          <p:cNvPr id="4" name="Picture 2"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869" y="1025279"/>
            <a:ext cx="3425781" cy="461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85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00570" y="704045"/>
            <a:ext cx="4648716" cy="4614930"/>
          </a:xfrm>
        </p:spPr>
        <p:txBody>
          <a:bodyPr>
            <a:normAutofit lnSpcReduction="10000"/>
          </a:bodyPr>
          <a:lstStyle/>
          <a:p>
            <a:pPr algn="ctr"/>
            <a:r>
              <a:rPr lang="tr-TR" sz="2400" dirty="0">
                <a:solidFill>
                  <a:schemeClr val="tx1"/>
                </a:solidFill>
              </a:rPr>
              <a:t>İlk olarak</a:t>
            </a:r>
            <a:r>
              <a:rPr lang="tr-TR" sz="2400" dirty="0" smtClean="0">
                <a:solidFill>
                  <a:schemeClr val="tx1"/>
                </a:solidFill>
              </a:rPr>
              <a:t>, </a:t>
            </a:r>
            <a:r>
              <a:rPr lang="tr-TR" sz="2400" b="1" i="1" dirty="0" err="1" smtClean="0">
                <a:solidFill>
                  <a:srgbClr val="0070C0"/>
                </a:solidFill>
              </a:rPr>
              <a:t>Walter</a:t>
            </a:r>
            <a:r>
              <a:rPr lang="tr-TR" sz="2400" b="1" i="1" dirty="0" smtClean="0">
                <a:solidFill>
                  <a:srgbClr val="0070C0"/>
                </a:solidFill>
              </a:rPr>
              <a:t> </a:t>
            </a:r>
            <a:r>
              <a:rPr lang="tr-TR" sz="2400" b="1" i="1" dirty="0" err="1" smtClean="0">
                <a:solidFill>
                  <a:srgbClr val="0070C0"/>
                </a:solidFill>
              </a:rPr>
              <a:t>Shewhart</a:t>
            </a:r>
            <a:r>
              <a:rPr lang="tr-TR" sz="2400" i="1" dirty="0">
                <a:solidFill>
                  <a:srgbClr val="0070C0"/>
                </a:solidFill>
              </a:rPr>
              <a:t> </a:t>
            </a:r>
            <a:r>
              <a:rPr lang="tr-TR" sz="2400" dirty="0">
                <a:solidFill>
                  <a:schemeClr val="tx1"/>
                </a:solidFill>
              </a:rPr>
              <a:t>tarafından önerilen ve daha </a:t>
            </a:r>
            <a:r>
              <a:rPr lang="tr-TR" sz="2400" dirty="0" smtClean="0">
                <a:solidFill>
                  <a:schemeClr val="tx1"/>
                </a:solidFill>
              </a:rPr>
              <a:t>sonra </a:t>
            </a:r>
            <a:r>
              <a:rPr lang="tr-TR" sz="2400" b="1" i="1" dirty="0" smtClean="0">
                <a:solidFill>
                  <a:srgbClr val="C00000"/>
                </a:solidFill>
              </a:rPr>
              <a:t>William </a:t>
            </a:r>
            <a:r>
              <a:rPr lang="tr-TR" sz="2400" b="1" i="1" dirty="0" err="1" smtClean="0">
                <a:solidFill>
                  <a:srgbClr val="C00000"/>
                </a:solidFill>
              </a:rPr>
              <a:t>Edwars</a:t>
            </a:r>
            <a:r>
              <a:rPr lang="tr-TR" sz="2400" b="1" i="1" dirty="0" smtClean="0">
                <a:solidFill>
                  <a:srgbClr val="C00000"/>
                </a:solidFill>
              </a:rPr>
              <a:t> </a:t>
            </a:r>
            <a:r>
              <a:rPr lang="tr-TR" sz="2400" b="1" i="1" dirty="0" err="1" smtClean="0">
                <a:solidFill>
                  <a:srgbClr val="C00000"/>
                </a:solidFill>
              </a:rPr>
              <a:t>Deming</a:t>
            </a:r>
            <a:r>
              <a:rPr lang="tr-TR" sz="2400" b="1" dirty="0" smtClean="0">
                <a:solidFill>
                  <a:schemeClr val="tx1"/>
                </a:solidFill>
              </a:rPr>
              <a:t> </a:t>
            </a:r>
            <a:r>
              <a:rPr lang="tr-TR" sz="2400" dirty="0" smtClean="0">
                <a:solidFill>
                  <a:schemeClr val="tx1"/>
                </a:solidFill>
              </a:rPr>
              <a:t>tarafından </a:t>
            </a:r>
            <a:r>
              <a:rPr lang="tr-TR" sz="2400" dirty="0">
                <a:solidFill>
                  <a:schemeClr val="tx1"/>
                </a:solidFill>
              </a:rPr>
              <a:t>geliştirilen </a:t>
            </a:r>
            <a:r>
              <a:rPr lang="tr-TR" sz="2400" dirty="0" smtClean="0">
                <a:solidFill>
                  <a:schemeClr val="tx1"/>
                </a:solidFill>
              </a:rPr>
              <a:t>PUKÖ </a:t>
            </a:r>
            <a:r>
              <a:rPr lang="tr-TR" sz="2400" dirty="0">
                <a:solidFill>
                  <a:schemeClr val="tx1"/>
                </a:solidFill>
              </a:rPr>
              <a:t>(PDCA) döngüsü, imalat, yönetim ve diğer alanlarda sürekli iyileştirmeler için yaygın bir uygulama haline geldi.</a:t>
            </a:r>
          </a:p>
          <a:p>
            <a:pPr algn="ctr"/>
            <a:r>
              <a:rPr lang="tr-TR" sz="2400" dirty="0">
                <a:solidFill>
                  <a:schemeClr val="tx1"/>
                </a:solidFill>
              </a:rPr>
              <a:t>PUKÖ Nedir? (PDCA), ekiplerin tekrar eden hatalardan kaçınmalarını ve süreçleri iyileştirmelerini sağlayan basit </a:t>
            </a:r>
            <a:r>
              <a:rPr lang="tr-TR" sz="2400" dirty="0" smtClean="0">
                <a:solidFill>
                  <a:schemeClr val="tx1"/>
                </a:solidFill>
              </a:rPr>
              <a:t>dört </a:t>
            </a:r>
            <a:r>
              <a:rPr lang="tr-TR" sz="2400" dirty="0">
                <a:solidFill>
                  <a:schemeClr val="tx1"/>
                </a:solidFill>
              </a:rPr>
              <a:t>aşamalı </a:t>
            </a:r>
            <a:r>
              <a:rPr lang="tr-TR" sz="2400" dirty="0" smtClean="0">
                <a:solidFill>
                  <a:schemeClr val="tx1"/>
                </a:solidFill>
              </a:rPr>
              <a:t>bir yöntemdir</a:t>
            </a:r>
            <a:r>
              <a:rPr lang="tr-TR" sz="2400" dirty="0" smtClean="0">
                <a:solidFill>
                  <a:schemeClr val="tx1"/>
                </a:solidFill>
              </a:rPr>
              <a:t>.</a:t>
            </a:r>
            <a:endParaRPr lang="tr-TR" sz="2400" dirty="0">
              <a:solidFill>
                <a:schemeClr val="tx1"/>
              </a:solidFill>
            </a:endParaRPr>
          </a:p>
        </p:txBody>
      </p:sp>
      <p:pic>
        <p:nvPicPr>
          <p:cNvPr id="4" name="Picture 2" descr="C:\Users\Mevlüt\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815" y="709825"/>
            <a:ext cx="4667897" cy="455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02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pic>
        <p:nvPicPr>
          <p:cNvPr id="6" name="Resim 5"/>
          <p:cNvPicPr>
            <a:picLocks noChangeAspect="1"/>
          </p:cNvPicPr>
          <p:nvPr/>
        </p:nvPicPr>
        <p:blipFill>
          <a:blip r:embed="rId2"/>
          <a:stretch>
            <a:fillRect/>
          </a:stretch>
        </p:blipFill>
        <p:spPr>
          <a:xfrm>
            <a:off x="2458512" y="329184"/>
            <a:ext cx="9180512" cy="6232736"/>
          </a:xfrm>
          <a:prstGeom prst="rect">
            <a:avLst/>
          </a:prstGeom>
        </p:spPr>
      </p:pic>
    </p:spTree>
    <p:extLst>
      <p:ext uri="{BB962C8B-B14F-4D97-AF65-F5344CB8AC3E}">
        <p14:creationId xmlns:p14="http://schemas.microsoft.com/office/powerpoint/2010/main" val="739765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04283" y="714262"/>
            <a:ext cx="8911687" cy="573625"/>
          </a:xfrm>
          <a:solidFill>
            <a:schemeClr val="bg2">
              <a:lumMod val="75000"/>
            </a:schemeClr>
          </a:solidFill>
        </p:spPr>
        <p:txBody>
          <a:bodyPr>
            <a:normAutofit fontScale="90000"/>
          </a:bodyPr>
          <a:lstStyle/>
          <a:p>
            <a:r>
              <a:rPr lang="tr-TR" b="1" dirty="0"/>
              <a:t>Planla (Plan</a:t>
            </a:r>
            <a:r>
              <a:rPr lang="tr-TR" b="1" dirty="0" smtClean="0"/>
              <a:t>)</a:t>
            </a:r>
            <a:endParaRPr lang="tr-TR" dirty="0"/>
          </a:p>
        </p:txBody>
      </p:sp>
      <p:sp>
        <p:nvSpPr>
          <p:cNvPr id="3" name="İçerik Yer Tutucusu 2"/>
          <p:cNvSpPr>
            <a:spLocks noGrp="1"/>
          </p:cNvSpPr>
          <p:nvPr>
            <p:ph idx="1"/>
          </p:nvPr>
        </p:nvSpPr>
        <p:spPr>
          <a:xfrm>
            <a:off x="1661933" y="1347989"/>
            <a:ext cx="6883508" cy="4795234"/>
          </a:xfrm>
        </p:spPr>
        <p:txBody>
          <a:bodyPr>
            <a:normAutofit/>
          </a:bodyPr>
          <a:lstStyle/>
          <a:p>
            <a:pPr algn="ctr"/>
            <a:r>
              <a:rPr lang="tr-TR" b="1" dirty="0" smtClean="0"/>
              <a:t>Bu </a:t>
            </a:r>
            <a:r>
              <a:rPr lang="tr-TR" b="1" dirty="0"/>
              <a:t>aşamada, tam olarak ne yapılması gerektiğini planlayacaksınız. Projenin büyüklüğüne bağlı olarak, planlama ekibinizin çabalarının önemli bir bölümünü alabilir. Genellikle daha küçük adımlardan oluşur, böylece daha az başarısızlık olasılığı olan uygun bir plan oluşturabilirsiniz.</a:t>
            </a:r>
          </a:p>
          <a:p>
            <a:pPr algn="ctr"/>
            <a:r>
              <a:rPr lang="tr-TR" b="1" dirty="0"/>
              <a:t>Bir sonraki aşamaya geçmeden önce, bazı temel endişeleri cevapladığınızdan emin olmanız gerekir:</a:t>
            </a:r>
          </a:p>
          <a:p>
            <a:pPr marL="0" indent="0" algn="ctr">
              <a:buNone/>
            </a:pPr>
            <a:r>
              <a:rPr lang="tr-TR" b="1" dirty="0"/>
              <a:t>Çözmemiz gereken temel sorun nedir?</a:t>
            </a:r>
          </a:p>
          <a:p>
            <a:pPr marL="0" indent="0" algn="ctr">
              <a:buNone/>
            </a:pPr>
            <a:r>
              <a:rPr lang="tr-TR" b="1" dirty="0"/>
              <a:t>Hangi kaynaklara ihtiyacımız var?</a:t>
            </a:r>
          </a:p>
          <a:p>
            <a:pPr marL="0" indent="0" algn="ctr">
              <a:buNone/>
            </a:pPr>
            <a:r>
              <a:rPr lang="tr-TR" b="1" dirty="0"/>
              <a:t>Hangi kaynaklarımız var?</a:t>
            </a:r>
          </a:p>
          <a:p>
            <a:pPr marL="0" indent="0" algn="ctr">
              <a:buNone/>
            </a:pPr>
            <a:r>
              <a:rPr lang="tr-TR" b="1" dirty="0"/>
              <a:t>Mevcut kaynaklarla ilgili sorunu çözmek için en iyi çözüm nedir?</a:t>
            </a:r>
          </a:p>
          <a:p>
            <a:pPr marL="0" indent="0" algn="ctr">
              <a:buNone/>
            </a:pPr>
            <a:r>
              <a:rPr lang="tr-TR" b="1" dirty="0"/>
              <a:t>Hangi koşullarda plan başarılı kabul edilecektir? Hedefler neler</a:t>
            </a:r>
            <a:r>
              <a:rPr lang="tr-TR" b="1" dirty="0" smtClean="0"/>
              <a:t>?</a:t>
            </a:r>
            <a:endParaRPr lang="tr-TR" b="1" dirty="0"/>
          </a:p>
        </p:txBody>
      </p:sp>
      <p:pic>
        <p:nvPicPr>
          <p:cNvPr id="6" name="Picture 3"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1571" y="1477013"/>
            <a:ext cx="3335629" cy="4382873"/>
          </a:xfrm>
          <a:prstGeom prst="rect">
            <a:avLst/>
          </a:prstGeom>
          <a:solidFill>
            <a:srgbClr val="FF0000"/>
          </a:solidFill>
        </p:spPr>
      </p:pic>
    </p:spTree>
    <p:extLst>
      <p:ext uri="{BB962C8B-B14F-4D97-AF65-F5344CB8AC3E}">
        <p14:creationId xmlns:p14="http://schemas.microsoft.com/office/powerpoint/2010/main" val="1063378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26044" y="694944"/>
            <a:ext cx="8915400" cy="3777622"/>
          </a:xfrm>
        </p:spPr>
        <p:txBody>
          <a:bodyPr>
            <a:normAutofit/>
          </a:bodyPr>
          <a:lstStyle/>
          <a:p>
            <a:pPr algn="just"/>
            <a:r>
              <a:rPr lang="tr-TR" sz="2400" b="1" dirty="0" smtClean="0"/>
              <a:t>Planlar zamanla değişebilir. Bu </a:t>
            </a:r>
            <a:r>
              <a:rPr lang="tr-TR" sz="2400" b="1" dirty="0"/>
              <a:t>durumda, </a:t>
            </a:r>
            <a:r>
              <a:rPr lang="tr-TR" sz="2400" b="1" i="1" dirty="0" err="1">
                <a:solidFill>
                  <a:srgbClr val="C00000"/>
                </a:solidFill>
              </a:rPr>
              <a:t>Hoshin</a:t>
            </a:r>
            <a:r>
              <a:rPr lang="tr-TR" sz="2400" b="1" i="1" dirty="0">
                <a:solidFill>
                  <a:srgbClr val="C00000"/>
                </a:solidFill>
              </a:rPr>
              <a:t> </a:t>
            </a:r>
            <a:r>
              <a:rPr lang="tr-TR" sz="2400" b="1" i="1" dirty="0" err="1">
                <a:solidFill>
                  <a:srgbClr val="C00000"/>
                </a:solidFill>
              </a:rPr>
              <a:t>Kanri</a:t>
            </a:r>
            <a:r>
              <a:rPr lang="tr-TR" sz="2400" b="1" dirty="0"/>
              <a:t> gibi açık geribildirim döngüleri oluşturmak ve sürdürmek </a:t>
            </a:r>
            <a:r>
              <a:rPr lang="tr-TR" sz="2400" b="1" dirty="0" smtClean="0"/>
              <a:t>uygundur</a:t>
            </a:r>
            <a:r>
              <a:rPr lang="tr-TR" sz="2400" b="1" dirty="0"/>
              <a:t>. Devam etmeye karar vermeden önce yeterli bilgi toplamanızı sağlar</a:t>
            </a:r>
            <a:r>
              <a:rPr lang="tr-TR" sz="2400" b="1" dirty="0" smtClean="0"/>
              <a:t>.</a:t>
            </a:r>
          </a:p>
          <a:p>
            <a:pPr algn="just"/>
            <a:endParaRPr lang="tr-TR" sz="2400" b="1" dirty="0"/>
          </a:p>
          <a:p>
            <a:pPr algn="just"/>
            <a:r>
              <a:rPr lang="tr-TR" sz="2400" b="1" i="1" dirty="0" err="1" smtClean="0">
                <a:solidFill>
                  <a:srgbClr val="0070C0"/>
                </a:solidFill>
              </a:rPr>
              <a:t>Hoshin</a:t>
            </a:r>
            <a:r>
              <a:rPr lang="tr-TR" sz="2400" b="1" i="1" dirty="0" smtClean="0">
                <a:solidFill>
                  <a:srgbClr val="0070C0"/>
                </a:solidFill>
              </a:rPr>
              <a:t> </a:t>
            </a:r>
            <a:r>
              <a:rPr lang="tr-TR" sz="2400" b="1" i="1" dirty="0" err="1" smtClean="0">
                <a:solidFill>
                  <a:srgbClr val="0070C0"/>
                </a:solidFill>
              </a:rPr>
              <a:t>Kanri</a:t>
            </a:r>
            <a:r>
              <a:rPr lang="tr-TR" sz="2400" b="1" i="1" dirty="0" smtClean="0">
                <a:solidFill>
                  <a:srgbClr val="0070C0"/>
                </a:solidFill>
              </a:rPr>
              <a:t>, </a:t>
            </a:r>
            <a:r>
              <a:rPr lang="tr-TR" sz="2400" dirty="0" smtClean="0"/>
              <a:t>bir organizasyonun fonksiyonlarını ve etkinliklerini hem dikey hem de yatay olarak stratejik hedefleriyle ilişkilendiren bir yönetim sürecidir.</a:t>
            </a:r>
            <a:endParaRPr lang="tr-TR" sz="2400" dirty="0"/>
          </a:p>
          <a:p>
            <a:pPr algn="just"/>
            <a:endParaRPr lang="tr-TR" sz="2400" dirty="0"/>
          </a:p>
        </p:txBody>
      </p:sp>
    </p:spTree>
    <p:extLst>
      <p:ext uri="{BB962C8B-B14F-4D97-AF65-F5344CB8AC3E}">
        <p14:creationId xmlns:p14="http://schemas.microsoft.com/office/powerpoint/2010/main" val="768401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5646" y="701383"/>
            <a:ext cx="8911687" cy="547868"/>
          </a:xfrm>
          <a:solidFill>
            <a:schemeClr val="bg2">
              <a:lumMod val="75000"/>
            </a:schemeClr>
          </a:solidFill>
        </p:spPr>
        <p:txBody>
          <a:bodyPr>
            <a:normAutofit fontScale="90000"/>
          </a:bodyPr>
          <a:lstStyle/>
          <a:p>
            <a:r>
              <a:rPr lang="tr-TR" b="1" dirty="0"/>
              <a:t>Uygula (Do</a:t>
            </a:r>
            <a:r>
              <a:rPr lang="tr-TR" b="1" dirty="0" smtClean="0"/>
              <a:t>)</a:t>
            </a:r>
            <a:endParaRPr lang="tr-TR" dirty="0"/>
          </a:p>
        </p:txBody>
      </p:sp>
      <p:sp>
        <p:nvSpPr>
          <p:cNvPr id="3" name="İçerik Yer Tutucusu 2"/>
          <p:cNvSpPr>
            <a:spLocks noGrp="1"/>
          </p:cNvSpPr>
          <p:nvPr>
            <p:ph idx="1"/>
          </p:nvPr>
        </p:nvSpPr>
        <p:spPr>
          <a:xfrm>
            <a:off x="1524000" y="1360180"/>
            <a:ext cx="5314682" cy="5101579"/>
          </a:xfrm>
        </p:spPr>
        <p:txBody>
          <a:bodyPr>
            <a:noAutofit/>
          </a:bodyPr>
          <a:lstStyle/>
          <a:p>
            <a:pPr algn="just"/>
            <a:r>
              <a:rPr lang="tr-TR" sz="2000" dirty="0" smtClean="0"/>
              <a:t>Plan </a:t>
            </a:r>
            <a:r>
              <a:rPr lang="tr-TR" sz="2000" dirty="0"/>
              <a:t>üzerinde anlaştıktan sonra harekete geçme zamanı. Bu </a:t>
            </a:r>
            <a:r>
              <a:rPr lang="tr-TR" sz="2000" dirty="0" smtClean="0"/>
              <a:t>aşamada, </a:t>
            </a:r>
            <a:r>
              <a:rPr lang="tr-TR" sz="2000" dirty="0"/>
              <a:t>önceki aşamada dikkate alınan her şeyi uygulayacaksınız.</a:t>
            </a:r>
          </a:p>
          <a:p>
            <a:pPr algn="just"/>
            <a:r>
              <a:rPr lang="tr-TR" sz="2000" dirty="0"/>
              <a:t>Bu aşamada öngörülemeyen sorunların ortaya çıkabileceğini unutmayın. Bu nedenle mükemmel bir durumda, öncelikle planınızı küçük ölçekli ve kontrollü bir ortama dahil etmeye çalışabilirsiniz.</a:t>
            </a:r>
          </a:p>
          <a:p>
            <a:pPr algn="just"/>
            <a:r>
              <a:rPr lang="tr-TR" sz="2000" dirty="0"/>
              <a:t>Standardizasyon, ekibinizin planı sorunsuz bir şekilde uygulamasına kesinlikle yardımcı olacak bir şeydir. Herkesin rollerini ve sorumluluklarını bildiğinden emin olun</a:t>
            </a:r>
            <a:r>
              <a:rPr lang="tr-TR" sz="2000" dirty="0" smtClean="0"/>
              <a:t>.</a:t>
            </a:r>
            <a:endParaRPr lang="tr-TR" sz="2000" dirty="0"/>
          </a:p>
        </p:txBody>
      </p:sp>
      <p:pic>
        <p:nvPicPr>
          <p:cNvPr id="3075" name="Picture 3"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964" y="1373983"/>
            <a:ext cx="4340181" cy="417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938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39888" y="714262"/>
            <a:ext cx="8911687" cy="547867"/>
          </a:xfrm>
          <a:solidFill>
            <a:schemeClr val="bg2">
              <a:lumMod val="75000"/>
            </a:schemeClr>
          </a:solidFill>
        </p:spPr>
        <p:txBody>
          <a:bodyPr>
            <a:normAutofit fontScale="90000"/>
          </a:bodyPr>
          <a:lstStyle/>
          <a:p>
            <a:r>
              <a:rPr lang="tr-TR" b="1" dirty="0"/>
              <a:t>Kontrol Et (</a:t>
            </a:r>
            <a:r>
              <a:rPr lang="tr-TR" b="1" dirty="0" err="1"/>
              <a:t>Check</a:t>
            </a:r>
            <a:r>
              <a:rPr lang="tr-TR" b="1" dirty="0" smtClean="0"/>
              <a:t>)</a:t>
            </a:r>
            <a:endParaRPr lang="tr-TR" dirty="0"/>
          </a:p>
        </p:txBody>
      </p:sp>
      <p:sp>
        <p:nvSpPr>
          <p:cNvPr id="3" name="İçerik Yer Tutucusu 2"/>
          <p:cNvSpPr>
            <a:spLocks noGrp="1"/>
          </p:cNvSpPr>
          <p:nvPr>
            <p:ph idx="1"/>
          </p:nvPr>
        </p:nvSpPr>
        <p:spPr>
          <a:xfrm>
            <a:off x="1357820" y="1373982"/>
            <a:ext cx="5743419" cy="4795170"/>
          </a:xfrm>
        </p:spPr>
        <p:txBody>
          <a:bodyPr>
            <a:noAutofit/>
          </a:bodyPr>
          <a:lstStyle/>
          <a:p>
            <a:pPr algn="just"/>
            <a:r>
              <a:rPr lang="tr-TR" sz="2100" dirty="0" smtClean="0"/>
              <a:t>Bu </a:t>
            </a:r>
            <a:r>
              <a:rPr lang="tr-TR" sz="2100" dirty="0"/>
              <a:t>muhtemelen PUKÖ döngüsünün en önemli aşamasıdır. Planınızı açıklığa kavuşturmak, tekrar eden hatalardan kaçınmak ve sürekli iyileştirmeyi başarıyla uygulamak istiyorsanız, “Kontrol Et” aşamasına yeterince dikkat etmeniz gerekir.</a:t>
            </a:r>
          </a:p>
          <a:p>
            <a:pPr algn="just"/>
            <a:r>
              <a:rPr lang="tr-TR" sz="2100" dirty="0"/>
              <a:t>Burada, planınızın yürütülmesini denetlemeniz ve ilk planınızın gerçekten işe yarayıp yaramadığını görmeniz gerekir. Dahası, ekibiniz mevcut sürecin sorunlu kısımlarını tespit edebilecek ve gelecekte bunları ortadan kaldırabilecektir. İşlem sırasında bir şeyler ters giderse, onu analiz etmeniz ve sorunların temel nedenini bulmanız gerekir</a:t>
            </a:r>
            <a:r>
              <a:rPr lang="tr-TR" sz="2100" dirty="0" smtClean="0"/>
              <a:t>.</a:t>
            </a:r>
            <a:endParaRPr lang="tr-TR" sz="2100" dirty="0"/>
          </a:p>
        </p:txBody>
      </p:sp>
      <p:pic>
        <p:nvPicPr>
          <p:cNvPr id="4" name="Picture 3"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654" y="1262129"/>
            <a:ext cx="3543921" cy="438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13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78525" y="701383"/>
            <a:ext cx="8911687" cy="560747"/>
          </a:xfrm>
          <a:solidFill>
            <a:schemeClr val="bg2">
              <a:lumMod val="75000"/>
            </a:schemeClr>
          </a:solidFill>
        </p:spPr>
        <p:txBody>
          <a:bodyPr>
            <a:normAutofit fontScale="90000"/>
          </a:bodyPr>
          <a:lstStyle/>
          <a:p>
            <a:r>
              <a:rPr lang="tr-TR" b="1" dirty="0"/>
              <a:t>Önlem Al (Action</a:t>
            </a:r>
            <a:r>
              <a:rPr lang="tr-TR" b="1" dirty="0" smtClean="0"/>
              <a:t>)</a:t>
            </a:r>
            <a:endParaRPr lang="tr-TR" dirty="0"/>
          </a:p>
        </p:txBody>
      </p:sp>
      <p:sp>
        <p:nvSpPr>
          <p:cNvPr id="3" name="İçerik Yer Tutucusu 2"/>
          <p:cNvSpPr>
            <a:spLocks noGrp="1"/>
          </p:cNvSpPr>
          <p:nvPr>
            <p:ph idx="1"/>
          </p:nvPr>
        </p:nvSpPr>
        <p:spPr>
          <a:xfrm>
            <a:off x="1434577" y="1343760"/>
            <a:ext cx="6232817" cy="5191152"/>
          </a:xfrm>
        </p:spPr>
        <p:txBody>
          <a:bodyPr>
            <a:noAutofit/>
          </a:bodyPr>
          <a:lstStyle/>
          <a:p>
            <a:pPr algn="just"/>
            <a:r>
              <a:rPr lang="tr-TR" sz="2400" dirty="0" smtClean="0"/>
              <a:t>Daha </a:t>
            </a:r>
            <a:r>
              <a:rPr lang="tr-TR" sz="2400" dirty="0"/>
              <a:t>önce planınızı geliştirdiniz, uyguladınız ve kontrol ettiniz. Şimdi harekete geçmelisin.</a:t>
            </a:r>
          </a:p>
          <a:p>
            <a:pPr algn="just"/>
            <a:r>
              <a:rPr lang="tr-TR" sz="2400" dirty="0"/>
              <a:t>Her şey mükemmel görünüyorsa ve ekibiniz hedeflere ulaşmayı başardıysa, ilk planınıza devam edebilir ve uygulayabilirsiniz.</a:t>
            </a:r>
          </a:p>
          <a:p>
            <a:pPr algn="just"/>
            <a:r>
              <a:rPr lang="tr-TR" sz="2400" dirty="0"/>
              <a:t>Hedeflerin yerine getirilmesi halinde tüm planın benimsenmesi uygun olabilir. Sırasıyla, PUKÖ modeliniz yeni standart temel olacaktır. Ancak, standartlaştırılmış bir planı her tekrarladığınızda, ekibinize tüm adımları dikkatlice tekrar atmasını ve geliştirmeye çalışmasını hatırlatın</a:t>
            </a:r>
            <a:r>
              <a:rPr lang="tr-TR" sz="2400" dirty="0" smtClean="0"/>
              <a:t>.</a:t>
            </a:r>
            <a:endParaRPr lang="tr-TR" sz="2400" dirty="0"/>
          </a:p>
        </p:txBody>
      </p:sp>
      <p:pic>
        <p:nvPicPr>
          <p:cNvPr id="4" name="Picture 3"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395" y="1262130"/>
            <a:ext cx="2922818" cy="438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579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62620" y="743712"/>
            <a:ext cx="8915400" cy="4620768"/>
          </a:xfrm>
        </p:spPr>
        <p:txBody>
          <a:bodyPr>
            <a:noAutofit/>
          </a:bodyPr>
          <a:lstStyle/>
          <a:p>
            <a:pPr algn="just"/>
            <a:r>
              <a:rPr lang="tr-TR" sz="2400" dirty="0"/>
              <a:t>Planla-Uygula-Kontrol Et-Önlem Al döngüsü, kuruluşunuzun herhangi bir düzeyindeki sorunları düzeltmek için basit ama güçlü bir çerçevedir. </a:t>
            </a:r>
            <a:r>
              <a:rPr lang="tr-TR" sz="2400" dirty="0" err="1"/>
              <a:t>Hoshin</a:t>
            </a:r>
            <a:r>
              <a:rPr lang="tr-TR" sz="2400" dirty="0"/>
              <a:t> </a:t>
            </a:r>
            <a:r>
              <a:rPr lang="tr-TR" sz="2400" dirty="0" err="1"/>
              <a:t>Kanri</a:t>
            </a:r>
            <a:r>
              <a:rPr lang="tr-TR" sz="2400" dirty="0"/>
              <a:t> gibi daha büyük bir planlama sürecinin parçası olabilir.</a:t>
            </a:r>
          </a:p>
          <a:p>
            <a:pPr algn="just"/>
            <a:r>
              <a:rPr lang="tr-TR" sz="2400" dirty="0"/>
              <a:t>Tekrarlayan yaklaşım, ekibinizin çözüm bulma ve test etmesine ve atık azaltma döngüsüyle bunları geliştirmesine yardımcı olur.</a:t>
            </a:r>
          </a:p>
          <a:p>
            <a:pPr algn="just"/>
            <a:r>
              <a:rPr lang="tr-TR" sz="2400" dirty="0"/>
              <a:t>PUKÖ döngüsü, sürekli iyileştirme için zorunlu bir taahhüt içerir ve üretkenlik ve verimlilik üzerinde olumlu bir etkisi olabilir.</a:t>
            </a:r>
          </a:p>
          <a:p>
            <a:pPr algn="just"/>
            <a:r>
              <a:rPr lang="tr-TR" sz="2400" dirty="0"/>
              <a:t>Son olarak, PUKÖ modelinin belirli bir süre gerektirdiğini ve acil sorunların çözümü için uygun olmayabileceğini unutmayın.</a:t>
            </a:r>
          </a:p>
        </p:txBody>
      </p:sp>
    </p:spTree>
    <p:extLst>
      <p:ext uri="{BB962C8B-B14F-4D97-AF65-F5344CB8AC3E}">
        <p14:creationId xmlns:p14="http://schemas.microsoft.com/office/powerpoint/2010/main" val="2968045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76465" y="730747"/>
            <a:ext cx="8911687" cy="842021"/>
          </a:xfrm>
        </p:spPr>
        <p:txBody>
          <a:bodyPr>
            <a:noAutofit/>
          </a:bodyPr>
          <a:lstStyle/>
          <a:p>
            <a:pPr algn="ctr"/>
            <a:r>
              <a:rPr lang="tr-TR" sz="2400" i="1" dirty="0"/>
              <a:t>Japonlara </a:t>
            </a:r>
            <a:r>
              <a:rPr lang="tr-TR" sz="2400" b="1" i="1" dirty="0"/>
              <a:t>kalite yönetim sistemini</a:t>
            </a:r>
            <a:r>
              <a:rPr lang="tr-TR" sz="2400" i="1" dirty="0"/>
              <a:t> öğreten kişi olarak bilinen </a:t>
            </a:r>
            <a:r>
              <a:rPr lang="tr-TR" sz="2400" b="1" i="1" dirty="0"/>
              <a:t>William </a:t>
            </a:r>
            <a:r>
              <a:rPr lang="tr-TR" sz="2400" b="1" i="1" dirty="0" err="1"/>
              <a:t>Edwards</a:t>
            </a:r>
            <a:r>
              <a:rPr lang="tr-TR" sz="2400" b="1" i="1" dirty="0"/>
              <a:t> </a:t>
            </a:r>
            <a:r>
              <a:rPr lang="tr-TR" sz="2400" b="1" i="1" dirty="0" err="1"/>
              <a:t>Deming’in</a:t>
            </a:r>
            <a:r>
              <a:rPr lang="tr-TR" sz="2400" b="1" i="1" dirty="0"/>
              <a:t> </a:t>
            </a:r>
            <a:r>
              <a:rPr lang="tr-TR" sz="2400" i="1" dirty="0"/>
              <a:t>14 </a:t>
            </a:r>
            <a:r>
              <a:rPr lang="tr-TR" sz="2400" i="1" dirty="0" smtClean="0"/>
              <a:t>ilkesi...</a:t>
            </a:r>
            <a:br>
              <a:rPr lang="tr-TR" sz="2400" i="1" dirty="0" smtClean="0"/>
            </a:br>
            <a:r>
              <a:rPr lang="tr-TR" sz="2400" i="1" dirty="0" smtClean="0"/>
              <a:t/>
            </a:r>
            <a:br>
              <a:rPr lang="tr-TR" sz="2400" i="1" dirty="0" smtClean="0"/>
            </a:br>
            <a:r>
              <a:rPr lang="tr-TR" sz="2400" i="1" dirty="0" smtClean="0"/>
              <a:t>Günümüzde </a:t>
            </a:r>
            <a:r>
              <a:rPr lang="tr-TR" sz="2400" i="1" dirty="0"/>
              <a:t>işletme yönetimlerinde </a:t>
            </a:r>
            <a:r>
              <a:rPr lang="tr-TR" sz="2400" b="1" i="1" dirty="0"/>
              <a:t>bir çok yeni yaklaşım</a:t>
            </a:r>
            <a:r>
              <a:rPr lang="tr-TR" sz="2400" i="1" dirty="0"/>
              <a:t> olsa da </a:t>
            </a:r>
            <a:r>
              <a:rPr lang="tr-TR" sz="2400" i="1" dirty="0" err="1"/>
              <a:t>Deming’in</a:t>
            </a:r>
            <a:r>
              <a:rPr lang="tr-TR" sz="2400" i="1" dirty="0"/>
              <a:t> ilkelerinin hala geçerliliğini koruduğunu söylemek </a:t>
            </a:r>
            <a:r>
              <a:rPr lang="tr-TR" sz="2400" i="1" dirty="0" smtClean="0"/>
              <a:t>mümkündür.</a:t>
            </a:r>
            <a:endParaRPr lang="tr-TR" sz="2400" dirty="0"/>
          </a:p>
        </p:txBody>
      </p:sp>
      <p:pic>
        <p:nvPicPr>
          <p:cNvPr id="5122" name="Picture 2"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65" y="3000971"/>
            <a:ext cx="8526162" cy="290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998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txBox="1">
            <a:spLocks/>
          </p:cNvSpPr>
          <p:nvPr/>
        </p:nvSpPr>
        <p:spPr>
          <a:xfrm>
            <a:off x="1471498" y="1903963"/>
            <a:ext cx="8915400" cy="22047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Calibri" panose="020F0502020204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Calibri" panose="020F0502020204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Calibri" panose="020F0502020204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alibri" panose="020F0502020204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alibri" panose="020F0502020204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tr-TR" sz="2800" i="1" dirty="0" smtClean="0"/>
              <a:t>“14 madde her yerde, </a:t>
            </a:r>
            <a:r>
              <a:rPr lang="tr-TR" sz="2800" b="1" i="1" dirty="0" smtClean="0"/>
              <a:t>büyük</a:t>
            </a:r>
            <a:r>
              <a:rPr lang="tr-TR" sz="2800" i="1" dirty="0" smtClean="0"/>
              <a:t> kuruluşlar için olduğu kadar </a:t>
            </a:r>
            <a:r>
              <a:rPr lang="tr-TR" sz="2800" b="1" i="1" dirty="0" smtClean="0"/>
              <a:t>küçükler</a:t>
            </a:r>
            <a:r>
              <a:rPr lang="tr-TR" sz="2800" i="1" dirty="0" smtClean="0"/>
              <a:t> için de, </a:t>
            </a:r>
            <a:r>
              <a:rPr lang="tr-TR" sz="2800" b="1" i="1" dirty="0" smtClean="0"/>
              <a:t>imalat</a:t>
            </a:r>
            <a:r>
              <a:rPr lang="tr-TR" sz="2800" i="1" dirty="0" smtClean="0"/>
              <a:t> sektörleri için olduğu kadar</a:t>
            </a:r>
            <a:r>
              <a:rPr lang="tr-TR" sz="2800" b="1" i="1" dirty="0" smtClean="0"/>
              <a:t> hizmet</a:t>
            </a:r>
            <a:r>
              <a:rPr lang="tr-TR" sz="2800" i="1" dirty="0" smtClean="0"/>
              <a:t> sektörleri için de geçerlidir. Bir şirket içindeki bölümler için de geçerlidir.”</a:t>
            </a:r>
            <a:endParaRPr lang="tr-TR" sz="2800" dirty="0"/>
          </a:p>
        </p:txBody>
      </p:sp>
    </p:spTree>
    <p:extLst>
      <p:ext uri="{BB962C8B-B14F-4D97-AF65-F5344CB8AC3E}">
        <p14:creationId xmlns:p14="http://schemas.microsoft.com/office/powerpoint/2010/main" val="1777099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324843" y="754238"/>
            <a:ext cx="8111509" cy="584775"/>
          </a:xfrm>
          <a:prstGeom prst="rect">
            <a:avLst/>
          </a:prstGeom>
        </p:spPr>
        <p:txBody>
          <a:bodyPr wrap="square">
            <a:spAutoFit/>
          </a:bodyPr>
          <a:lstStyle/>
          <a:p>
            <a:pPr algn="ctr"/>
            <a:r>
              <a:rPr lang="tr-TR" sz="3200" b="1" i="0" dirty="0" smtClean="0">
                <a:effectLst/>
                <a:latin typeface="Calibri" panose="020F0502020204030204" pitchFamily="34" charset="0"/>
              </a:rPr>
              <a:t>14 Nokta İlkesi</a:t>
            </a:r>
          </a:p>
        </p:txBody>
      </p:sp>
      <p:pic>
        <p:nvPicPr>
          <p:cNvPr id="4098" name="Picture 2" descr="C:\Users\Mevlüt\Desktop\kalitemeraklisi50jp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27" y="1339013"/>
            <a:ext cx="8855242" cy="503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83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26194" y="1303894"/>
            <a:ext cx="8915400" cy="4517355"/>
          </a:xfrm>
        </p:spPr>
        <p:txBody>
          <a:bodyPr>
            <a:noAutofit/>
          </a:bodyPr>
          <a:lstStyle/>
          <a:p>
            <a:pPr algn="just"/>
            <a:r>
              <a:rPr lang="tr-TR" sz="2800" dirty="0" smtClean="0"/>
              <a:t>Kimse </a:t>
            </a:r>
            <a:r>
              <a:rPr lang="tr-TR" sz="2800" dirty="0"/>
              <a:t>bir hedefe</a:t>
            </a:r>
            <a:r>
              <a:rPr lang="tr-TR" sz="2800" b="1" dirty="0"/>
              <a:t> karar vermeden</a:t>
            </a:r>
            <a:r>
              <a:rPr lang="tr-TR" sz="2800" dirty="0"/>
              <a:t> </a:t>
            </a:r>
            <a:r>
              <a:rPr lang="tr-TR" sz="2800" dirty="0" smtClean="0"/>
              <a:t>amaç sürekliliğine </a:t>
            </a:r>
            <a:r>
              <a:rPr lang="tr-TR" sz="2800" dirty="0"/>
              <a:t>sahip olamaz. Bu yüzden, </a:t>
            </a:r>
            <a:r>
              <a:rPr lang="tr-TR" sz="2800" dirty="0" smtClean="0"/>
              <a:t>amaç sürekliliği </a:t>
            </a:r>
            <a:r>
              <a:rPr lang="tr-TR" sz="2800" dirty="0"/>
              <a:t>ilkesini uygulamak isteyen herkes, işe hedefini ya da amacını belirterek başlamalıdır. Kısaca: </a:t>
            </a:r>
            <a:r>
              <a:rPr lang="tr-TR" sz="2800" b="1" i="1" dirty="0" smtClean="0"/>
              <a:t>Üründe iyileştirme </a:t>
            </a:r>
            <a:r>
              <a:rPr lang="tr-TR" sz="2800" b="1" i="1" dirty="0"/>
              <a:t>amacını sürekli </a:t>
            </a:r>
            <a:r>
              <a:rPr lang="tr-TR" sz="2800" b="1" i="1" dirty="0" smtClean="0"/>
              <a:t>kılın.</a:t>
            </a:r>
            <a:endParaRPr lang="tr-TR" sz="2800" dirty="0"/>
          </a:p>
          <a:p>
            <a:pPr algn="just"/>
            <a:r>
              <a:rPr lang="tr-TR" sz="2800" dirty="0" smtClean="0"/>
              <a:t>Sürekli </a:t>
            </a:r>
            <a:r>
              <a:rPr lang="tr-TR" sz="2800" dirty="0"/>
              <a:t>iyileştirme birim alandan alınacak ürün miktarının arttırılması için toprağın, tohumun ve üretim yöntemlerinin geliştirilmesi çalışmalarıdır.</a:t>
            </a:r>
          </a:p>
          <a:p>
            <a:pPr marL="0" indent="0">
              <a:buNone/>
            </a:pPr>
            <a:endParaRPr lang="tr-TR" sz="2800" dirty="0"/>
          </a:p>
        </p:txBody>
      </p:sp>
      <p:sp>
        <p:nvSpPr>
          <p:cNvPr id="4" name="Dikdörtgen 3"/>
          <p:cNvSpPr/>
          <p:nvPr/>
        </p:nvSpPr>
        <p:spPr>
          <a:xfrm>
            <a:off x="1726194" y="716958"/>
            <a:ext cx="3632726" cy="461665"/>
          </a:xfrm>
          <a:prstGeom prst="rect">
            <a:avLst/>
          </a:prstGeom>
          <a:solidFill>
            <a:schemeClr val="tx2">
              <a:lumMod val="60000"/>
              <a:lumOff val="40000"/>
            </a:schemeClr>
          </a:solidFill>
        </p:spPr>
        <p:txBody>
          <a:bodyPr wrap="none">
            <a:spAutoFit/>
          </a:bodyPr>
          <a:lstStyle/>
          <a:p>
            <a:r>
              <a:rPr lang="tr-TR" sz="2400" b="1" dirty="0" smtClean="0"/>
              <a:t>1. </a:t>
            </a:r>
            <a:r>
              <a:rPr lang="tr-TR" sz="2400" b="1" dirty="0"/>
              <a:t>İlke: </a:t>
            </a:r>
            <a:r>
              <a:rPr lang="tr-TR" sz="2400" b="1" dirty="0" smtClean="0"/>
              <a:t>Amaç Sürekliliği</a:t>
            </a:r>
            <a:endParaRPr lang="tr-TR" sz="2400" b="1" dirty="0"/>
          </a:p>
        </p:txBody>
      </p:sp>
    </p:spTree>
    <p:extLst>
      <p:ext uri="{BB962C8B-B14F-4D97-AF65-F5344CB8AC3E}">
        <p14:creationId xmlns:p14="http://schemas.microsoft.com/office/powerpoint/2010/main" val="2219366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36191" y="828632"/>
            <a:ext cx="6888481" cy="4708981"/>
          </a:xfrm>
          <a:prstGeom prst="rect">
            <a:avLst/>
          </a:prstGeom>
        </p:spPr>
        <p:txBody>
          <a:bodyPr wrap="square">
            <a:spAutoFit/>
          </a:bodyPr>
          <a:lstStyle/>
          <a:p>
            <a:pPr algn="just"/>
            <a:r>
              <a:rPr lang="tr-TR" sz="2000" b="1" i="1" dirty="0">
                <a:solidFill>
                  <a:srgbClr val="C00000"/>
                </a:solidFill>
                <a:latin typeface="Calibri" panose="020F0502020204030204" pitchFamily="34" charset="0"/>
              </a:rPr>
              <a:t>Endüstri 1.0</a:t>
            </a:r>
          </a:p>
          <a:p>
            <a:pPr algn="just"/>
            <a:endParaRPr lang="tr-TR" sz="2000" dirty="0" smtClean="0">
              <a:solidFill>
                <a:srgbClr val="002060"/>
              </a:solidFill>
              <a:latin typeface="Calibri" panose="020F0502020204030204" pitchFamily="34" charset="0"/>
            </a:endParaRPr>
          </a:p>
          <a:p>
            <a:pPr algn="just"/>
            <a:r>
              <a:rPr lang="tr-TR" sz="2000" dirty="0" smtClean="0">
                <a:solidFill>
                  <a:srgbClr val="002060"/>
                </a:solidFill>
                <a:latin typeface="Calibri" panose="020F0502020204030204" pitchFamily="34" charset="0"/>
              </a:rPr>
              <a:t>1712 yılında Thomas </a:t>
            </a:r>
            <a:r>
              <a:rPr lang="tr-TR" sz="2000" dirty="0" err="1" smtClean="0">
                <a:solidFill>
                  <a:srgbClr val="002060"/>
                </a:solidFill>
                <a:latin typeface="Calibri" panose="020F0502020204030204" pitchFamily="34" charset="0"/>
              </a:rPr>
              <a:t>Newcomen</a:t>
            </a:r>
            <a:r>
              <a:rPr lang="tr-TR" sz="2000" dirty="0" smtClean="0">
                <a:solidFill>
                  <a:srgbClr val="002060"/>
                </a:solidFill>
                <a:latin typeface="Calibri" panose="020F0502020204030204" pitchFamily="34" charset="0"/>
              </a:rPr>
              <a:t> yeni bir tür buhar makinesi geliştirdi. Bu makinenin pistonu bir zincir yardımıyla bir kaldıraca, kaldıraç da su tulumbasına bağlanmıştı. Piston silindirin en üst noktasında iken silindirin içine gönderilen soğuk su buharı yoğunlaştırılıyor, böylece atmosferik basınç pistona aşağıya doğru kuvvet uyguladığında su madenden yükseliyordu.</a:t>
            </a:r>
          </a:p>
          <a:p>
            <a:pPr algn="just"/>
            <a:endParaRPr lang="tr-TR" sz="2000" dirty="0">
              <a:solidFill>
                <a:srgbClr val="002060"/>
              </a:solidFill>
              <a:latin typeface="Calibri" panose="020F0502020204030204" pitchFamily="34" charset="0"/>
            </a:endParaRPr>
          </a:p>
          <a:p>
            <a:pPr algn="just"/>
            <a:r>
              <a:rPr lang="tr-TR" sz="2000" dirty="0" smtClean="0">
                <a:solidFill>
                  <a:srgbClr val="002060"/>
                </a:solidFill>
                <a:latin typeface="Calibri" panose="020F0502020204030204" pitchFamily="34" charset="0"/>
              </a:rPr>
              <a:t>1764 yılında bozulan </a:t>
            </a:r>
            <a:r>
              <a:rPr lang="tr-TR" sz="2000" dirty="0" err="1" smtClean="0">
                <a:solidFill>
                  <a:srgbClr val="002060"/>
                </a:solidFill>
                <a:latin typeface="Calibri" panose="020F0502020204030204" pitchFamily="34" charset="0"/>
              </a:rPr>
              <a:t>Newcomen</a:t>
            </a:r>
            <a:r>
              <a:rPr lang="tr-TR" sz="2000" dirty="0" smtClean="0">
                <a:solidFill>
                  <a:srgbClr val="002060"/>
                </a:solidFill>
                <a:latin typeface="Calibri" panose="020F0502020204030204" pitchFamily="34" charset="0"/>
              </a:rPr>
              <a:t> makinelerinden birini onaran James </a:t>
            </a:r>
            <a:r>
              <a:rPr lang="tr-TR" sz="2000" dirty="0" err="1" smtClean="0">
                <a:solidFill>
                  <a:srgbClr val="002060"/>
                </a:solidFill>
                <a:latin typeface="Calibri" panose="020F0502020204030204" pitchFamily="34" charset="0"/>
              </a:rPr>
              <a:t>Watt</a:t>
            </a:r>
            <a:r>
              <a:rPr lang="tr-TR" sz="2000" dirty="0" smtClean="0">
                <a:solidFill>
                  <a:srgbClr val="002060"/>
                </a:solidFill>
                <a:latin typeface="Calibri" panose="020F0502020204030204" pitchFamily="34" charset="0"/>
              </a:rPr>
              <a:t>, bu makineyi geliştirerek iki odalı ve supaplı hale getirdi. Bu odalardan biri sürekli sıcak, diğeri soğuk tutuluyordu. </a:t>
            </a:r>
            <a:r>
              <a:rPr lang="tr-TR" sz="2000" dirty="0" err="1" smtClean="0">
                <a:solidFill>
                  <a:srgbClr val="002060"/>
                </a:solidFill>
                <a:latin typeface="Calibri" panose="020F0502020204030204" pitchFamily="34" charset="0"/>
              </a:rPr>
              <a:t>Watt</a:t>
            </a:r>
            <a:r>
              <a:rPr lang="tr-TR" sz="2000" dirty="0" smtClean="0">
                <a:solidFill>
                  <a:srgbClr val="002060"/>
                </a:solidFill>
                <a:latin typeface="Calibri" panose="020F0502020204030204" pitchFamily="34" charset="0"/>
              </a:rPr>
              <a:t> 1781 yılında yeni mekanik aksamlar ekleyerek makineyi iyice geliştirdi. Bu yeni katkıyla buhar makinesi sanayiye uygulanabilir hale geldi. </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704" y="828632"/>
            <a:ext cx="2652903" cy="4477633"/>
          </a:xfrm>
          <a:prstGeom prst="rect">
            <a:avLst/>
          </a:prstGeom>
        </p:spPr>
      </p:pic>
    </p:spTree>
    <p:extLst>
      <p:ext uri="{BB962C8B-B14F-4D97-AF65-F5344CB8AC3E}">
        <p14:creationId xmlns:p14="http://schemas.microsoft.com/office/powerpoint/2010/main" val="698998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91648" y="1159408"/>
            <a:ext cx="9788415" cy="5104325"/>
          </a:xfrm>
        </p:spPr>
        <p:txBody>
          <a:bodyPr>
            <a:noAutofit/>
          </a:bodyPr>
          <a:lstStyle/>
          <a:p>
            <a:pPr algn="just"/>
            <a:r>
              <a:rPr lang="tr-TR" sz="2000" dirty="0" smtClean="0"/>
              <a:t>Bu </a:t>
            </a:r>
            <a:r>
              <a:rPr lang="tr-TR" sz="2000" dirty="0"/>
              <a:t>maddede vurgulanması gereken </a:t>
            </a:r>
            <a:r>
              <a:rPr lang="tr-TR" sz="2000" b="1" dirty="0"/>
              <a:t>iki yeni</a:t>
            </a:r>
            <a:r>
              <a:rPr lang="tr-TR" sz="2000" dirty="0"/>
              <a:t> felsefe vardır: </a:t>
            </a:r>
            <a:r>
              <a:rPr lang="tr-TR" sz="2000" b="1" i="1" dirty="0">
                <a:solidFill>
                  <a:srgbClr val="FF0000"/>
                </a:solidFill>
              </a:rPr>
              <a:t>Kaliteyi müşterinin belirlediğini kavramak </a:t>
            </a:r>
            <a:r>
              <a:rPr lang="tr-TR" sz="2000" dirty="0"/>
              <a:t>ve </a:t>
            </a:r>
            <a:r>
              <a:rPr lang="tr-TR" sz="2000" b="1" i="1" dirty="0">
                <a:solidFill>
                  <a:srgbClr val="0070C0"/>
                </a:solidFill>
              </a:rPr>
              <a:t>rekabetin yerine işbirliğini geçirmek.</a:t>
            </a:r>
          </a:p>
          <a:p>
            <a:pPr algn="just"/>
            <a:r>
              <a:rPr lang="tr-TR" sz="2000" dirty="0"/>
              <a:t>İlk felsefeye ilişkin olarak, </a:t>
            </a:r>
            <a:r>
              <a:rPr lang="tr-TR" sz="2000" b="1" dirty="0"/>
              <a:t>kolaylaştırıcılar</a:t>
            </a:r>
            <a:r>
              <a:rPr lang="tr-TR" sz="2000" dirty="0"/>
              <a:t> takım üyelerinin iç ve dış müşterileri için neyin en iyi olduğunu bildikleri düşüncesine kapılmamalarına yardımcı olmaları gerekir. </a:t>
            </a:r>
            <a:endParaRPr lang="tr-TR" sz="2000" dirty="0" smtClean="0"/>
          </a:p>
          <a:p>
            <a:pPr algn="just"/>
            <a:r>
              <a:rPr lang="tr-TR" sz="2000" dirty="0" smtClean="0"/>
              <a:t>Bu </a:t>
            </a:r>
            <a:r>
              <a:rPr lang="tr-TR" sz="2000" dirty="0"/>
              <a:t>strateji bir takımın üzerinde çalışabileceği basit adımlardan oluşur:</a:t>
            </a:r>
          </a:p>
          <a:p>
            <a:pPr algn="just">
              <a:buFont typeface="Wingdings" panose="05000000000000000000" pitchFamily="2" charset="2"/>
              <a:buChar char="ü"/>
            </a:pPr>
            <a:r>
              <a:rPr lang="tr-TR" sz="2000" i="1" dirty="0"/>
              <a:t>Müşteri </a:t>
            </a:r>
            <a:r>
              <a:rPr lang="tr-TR" sz="2000" dirty="0"/>
              <a:t>terimini </a:t>
            </a:r>
            <a:r>
              <a:rPr lang="tr-TR" sz="2000" dirty="0" smtClean="0"/>
              <a:t>tanımlamak;</a:t>
            </a:r>
          </a:p>
          <a:p>
            <a:pPr algn="just">
              <a:buFont typeface="Wingdings" panose="05000000000000000000" pitchFamily="2" charset="2"/>
              <a:buChar char="ü"/>
            </a:pPr>
            <a:r>
              <a:rPr lang="tr-TR" sz="2000" dirty="0" smtClean="0"/>
              <a:t>Müşterilerinizi belirlemek;</a:t>
            </a:r>
          </a:p>
          <a:p>
            <a:pPr algn="just">
              <a:buFont typeface="Wingdings" panose="05000000000000000000" pitchFamily="2" charset="2"/>
              <a:buChar char="ü"/>
            </a:pPr>
            <a:r>
              <a:rPr lang="tr-TR" sz="2000" dirty="0" smtClean="0"/>
              <a:t>Müşterileriniz </a:t>
            </a:r>
            <a:r>
              <a:rPr lang="tr-TR" sz="2000" dirty="0"/>
              <a:t>arasında öncelik sıralaması </a:t>
            </a:r>
            <a:r>
              <a:rPr lang="tr-TR" sz="2000" dirty="0" smtClean="0"/>
              <a:t>yapmak;</a:t>
            </a:r>
          </a:p>
          <a:p>
            <a:pPr algn="just">
              <a:buFont typeface="Wingdings" panose="05000000000000000000" pitchFamily="2" charset="2"/>
              <a:buChar char="ü"/>
            </a:pPr>
            <a:r>
              <a:rPr lang="tr-TR" sz="2000" dirty="0" smtClean="0"/>
              <a:t>Bu </a:t>
            </a:r>
            <a:r>
              <a:rPr lang="tr-TR" sz="2000" dirty="0"/>
              <a:t>öncelik sıralaması içinden bir </a:t>
            </a:r>
            <a:r>
              <a:rPr lang="tr-TR" sz="2000" dirty="0" smtClean="0"/>
              <a:t>müşteriyi </a:t>
            </a:r>
            <a:r>
              <a:rPr lang="tr-TR" sz="2000" dirty="0"/>
              <a:t>seçip neler istediğini </a:t>
            </a:r>
            <a:r>
              <a:rPr lang="tr-TR" sz="2000" dirty="0" smtClean="0"/>
              <a:t>öğrenmek;</a:t>
            </a:r>
          </a:p>
          <a:p>
            <a:pPr algn="just">
              <a:buFont typeface="Wingdings" panose="05000000000000000000" pitchFamily="2" charset="2"/>
              <a:buChar char="ü"/>
            </a:pPr>
            <a:r>
              <a:rPr lang="tr-TR" sz="2000" dirty="0" smtClean="0"/>
              <a:t>Seçilen </a:t>
            </a:r>
            <a:r>
              <a:rPr lang="tr-TR" sz="2000" dirty="0"/>
              <a:t>müşterinin isteklerinin ne ölçüde karşılanabildiğine ilişkin ölçüler </a:t>
            </a:r>
            <a:r>
              <a:rPr lang="tr-TR" sz="2000" dirty="0" smtClean="0"/>
              <a:t>geliştirmek;</a:t>
            </a:r>
          </a:p>
          <a:p>
            <a:pPr algn="just">
              <a:buFont typeface="Wingdings" panose="05000000000000000000" pitchFamily="2" charset="2"/>
              <a:buChar char="ü"/>
            </a:pPr>
            <a:r>
              <a:rPr lang="tr-TR" sz="2000" dirty="0" smtClean="0"/>
              <a:t>Bu </a:t>
            </a:r>
            <a:r>
              <a:rPr lang="tr-TR" sz="2000" dirty="0"/>
              <a:t>ölçüleri etkileyen süreçleri iyileştirmek amacıyla sürekli olarak çalışmak.</a:t>
            </a:r>
          </a:p>
          <a:p>
            <a:pPr algn="just"/>
            <a:r>
              <a:rPr lang="tr-TR" sz="2000" dirty="0"/>
              <a:t>Diğer müşteriler için de 4-6. adımlar arasındaki işlemleri tekrar yapmak</a:t>
            </a:r>
            <a:r>
              <a:rPr lang="tr-TR" sz="2000" dirty="0" smtClean="0"/>
              <a:t>.</a:t>
            </a:r>
            <a:endParaRPr lang="tr-TR" sz="2000" dirty="0"/>
          </a:p>
        </p:txBody>
      </p:sp>
      <p:sp>
        <p:nvSpPr>
          <p:cNvPr id="4" name="Dikdörtgen 3"/>
          <p:cNvSpPr/>
          <p:nvPr/>
        </p:nvSpPr>
        <p:spPr>
          <a:xfrm>
            <a:off x="1742061" y="697743"/>
            <a:ext cx="5218095" cy="461665"/>
          </a:xfrm>
          <a:prstGeom prst="rect">
            <a:avLst/>
          </a:prstGeom>
          <a:solidFill>
            <a:schemeClr val="tx2">
              <a:lumMod val="60000"/>
              <a:lumOff val="40000"/>
            </a:schemeClr>
          </a:solidFill>
        </p:spPr>
        <p:txBody>
          <a:bodyPr wrap="none">
            <a:spAutoFit/>
          </a:bodyPr>
          <a:lstStyle/>
          <a:p>
            <a:r>
              <a:rPr lang="tr-TR" sz="2400" b="1" dirty="0" smtClean="0"/>
              <a:t>2. İlke: </a:t>
            </a:r>
            <a:r>
              <a:rPr lang="tr-TR" sz="2400" b="1" dirty="0"/>
              <a:t>Yeni Bir Felsefe Benimseyin</a:t>
            </a:r>
          </a:p>
        </p:txBody>
      </p:sp>
    </p:spTree>
    <p:extLst>
      <p:ext uri="{BB962C8B-B14F-4D97-AF65-F5344CB8AC3E}">
        <p14:creationId xmlns:p14="http://schemas.microsoft.com/office/powerpoint/2010/main" val="139206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87004" y="719328"/>
            <a:ext cx="8915400" cy="3777622"/>
          </a:xfrm>
        </p:spPr>
        <p:txBody>
          <a:bodyPr>
            <a:normAutofit/>
          </a:bodyPr>
          <a:lstStyle/>
          <a:p>
            <a:pPr marL="0" indent="0" algn="ctr">
              <a:buNone/>
            </a:pPr>
            <a:r>
              <a:rPr lang="tr-TR" sz="2800" dirty="0"/>
              <a:t>İkinci yeni felsefe ise </a:t>
            </a:r>
            <a:r>
              <a:rPr lang="tr-TR" sz="2800" dirty="0" smtClean="0"/>
              <a:t>rekabetin </a:t>
            </a:r>
            <a:r>
              <a:rPr lang="tr-TR" sz="2800" dirty="0"/>
              <a:t>yerine </a:t>
            </a:r>
            <a:r>
              <a:rPr lang="tr-TR" sz="2800" b="1" dirty="0"/>
              <a:t>işbirliğini</a:t>
            </a:r>
            <a:r>
              <a:rPr lang="tr-TR" sz="2800" dirty="0"/>
              <a:t> koymaktır. Takım üyeleri kendi aralarında ya da diğer takımlarla rekabete teşvik edilirlerse, elde edebilecekleri sonuçlar çok daha yavaş ortaya çıkacaktır (tabii hiç çıkmayabilir de) ve </a:t>
            </a:r>
            <a:r>
              <a:rPr lang="tr-TR" sz="2800" b="1" dirty="0"/>
              <a:t>potansiyellerinin tamamı</a:t>
            </a:r>
            <a:r>
              <a:rPr lang="tr-TR" sz="2800" dirty="0"/>
              <a:t> açığa çıkmayacaktır.</a:t>
            </a:r>
          </a:p>
          <a:p>
            <a:pPr algn="ctr"/>
            <a:endParaRPr lang="tr-TR" sz="2800" dirty="0"/>
          </a:p>
        </p:txBody>
      </p:sp>
    </p:spTree>
    <p:extLst>
      <p:ext uri="{BB962C8B-B14F-4D97-AF65-F5344CB8AC3E}">
        <p14:creationId xmlns:p14="http://schemas.microsoft.com/office/powerpoint/2010/main" val="11488539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1375" y="709454"/>
            <a:ext cx="9616225" cy="509746"/>
          </a:xfrm>
          <a:solidFill>
            <a:schemeClr val="tx2">
              <a:lumMod val="60000"/>
              <a:lumOff val="40000"/>
            </a:schemeClr>
          </a:solidFill>
        </p:spPr>
        <p:txBody>
          <a:bodyPr>
            <a:normAutofit fontScale="90000"/>
          </a:bodyPr>
          <a:lstStyle/>
          <a:p>
            <a:r>
              <a:rPr lang="tr-TR" sz="2800" b="1" dirty="0" smtClean="0"/>
              <a:t>3. İlke: Kaliteye </a:t>
            </a:r>
            <a:r>
              <a:rPr lang="tr-TR" sz="2800" b="1" dirty="0"/>
              <a:t>Ulaşmak İçin Kontrolü Temel Almaktan </a:t>
            </a:r>
            <a:r>
              <a:rPr lang="tr-TR" sz="2800" b="1" dirty="0" smtClean="0"/>
              <a:t>Vazgeçin</a:t>
            </a:r>
            <a:endParaRPr lang="tr-TR" sz="2800" dirty="0"/>
          </a:p>
        </p:txBody>
      </p:sp>
      <p:sp>
        <p:nvSpPr>
          <p:cNvPr id="3" name="İçerik Yer Tutucusu 2"/>
          <p:cNvSpPr>
            <a:spLocks noGrp="1"/>
          </p:cNvSpPr>
          <p:nvPr>
            <p:ph idx="1"/>
          </p:nvPr>
        </p:nvSpPr>
        <p:spPr>
          <a:xfrm>
            <a:off x="1036320" y="1219200"/>
            <a:ext cx="9540455" cy="5638800"/>
          </a:xfrm>
        </p:spPr>
        <p:txBody>
          <a:bodyPr>
            <a:noAutofit/>
          </a:bodyPr>
          <a:lstStyle/>
          <a:p>
            <a:pPr algn="just"/>
            <a:r>
              <a:rPr lang="tr-TR" sz="2400" dirty="0" smtClean="0"/>
              <a:t>Kontrol </a:t>
            </a:r>
            <a:r>
              <a:rPr lang="tr-TR" sz="2400" dirty="0"/>
              <a:t>yoluyla </a:t>
            </a:r>
            <a:r>
              <a:rPr lang="tr-TR" sz="2400" dirty="0" smtClean="0"/>
              <a:t> </a:t>
            </a:r>
            <a:r>
              <a:rPr lang="tr-TR" sz="2400" b="1" dirty="0" smtClean="0"/>
              <a:t>kalite</a:t>
            </a:r>
            <a:r>
              <a:rPr lang="tr-TR" sz="2400" dirty="0"/>
              <a:t> </a:t>
            </a:r>
            <a:r>
              <a:rPr lang="tr-TR" sz="2400" dirty="0" smtClean="0"/>
              <a:t>sağlanamaz</a:t>
            </a:r>
            <a:r>
              <a:rPr lang="tr-TR" sz="2400" dirty="0"/>
              <a:t>. İyiyi kötüden ayırmak ve kötü üzerinde tekrar çalışmak en sonunda hatasız bir şey üretmeyi sağlar, ama bu, </a:t>
            </a:r>
            <a:r>
              <a:rPr lang="tr-TR" sz="2400" b="1" dirty="0"/>
              <a:t>verimsiz, masraflı, çok yavaş işleyen</a:t>
            </a:r>
            <a:r>
              <a:rPr lang="tr-TR" sz="2400" dirty="0"/>
              <a:t> ve ne getireceği bilinmeyen bir yöntemdir. </a:t>
            </a:r>
            <a:endParaRPr lang="tr-TR" sz="2400" dirty="0" smtClean="0"/>
          </a:p>
          <a:p>
            <a:pPr algn="just"/>
            <a:r>
              <a:rPr lang="tr-TR" sz="2400" dirty="0" smtClean="0"/>
              <a:t>Kaliteye </a:t>
            </a:r>
            <a:r>
              <a:rPr lang="tr-TR" sz="2400" dirty="0"/>
              <a:t>ulaşmanın daha iyi bir yolu, </a:t>
            </a:r>
            <a:r>
              <a:rPr lang="tr-TR" sz="2400" b="1" dirty="0"/>
              <a:t>süreçleri,</a:t>
            </a:r>
            <a:r>
              <a:rPr lang="tr-TR" sz="2400" dirty="0"/>
              <a:t> ürettikleri ürün ve hizmetler üzerinde tekrar çalışmayı gerektirmeyecek biçimde </a:t>
            </a:r>
            <a:r>
              <a:rPr lang="tr-TR" sz="2400" dirty="0" smtClean="0"/>
              <a:t>iyileştirmektir.</a:t>
            </a:r>
          </a:p>
          <a:p>
            <a:pPr algn="just"/>
            <a:r>
              <a:rPr lang="tr-TR" sz="2400" dirty="0" smtClean="0"/>
              <a:t>Takım </a:t>
            </a:r>
            <a:r>
              <a:rPr lang="tr-TR" sz="2400" dirty="0"/>
              <a:t>üyelerine, süreçlerin </a:t>
            </a:r>
            <a:r>
              <a:rPr lang="tr-TR" sz="2400" b="1" dirty="0"/>
              <a:t>malzeme,</a:t>
            </a:r>
            <a:r>
              <a:rPr lang="tr-TR" sz="2400" dirty="0"/>
              <a:t> yöntemler, </a:t>
            </a:r>
            <a:r>
              <a:rPr lang="tr-TR" sz="2400" b="1" dirty="0"/>
              <a:t>ortam,</a:t>
            </a:r>
            <a:r>
              <a:rPr lang="tr-TR" sz="2400" dirty="0"/>
              <a:t> makineler ve </a:t>
            </a:r>
            <a:r>
              <a:rPr lang="tr-TR" sz="2400" b="1" dirty="0"/>
              <a:t>personel</a:t>
            </a:r>
            <a:r>
              <a:rPr lang="tr-TR" sz="2400" dirty="0"/>
              <a:t> gibi unsurlardan oluştuğu ve bu unsurların </a:t>
            </a:r>
            <a:r>
              <a:rPr lang="tr-TR" sz="2400" b="1" dirty="0"/>
              <a:t>her birinin iyileştirmeye</a:t>
            </a:r>
            <a:r>
              <a:rPr lang="tr-TR" sz="2400" dirty="0"/>
              <a:t> konu olabileceği öğretilmelidir</a:t>
            </a:r>
            <a:r>
              <a:rPr lang="tr-TR" sz="2400" dirty="0" smtClean="0"/>
              <a:t>.</a:t>
            </a:r>
            <a:endParaRPr lang="tr-TR" sz="2400" dirty="0"/>
          </a:p>
        </p:txBody>
      </p:sp>
    </p:spTree>
    <p:extLst>
      <p:ext uri="{BB962C8B-B14F-4D97-AF65-F5344CB8AC3E}">
        <p14:creationId xmlns:p14="http://schemas.microsoft.com/office/powerpoint/2010/main" val="1742016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80839" y="721646"/>
            <a:ext cx="9753085" cy="656050"/>
          </a:xfrm>
          <a:solidFill>
            <a:schemeClr val="tx2">
              <a:lumMod val="60000"/>
              <a:lumOff val="40000"/>
            </a:schemeClr>
          </a:solidFill>
        </p:spPr>
        <p:txBody>
          <a:bodyPr>
            <a:normAutofit/>
          </a:bodyPr>
          <a:lstStyle/>
          <a:p>
            <a:r>
              <a:rPr lang="tr-TR" sz="2400" b="1" dirty="0" smtClean="0"/>
              <a:t>4. İlke: </a:t>
            </a:r>
            <a:r>
              <a:rPr lang="tr-TR" sz="2400" b="1" dirty="0"/>
              <a:t>Sadece Fiyatı Temel Alarak İş Verme Uygulamasını </a:t>
            </a:r>
            <a:r>
              <a:rPr lang="tr-TR" sz="2400" b="1" dirty="0" smtClean="0"/>
              <a:t>Kaldırın</a:t>
            </a:r>
            <a:endParaRPr lang="tr-TR" sz="2400" dirty="0"/>
          </a:p>
        </p:txBody>
      </p:sp>
      <p:sp>
        <p:nvSpPr>
          <p:cNvPr id="3" name="İçerik Yer Tutucusu 2"/>
          <p:cNvSpPr>
            <a:spLocks noGrp="1"/>
          </p:cNvSpPr>
          <p:nvPr>
            <p:ph idx="1"/>
          </p:nvPr>
        </p:nvSpPr>
        <p:spPr>
          <a:xfrm>
            <a:off x="1580839" y="1621536"/>
            <a:ext cx="8915400" cy="4498848"/>
          </a:xfrm>
        </p:spPr>
        <p:txBody>
          <a:bodyPr>
            <a:noAutofit/>
          </a:bodyPr>
          <a:lstStyle/>
          <a:p>
            <a:pPr marL="0" indent="0" algn="ctr">
              <a:buNone/>
            </a:pPr>
            <a:r>
              <a:rPr lang="tr-TR" sz="2400" dirty="0" smtClean="0"/>
              <a:t>İşinizdeki </a:t>
            </a:r>
            <a:r>
              <a:rPr lang="tr-TR" sz="2400" dirty="0"/>
              <a:t>başarıyı sadece </a:t>
            </a:r>
            <a:r>
              <a:rPr lang="tr-TR" sz="2400" b="1" dirty="0"/>
              <a:t>fiyatlara göre değerlendirme</a:t>
            </a:r>
            <a:r>
              <a:rPr lang="tr-TR" sz="2400" dirty="0"/>
              <a:t> alışkanlığınızdan vazgeçin. Fiyatı en ucuz olan malın maliyeti en ucuz olmayabilir. Kalite kavramı ile birleştirilmemiş fiyat bilgileri anlamsızdır</a:t>
            </a:r>
            <a:r>
              <a:rPr lang="tr-TR" sz="2400" dirty="0" smtClean="0"/>
              <a:t>.</a:t>
            </a:r>
            <a:endParaRPr lang="tr-TR" sz="2400" dirty="0"/>
          </a:p>
          <a:p>
            <a:pPr marL="0" indent="0" algn="ctr">
              <a:buNone/>
            </a:pPr>
            <a:r>
              <a:rPr lang="tr-TR" sz="2400" dirty="0"/>
              <a:t>Yapılan incelemelerde, herhangi bir bölümün </a:t>
            </a:r>
            <a:r>
              <a:rPr lang="tr-TR" sz="2400" b="1" dirty="0"/>
              <a:t>çıktılarının kalitesi,</a:t>
            </a:r>
            <a:r>
              <a:rPr lang="tr-TR" sz="2400" dirty="0"/>
              <a:t> çoğunlukla </a:t>
            </a:r>
            <a:r>
              <a:rPr lang="tr-TR" sz="2400" b="1" dirty="0"/>
              <a:t>yüzde 90</a:t>
            </a:r>
            <a:r>
              <a:rPr lang="tr-TR" sz="2400" dirty="0"/>
              <a:t> oranında tedarikçilerin desteğine bağlıdır. Tedarikçi </a:t>
            </a:r>
            <a:r>
              <a:rPr lang="tr-TR" sz="2400" dirty="0" smtClean="0"/>
              <a:t>bölümler, </a:t>
            </a:r>
            <a:r>
              <a:rPr lang="tr-TR" sz="2400" dirty="0"/>
              <a:t>sistemin uyumlu çalışması kaygısıyla yönetilmediğinde, müşterilerine</a:t>
            </a:r>
            <a:r>
              <a:rPr lang="tr-TR" sz="2400" b="1" dirty="0"/>
              <a:t> zorbalık</a:t>
            </a:r>
            <a:r>
              <a:rPr lang="tr-TR" sz="2400" dirty="0"/>
              <a:t> yapacakları neredeyse kesindir. Bu müşteriler de, kendi müşterilerine zorbalık yapmak zorunda kalırlar. Takımlar bu zorbalık zincirine </a:t>
            </a:r>
            <a:r>
              <a:rPr lang="tr-TR" sz="2400" b="1" dirty="0"/>
              <a:t>son</a:t>
            </a:r>
            <a:r>
              <a:rPr lang="tr-TR" sz="2400" dirty="0"/>
              <a:t> vermelidirler.</a:t>
            </a:r>
          </a:p>
          <a:p>
            <a:pPr algn="just"/>
            <a:endParaRPr lang="tr-TR" sz="2400" dirty="0"/>
          </a:p>
        </p:txBody>
      </p:sp>
    </p:spTree>
    <p:extLst>
      <p:ext uri="{BB962C8B-B14F-4D97-AF65-F5344CB8AC3E}">
        <p14:creationId xmlns:p14="http://schemas.microsoft.com/office/powerpoint/2010/main" val="2778594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73201" y="712888"/>
            <a:ext cx="8911687" cy="579464"/>
          </a:xfrm>
          <a:solidFill>
            <a:schemeClr val="tx2">
              <a:lumMod val="60000"/>
              <a:lumOff val="40000"/>
            </a:schemeClr>
          </a:solidFill>
        </p:spPr>
        <p:txBody>
          <a:bodyPr>
            <a:normAutofit fontScale="90000"/>
          </a:bodyPr>
          <a:lstStyle/>
          <a:p>
            <a:r>
              <a:rPr lang="tr-TR" b="1" dirty="0" smtClean="0"/>
              <a:t>5. İlke: Sürekli </a:t>
            </a:r>
            <a:r>
              <a:rPr lang="tr-TR" b="1" dirty="0"/>
              <a:t>Olarak ve Sonsuza Kadar </a:t>
            </a:r>
            <a:r>
              <a:rPr lang="tr-TR" b="1" dirty="0" smtClean="0"/>
              <a:t>İyileştirin</a:t>
            </a:r>
            <a:endParaRPr lang="tr-TR" dirty="0"/>
          </a:p>
        </p:txBody>
      </p:sp>
      <p:sp>
        <p:nvSpPr>
          <p:cNvPr id="3" name="İçerik Yer Tutucusu 2"/>
          <p:cNvSpPr>
            <a:spLocks noGrp="1"/>
          </p:cNvSpPr>
          <p:nvPr>
            <p:ph idx="1"/>
          </p:nvPr>
        </p:nvSpPr>
        <p:spPr>
          <a:xfrm>
            <a:off x="1224910" y="1382676"/>
            <a:ext cx="9359978" cy="4652364"/>
          </a:xfrm>
        </p:spPr>
        <p:txBody>
          <a:bodyPr>
            <a:noAutofit/>
          </a:bodyPr>
          <a:lstStyle/>
          <a:p>
            <a:pPr algn="just"/>
            <a:r>
              <a:rPr lang="tr-TR" sz="2400" dirty="0" smtClean="0"/>
              <a:t>3</a:t>
            </a:r>
            <a:r>
              <a:rPr lang="tr-TR" sz="2400" dirty="0"/>
              <a:t>. ve 5. maddeler ise </a:t>
            </a:r>
            <a:r>
              <a:rPr lang="tr-TR" sz="2400" b="1" dirty="0"/>
              <a:t>sürekli süreç iyileştirme</a:t>
            </a:r>
            <a:r>
              <a:rPr lang="tr-TR" sz="2400" dirty="0"/>
              <a:t> ihtiyacını vurgular. 3. maddede vurgulandığı gibi kaliteye ulaşmakta kontrolü temel almamalı; onun yerine üretim ve hizmet sistemini (süreçlerini) sürekli olarak ve sonsuza kadar iyileştirerek kaliteye ulaşmak amacıyla 5. maddeyi uygulamalısınız.</a:t>
            </a:r>
          </a:p>
          <a:p>
            <a:pPr algn="just"/>
            <a:r>
              <a:rPr lang="tr-TR" sz="2400" dirty="0"/>
              <a:t>İşleri yapmanın </a:t>
            </a:r>
            <a:r>
              <a:rPr lang="tr-TR" sz="2400" b="1" dirty="0"/>
              <a:t>tek bir en iyi yolu olduğu inancını değiştirme</a:t>
            </a:r>
            <a:r>
              <a:rPr lang="tr-TR" sz="2400" dirty="0"/>
              <a:t> konusunda öncülüğü takımlar üstlenmelidir. Takımlar amaçlarını sadece </a:t>
            </a:r>
            <a:r>
              <a:rPr lang="tr-TR" sz="2400" b="1" dirty="0"/>
              <a:t>bozulmuş süreçleri</a:t>
            </a:r>
            <a:r>
              <a:rPr lang="tr-TR" sz="2400" dirty="0"/>
              <a:t> restore etmek olarak görmemelidirler. Takımlar süreçleri iyileştirmeden önce, süreçlerin </a:t>
            </a:r>
            <a:r>
              <a:rPr lang="tr-TR" sz="2400" b="1" dirty="0"/>
              <a:t>nasıl işlediğine dair</a:t>
            </a:r>
            <a:r>
              <a:rPr lang="tr-TR" sz="2400" dirty="0"/>
              <a:t> bilgi edinmelidirler. Bu konuda yeterli bilgi edinildiğinde takımlar süreçleri nasıl iyileştireceklerini bilirler. Bu bilgiyi edinmeyi sağlayan en iyi </a:t>
            </a:r>
            <a:r>
              <a:rPr lang="tr-TR" sz="2400" dirty="0" smtClean="0"/>
              <a:t>araç </a:t>
            </a:r>
            <a:r>
              <a:rPr lang="tr-TR" sz="2400" b="1" i="1" dirty="0" smtClean="0">
                <a:solidFill>
                  <a:srgbClr val="0070C0"/>
                </a:solidFill>
              </a:rPr>
              <a:t>akış şemasıdır.</a:t>
            </a:r>
            <a:endParaRPr lang="tr-TR" sz="2400" b="1" i="1" dirty="0">
              <a:solidFill>
                <a:srgbClr val="0070C0"/>
              </a:solidFill>
            </a:endParaRPr>
          </a:p>
        </p:txBody>
      </p:sp>
    </p:spTree>
    <p:extLst>
      <p:ext uri="{BB962C8B-B14F-4D97-AF65-F5344CB8AC3E}">
        <p14:creationId xmlns:p14="http://schemas.microsoft.com/office/powerpoint/2010/main" val="3160439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35252" y="715636"/>
            <a:ext cx="8911687" cy="503564"/>
          </a:xfrm>
          <a:solidFill>
            <a:schemeClr val="tx2">
              <a:lumMod val="60000"/>
              <a:lumOff val="40000"/>
            </a:schemeClr>
          </a:solidFill>
        </p:spPr>
        <p:txBody>
          <a:bodyPr>
            <a:normAutofit fontScale="90000"/>
          </a:bodyPr>
          <a:lstStyle/>
          <a:p>
            <a:r>
              <a:rPr lang="tr-TR" b="1" dirty="0" smtClean="0"/>
              <a:t>6. İlke: </a:t>
            </a:r>
            <a:r>
              <a:rPr lang="tr-TR" b="1" dirty="0"/>
              <a:t>İş Eğitimini </a:t>
            </a:r>
            <a:r>
              <a:rPr lang="tr-TR" b="1" dirty="0" smtClean="0"/>
              <a:t>Kurumsallaştırın</a:t>
            </a:r>
            <a:endParaRPr lang="tr-TR" dirty="0"/>
          </a:p>
        </p:txBody>
      </p:sp>
      <p:sp>
        <p:nvSpPr>
          <p:cNvPr id="3" name="İçerik Yer Tutucusu 2"/>
          <p:cNvSpPr>
            <a:spLocks noGrp="1"/>
          </p:cNvSpPr>
          <p:nvPr>
            <p:ph idx="1"/>
          </p:nvPr>
        </p:nvSpPr>
        <p:spPr>
          <a:xfrm>
            <a:off x="1180435" y="1307807"/>
            <a:ext cx="8915400" cy="3528630"/>
          </a:xfrm>
        </p:spPr>
        <p:txBody>
          <a:bodyPr>
            <a:normAutofit/>
          </a:bodyPr>
          <a:lstStyle/>
          <a:p>
            <a:pPr algn="just"/>
            <a:r>
              <a:rPr lang="tr-TR" sz="2400" dirty="0" smtClean="0"/>
              <a:t>Diğer </a:t>
            </a:r>
            <a:r>
              <a:rPr lang="tr-TR" sz="2400" dirty="0"/>
              <a:t>herkes gibi takım üyeleri de yapacakları iş konusunda </a:t>
            </a:r>
            <a:r>
              <a:rPr lang="tr-TR" sz="2400" b="1" dirty="0"/>
              <a:t>eğitilmelidirler.</a:t>
            </a:r>
            <a:r>
              <a:rPr lang="tr-TR" sz="2400" dirty="0"/>
              <a:t> Takım liderleri ve kolaylaştırıcılar, deneyimli birinin yönetiminde </a:t>
            </a:r>
            <a:r>
              <a:rPr lang="tr-TR" sz="2400" b="1" dirty="0" err="1"/>
              <a:t>Deming’in</a:t>
            </a:r>
            <a:r>
              <a:rPr lang="tr-TR" sz="2400" b="1" dirty="0"/>
              <a:t> öğretileri,</a:t>
            </a:r>
            <a:r>
              <a:rPr lang="tr-TR" sz="2400" dirty="0"/>
              <a:t> takım toplantısı becerileri, </a:t>
            </a:r>
            <a:r>
              <a:rPr lang="tr-TR" sz="2400" b="1" dirty="0"/>
              <a:t>iyileştirme stratejileri,</a:t>
            </a:r>
            <a:r>
              <a:rPr lang="tr-TR" sz="2400" dirty="0"/>
              <a:t> uzlaşım ve istatistik araçları konularında </a:t>
            </a:r>
            <a:r>
              <a:rPr lang="tr-TR" sz="2400" b="1" dirty="0"/>
              <a:t>formel eğitim</a:t>
            </a:r>
            <a:r>
              <a:rPr lang="tr-TR" sz="2400" dirty="0"/>
              <a:t> alabilmeli; yine deneyimli birinin gözetiminde, gerçek bir takım toplantısında bu bilgileri uygulama fırsatı bulabilmelidirler. </a:t>
            </a:r>
            <a:endParaRPr lang="tr-TR" sz="2400" dirty="0" smtClean="0"/>
          </a:p>
          <a:p>
            <a:pPr algn="just"/>
            <a:r>
              <a:rPr lang="tr-TR" sz="2400" dirty="0" err="1" smtClean="0"/>
              <a:t>Deming’in</a:t>
            </a:r>
            <a:r>
              <a:rPr lang="tr-TR" sz="2400" dirty="0" smtClean="0"/>
              <a:t> </a:t>
            </a:r>
            <a:r>
              <a:rPr lang="tr-TR" sz="2400" dirty="0"/>
              <a:t>öğretileri hakkında verilebilecek en iyi eğitim, bunları </a:t>
            </a:r>
            <a:r>
              <a:rPr lang="tr-TR" sz="2400" b="1" dirty="0"/>
              <a:t>takımlar tarafından uygulanırken</a:t>
            </a:r>
            <a:r>
              <a:rPr lang="tr-TR" sz="2400" dirty="0"/>
              <a:t> yaşamaktır.</a:t>
            </a:r>
          </a:p>
          <a:p>
            <a:endParaRPr lang="tr-TR" sz="2400" dirty="0"/>
          </a:p>
        </p:txBody>
      </p:sp>
    </p:spTree>
    <p:extLst>
      <p:ext uri="{BB962C8B-B14F-4D97-AF65-F5344CB8AC3E}">
        <p14:creationId xmlns:p14="http://schemas.microsoft.com/office/powerpoint/2010/main" val="4293309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51527" y="675625"/>
            <a:ext cx="8873543" cy="555767"/>
          </a:xfrm>
          <a:solidFill>
            <a:schemeClr val="tx2">
              <a:lumMod val="60000"/>
              <a:lumOff val="40000"/>
            </a:schemeClr>
          </a:solidFill>
        </p:spPr>
        <p:txBody>
          <a:bodyPr>
            <a:normAutofit fontScale="90000"/>
          </a:bodyPr>
          <a:lstStyle/>
          <a:p>
            <a:r>
              <a:rPr lang="tr-TR" b="1" dirty="0" smtClean="0"/>
              <a:t>7. İlke: Liderliği Kurumsallaştırın</a:t>
            </a:r>
            <a:endParaRPr lang="tr-TR" dirty="0"/>
          </a:p>
        </p:txBody>
      </p:sp>
      <p:sp>
        <p:nvSpPr>
          <p:cNvPr id="3" name="İçerik Yer Tutucusu 2"/>
          <p:cNvSpPr>
            <a:spLocks noGrp="1"/>
          </p:cNvSpPr>
          <p:nvPr>
            <p:ph idx="1"/>
          </p:nvPr>
        </p:nvSpPr>
        <p:spPr>
          <a:xfrm>
            <a:off x="1286728" y="1231392"/>
            <a:ext cx="9338341" cy="5388864"/>
          </a:xfrm>
        </p:spPr>
        <p:txBody>
          <a:bodyPr>
            <a:noAutofit/>
          </a:bodyPr>
          <a:lstStyle/>
          <a:p>
            <a:pPr algn="just"/>
            <a:r>
              <a:rPr lang="tr-TR" sz="2400" dirty="0" smtClean="0"/>
              <a:t>Takım </a:t>
            </a:r>
            <a:r>
              <a:rPr lang="tr-TR" sz="2400" dirty="0"/>
              <a:t>liderleri takımların iki amacı olduğunu anlamalıdırlar. </a:t>
            </a:r>
            <a:r>
              <a:rPr lang="tr-TR" sz="2400" b="1" i="1" dirty="0">
                <a:solidFill>
                  <a:srgbClr val="C00000"/>
                </a:solidFill>
              </a:rPr>
              <a:t>İlk amaç,</a:t>
            </a:r>
            <a:r>
              <a:rPr lang="tr-TR" sz="2400" dirty="0"/>
              <a:t> kendilerine görev verilen süreçlerde iyileştirebilmeleri başlatmaktır. Takım liderlerinin süreçleri iyileştirebilmeleri için, süreçlerin kuruluşun amacına nasıl katkıda bulunduğunu anlamaları gerekir. Ayrıca ,takım iyileştirme stratejilerinin nasıl kullanılacağını da anlamış olmalıdırlar.</a:t>
            </a:r>
          </a:p>
          <a:p>
            <a:pPr algn="just"/>
            <a:r>
              <a:rPr lang="tr-TR" sz="2400" dirty="0"/>
              <a:t>Takımların </a:t>
            </a:r>
            <a:r>
              <a:rPr lang="tr-TR" sz="2400" b="1" i="1" dirty="0">
                <a:solidFill>
                  <a:srgbClr val="C00000"/>
                </a:solidFill>
              </a:rPr>
              <a:t>ikinci amacı,</a:t>
            </a:r>
            <a:r>
              <a:rPr lang="tr-TR" sz="2400" dirty="0"/>
              <a:t> kuruluşun kültürünü değiştirebilecek bir güç haline gelmektir. Liderler takımların başına geçtiklerinde </a:t>
            </a:r>
            <a:r>
              <a:rPr lang="tr-TR" sz="2400" dirty="0" err="1"/>
              <a:t>Deming’in</a:t>
            </a:r>
            <a:r>
              <a:rPr lang="tr-TR" sz="2400" dirty="0"/>
              <a:t> öğretilerini kavrama konusunda bir hayli mesafe almış olmalıdırlar. Sistemlerin ya da süreçlerin önemini ve bir amacın gerçekleştirilebilmesi için bir süreçteki bütün </a:t>
            </a:r>
            <a:r>
              <a:rPr lang="tr-TR" sz="2400" b="1" dirty="0"/>
              <a:t>tedarikçi ve müşteriler</a:t>
            </a:r>
            <a:r>
              <a:rPr lang="tr-TR" sz="2400" dirty="0"/>
              <a:t> arasında</a:t>
            </a:r>
            <a:r>
              <a:rPr lang="tr-TR" sz="2400" b="1" dirty="0"/>
              <a:t> işbirliği</a:t>
            </a:r>
            <a:r>
              <a:rPr lang="tr-TR" sz="2400" dirty="0"/>
              <a:t> olması gerektiğini takdir edebilmelidirler</a:t>
            </a:r>
            <a:r>
              <a:rPr lang="tr-TR" sz="2400" dirty="0" smtClean="0"/>
              <a:t>.</a:t>
            </a:r>
            <a:endParaRPr lang="tr-TR" sz="2400" dirty="0"/>
          </a:p>
        </p:txBody>
      </p:sp>
    </p:spTree>
    <p:extLst>
      <p:ext uri="{BB962C8B-B14F-4D97-AF65-F5344CB8AC3E}">
        <p14:creationId xmlns:p14="http://schemas.microsoft.com/office/powerpoint/2010/main" val="224766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26173" y="691939"/>
            <a:ext cx="9261283" cy="539453"/>
          </a:xfrm>
          <a:solidFill>
            <a:schemeClr val="tx2">
              <a:lumMod val="60000"/>
              <a:lumOff val="40000"/>
            </a:schemeClr>
          </a:solidFill>
        </p:spPr>
        <p:txBody>
          <a:bodyPr>
            <a:normAutofit fontScale="90000"/>
          </a:bodyPr>
          <a:lstStyle/>
          <a:p>
            <a:r>
              <a:rPr lang="tr-TR" b="1" dirty="0" smtClean="0"/>
              <a:t>8. İlke: Korkuyu </a:t>
            </a:r>
            <a:r>
              <a:rPr lang="tr-TR" b="1" dirty="0"/>
              <a:t>Söküp </a:t>
            </a:r>
            <a:r>
              <a:rPr lang="tr-TR" b="1" dirty="0" smtClean="0"/>
              <a:t>Atın</a:t>
            </a:r>
            <a:endParaRPr lang="tr-TR" dirty="0"/>
          </a:p>
        </p:txBody>
      </p:sp>
      <p:sp>
        <p:nvSpPr>
          <p:cNvPr id="3" name="İçerik Yer Tutucusu 2"/>
          <p:cNvSpPr>
            <a:spLocks noGrp="1"/>
          </p:cNvSpPr>
          <p:nvPr>
            <p:ph idx="1"/>
          </p:nvPr>
        </p:nvSpPr>
        <p:spPr>
          <a:xfrm>
            <a:off x="1180778" y="1335282"/>
            <a:ext cx="8915400" cy="5248398"/>
          </a:xfrm>
        </p:spPr>
        <p:txBody>
          <a:bodyPr>
            <a:normAutofit/>
          </a:bodyPr>
          <a:lstStyle/>
          <a:p>
            <a:pPr algn="just"/>
            <a:r>
              <a:rPr lang="tr-TR" sz="2400" dirty="0" smtClean="0"/>
              <a:t>Akıllı </a:t>
            </a:r>
            <a:r>
              <a:rPr lang="tr-TR" sz="2400" dirty="0"/>
              <a:t>genel müdürler bütün beyinlerin </a:t>
            </a:r>
            <a:r>
              <a:rPr lang="tr-TR" sz="2400" b="1" dirty="0"/>
              <a:t>hiyerarşinin tepesinde</a:t>
            </a:r>
            <a:r>
              <a:rPr lang="tr-TR" sz="2400" dirty="0"/>
              <a:t> toplanmadığını bilirler</a:t>
            </a:r>
            <a:r>
              <a:rPr lang="tr-TR" sz="2400" dirty="0" smtClean="0"/>
              <a:t>. </a:t>
            </a:r>
            <a:r>
              <a:rPr lang="tr-TR" sz="2400" b="1" dirty="0" smtClean="0">
                <a:solidFill>
                  <a:srgbClr val="C00000"/>
                </a:solidFill>
              </a:rPr>
              <a:t>Süreçleri</a:t>
            </a:r>
            <a:r>
              <a:rPr lang="tr-TR" sz="2400" dirty="0"/>
              <a:t> iyileştirecek en uygun kişilerin o süreçlerde çalışanlar olduğunu kabul ederler. Bunlar bir takım halinde bir araya getirilir ve kendilerine süreçleri iyileştirme görevi verilir. Bu takımların başarısının önündeki </a:t>
            </a:r>
            <a:r>
              <a:rPr lang="tr-TR" sz="2400" b="1" dirty="0"/>
              <a:t>en büyük engel korkudur.</a:t>
            </a:r>
            <a:endParaRPr lang="tr-TR" sz="2400" dirty="0"/>
          </a:p>
          <a:p>
            <a:pPr algn="just"/>
            <a:r>
              <a:rPr lang="tr-TR" sz="2400" dirty="0"/>
              <a:t>Korkunun nedenlerinden biri takımların kendileridir. </a:t>
            </a:r>
            <a:r>
              <a:rPr lang="tr-TR" sz="2400" b="1" dirty="0"/>
              <a:t>Unutmayın ki</a:t>
            </a:r>
            <a:r>
              <a:rPr lang="tr-TR" sz="2400" dirty="0"/>
              <a:t>, takımlar geleneksel yönetim tarzından uzaklaşarak değişmeyi sağlayacak birer güçtür. </a:t>
            </a:r>
            <a:r>
              <a:rPr lang="tr-TR" sz="2400" b="1" dirty="0"/>
              <a:t>Anlayamadığı değişimden herkes korkar.</a:t>
            </a:r>
            <a:r>
              <a:rPr lang="tr-TR" sz="2400" dirty="0"/>
              <a:t> Dolayısıyla takım üyeleri ilk defa bir takım toplantısına oturduklarında korkuyor olabilirler.</a:t>
            </a:r>
          </a:p>
          <a:p>
            <a:pPr algn="just"/>
            <a:endParaRPr lang="tr-TR" sz="2400" dirty="0"/>
          </a:p>
        </p:txBody>
      </p:sp>
    </p:spTree>
    <p:extLst>
      <p:ext uri="{BB962C8B-B14F-4D97-AF65-F5344CB8AC3E}">
        <p14:creationId xmlns:p14="http://schemas.microsoft.com/office/powerpoint/2010/main" val="578083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05373" y="721646"/>
            <a:ext cx="8911687" cy="546322"/>
          </a:xfrm>
          <a:solidFill>
            <a:schemeClr val="tx2">
              <a:lumMod val="60000"/>
              <a:lumOff val="40000"/>
            </a:schemeClr>
          </a:solidFill>
        </p:spPr>
        <p:txBody>
          <a:bodyPr>
            <a:normAutofit fontScale="90000"/>
          </a:bodyPr>
          <a:lstStyle/>
          <a:p>
            <a:r>
              <a:rPr lang="tr-TR" b="1" dirty="0" smtClean="0"/>
              <a:t>9. İlke: </a:t>
            </a:r>
            <a:r>
              <a:rPr lang="tr-TR" b="1" dirty="0"/>
              <a:t>Bölümler Arasındaki Engelleri </a:t>
            </a:r>
            <a:r>
              <a:rPr lang="tr-TR" b="1" dirty="0" smtClean="0"/>
              <a:t>Yıkın</a:t>
            </a:r>
            <a:endParaRPr lang="tr-TR" dirty="0"/>
          </a:p>
        </p:txBody>
      </p:sp>
      <p:sp>
        <p:nvSpPr>
          <p:cNvPr id="3" name="İçerik Yer Tutucusu 2"/>
          <p:cNvSpPr>
            <a:spLocks noGrp="1"/>
          </p:cNvSpPr>
          <p:nvPr>
            <p:ph idx="1"/>
          </p:nvPr>
        </p:nvSpPr>
        <p:spPr>
          <a:xfrm>
            <a:off x="1162748" y="1365504"/>
            <a:ext cx="8785924" cy="5254752"/>
          </a:xfrm>
        </p:spPr>
        <p:txBody>
          <a:bodyPr>
            <a:noAutofit/>
          </a:bodyPr>
          <a:lstStyle/>
          <a:p>
            <a:pPr algn="just"/>
            <a:r>
              <a:rPr lang="tr-TR" sz="2000" dirty="0" smtClean="0"/>
              <a:t>Liderler </a:t>
            </a:r>
            <a:r>
              <a:rPr lang="tr-TR" sz="2000" dirty="0"/>
              <a:t>takımın bölümler arasındaki engelleri yıkmaları için gereken ortamı hazırlamak amacıyla, takım üyelerine</a:t>
            </a:r>
            <a:r>
              <a:rPr lang="tr-TR" sz="2000" b="1" dirty="0"/>
              <a:t> kuruluşu bir sistem</a:t>
            </a:r>
            <a:r>
              <a:rPr lang="tr-TR" sz="2000" dirty="0"/>
              <a:t> olarak değerlendirmeyi öğretmelidirler. Takım üyeleri, sistemin bütün unsurlarının ya da bölümlerin, </a:t>
            </a:r>
            <a:r>
              <a:rPr lang="tr-TR" sz="2000" b="1" dirty="0"/>
              <a:t>kuruluşun amacını gerçekleştirmek için işbirliği içinde çalışmaları</a:t>
            </a:r>
            <a:r>
              <a:rPr lang="tr-TR" sz="2000" dirty="0"/>
              <a:t> gerektiğini anlamalıdırlar. Hiçbir bölümün kuruluşun uyumunu ciddi biçimde bozmadan, diğer bölümlerle rekabet etme yoluyla kendi çıkarlarını maksimize edemeyeceğini anlamalıdırlar</a:t>
            </a:r>
            <a:r>
              <a:rPr lang="tr-TR" sz="2000" dirty="0" smtClean="0"/>
              <a:t>.</a:t>
            </a:r>
            <a:endParaRPr lang="tr-TR" sz="2000" dirty="0"/>
          </a:p>
        </p:txBody>
      </p:sp>
    </p:spTree>
    <p:extLst>
      <p:ext uri="{BB962C8B-B14F-4D97-AF65-F5344CB8AC3E}">
        <p14:creationId xmlns:p14="http://schemas.microsoft.com/office/powerpoint/2010/main" val="1430886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1375" y="688505"/>
            <a:ext cx="8336065" cy="567271"/>
          </a:xfrm>
          <a:solidFill>
            <a:schemeClr val="tx2">
              <a:lumMod val="60000"/>
              <a:lumOff val="40000"/>
            </a:schemeClr>
          </a:solidFill>
        </p:spPr>
        <p:txBody>
          <a:bodyPr>
            <a:normAutofit fontScale="90000"/>
          </a:bodyPr>
          <a:lstStyle/>
          <a:p>
            <a:r>
              <a:rPr lang="tr-TR" sz="3200" b="1" dirty="0" smtClean="0"/>
              <a:t>10. İlke: Sloganları </a:t>
            </a:r>
            <a:r>
              <a:rPr lang="tr-TR" sz="3200" b="1" dirty="0"/>
              <a:t>ve Nasihatleri Ortadan </a:t>
            </a:r>
            <a:r>
              <a:rPr lang="tr-TR" sz="3200" b="1" dirty="0" smtClean="0"/>
              <a:t>Kaldırın</a:t>
            </a:r>
            <a:endParaRPr lang="tr-TR" sz="3200" dirty="0"/>
          </a:p>
        </p:txBody>
      </p:sp>
      <p:sp>
        <p:nvSpPr>
          <p:cNvPr id="3" name="İçerik Yer Tutucusu 2"/>
          <p:cNvSpPr>
            <a:spLocks noGrp="1"/>
          </p:cNvSpPr>
          <p:nvPr>
            <p:ph idx="1"/>
          </p:nvPr>
        </p:nvSpPr>
        <p:spPr>
          <a:xfrm>
            <a:off x="1223708" y="1255776"/>
            <a:ext cx="8773732" cy="4486656"/>
          </a:xfrm>
        </p:spPr>
        <p:txBody>
          <a:bodyPr>
            <a:noAutofit/>
          </a:bodyPr>
          <a:lstStyle/>
          <a:p>
            <a:pPr algn="just"/>
            <a:r>
              <a:rPr lang="tr-TR" sz="2400" dirty="0" smtClean="0"/>
              <a:t>Bireylerle </a:t>
            </a:r>
            <a:r>
              <a:rPr lang="tr-TR" sz="2400" dirty="0"/>
              <a:t>çalışırken </a:t>
            </a:r>
            <a:r>
              <a:rPr lang="tr-TR" sz="2400" b="1" dirty="0"/>
              <a:t>sloganlar ve nasihatlere başvurmak</a:t>
            </a:r>
            <a:r>
              <a:rPr lang="tr-TR" sz="2400" dirty="0"/>
              <a:t> ne kadar yanlışsa, aynı yollara takımlarla çalışırken başvurmak da o kadar yanlıştır. Slogan ve nasihatlerle takım üyelerini </a:t>
            </a:r>
            <a:r>
              <a:rPr lang="tr-TR" sz="2400" b="1" dirty="0"/>
              <a:t>daha fazla çaba harcamaya zorlamak,</a:t>
            </a:r>
            <a:r>
              <a:rPr lang="tr-TR" sz="2400" dirty="0"/>
              <a:t> onlar zaten ellerinden gelenin en iyisini yapmaya çalışırlarken cesaret kırıcı bir etki, hatta bir </a:t>
            </a:r>
            <a:r>
              <a:rPr lang="tr-TR" sz="2400" b="1" dirty="0"/>
              <a:t>hakaret etkisi,</a:t>
            </a:r>
            <a:r>
              <a:rPr lang="tr-TR" sz="2400" dirty="0"/>
              <a:t> yaratabilir. Slogan ve nasihatler, üyelerin nasihat almadıkları takdirde iyi iş çıkarmayacakları gibi hoş olmayan bir ön yargı içerir.</a:t>
            </a:r>
          </a:p>
          <a:p>
            <a:pPr algn="just"/>
            <a:r>
              <a:rPr lang="tr-TR" sz="2400" dirty="0"/>
              <a:t>Slogan ve nasihatlerin kullanılmasıyla ilgili başka bir problem de bunları kullanan takım liderlerinin, takımı başarıya ulaştırmak için gereken şeyleri </a:t>
            </a:r>
            <a:r>
              <a:rPr lang="tr-TR" sz="2400" b="1" dirty="0"/>
              <a:t>yanlış anlamış</a:t>
            </a:r>
            <a:r>
              <a:rPr lang="tr-TR" sz="2400" dirty="0"/>
              <a:t> olduklarını göstermesidir.</a:t>
            </a:r>
          </a:p>
          <a:p>
            <a:pPr algn="just"/>
            <a:endParaRPr lang="tr-TR" sz="2400" dirty="0"/>
          </a:p>
        </p:txBody>
      </p:sp>
    </p:spTree>
    <p:extLst>
      <p:ext uri="{BB962C8B-B14F-4D97-AF65-F5344CB8AC3E}">
        <p14:creationId xmlns:p14="http://schemas.microsoft.com/office/powerpoint/2010/main" val="2511865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77633" y="713435"/>
            <a:ext cx="8224375" cy="1015663"/>
          </a:xfrm>
          <a:prstGeom prst="rect">
            <a:avLst/>
          </a:prstGeom>
        </p:spPr>
        <p:txBody>
          <a:bodyPr wrap="square">
            <a:spAutoFit/>
          </a:bodyPr>
          <a:lstStyle/>
          <a:p>
            <a:pPr algn="ctr"/>
            <a:r>
              <a:rPr lang="tr-TR" sz="2000" b="1" i="0" dirty="0" smtClean="0">
                <a:effectLst/>
                <a:latin typeface="Calibri" panose="020F0502020204030204" pitchFamily="34" charset="0"/>
              </a:rPr>
              <a:t>James </a:t>
            </a:r>
            <a:r>
              <a:rPr lang="tr-TR" sz="2000" b="1" i="0" dirty="0" err="1" smtClean="0">
                <a:effectLst/>
                <a:latin typeface="Calibri" panose="020F0502020204030204" pitchFamily="34" charset="0"/>
              </a:rPr>
              <a:t>Watt’ın</a:t>
            </a:r>
            <a:r>
              <a:rPr lang="tr-TR" sz="2000" b="1" i="0" dirty="0" smtClean="0">
                <a:effectLst/>
                <a:latin typeface="Calibri" panose="020F0502020204030204" pitchFamily="34" charset="0"/>
              </a:rPr>
              <a:t> geliştirmiş olduğu makinenin veriminin %7 gibi çok düşük değerlerde olması nedeniyle, ilk etapta maden ocaklarındaki suyun tahliyesi ve tekstil fabrikalarında kullanılabilmiştir.</a:t>
            </a:r>
          </a:p>
        </p:txBody>
      </p:sp>
      <p:pic>
        <p:nvPicPr>
          <p:cNvPr id="5" name="Resim 4"/>
          <p:cNvPicPr>
            <a:picLocks noChangeAspect="1"/>
          </p:cNvPicPr>
          <p:nvPr/>
        </p:nvPicPr>
        <p:blipFill rotWithShape="1">
          <a:blip r:embed="rId2"/>
          <a:srcRect b="10507"/>
          <a:stretch/>
        </p:blipFill>
        <p:spPr>
          <a:xfrm>
            <a:off x="4702456" y="2296772"/>
            <a:ext cx="6432893" cy="3975240"/>
          </a:xfrm>
          <a:prstGeom prst="rect">
            <a:avLst/>
          </a:prstGeom>
        </p:spPr>
      </p:pic>
    </p:spTree>
    <p:extLst>
      <p:ext uri="{BB962C8B-B14F-4D97-AF65-F5344CB8AC3E}">
        <p14:creationId xmlns:p14="http://schemas.microsoft.com/office/powerpoint/2010/main" val="4172177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74255" y="746975"/>
            <a:ext cx="9164433" cy="581954"/>
          </a:xfrm>
          <a:solidFill>
            <a:schemeClr val="tx2">
              <a:lumMod val="60000"/>
              <a:lumOff val="40000"/>
            </a:schemeClr>
          </a:solidFill>
        </p:spPr>
        <p:txBody>
          <a:bodyPr>
            <a:normAutofit/>
          </a:bodyPr>
          <a:lstStyle/>
          <a:p>
            <a:r>
              <a:rPr lang="tr-TR" sz="2400" b="1" dirty="0" smtClean="0"/>
              <a:t>11. İlke: Çalışma </a:t>
            </a:r>
            <a:r>
              <a:rPr lang="tr-TR" sz="2400" b="1" dirty="0"/>
              <a:t>Standartlarını ve Hedeflerle Yönetimi Ortadan </a:t>
            </a:r>
            <a:r>
              <a:rPr lang="tr-TR" sz="2400" b="1" dirty="0" smtClean="0"/>
              <a:t>Kaldırın</a:t>
            </a:r>
            <a:endParaRPr lang="tr-TR" sz="2400" dirty="0"/>
          </a:p>
        </p:txBody>
      </p:sp>
      <p:sp>
        <p:nvSpPr>
          <p:cNvPr id="3" name="İçerik Yer Tutucusu 2"/>
          <p:cNvSpPr>
            <a:spLocks noGrp="1"/>
          </p:cNvSpPr>
          <p:nvPr>
            <p:ph idx="1"/>
          </p:nvPr>
        </p:nvSpPr>
        <p:spPr>
          <a:xfrm>
            <a:off x="1272476" y="1426464"/>
            <a:ext cx="8915400" cy="3777622"/>
          </a:xfrm>
        </p:spPr>
        <p:txBody>
          <a:bodyPr>
            <a:noAutofit/>
          </a:bodyPr>
          <a:lstStyle/>
          <a:p>
            <a:pPr algn="just"/>
            <a:r>
              <a:rPr lang="tr-TR" sz="2400" b="1" dirty="0" smtClean="0"/>
              <a:t>Hedeflerle </a:t>
            </a:r>
            <a:r>
              <a:rPr lang="tr-TR" sz="2400" b="1" dirty="0"/>
              <a:t>Yönetim,</a:t>
            </a:r>
            <a:r>
              <a:rPr lang="tr-TR" sz="2400" dirty="0"/>
              <a:t> bölümlerin görevlendirmelere karşılık vermelerini güçleştirir, hatta çoğunlukla olanaksızlaştırır. Hedeflerle Yönetim’in boyunduruğu altındaki bölümler kendi hedeflerini gerçekleştirip bütçe sınırlarını aşmamaya çalışırlar. Bütün bölümlerin aşağıdaki müşterilerine zorbalık yapmasına rağmen, Hedeflerle Yönetim’le yönetilen bölümlerde işleri yoluna koyacak görevlendirmelere ilgi göstermezler. Onlara göre görevlendirmelere karşılık vermek </a:t>
            </a:r>
            <a:r>
              <a:rPr lang="tr-TR" sz="2400" b="1" dirty="0"/>
              <a:t>bütçelerini aşmalarını garantilemek</a:t>
            </a:r>
            <a:r>
              <a:rPr lang="tr-TR" sz="2400" dirty="0"/>
              <a:t> demektir. Hedeflerle Yönetimde bölümler kendilerini daha </a:t>
            </a:r>
            <a:r>
              <a:rPr lang="tr-TR" sz="2400" b="1" dirty="0"/>
              <a:t>geniş sistemin amaçlarını değil,</a:t>
            </a:r>
            <a:r>
              <a:rPr lang="tr-TR" sz="2400" dirty="0"/>
              <a:t> kendi amaçlarını gerçekleştirmeye çalışan ayrı birimler olarak görürler</a:t>
            </a:r>
          </a:p>
          <a:p>
            <a:pPr algn="just"/>
            <a:endParaRPr lang="tr-TR" sz="2400" dirty="0"/>
          </a:p>
        </p:txBody>
      </p:sp>
    </p:spTree>
    <p:extLst>
      <p:ext uri="{BB962C8B-B14F-4D97-AF65-F5344CB8AC3E}">
        <p14:creationId xmlns:p14="http://schemas.microsoft.com/office/powerpoint/2010/main" val="3720189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87132" y="721216"/>
            <a:ext cx="9804601" cy="437882"/>
          </a:xfrm>
          <a:solidFill>
            <a:schemeClr val="tx2">
              <a:lumMod val="60000"/>
              <a:lumOff val="40000"/>
            </a:schemeClr>
          </a:solidFill>
        </p:spPr>
        <p:txBody>
          <a:bodyPr>
            <a:noAutofit/>
          </a:bodyPr>
          <a:lstStyle/>
          <a:p>
            <a:r>
              <a:rPr lang="tr-TR" sz="2000" b="1" dirty="0" smtClean="0"/>
              <a:t>12. İlke: İnsanların </a:t>
            </a:r>
            <a:r>
              <a:rPr lang="tr-TR" sz="2000" b="1" dirty="0"/>
              <a:t>Yaptıkları İşten Gurur Duymalarını Önleyen Engelleri Ortadan </a:t>
            </a:r>
            <a:r>
              <a:rPr lang="tr-TR" sz="2000" b="1" dirty="0" smtClean="0"/>
              <a:t>Kaldırın</a:t>
            </a:r>
            <a:endParaRPr lang="tr-TR" sz="2000" dirty="0"/>
          </a:p>
        </p:txBody>
      </p:sp>
      <p:sp>
        <p:nvSpPr>
          <p:cNvPr id="3" name="İçerik Yer Tutucusu 2"/>
          <p:cNvSpPr>
            <a:spLocks noGrp="1"/>
          </p:cNvSpPr>
          <p:nvPr>
            <p:ph idx="1"/>
          </p:nvPr>
        </p:nvSpPr>
        <p:spPr>
          <a:xfrm>
            <a:off x="1199324" y="1378211"/>
            <a:ext cx="10305288" cy="4365766"/>
          </a:xfrm>
        </p:spPr>
        <p:txBody>
          <a:bodyPr>
            <a:noAutofit/>
          </a:bodyPr>
          <a:lstStyle/>
          <a:p>
            <a:pPr algn="just"/>
            <a:r>
              <a:rPr lang="tr-TR" dirty="0" smtClean="0"/>
              <a:t>Takımların </a:t>
            </a:r>
            <a:r>
              <a:rPr lang="tr-TR" dirty="0"/>
              <a:t>yaptıkları işten gurur duymalarının önünde birçok engel vardır. Bu engeller arasında şunlar sayılabilir: </a:t>
            </a:r>
            <a:endParaRPr lang="tr-TR" dirty="0" smtClean="0"/>
          </a:p>
          <a:p>
            <a:pPr algn="just">
              <a:buFont typeface="Wingdings" panose="05000000000000000000" pitchFamily="2" charset="2"/>
              <a:buChar char="ü"/>
            </a:pPr>
            <a:r>
              <a:rPr lang="tr-TR" b="1" dirty="0" smtClean="0"/>
              <a:t>Rahatsız </a:t>
            </a:r>
            <a:r>
              <a:rPr lang="tr-TR" b="1" dirty="0"/>
              <a:t>toplantı </a:t>
            </a:r>
            <a:r>
              <a:rPr lang="tr-TR" b="1" dirty="0" smtClean="0"/>
              <a:t>odaları,</a:t>
            </a:r>
            <a:r>
              <a:rPr lang="tr-TR" dirty="0"/>
              <a:t> </a:t>
            </a:r>
            <a:r>
              <a:rPr lang="tr-TR" b="1" dirty="0"/>
              <a:t>ölçeklendirilmiş kâğıt bulunmayışı,</a:t>
            </a:r>
            <a:r>
              <a:rPr lang="tr-TR" dirty="0"/>
              <a:t> mürekkebi bitmiş kalemler, </a:t>
            </a:r>
            <a:r>
              <a:rPr lang="tr-TR" b="1" dirty="0"/>
              <a:t>çok soğuk bir bina,</a:t>
            </a:r>
            <a:r>
              <a:rPr lang="tr-TR" dirty="0"/>
              <a:t> pis bir ortam, </a:t>
            </a:r>
            <a:r>
              <a:rPr lang="tr-TR" b="1" dirty="0"/>
              <a:t>eğitime yeterli bütçe ayrılmaması,</a:t>
            </a:r>
            <a:r>
              <a:rPr lang="tr-TR" dirty="0"/>
              <a:t> insanlara dağıtılacak eğitim malzemelerinden yeterli sayıda kopya olmaması, </a:t>
            </a:r>
            <a:r>
              <a:rPr lang="tr-TR" dirty="0" smtClean="0"/>
              <a:t>usta </a:t>
            </a:r>
            <a:r>
              <a:rPr lang="tr-TR" dirty="0"/>
              <a:t>bir kolaylaştırıcı tutacak para olmaması, </a:t>
            </a:r>
            <a:r>
              <a:rPr lang="tr-TR" b="1" dirty="0"/>
              <a:t>istatistik eğitimi için para olmaması,</a:t>
            </a:r>
            <a:r>
              <a:rPr lang="tr-TR" dirty="0"/>
              <a:t> takım toplantılarına katılan ve takım işlerini yapan çalışanların yerine geçici işçi almaya bütçenin izin vermemesi, </a:t>
            </a:r>
            <a:r>
              <a:rPr lang="tr-TR" b="1" dirty="0"/>
              <a:t>üst kademe yöneticilerin</a:t>
            </a:r>
            <a:r>
              <a:rPr lang="tr-TR" dirty="0"/>
              <a:t> </a:t>
            </a:r>
            <a:r>
              <a:rPr lang="tr-TR" dirty="0" err="1"/>
              <a:t>Deming’in</a:t>
            </a:r>
            <a:r>
              <a:rPr lang="tr-TR" dirty="0"/>
              <a:t> öğretileri konusunda herkese eğitim verilmesi yönündeki uzun dönemli girişimi kesintiye uğratmaları, üst kademe yöneticilerin orta kademe yöneticilere TKY dönüşümündeki rolleri ve sorumlulukları konusunda </a:t>
            </a:r>
            <a:r>
              <a:rPr lang="tr-TR" b="1" dirty="0"/>
              <a:t>yeterli eğitim vermemeleri</a:t>
            </a:r>
            <a:r>
              <a:rPr lang="tr-TR" dirty="0"/>
              <a:t>, genel müdürlerin görevlendirmeleri denetlemeyi başaramaması, genel müdürlerin kuruluşlarının işlerini bundan böyle </a:t>
            </a:r>
            <a:r>
              <a:rPr lang="tr-TR" dirty="0" err="1"/>
              <a:t>Deming’in</a:t>
            </a:r>
            <a:r>
              <a:rPr lang="tr-TR" dirty="0"/>
              <a:t> yöntemine göre yapacağı mesajını alamamış üst ve orta kademe yöneticilere çeşitli seanslarla bu mesajı bizzat vermeyi başaramamış olması, </a:t>
            </a:r>
            <a:r>
              <a:rPr lang="tr-TR" b="1" dirty="0"/>
              <a:t>genel müdürlerin geleneksel yönetim tarzına</a:t>
            </a:r>
            <a:r>
              <a:rPr lang="tr-TR" dirty="0"/>
              <a:t> dayanan personel politikalarını ve uygulamalarını (özellikle de performans değerlendirmelerini ve performansa göre ödeme planlarını) </a:t>
            </a:r>
            <a:r>
              <a:rPr lang="tr-TR" b="1" dirty="0"/>
              <a:t>bir kenara atmayı başaramamış olması</a:t>
            </a:r>
            <a:r>
              <a:rPr lang="tr-TR" dirty="0"/>
              <a:t> ve genel müdürlerin işbirliği, sabır, sürekli iyileştirme ve güvenlik konusunda herkese </a:t>
            </a:r>
            <a:r>
              <a:rPr lang="tr-TR" b="1" dirty="0"/>
              <a:t>örnek olamaması</a:t>
            </a:r>
            <a:r>
              <a:rPr lang="tr-TR" b="1" dirty="0" smtClean="0"/>
              <a:t>.</a:t>
            </a:r>
            <a:endParaRPr lang="tr-TR" dirty="0"/>
          </a:p>
        </p:txBody>
      </p:sp>
    </p:spTree>
    <p:extLst>
      <p:ext uri="{BB962C8B-B14F-4D97-AF65-F5344CB8AC3E}">
        <p14:creationId xmlns:p14="http://schemas.microsoft.com/office/powerpoint/2010/main" val="29027462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87858" y="700010"/>
            <a:ext cx="8911687" cy="555766"/>
          </a:xfrm>
          <a:solidFill>
            <a:schemeClr val="tx2">
              <a:lumMod val="60000"/>
              <a:lumOff val="40000"/>
            </a:schemeClr>
          </a:solidFill>
        </p:spPr>
        <p:txBody>
          <a:bodyPr>
            <a:normAutofit fontScale="90000"/>
          </a:bodyPr>
          <a:lstStyle/>
          <a:p>
            <a:r>
              <a:rPr lang="tr-TR" b="1" dirty="0" smtClean="0"/>
              <a:t>13. İlke: Canlı </a:t>
            </a:r>
            <a:r>
              <a:rPr lang="tr-TR" b="1" dirty="0"/>
              <a:t>Bir Eğitim Programı </a:t>
            </a:r>
            <a:r>
              <a:rPr lang="tr-TR" b="1" dirty="0" smtClean="0"/>
              <a:t>Yürütün</a:t>
            </a:r>
            <a:endParaRPr lang="tr-TR" dirty="0"/>
          </a:p>
        </p:txBody>
      </p:sp>
      <p:sp>
        <p:nvSpPr>
          <p:cNvPr id="3" name="İçerik Yer Tutucusu 2"/>
          <p:cNvSpPr>
            <a:spLocks noGrp="1"/>
          </p:cNvSpPr>
          <p:nvPr>
            <p:ph idx="1"/>
          </p:nvPr>
        </p:nvSpPr>
        <p:spPr>
          <a:xfrm>
            <a:off x="1126172" y="1353312"/>
            <a:ext cx="8915400" cy="4645152"/>
          </a:xfrm>
        </p:spPr>
        <p:txBody>
          <a:bodyPr>
            <a:noAutofit/>
          </a:bodyPr>
          <a:lstStyle/>
          <a:p>
            <a:pPr algn="ctr"/>
            <a:r>
              <a:rPr lang="tr-TR" sz="2400" dirty="0" smtClean="0"/>
              <a:t>Üyelerinin</a:t>
            </a:r>
            <a:r>
              <a:rPr lang="tr-TR" sz="2400" dirty="0"/>
              <a:t> </a:t>
            </a:r>
            <a:r>
              <a:rPr lang="tr-TR" sz="2400" b="1" dirty="0"/>
              <a:t>zihinleri harekete geçmedikçe</a:t>
            </a:r>
            <a:r>
              <a:rPr lang="tr-TR" sz="2400" dirty="0"/>
              <a:t> takımların gerçekten başarılı olabilmeleri mümkün değildir.</a:t>
            </a:r>
          </a:p>
          <a:p>
            <a:pPr algn="ctr"/>
            <a:endParaRPr lang="tr-TR" sz="2400" dirty="0" smtClean="0"/>
          </a:p>
          <a:p>
            <a:pPr marL="0" indent="0" algn="ctr">
              <a:buNone/>
            </a:pPr>
            <a:r>
              <a:rPr lang="tr-TR" sz="2400" b="1" i="1" dirty="0" err="1">
                <a:solidFill>
                  <a:srgbClr val="C00000"/>
                </a:solidFill>
              </a:rPr>
              <a:t>Deming</a:t>
            </a:r>
            <a:r>
              <a:rPr lang="tr-TR" sz="2400" b="1" i="1" dirty="0">
                <a:solidFill>
                  <a:srgbClr val="C00000"/>
                </a:solidFill>
              </a:rPr>
              <a:t>,</a:t>
            </a:r>
            <a:r>
              <a:rPr lang="tr-TR" sz="2400" i="1" dirty="0">
                <a:solidFill>
                  <a:srgbClr val="C00000"/>
                </a:solidFill>
              </a:rPr>
              <a:t> herkesin zihnini aktifleştirmek için </a:t>
            </a:r>
            <a:r>
              <a:rPr lang="tr-TR" sz="2400" b="1" i="1" dirty="0">
                <a:solidFill>
                  <a:srgbClr val="C00000"/>
                </a:solidFill>
              </a:rPr>
              <a:t>eğitime</a:t>
            </a:r>
            <a:r>
              <a:rPr lang="tr-TR" sz="2400" i="1" dirty="0">
                <a:solidFill>
                  <a:srgbClr val="C00000"/>
                </a:solidFill>
              </a:rPr>
              <a:t> gerek duyduğunu ileri sürer</a:t>
            </a:r>
            <a:r>
              <a:rPr lang="tr-TR" sz="2400" i="1" dirty="0" smtClean="0">
                <a:solidFill>
                  <a:srgbClr val="C00000"/>
                </a:solidFill>
              </a:rPr>
              <a:t>.</a:t>
            </a:r>
          </a:p>
          <a:p>
            <a:pPr marL="0" indent="0" algn="ctr">
              <a:buNone/>
            </a:pPr>
            <a:r>
              <a:rPr lang="tr-TR" sz="2400" dirty="0"/>
              <a:t>Takımlarda çalışmak için gereken beceriler konusunda verilecek bir eğitim çoğunlukla gerekli uyarımı sağlayacaktır. </a:t>
            </a:r>
            <a:r>
              <a:rPr lang="tr-TR" sz="2400" b="1" dirty="0" err="1"/>
              <a:t>Deming’in</a:t>
            </a:r>
            <a:r>
              <a:rPr lang="tr-TR" sz="2400" b="1" dirty="0"/>
              <a:t> öğretileri,</a:t>
            </a:r>
            <a:r>
              <a:rPr lang="tr-TR" sz="2400" dirty="0"/>
              <a:t> istatistik araçları ve uzlaşım oluşturma teknikleri hakkında verilecek bir eğitim birçok insana her şeye </a:t>
            </a:r>
            <a:r>
              <a:rPr lang="tr-TR" sz="2400" b="1" dirty="0"/>
              <a:t>taze ve zihin uyarıcı</a:t>
            </a:r>
            <a:r>
              <a:rPr lang="tr-TR" sz="2400" dirty="0"/>
              <a:t> bir şekilde bakmanın yollarını sunacaktır.</a:t>
            </a:r>
            <a:endParaRPr lang="tr-TR" sz="2400" dirty="0">
              <a:solidFill>
                <a:srgbClr val="C00000"/>
              </a:solidFill>
            </a:endParaRPr>
          </a:p>
        </p:txBody>
      </p:sp>
    </p:spTree>
    <p:extLst>
      <p:ext uri="{BB962C8B-B14F-4D97-AF65-F5344CB8AC3E}">
        <p14:creationId xmlns:p14="http://schemas.microsoft.com/office/powerpoint/2010/main" val="32918146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32355" y="724608"/>
            <a:ext cx="9701570" cy="518976"/>
          </a:xfrm>
          <a:solidFill>
            <a:schemeClr val="tx2">
              <a:lumMod val="60000"/>
              <a:lumOff val="40000"/>
            </a:schemeClr>
          </a:solidFill>
        </p:spPr>
        <p:txBody>
          <a:bodyPr>
            <a:normAutofit/>
          </a:bodyPr>
          <a:lstStyle/>
          <a:p>
            <a:r>
              <a:rPr lang="tr-TR" sz="2400" b="1" dirty="0" smtClean="0"/>
              <a:t>14. İlke: Dönüşümü </a:t>
            </a:r>
            <a:r>
              <a:rPr lang="tr-TR" sz="2400" b="1" dirty="0"/>
              <a:t>Gerçekleştirmek İçin Şirketteki Herkesi Seferber </a:t>
            </a:r>
            <a:r>
              <a:rPr lang="tr-TR" sz="2400" b="1" dirty="0" smtClean="0"/>
              <a:t>Edin</a:t>
            </a:r>
            <a:endParaRPr lang="tr-TR" sz="2400" dirty="0"/>
          </a:p>
        </p:txBody>
      </p:sp>
      <p:sp>
        <p:nvSpPr>
          <p:cNvPr id="3" name="İçerik Yer Tutucusu 2"/>
          <p:cNvSpPr>
            <a:spLocks noGrp="1"/>
          </p:cNvSpPr>
          <p:nvPr>
            <p:ph idx="1"/>
          </p:nvPr>
        </p:nvSpPr>
        <p:spPr>
          <a:xfrm>
            <a:off x="1137162" y="1365504"/>
            <a:ext cx="10196763" cy="4511040"/>
          </a:xfrm>
        </p:spPr>
        <p:txBody>
          <a:bodyPr>
            <a:noAutofit/>
          </a:bodyPr>
          <a:lstStyle/>
          <a:p>
            <a:pPr marL="0" indent="0" algn="ctr">
              <a:buNone/>
            </a:pPr>
            <a:r>
              <a:rPr lang="tr-TR" sz="2400" dirty="0" smtClean="0"/>
              <a:t>Birçok </a:t>
            </a:r>
            <a:r>
              <a:rPr lang="tr-TR" sz="2400" dirty="0"/>
              <a:t>insan </a:t>
            </a:r>
            <a:r>
              <a:rPr lang="tr-TR" sz="2400" dirty="0" err="1"/>
              <a:t>Deming’in</a:t>
            </a:r>
            <a:r>
              <a:rPr lang="tr-TR" sz="2400" dirty="0"/>
              <a:t> öğretilerini </a:t>
            </a:r>
            <a:r>
              <a:rPr lang="tr-TR" sz="2400" b="1" dirty="0"/>
              <a:t>kendi işinde uygulayarak</a:t>
            </a:r>
            <a:r>
              <a:rPr lang="tr-TR" sz="2400" dirty="0"/>
              <a:t> öğrenebilir. Takımların amaçlarından birisi, </a:t>
            </a:r>
            <a:r>
              <a:rPr lang="tr-TR" sz="2400" dirty="0" err="1"/>
              <a:t>Deming’in</a:t>
            </a:r>
            <a:r>
              <a:rPr lang="tr-TR" sz="2400" dirty="0"/>
              <a:t> öğretilerini </a:t>
            </a:r>
            <a:r>
              <a:rPr lang="tr-TR" sz="2400" b="1" dirty="0"/>
              <a:t>uygulamak ve örnek almaktır.</a:t>
            </a:r>
            <a:r>
              <a:rPr lang="tr-TR" sz="2400" dirty="0"/>
              <a:t> Öteki amaçları ise süreçlerde</a:t>
            </a:r>
            <a:r>
              <a:rPr lang="tr-TR" sz="2400" b="1" dirty="0"/>
              <a:t> sürekli iyileştirmeyi</a:t>
            </a:r>
            <a:r>
              <a:rPr lang="tr-TR" sz="2400" dirty="0"/>
              <a:t> başlatmaktır. Yani takımlar </a:t>
            </a:r>
            <a:r>
              <a:rPr lang="tr-TR" sz="2400" dirty="0" err="1"/>
              <a:t>Deming’in</a:t>
            </a:r>
            <a:r>
              <a:rPr lang="tr-TR" sz="2400" dirty="0"/>
              <a:t> öğretilerini uyguladıkça, takım üyeleri bu öğretileri öğrenme konusunda birçok şansla karşılaşırlar. Takımlar </a:t>
            </a:r>
            <a:r>
              <a:rPr lang="tr-TR" sz="2400" dirty="0" err="1"/>
              <a:t>Deming’in</a:t>
            </a:r>
            <a:r>
              <a:rPr lang="tr-TR" sz="2400" dirty="0"/>
              <a:t> öğretilerini örnek aldıkları için onlarla </a:t>
            </a:r>
            <a:r>
              <a:rPr lang="tr-TR" sz="2400" b="1" dirty="0"/>
              <a:t>temas kuran herkes</a:t>
            </a:r>
            <a:r>
              <a:rPr lang="tr-TR" sz="2400" dirty="0"/>
              <a:t> bu yeni yaklaşımı </a:t>
            </a:r>
            <a:r>
              <a:rPr lang="tr-TR" sz="2400" b="1" dirty="0"/>
              <a:t>eylem halinde görerek öğrenme</a:t>
            </a:r>
            <a:r>
              <a:rPr lang="tr-TR" sz="2400" dirty="0"/>
              <a:t> şansını bulabilir. </a:t>
            </a:r>
            <a:r>
              <a:rPr lang="tr-TR" sz="2400" dirty="0" err="1"/>
              <a:t>Deming’in</a:t>
            </a:r>
            <a:r>
              <a:rPr lang="tr-TR" sz="2400" dirty="0"/>
              <a:t> öğretileri bu şekilde</a:t>
            </a:r>
            <a:r>
              <a:rPr lang="tr-TR" sz="2400" b="1" dirty="0"/>
              <a:t> önce birkaç takım,</a:t>
            </a:r>
            <a:r>
              <a:rPr lang="tr-TR" sz="2400" dirty="0"/>
              <a:t> sonra bütün bölümler, en sonunda da </a:t>
            </a:r>
            <a:r>
              <a:rPr lang="tr-TR" sz="2400" b="1" dirty="0"/>
              <a:t>kuruluştaki bütün çalışanlar tarafından</a:t>
            </a:r>
            <a:r>
              <a:rPr lang="tr-TR" sz="2400" dirty="0"/>
              <a:t> uygulanır. Kuruluştaki herkesin, geleneksel yönetim tarzından çıkarılıp dönüşüm gerçekleştirmeye </a:t>
            </a:r>
            <a:r>
              <a:rPr lang="tr-TR" sz="2400" b="1" dirty="0"/>
              <a:t>seferber edilmesi</a:t>
            </a:r>
            <a:r>
              <a:rPr lang="tr-TR" sz="2400" dirty="0"/>
              <a:t> bu yolla sağlanır</a:t>
            </a:r>
            <a:r>
              <a:rPr lang="tr-TR" sz="2400" dirty="0" smtClean="0"/>
              <a:t>.</a:t>
            </a:r>
            <a:endParaRPr lang="tr-TR" sz="2400" dirty="0"/>
          </a:p>
        </p:txBody>
      </p:sp>
    </p:spTree>
    <p:extLst>
      <p:ext uri="{BB962C8B-B14F-4D97-AF65-F5344CB8AC3E}">
        <p14:creationId xmlns:p14="http://schemas.microsoft.com/office/powerpoint/2010/main" val="1626867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03042" y="806704"/>
            <a:ext cx="9482114" cy="4336422"/>
          </a:xfrm>
        </p:spPr>
        <p:txBody>
          <a:bodyPr>
            <a:normAutofit/>
          </a:bodyPr>
          <a:lstStyle/>
          <a:p>
            <a:pPr marL="0" lvl="1" indent="0" algn="ctr">
              <a:buNone/>
            </a:pPr>
            <a:r>
              <a:rPr lang="tr-TR" sz="2200" b="1" dirty="0"/>
              <a:t>Yukarıda belirtilen ilkeler, şuan endüstride sıklıkla karşılaştığımız </a:t>
            </a:r>
            <a:r>
              <a:rPr lang="tr-TR" sz="2200" b="1" i="1" dirty="0">
                <a:solidFill>
                  <a:srgbClr val="C00000"/>
                </a:solidFill>
              </a:rPr>
              <a:t>Kaizen-5S</a:t>
            </a:r>
            <a:r>
              <a:rPr lang="tr-TR" sz="2200" b="1" dirty="0"/>
              <a:t> çalışmalarının temelini oluşturmaktadır. </a:t>
            </a:r>
            <a:r>
              <a:rPr lang="tr-TR" sz="2200" b="1" dirty="0" err="1"/>
              <a:t>Kaizen’in</a:t>
            </a:r>
            <a:r>
              <a:rPr lang="tr-TR" sz="2200" b="1" dirty="0"/>
              <a:t> temelini; israfın kaynağının belirlenmesi ve önlenmesi, varyasyonun azaltılması ve sürekli iyileştirme oluşturmaktadır. Bu yöntemin uygulanmasında ise 5S </a:t>
            </a:r>
            <a:r>
              <a:rPr lang="tr-TR" sz="2200" b="1" dirty="0" smtClean="0"/>
              <a:t>yöntemi;</a:t>
            </a:r>
          </a:p>
          <a:p>
            <a:pPr marL="342900" lvl="1" indent="-342900"/>
            <a:r>
              <a:rPr lang="tr-TR" sz="2200" b="1" i="1" dirty="0" err="1" smtClean="0">
                <a:solidFill>
                  <a:srgbClr val="C00000"/>
                </a:solidFill>
              </a:rPr>
              <a:t>Seiri</a:t>
            </a:r>
            <a:r>
              <a:rPr lang="tr-TR" sz="2200" b="1" i="1" dirty="0" smtClean="0">
                <a:solidFill>
                  <a:srgbClr val="C00000"/>
                </a:solidFill>
              </a:rPr>
              <a:t>(Sıralamak)</a:t>
            </a:r>
          </a:p>
          <a:p>
            <a:pPr marL="342900" lvl="1" indent="-342900"/>
            <a:r>
              <a:rPr lang="tr-TR" sz="2200" b="1" i="1" dirty="0" err="1" smtClean="0">
                <a:solidFill>
                  <a:srgbClr val="C00000"/>
                </a:solidFill>
              </a:rPr>
              <a:t>Seiton</a:t>
            </a:r>
            <a:r>
              <a:rPr lang="tr-TR" sz="2200" b="1" i="1" dirty="0" smtClean="0">
                <a:solidFill>
                  <a:srgbClr val="C00000"/>
                </a:solidFill>
              </a:rPr>
              <a:t>(Düzeltmek)</a:t>
            </a:r>
          </a:p>
          <a:p>
            <a:pPr marL="342900" lvl="1" indent="-342900"/>
            <a:r>
              <a:rPr lang="tr-TR" sz="2200" b="1" i="1" dirty="0" err="1" smtClean="0">
                <a:solidFill>
                  <a:srgbClr val="C00000"/>
                </a:solidFill>
              </a:rPr>
              <a:t>Seiso</a:t>
            </a:r>
            <a:r>
              <a:rPr lang="tr-TR" sz="2200" b="1" i="1" dirty="0" smtClean="0">
                <a:solidFill>
                  <a:srgbClr val="C00000"/>
                </a:solidFill>
              </a:rPr>
              <a:t>(Temizlemek)</a:t>
            </a:r>
          </a:p>
          <a:p>
            <a:pPr marL="342900" lvl="1" indent="-342900"/>
            <a:r>
              <a:rPr lang="tr-TR" sz="2200" b="1" i="1" dirty="0" err="1" smtClean="0">
                <a:solidFill>
                  <a:srgbClr val="C00000"/>
                </a:solidFill>
              </a:rPr>
              <a:t>Seiketsu</a:t>
            </a:r>
            <a:r>
              <a:rPr lang="tr-TR" sz="2200" b="1" i="1" dirty="0" smtClean="0">
                <a:solidFill>
                  <a:srgbClr val="C00000"/>
                </a:solidFill>
              </a:rPr>
              <a:t>(Standardizasyon)</a:t>
            </a:r>
          </a:p>
          <a:p>
            <a:pPr marL="342900" lvl="1" indent="-342900"/>
            <a:r>
              <a:rPr lang="tr-TR" sz="2200" b="1" i="1" dirty="0" err="1" smtClean="0">
                <a:solidFill>
                  <a:srgbClr val="C00000"/>
                </a:solidFill>
              </a:rPr>
              <a:t>Seitsuke</a:t>
            </a:r>
            <a:r>
              <a:rPr lang="tr-TR" sz="2200" b="1" i="1" dirty="0" smtClean="0">
                <a:solidFill>
                  <a:srgbClr val="C00000"/>
                </a:solidFill>
              </a:rPr>
              <a:t>(Sürdürülebilirlik</a:t>
            </a:r>
            <a:r>
              <a:rPr lang="tr-TR" sz="2200" b="1" i="1" dirty="0">
                <a:solidFill>
                  <a:srgbClr val="C00000"/>
                </a:solidFill>
              </a:rPr>
              <a:t>) </a:t>
            </a:r>
            <a:r>
              <a:rPr lang="tr-TR" sz="2200" b="1" i="1" dirty="0" smtClean="0">
                <a:solidFill>
                  <a:srgbClr val="C00000"/>
                </a:solidFill>
              </a:rPr>
              <a:t>kullanılır.</a:t>
            </a:r>
            <a:endParaRPr lang="tr-TR" sz="2200" b="1" i="1" dirty="0">
              <a:solidFill>
                <a:srgbClr val="C00000"/>
              </a:solidFill>
            </a:endParaRPr>
          </a:p>
          <a:p>
            <a:endParaRPr lang="tr-TR" sz="2200" b="1" dirty="0"/>
          </a:p>
        </p:txBody>
      </p:sp>
    </p:spTree>
    <p:extLst>
      <p:ext uri="{BB962C8B-B14F-4D97-AF65-F5344CB8AC3E}">
        <p14:creationId xmlns:p14="http://schemas.microsoft.com/office/powerpoint/2010/main" val="1253589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635795" y="1709430"/>
            <a:ext cx="8159205" cy="3046988"/>
          </a:xfrm>
          <a:prstGeom prst="rect">
            <a:avLst/>
          </a:prstGeom>
        </p:spPr>
        <p:txBody>
          <a:bodyPr wrap="square">
            <a:spAutoFit/>
          </a:bodyPr>
          <a:lstStyle/>
          <a:p>
            <a:pPr algn="ctr"/>
            <a:r>
              <a:rPr lang="tr-TR" sz="3200" b="1" i="0" dirty="0" smtClean="0">
                <a:solidFill>
                  <a:srgbClr val="002060"/>
                </a:solidFill>
                <a:effectLst/>
                <a:latin typeface="Calibri" panose="020F0502020204030204" pitchFamily="34" charset="0"/>
              </a:rPr>
              <a:t>Üretim maliyetlerinin giderek düşmesi ve endüstriyel ürünlerin her seviyede insana ulaşması, toplam pazarın giderek artmasına sebep olmuştur. Bunun neticesinde de her pazarda yeni üreticilerin devreye girmesi rekabeti doğurmuştur. </a:t>
            </a:r>
          </a:p>
        </p:txBody>
      </p:sp>
    </p:spTree>
    <p:extLst>
      <p:ext uri="{BB962C8B-B14F-4D97-AF65-F5344CB8AC3E}">
        <p14:creationId xmlns:p14="http://schemas.microsoft.com/office/powerpoint/2010/main" val="1019044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735516" y="1295908"/>
            <a:ext cx="6344090" cy="3894278"/>
          </a:xfrm>
        </p:spPr>
        <p:txBody>
          <a:bodyPr>
            <a:normAutofit/>
          </a:bodyPr>
          <a:lstStyle/>
          <a:p>
            <a:pPr marL="0" indent="0" algn="ctr">
              <a:buNone/>
            </a:pPr>
            <a:r>
              <a:rPr lang="tr-TR" sz="3200" b="1" dirty="0">
                <a:solidFill>
                  <a:srgbClr val="C00000"/>
                </a:solidFill>
              </a:rPr>
              <a:t>Ford’un ilk yıllarda ürettiği otomobiller için kullandığı “Müşteri ne renk isterse alsın, </a:t>
            </a:r>
            <a:r>
              <a:rPr lang="tr-TR" sz="3200" b="1" dirty="0" err="1">
                <a:solidFill>
                  <a:srgbClr val="C00000"/>
                </a:solidFill>
              </a:rPr>
              <a:t>yeterki</a:t>
            </a:r>
            <a:r>
              <a:rPr lang="tr-TR" sz="3200" b="1" dirty="0">
                <a:solidFill>
                  <a:srgbClr val="C00000"/>
                </a:solidFill>
              </a:rPr>
              <a:t> siyah olsun” yaklaşımı; General </a:t>
            </a:r>
            <a:r>
              <a:rPr lang="tr-TR" sz="3200" b="1" dirty="0" err="1">
                <a:solidFill>
                  <a:srgbClr val="C00000"/>
                </a:solidFill>
              </a:rPr>
              <a:t>Motors’un</a:t>
            </a:r>
            <a:r>
              <a:rPr lang="tr-TR" sz="3200" b="1" dirty="0">
                <a:solidFill>
                  <a:srgbClr val="C00000"/>
                </a:solidFill>
              </a:rPr>
              <a:t> 1920’li yıllarda fiyat farkı almadan farklı renkleri 5 farklı modelde sunmasından sonra değişmiştir</a:t>
            </a:r>
            <a:r>
              <a:rPr lang="tr-TR" sz="3200" b="1" dirty="0" smtClean="0">
                <a:solidFill>
                  <a:srgbClr val="C00000"/>
                </a:solidFill>
              </a:rPr>
              <a:t>.</a:t>
            </a:r>
            <a:endParaRPr lang="tr-TR" sz="3200" b="1" dirty="0">
              <a:solidFill>
                <a:srgbClr val="C00000"/>
              </a:solidFill>
            </a:endParaRPr>
          </a:p>
        </p:txBody>
      </p:sp>
    </p:spTree>
    <p:extLst>
      <p:ext uri="{BB962C8B-B14F-4D97-AF65-F5344CB8AC3E}">
        <p14:creationId xmlns:p14="http://schemas.microsoft.com/office/powerpoint/2010/main" val="3434354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66912" y="800100"/>
            <a:ext cx="8915400" cy="5009522"/>
          </a:xfrm>
        </p:spPr>
        <p:txBody>
          <a:bodyPr>
            <a:noAutofit/>
          </a:bodyPr>
          <a:lstStyle/>
          <a:p>
            <a:pPr marL="0" indent="0" algn="ctr">
              <a:buNone/>
            </a:pPr>
            <a:r>
              <a:rPr lang="tr-TR" sz="2800" dirty="0">
                <a:solidFill>
                  <a:schemeClr val="tx1"/>
                </a:solidFill>
              </a:rPr>
              <a:t>Seri üretimin verimlilik ve kalite artışı üretimde </a:t>
            </a:r>
            <a:r>
              <a:rPr lang="tr-TR" sz="2800" dirty="0" smtClean="0">
                <a:solidFill>
                  <a:schemeClr val="tx1"/>
                </a:solidFill>
              </a:rPr>
              <a:t>miktar </a:t>
            </a:r>
            <a:r>
              <a:rPr lang="tr-TR" sz="2800" dirty="0">
                <a:solidFill>
                  <a:schemeClr val="tx1"/>
                </a:solidFill>
              </a:rPr>
              <a:t>artışı da beraberinde getirmiştir. Birinci ve ikinci dünya savaşı esnasında; gerek teknoloji gerekse bilgi birikiminde muazzam artış olmuştur. Savaş ekonomisi gereği, halkta tüketime ayıracak kaynak kalmamış, tüketim düşmüştür. Savaş sonrasında, savaş esnasında oluşturulan endüstrinin devamlılığı gerekiyordu. Gerek fabrikaların ürettiği yüksek adette ürüne tüketici bulunması, gerekse toplumların ve endüstrinin savaş psikolojisinden tüketim psikolojisine </a:t>
            </a:r>
            <a:r>
              <a:rPr lang="tr-TR" sz="2800" dirty="0" err="1">
                <a:solidFill>
                  <a:schemeClr val="tx1"/>
                </a:solidFill>
              </a:rPr>
              <a:t>evrilmesi</a:t>
            </a:r>
            <a:r>
              <a:rPr lang="tr-TR" sz="2800" dirty="0">
                <a:solidFill>
                  <a:schemeClr val="tx1"/>
                </a:solidFill>
              </a:rPr>
              <a:t> için yeni bir yönteme ihtiyaç </a:t>
            </a:r>
            <a:r>
              <a:rPr lang="tr-TR" sz="2800" dirty="0" smtClean="0">
                <a:solidFill>
                  <a:schemeClr val="tx1"/>
                </a:solidFill>
              </a:rPr>
              <a:t>duyuldu.</a:t>
            </a:r>
          </a:p>
        </p:txBody>
      </p:sp>
    </p:spTree>
    <p:extLst>
      <p:ext uri="{BB962C8B-B14F-4D97-AF65-F5344CB8AC3E}">
        <p14:creationId xmlns:p14="http://schemas.microsoft.com/office/powerpoint/2010/main" val="1593069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99208" y="963948"/>
            <a:ext cx="7734300" cy="5105400"/>
          </a:xfrm>
        </p:spPr>
        <p:txBody>
          <a:bodyPr>
            <a:noAutofit/>
          </a:bodyPr>
          <a:lstStyle/>
          <a:p>
            <a:pPr algn="ctr"/>
            <a:r>
              <a:rPr lang="tr-TR" sz="2400" b="1" dirty="0">
                <a:solidFill>
                  <a:schemeClr val="tx1"/>
                </a:solidFill>
              </a:rPr>
              <a:t>Üretim ve tüketime dayalı kapitalist sistem yeni bir akım geliştirerek </a:t>
            </a:r>
            <a:r>
              <a:rPr lang="tr-TR" sz="2400" b="1" i="1" dirty="0">
                <a:solidFill>
                  <a:srgbClr val="C00000"/>
                </a:solidFill>
              </a:rPr>
              <a:t>“pazarlama”</a:t>
            </a:r>
            <a:r>
              <a:rPr lang="tr-TR" sz="2400" b="1" dirty="0">
                <a:solidFill>
                  <a:schemeClr val="tx1"/>
                </a:solidFill>
              </a:rPr>
              <a:t> yöntemlerini geliştirmeye başladı. Artık sınırlar silah gücüyle değil ticaret gücüyle belirlenecekti. Üretim yapılabilecek yeni pazarlar geliştirilecek, halkın ihtiyaçları pazarlama faaliyetleri ile kara dönüştürülecekti</a:t>
            </a:r>
            <a:r>
              <a:rPr lang="tr-TR" sz="2400" b="1" dirty="0" smtClean="0">
                <a:solidFill>
                  <a:schemeClr val="tx1"/>
                </a:solidFill>
              </a:rPr>
              <a:t>.</a:t>
            </a:r>
          </a:p>
          <a:p>
            <a:pPr algn="ctr"/>
            <a:endParaRPr lang="tr-TR" sz="2400" b="1" dirty="0">
              <a:solidFill>
                <a:schemeClr val="tx1"/>
              </a:solidFill>
            </a:endParaRPr>
          </a:p>
          <a:p>
            <a:pPr algn="ctr"/>
            <a:r>
              <a:rPr lang="tr-TR" sz="2400" b="1" dirty="0">
                <a:solidFill>
                  <a:schemeClr val="tx1"/>
                </a:solidFill>
              </a:rPr>
              <a:t>İlerleyen süreçlerde ise pazarlama; malların, hizmetlerin ve fikirlerin geliştirilmesi, fiyatlandırılması, tutundurulması ve dağıtılmasına ilişkin planlama ve uygulama süreci olarak tanımlanmış ve günümüzde de bu şekilde uygulanmaya devam edilmektedir.</a:t>
            </a:r>
          </a:p>
          <a:p>
            <a:pPr algn="ctr"/>
            <a:endParaRPr lang="tr-TR" sz="2400" b="1" dirty="0"/>
          </a:p>
        </p:txBody>
      </p:sp>
    </p:spTree>
    <p:extLst>
      <p:ext uri="{BB962C8B-B14F-4D97-AF65-F5344CB8AC3E}">
        <p14:creationId xmlns:p14="http://schemas.microsoft.com/office/powerpoint/2010/main" val="20745884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40854" y="768103"/>
            <a:ext cx="5823598" cy="661452"/>
          </a:xfrm>
          <a:solidFill>
            <a:schemeClr val="tx2">
              <a:lumMod val="40000"/>
              <a:lumOff val="60000"/>
            </a:schemeClr>
          </a:solidFill>
        </p:spPr>
        <p:txBody>
          <a:bodyPr/>
          <a:lstStyle/>
          <a:p>
            <a:pPr algn="ctr"/>
            <a:r>
              <a:rPr lang="tr-TR" b="1" dirty="0">
                <a:solidFill>
                  <a:srgbClr val="C00000"/>
                </a:solidFill>
              </a:rPr>
              <a:t>Endüstri 3.0 – Dijital Devrim </a:t>
            </a:r>
            <a:endParaRPr lang="tr-TR" dirty="0">
              <a:solidFill>
                <a:srgbClr val="C00000"/>
              </a:solidFill>
            </a:endParaRPr>
          </a:p>
        </p:txBody>
      </p:sp>
      <p:pic>
        <p:nvPicPr>
          <p:cNvPr id="1026" name="Picture 2" descr="C:\Users\Mevlüt\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130" y="2450184"/>
            <a:ext cx="7708063" cy="299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68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790079" y="1307785"/>
            <a:ext cx="5998465" cy="2308324"/>
          </a:xfrm>
          <a:prstGeom prst="rect">
            <a:avLst/>
          </a:prstGeom>
        </p:spPr>
        <p:txBody>
          <a:bodyPr wrap="square">
            <a:spAutoFit/>
          </a:bodyPr>
          <a:lstStyle/>
          <a:p>
            <a:pPr algn="ctr"/>
            <a:r>
              <a:rPr lang="tr-TR" sz="2400" dirty="0" smtClean="0">
                <a:solidFill>
                  <a:srgbClr val="002060"/>
                </a:solidFill>
                <a:latin typeface="Calibri" panose="020F0502020204030204" pitchFamily="34" charset="0"/>
              </a:rPr>
              <a:t>Geliştirilmiş </a:t>
            </a:r>
            <a:r>
              <a:rPr lang="tr-TR" sz="2400" dirty="0" smtClean="0">
                <a:solidFill>
                  <a:srgbClr val="002060"/>
                </a:solidFill>
                <a:latin typeface="Calibri" panose="020F0502020204030204" pitchFamily="34" charset="0"/>
              </a:rPr>
              <a:t>buhar makinesinin 1700’lerin son bölümünde dokuma tezgâhlarında kullanılmasıyla üretim sürecinde çeşitli aşamaları tamamlayacak biçimde birbiriyle bütünleşmiş bir düzene geçilmesi birinci sanayi devrimi olarak kabul ediliyor. </a:t>
            </a:r>
          </a:p>
        </p:txBody>
      </p:sp>
      <p:sp>
        <p:nvSpPr>
          <p:cNvPr id="2" name="Dikdörtgen 1"/>
          <p:cNvSpPr/>
          <p:nvPr/>
        </p:nvSpPr>
        <p:spPr>
          <a:xfrm>
            <a:off x="4421745" y="739973"/>
            <a:ext cx="2211055" cy="584775"/>
          </a:xfrm>
          <a:prstGeom prst="rect">
            <a:avLst/>
          </a:prstGeom>
        </p:spPr>
        <p:txBody>
          <a:bodyPr wrap="none">
            <a:spAutoFit/>
          </a:bodyPr>
          <a:lstStyle/>
          <a:p>
            <a:pPr algn="ctr"/>
            <a:r>
              <a:rPr lang="tr-TR" sz="3200" b="1" dirty="0">
                <a:solidFill>
                  <a:srgbClr val="C00000"/>
                </a:solidFill>
                <a:latin typeface="Calibri" panose="020F0502020204030204" pitchFamily="34" charset="0"/>
              </a:rPr>
              <a:t>Endüstri 1.0</a:t>
            </a:r>
          </a:p>
        </p:txBody>
      </p:sp>
    </p:spTree>
    <p:extLst>
      <p:ext uri="{BB962C8B-B14F-4D97-AF65-F5344CB8AC3E}">
        <p14:creationId xmlns:p14="http://schemas.microsoft.com/office/powerpoint/2010/main" val="653836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67543" y="657392"/>
            <a:ext cx="9546925" cy="4832092"/>
          </a:xfrm>
          <a:prstGeom prst="rect">
            <a:avLst/>
          </a:prstGeom>
        </p:spPr>
        <p:txBody>
          <a:bodyPr wrap="square">
            <a:spAutoFit/>
          </a:bodyPr>
          <a:lstStyle/>
          <a:p>
            <a:pPr algn="ctr"/>
            <a:r>
              <a:rPr lang="tr-TR" sz="2800" b="1" dirty="0" smtClean="0">
                <a:solidFill>
                  <a:srgbClr val="C00000"/>
                </a:solidFill>
                <a:latin typeface="Calibri" panose="020F0502020204030204" pitchFamily="34" charset="0"/>
              </a:rPr>
              <a:t>Endüstri 3.0 – Dijital Devrim </a:t>
            </a:r>
          </a:p>
          <a:p>
            <a:pPr algn="just"/>
            <a:r>
              <a:rPr lang="tr-TR" sz="2000" dirty="0" smtClean="0">
                <a:latin typeface="Calibri" panose="020F0502020204030204" pitchFamily="34" charset="0"/>
              </a:rPr>
              <a:t>Üçüncü Sanayi Devrimi, İkinci Dünya Savaşı sonrası başlayan ve 1970’li yıllardan sonra hız kazanan, üretimin sayısallaştığı, bilişim teknolojisi dönemi olarak da adlandırılır. Bununla birlikte, Üçüncü Sanayi Devrimi de benzer şekilde yeni bir enerji kaynağının kullanılmasıyla tetiklenen bir süreç olarak değerlendirilebilir. İkinci Dünya Savaşı’nı sona erdiren nükleer güç, devam eden yıllarda bir yıkım aracı olmaktan çıkarak bir enerji ham maddesi olarak ilgi görmüştür. Diğer yandan hesap makinesinden evrimleştirilen ve temelde yine ihtiyaç duyulan karmaşık hesapları yapma amacıyla geliştirilen “bilgisayarlar” da dönemin altyapısında önemli rol oynamıştır. Bilgisayarların işlem gücünün hızla artması akıllı makineleri doğururken, robotik endüstrinin ani ve çabuk atılım göstermesi, ilk kez üretimde insan gücünün azalmasına ve robot makinelerin insanların yerine üretimde daha fazla kullanılmasına neden olmuştur. Bu süreçte en temel kavram kuşkusuz ki bilgidir. Sosyal refahın artması ve yükselen eğitim seviyesi ile bilginin üretilmesi, yayılması ve toplumlar tarafından hızla kabul edilmesi, adına küreselleşme dediğimiz sanayi toplumundan bilgi toplumuna ilerleyen kültürel bir dönüşümü de sağlamıştır. </a:t>
            </a:r>
            <a:endParaRPr lang="tr-TR" sz="2000" dirty="0">
              <a:latin typeface="Calibri" panose="020F0502020204030204" pitchFamily="34" charset="0"/>
            </a:endParaRPr>
          </a:p>
        </p:txBody>
      </p:sp>
    </p:spTree>
    <p:extLst>
      <p:ext uri="{BB962C8B-B14F-4D97-AF65-F5344CB8AC3E}">
        <p14:creationId xmlns:p14="http://schemas.microsoft.com/office/powerpoint/2010/main" val="26471635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48300" y="1451019"/>
            <a:ext cx="8915400" cy="3777622"/>
          </a:xfrm>
        </p:spPr>
        <p:txBody>
          <a:bodyPr>
            <a:normAutofit/>
          </a:bodyPr>
          <a:lstStyle/>
          <a:p>
            <a:pPr marL="0" indent="0" algn="ctr">
              <a:buNone/>
            </a:pPr>
            <a:r>
              <a:rPr lang="tr-TR" sz="2400" b="1" dirty="0">
                <a:solidFill>
                  <a:srgbClr val="0070C0"/>
                </a:solidFill>
              </a:rPr>
              <a:t>Elektrik-elektronik teknolojisi alanı diğer tüm alanları geliştiren, temel ve üretken bir sanayiye dönüşürken, kendi tasarım ve teknolojilerini geliştirecek güce de ulaşmış durumda. Günümüzde baş döndürücü bir hıza ulaşan teknolojik gelişmelerin itici gücü olarak nitelendirilebilecek olan elektronik endüstrisi, mikroişlemci veya bilgisayar denetimli düzenleri gerçekleştirmesi ve televizyon, cep telefonu, kişisel bilgisayarlar gibi araçları gündelik hayata yerleştirmesi nedeniyle Üçüncü Sanayi Devrimi’nin baş aktörlerinden biri olarak gösterilebilir</a:t>
            </a:r>
            <a:r>
              <a:rPr lang="tr-TR" sz="2400" b="1" dirty="0" smtClean="0">
                <a:solidFill>
                  <a:srgbClr val="0070C0"/>
                </a:solidFill>
              </a:rPr>
              <a:t>.</a:t>
            </a:r>
            <a:endParaRPr lang="tr-TR" sz="2400" b="1" dirty="0">
              <a:solidFill>
                <a:srgbClr val="0070C0"/>
              </a:solidFill>
            </a:endParaRPr>
          </a:p>
        </p:txBody>
      </p:sp>
    </p:spTree>
    <p:extLst>
      <p:ext uri="{BB962C8B-B14F-4D97-AF65-F5344CB8AC3E}">
        <p14:creationId xmlns:p14="http://schemas.microsoft.com/office/powerpoint/2010/main" val="2896305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1727187" y="796836"/>
            <a:ext cx="9633552" cy="5316174"/>
          </a:xfrm>
          <a:prstGeom prst="rect">
            <a:avLst/>
          </a:prstGeom>
        </p:spPr>
      </p:pic>
    </p:spTree>
    <p:extLst>
      <p:ext uri="{BB962C8B-B14F-4D97-AF65-F5344CB8AC3E}">
        <p14:creationId xmlns:p14="http://schemas.microsoft.com/office/powerpoint/2010/main" val="41410017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750424" y="747440"/>
            <a:ext cx="10032274" cy="5326789"/>
          </a:xfrm>
          <a:prstGeom prst="rect">
            <a:avLst/>
          </a:prstGeom>
        </p:spPr>
      </p:pic>
    </p:spTree>
    <p:extLst>
      <p:ext uri="{BB962C8B-B14F-4D97-AF65-F5344CB8AC3E}">
        <p14:creationId xmlns:p14="http://schemas.microsoft.com/office/powerpoint/2010/main" val="29780066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06732" y="737499"/>
            <a:ext cx="9993086" cy="2862322"/>
          </a:xfrm>
          <a:prstGeom prst="rect">
            <a:avLst/>
          </a:prstGeom>
        </p:spPr>
        <p:txBody>
          <a:bodyPr wrap="square">
            <a:spAutoFit/>
          </a:bodyPr>
          <a:lstStyle/>
          <a:p>
            <a:pPr algn="ctr"/>
            <a:r>
              <a:rPr lang="tr-TR" sz="2000" b="1" dirty="0" smtClean="0">
                <a:latin typeface="Calibri" panose="020F0502020204030204" pitchFamily="34" charset="0"/>
              </a:rPr>
              <a:t>Elektronik ve bilgisayar desteğinin sanayiye ve özellikle makine sektörüne entegre olması, 1969 yılında, algılayıcılardan aldığı bilgiyi kendine verilen programa göre işleyen ve iş elemanlarına aktaran mikroişlemci tabanlı bir cihaz olan ilk programlanabilir mantık devresinin (PLC) PLC </a:t>
            </a:r>
            <a:r>
              <a:rPr lang="tr-TR" sz="2000" b="1" dirty="0" err="1" smtClean="0">
                <a:latin typeface="Calibri" panose="020F0502020204030204" pitchFamily="34" charset="0"/>
              </a:rPr>
              <a:t>Bedford</a:t>
            </a:r>
            <a:r>
              <a:rPr lang="tr-TR" sz="2000" b="1" dirty="0" smtClean="0">
                <a:latin typeface="Calibri" panose="020F0502020204030204" pitchFamily="34" charset="0"/>
              </a:rPr>
              <a:t>, Massachusetts’te bir grup mühendis tarafından geliştirilmesiyle gerçekleşti. </a:t>
            </a:r>
            <a:r>
              <a:rPr lang="tr-TR" sz="2000" b="1" dirty="0" err="1" smtClean="0">
                <a:latin typeface="Calibri" panose="020F0502020204030204" pitchFamily="34" charset="0"/>
              </a:rPr>
              <a:t>PLC’lerin</a:t>
            </a:r>
            <a:r>
              <a:rPr lang="tr-TR" sz="2000" b="1" dirty="0" smtClean="0">
                <a:latin typeface="Calibri" panose="020F0502020204030204" pitchFamily="34" charset="0"/>
              </a:rPr>
              <a:t> üretim sistemlerinin otomatikleştirilmesine imkân vermesi sanayide yeni bir dönemi başlatırken, elektronik, bilgi ve iletişim teknolojilerinin gelişimi üretimin otomasyonunu sağladı. Dolayısıyla Birinci Sanayi Devrimi üretimin makineleşmesini, İkinci Sanayi Devrimi üretimin serileşmesini, Üçüncü Sanayi Devrimi ise üretimin </a:t>
            </a:r>
            <a:r>
              <a:rPr lang="tr-TR" sz="2000" b="1" dirty="0" smtClean="0">
                <a:latin typeface="Calibri" panose="020F0502020204030204" pitchFamily="34" charset="0"/>
              </a:rPr>
              <a:t>otomasyonunu </a:t>
            </a:r>
            <a:r>
              <a:rPr lang="tr-TR" sz="2000" b="1" dirty="0" smtClean="0">
                <a:latin typeface="Calibri" panose="020F0502020204030204" pitchFamily="34" charset="0"/>
              </a:rPr>
              <a:t>ve sayısallaşmasını sağlamıştır.</a:t>
            </a:r>
            <a:endParaRPr lang="tr-TR" sz="2000" b="1" dirty="0">
              <a:latin typeface="Calibri" panose="020F0502020204030204" pitchFamily="34" charset="0"/>
            </a:endParaRPr>
          </a:p>
        </p:txBody>
      </p:sp>
      <p:pic>
        <p:nvPicPr>
          <p:cNvPr id="5" name="Resim 4"/>
          <p:cNvPicPr>
            <a:picLocks noChangeAspect="1"/>
          </p:cNvPicPr>
          <p:nvPr/>
        </p:nvPicPr>
        <p:blipFill>
          <a:blip r:embed="rId2"/>
          <a:stretch>
            <a:fillRect/>
          </a:stretch>
        </p:blipFill>
        <p:spPr>
          <a:xfrm>
            <a:off x="5135562" y="3709115"/>
            <a:ext cx="6278675" cy="2871161"/>
          </a:xfrm>
          <a:prstGeom prst="rect">
            <a:avLst/>
          </a:prstGeom>
        </p:spPr>
      </p:pic>
    </p:spTree>
    <p:extLst>
      <p:ext uri="{BB962C8B-B14F-4D97-AF65-F5344CB8AC3E}">
        <p14:creationId xmlns:p14="http://schemas.microsoft.com/office/powerpoint/2010/main" val="2363052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80604" y="777138"/>
            <a:ext cx="10411097" cy="5632311"/>
          </a:xfrm>
          <a:prstGeom prst="rect">
            <a:avLst/>
          </a:prstGeom>
        </p:spPr>
        <p:txBody>
          <a:bodyPr wrap="square">
            <a:spAutoFit/>
          </a:bodyPr>
          <a:lstStyle/>
          <a:p>
            <a:pPr algn="just"/>
            <a:r>
              <a:rPr lang="tr-TR" sz="2000" b="0" i="0" dirty="0" smtClean="0">
                <a:effectLst/>
                <a:latin typeface="Calibri" panose="020F0502020204030204" pitchFamily="34" charset="0"/>
                <a:cs typeface="Calibri" panose="020F0502020204030204" pitchFamily="34" charset="0"/>
              </a:rPr>
              <a:t>Bu dönemde bilgisayar, </a:t>
            </a:r>
            <a:r>
              <a:rPr lang="tr-TR" sz="2000" b="0" i="0" dirty="0" err="1" smtClean="0">
                <a:effectLst/>
                <a:latin typeface="Calibri" panose="020F0502020204030204" pitchFamily="34" charset="0"/>
                <a:cs typeface="Calibri" panose="020F0502020204030204" pitchFamily="34" charset="0"/>
              </a:rPr>
              <a:t>mikroelektronik</a:t>
            </a:r>
            <a:r>
              <a:rPr lang="tr-TR" sz="2000" b="0" i="0" dirty="0" smtClean="0">
                <a:effectLst/>
                <a:latin typeface="Calibri" panose="020F0502020204030204" pitchFamily="34" charset="0"/>
                <a:cs typeface="Calibri" panose="020F0502020204030204" pitchFamily="34" charset="0"/>
              </a:rPr>
              <a:t>, fiber optik, lazer gibi teknolojilerin, telekomünikasyon, nükleer, </a:t>
            </a:r>
            <a:r>
              <a:rPr lang="tr-TR" sz="2000" b="0" i="0" dirty="0" err="1" smtClean="0">
                <a:effectLst/>
                <a:latin typeface="Calibri" panose="020F0502020204030204" pitchFamily="34" charset="0"/>
                <a:cs typeface="Calibri" panose="020F0502020204030204" pitchFamily="34" charset="0"/>
              </a:rPr>
              <a:t>biyotarım</a:t>
            </a:r>
            <a:r>
              <a:rPr lang="tr-TR" sz="2000" b="0" i="0" dirty="0" smtClean="0">
                <a:effectLst/>
                <a:latin typeface="Calibri" panose="020F0502020204030204" pitchFamily="34" charset="0"/>
                <a:cs typeface="Calibri" panose="020F0502020204030204" pitchFamily="34" charset="0"/>
              </a:rPr>
              <a:t> ve </a:t>
            </a:r>
            <a:r>
              <a:rPr lang="tr-TR" sz="2000" b="0" i="0" dirty="0" err="1" smtClean="0">
                <a:effectLst/>
                <a:latin typeface="Calibri" panose="020F0502020204030204" pitchFamily="34" charset="0"/>
                <a:cs typeface="Calibri" panose="020F0502020204030204" pitchFamily="34" charset="0"/>
              </a:rPr>
              <a:t>biyogenetik</a:t>
            </a:r>
            <a:r>
              <a:rPr lang="tr-TR" sz="2000" b="0" i="0" dirty="0" smtClean="0">
                <a:effectLst/>
                <a:latin typeface="Calibri" panose="020F0502020204030204" pitchFamily="34" charset="0"/>
                <a:cs typeface="Calibri" panose="020F0502020204030204" pitchFamily="34" charset="0"/>
              </a:rPr>
              <a:t> gibi bilimlerin gelişimi, üretimin yönünü ve biçimini etkilerken, iletişim ve ulaşımdaki gelişmelerle ticaret ve endüstri de küreselleşme hızını artırdı. 1969 yılında ilk programlanabilir yönetim sistemi ile başlayan 1971 yılında ilk mikro bilgisayarın icadı ile devam eden süreçte bu devrimin teknolojik olarak ilerleyeceğini göstermekteydi. Gelişen bu teknoloji endüstride makinelerin sayısallaştırılmasını sağladı ve artık makinelerde bilgisayar kontrollü sistemler kullanılmaya başlandı. Bu sistemler sayesinde  makinelerden bilgi alınmaya bu bilgilerin analiz edilmesi aynı zamanda da makine programlamasına olanak sağlayan sitemler kullanılmaya başlandı.</a:t>
            </a:r>
          </a:p>
          <a:p>
            <a:pPr algn="just"/>
            <a:r>
              <a:rPr lang="tr-TR" sz="2000" b="0" i="0" dirty="0" smtClean="0">
                <a:effectLst/>
                <a:latin typeface="Calibri" panose="020F0502020204030204" pitchFamily="34" charset="0"/>
                <a:cs typeface="Calibri" panose="020F0502020204030204" pitchFamily="34" charset="0"/>
              </a:rPr>
              <a:t>Makinelerin otomasyona geçişi seri üretim ve standart üretim modellerinde genişlemeyi ve hızlanmayı sağladı. Aynı zamanda yavaş yavaş esnek üretim mantığına doğru da endüstriyi zorluyordu. Müşteriler kendi taleplerine göre ürün istemeleri müşteri odaklı üretimi zorunlu kılıyordu. Bu istekleri karşılayacak şekilde üretim hatlarında yenilikler oluşturulmaya başlandı. Tüketim faktörünün belirleyici unsuru olan tüketici taleplerinin karşılanması için üreticiler bazı noktalarda değişiklik yapmak zorundaydı. Bu durum karşısında, üretim  standart üretim mantığından gelen istek ve talepleri karşılayacak şekilde dönüşmeye başladı. Bu değişim ile birlikte endüstri içindeki iletişim ve bilişim alanında yeni yazılımların ortaya çıkmasını ve kullanılması başlandı.</a:t>
            </a:r>
            <a:endParaRPr lang="tr-TR" sz="20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1357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24296" y="796833"/>
            <a:ext cx="9130937" cy="3785652"/>
          </a:xfrm>
          <a:prstGeom prst="rect">
            <a:avLst/>
          </a:prstGeom>
        </p:spPr>
        <p:txBody>
          <a:bodyPr wrap="square">
            <a:spAutoFit/>
          </a:bodyPr>
          <a:lstStyle/>
          <a:p>
            <a:pPr algn="just"/>
            <a:r>
              <a:rPr lang="tr-TR" sz="2000" b="0" i="0" dirty="0" smtClean="0">
                <a:effectLst/>
                <a:latin typeface="Calibri" panose="020F0502020204030204" pitchFamily="34" charset="0"/>
                <a:cs typeface="Calibri" panose="020F0502020204030204" pitchFamily="34" charset="0"/>
              </a:rPr>
              <a:t>Üretimin yüksek adetlerde yapılabilir olması birim başına üretim maliyetini düşürmüş aynı zamanda kitlesel tüketim üretimi artırmış ve fabrikaların daha çok üretimi sayesinde daha ucuza üretme imkanını getirmiştir. İşletmeler bu güçlü silahı kullanarak kendi organizasyon ve üretim şekillerini değiştirmeye ve ürün üzerinde katma değeri olmayan işlerden kurtulmak için çalışmalar yapmaya başladılar. Buradaki amaç her endüstri devriminde olduğu gibi maliyetleri aşağı çekmek, daha verimli bir şekilde kaynak kullanımı ve neticesinde daha ucuz bir ürün elde etmektir. Bu devrim ile birlikte ortaya çıkan ve bundan sonraki tüm süreçlerde önemli bir rol oynayacak olan robotlar yavaş yavaş endüstrideki yerlerini bu devirde almaya başlamıştır. Robotlar tekrarlanan ve kas gücüne ile çalışan birçok yerde işgücünün yerini almıştır. İkinci ve Üçüncü Endüstri devrimleri karşılaştırıldığında emek üretkenliği ve ekonomik büyümeye en fazla katkıyı yapan devrimin ikincisi olduğu kabul edilmektedir. </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6739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11234" y="792881"/>
            <a:ext cx="9339943" cy="5324535"/>
          </a:xfrm>
          <a:prstGeom prst="rect">
            <a:avLst/>
          </a:prstGeom>
        </p:spPr>
        <p:txBody>
          <a:bodyPr wrap="square">
            <a:spAutoFit/>
          </a:bodyPr>
          <a:lstStyle/>
          <a:p>
            <a:pPr algn="just"/>
            <a:r>
              <a:rPr lang="tr-TR" sz="2000" b="0" i="0" dirty="0" smtClean="0">
                <a:effectLst/>
                <a:latin typeface="Calibri" panose="020F0502020204030204" pitchFamily="34" charset="0"/>
                <a:cs typeface="Calibri" panose="020F0502020204030204" pitchFamily="34" charset="0"/>
              </a:rPr>
              <a:t>İkinci Endüstri Devrimi dünya emek üretkenliğinde 1891-1972 arasında önemli artışlar sağladı. 1972-1996 arasında ise emek üretkenliğinin yıllık ortalamasında düşüşler oldu. 1972-1996 arasında üretkenlikte azalma önceki dönemin teknolojik getirilerindeki yavaşlamadan kaynaklandı. 1995’ten önce bilgisayar ve türevi yeniliklerin üretkenlikte artışı sağlayamamasına dair olarak da söz konusu yıldan önce bilgisayarların sermaye stokunda emek üretkenliğine ciddi katkı yapabilecek ölçüde paya sahip olmadığı tezini öne sürülmektedir. Ancak bu durum 1995’ten sonra internetin popülerleşmesi ve e-ticaretin gelişmesine bağlı olarak üretkenlikte artış yeniden yükselişe geçti. Böylece çarpıcı bir şekilde İkinci Endüstri Devrimi’nin üretkenliğe ve yaşam standartlarına yükseltmeye yönelik 81 yıllık katkısı adeta buharlaşmış oldu. Ayrıca  son 10 yılda Üçüncü Endüstri Devrimi’ndeki buluşların niteliğinde de değişim görülmektedir. Bilgisayarların ofis içi insan gücüne dayalı pek çok işin yerini alma sürecinin büyük ölçüde tamamlandığını söylenebilir. Son 10 yıldaki buluşların emek tasarrufu sağlama niteliğinde olmadığını, bu buluşların daha çok eğlence ve iletişim odaklı cihazların geliştirilmiş versiyonları olduğunu belirtmek gerekir. Bu cihazlar önceki eğlence ve iletişim cihazlarındın geliştirilmiş versiyonları olsa da  bunlar üretkenliğe daha fazla katkı yapacak emek tasarrufu sağlamak yerine yeni tüketim fırsatları yaratmaktan başka işe yaramadı.</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3732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67542" y="780315"/>
            <a:ext cx="9940834" cy="4708981"/>
          </a:xfrm>
          <a:prstGeom prst="rect">
            <a:avLst/>
          </a:prstGeom>
        </p:spPr>
        <p:txBody>
          <a:bodyPr wrap="square">
            <a:spAutoFit/>
          </a:bodyPr>
          <a:lstStyle/>
          <a:p>
            <a:pPr algn="just"/>
            <a:r>
              <a:rPr lang="tr-TR" sz="2000" i="0" dirty="0" smtClean="0">
                <a:effectLst/>
                <a:latin typeface="Calibri" panose="020F0502020204030204" pitchFamily="34" charset="0"/>
                <a:cs typeface="Calibri" panose="020F0502020204030204" pitchFamily="34" charset="0"/>
              </a:rPr>
              <a:t>Üçüncü Sanayi Devrimi’nin en önemli gelişmelerinden bir diğeri ise dünya kaynaklarının hızla tükenmesi ve sürdürülebilirlik kavramının gündeme gelmesidir. Enerji kaynağı olarak Birinci Sanayi Devrimi’nde kömür, su ve buhar gücü; İkinci Sanayi Devrimi’nde ise petrol ve elektrik ön plandaydı. Üçüncü Sanayi Devrimi’nde, dijital devrimle birlikte yeni bir iletişim yöntemi ortaya çıkmış olsa da yeni bir enerji kaynağı gelişmedi. Nükleer enerji gibi alternatif bir enerji kaynağı Üçüncü Sanayi Devrimi’nin ilk dönemlerinde hızlı kabul görse de yaşanan aksaklıklar ve oluşan çevre felaketleri, nükleer enerji yerine yenilenebilir enerji kaynaklarının öne çıkmasını tetikledi.</a:t>
            </a:r>
          </a:p>
          <a:p>
            <a:pPr algn="just"/>
            <a:r>
              <a:rPr lang="tr-TR" sz="2000" dirty="0">
                <a:solidFill>
                  <a:srgbClr val="FF0000"/>
                </a:solidFill>
                <a:latin typeface="Calibri" panose="020F0502020204030204" pitchFamily="34" charset="0"/>
                <a:cs typeface="Calibri" panose="020F0502020204030204" pitchFamily="34" charset="0"/>
              </a:rPr>
              <a:t>Sanayi Devrimi ile  üretimde dijital devrim olması, elektroniğin kullanımı ve bilgi teknolojilerinin gelişmesiyle üretim daha da otomatikleşmiştir. Özellikle 3D yazıcıların gelişmesiyle araba parçalarının üretimi artmış bir tuşla büyük üretimler  gerçekleşmiştir. Otomasyonun artmasıyla yeni ve akıllı robotlar üretilmiş. Üretilen bu yeni nesil robotlar hem ucuz hem de üretimde verimliliği arttırmıştır. 3. Sanayi Devriminin gerçekleşmesiyle  verimlilik artmış fakat mavi yakalı personel sayısında azalmalar meydana gelmiştir. 3. Sanayi devriminde önemli gelişmeler şunlardır; ilk mikro bilgisayarın kullanımı ( Altair 8800 ) ve S. </a:t>
            </a:r>
            <a:r>
              <a:rPr lang="tr-TR" sz="2000" dirty="0" err="1">
                <a:solidFill>
                  <a:srgbClr val="FF0000"/>
                </a:solidFill>
                <a:latin typeface="Calibri" panose="020F0502020204030204" pitchFamily="34" charset="0"/>
                <a:cs typeface="Calibri" panose="020F0502020204030204" pitchFamily="34" charset="0"/>
              </a:rPr>
              <a:t>Jobs</a:t>
            </a:r>
            <a:r>
              <a:rPr lang="tr-TR" sz="2000" dirty="0">
                <a:solidFill>
                  <a:srgbClr val="FF0000"/>
                </a:solidFill>
                <a:latin typeface="Calibri" panose="020F0502020204030204" pitchFamily="34" charset="0"/>
                <a:cs typeface="Calibri" panose="020F0502020204030204" pitchFamily="34" charset="0"/>
              </a:rPr>
              <a:t> ve S. </a:t>
            </a:r>
            <a:r>
              <a:rPr lang="tr-TR" sz="2000" dirty="0" err="1">
                <a:solidFill>
                  <a:srgbClr val="FF0000"/>
                </a:solidFill>
                <a:latin typeface="Calibri" panose="020F0502020204030204" pitchFamily="34" charset="0"/>
                <a:cs typeface="Calibri" panose="020F0502020204030204" pitchFamily="34" charset="0"/>
              </a:rPr>
              <a:t>Wozniak’ın</a:t>
            </a:r>
            <a:r>
              <a:rPr lang="tr-TR" sz="2000" dirty="0">
                <a:solidFill>
                  <a:srgbClr val="FF0000"/>
                </a:solidFill>
                <a:latin typeface="Calibri" panose="020F0502020204030204" pitchFamily="34" charset="0"/>
                <a:cs typeface="Calibri" panose="020F0502020204030204" pitchFamily="34" charset="0"/>
              </a:rPr>
              <a:t> </a:t>
            </a:r>
            <a:r>
              <a:rPr lang="tr-TR" sz="2000" dirty="0" err="1">
                <a:solidFill>
                  <a:srgbClr val="FF0000"/>
                </a:solidFill>
                <a:latin typeface="Calibri" panose="020F0502020204030204" pitchFamily="34" charset="0"/>
                <a:cs typeface="Calibri" panose="020F0502020204030204" pitchFamily="34" charset="0"/>
              </a:rPr>
              <a:t>Apple’ı</a:t>
            </a:r>
            <a:r>
              <a:rPr lang="tr-TR" sz="2000" dirty="0">
                <a:solidFill>
                  <a:srgbClr val="FF0000"/>
                </a:solidFill>
                <a:latin typeface="Calibri" panose="020F0502020204030204" pitchFamily="34" charset="0"/>
                <a:cs typeface="Calibri" panose="020F0502020204030204" pitchFamily="34" charset="0"/>
              </a:rPr>
              <a:t> 1976 yılında kurmalarıdır.</a:t>
            </a:r>
          </a:p>
        </p:txBody>
      </p:sp>
      <p:pic>
        <p:nvPicPr>
          <p:cNvPr id="5" name="Resim 4"/>
          <p:cNvPicPr>
            <a:picLocks noChangeAspect="1"/>
          </p:cNvPicPr>
          <p:nvPr/>
        </p:nvPicPr>
        <p:blipFill>
          <a:blip r:embed="rId2"/>
          <a:stretch>
            <a:fillRect/>
          </a:stretch>
        </p:blipFill>
        <p:spPr>
          <a:xfrm>
            <a:off x="8592576" y="5126190"/>
            <a:ext cx="3150932" cy="1731810"/>
          </a:xfrm>
          <a:prstGeom prst="rect">
            <a:avLst/>
          </a:prstGeom>
        </p:spPr>
      </p:pic>
    </p:spTree>
    <p:extLst>
      <p:ext uri="{BB962C8B-B14F-4D97-AF65-F5344CB8AC3E}">
        <p14:creationId xmlns:p14="http://schemas.microsoft.com/office/powerpoint/2010/main" val="33549330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975578" y="2472744"/>
            <a:ext cx="7984343" cy="3284113"/>
          </a:xfrm>
        </p:spPr>
        <p:txBody>
          <a:bodyPr>
            <a:normAutofit/>
          </a:bodyPr>
          <a:lstStyle/>
          <a:p>
            <a:pPr marL="0" indent="0" algn="r">
              <a:buNone/>
            </a:pPr>
            <a:endParaRPr lang="tr-TR" sz="7200" b="1" i="1" dirty="0" smtClean="0">
              <a:latin typeface="Berlin Sans FB Demi" pitchFamily="34" charset="0"/>
            </a:endParaRPr>
          </a:p>
          <a:p>
            <a:pPr marL="0" indent="0" algn="r">
              <a:buNone/>
            </a:pPr>
            <a:r>
              <a:rPr lang="tr-TR" sz="7200" b="1" i="1" dirty="0" smtClean="0">
                <a:latin typeface="Berlin Sans FB Demi" pitchFamily="34" charset="0"/>
              </a:rPr>
              <a:t>TEŞEKKÜRLER</a:t>
            </a:r>
            <a:endParaRPr lang="tr-TR" sz="7200" b="1" i="1" dirty="0">
              <a:latin typeface="Berlin Sans FB Demi" pitchFamily="34" charset="0"/>
            </a:endParaRPr>
          </a:p>
        </p:txBody>
      </p:sp>
    </p:spTree>
    <p:extLst>
      <p:ext uri="{BB962C8B-B14F-4D97-AF65-F5344CB8AC3E}">
        <p14:creationId xmlns:p14="http://schemas.microsoft.com/office/powerpoint/2010/main" val="2264697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46779" y="672479"/>
            <a:ext cx="8851392" cy="5447645"/>
          </a:xfrm>
          <a:prstGeom prst="rect">
            <a:avLst/>
          </a:prstGeom>
        </p:spPr>
        <p:txBody>
          <a:bodyPr wrap="square">
            <a:spAutoFit/>
          </a:bodyPr>
          <a:lstStyle/>
          <a:p>
            <a:pPr algn="ctr"/>
            <a:r>
              <a:rPr lang="tr-TR" sz="2800" b="1" i="1" dirty="0" smtClean="0">
                <a:solidFill>
                  <a:srgbClr val="C00000"/>
                </a:solidFill>
                <a:effectLst/>
                <a:latin typeface="Calibri" panose="020F0502020204030204" pitchFamily="34" charset="0"/>
              </a:rPr>
              <a:t>Endüstri 1.0</a:t>
            </a:r>
          </a:p>
          <a:p>
            <a:pPr algn="just"/>
            <a:r>
              <a:rPr lang="tr-TR" sz="2000" dirty="0" smtClean="0">
                <a:solidFill>
                  <a:srgbClr val="002060"/>
                </a:solidFill>
                <a:latin typeface="Calibri" panose="020F0502020204030204" pitchFamily="34" charset="0"/>
              </a:rPr>
              <a:t>18</a:t>
            </a:r>
            <a:r>
              <a:rPr lang="tr-TR" sz="2000" dirty="0" smtClean="0">
                <a:solidFill>
                  <a:srgbClr val="002060"/>
                </a:solidFill>
                <a:latin typeface="Calibri" panose="020F0502020204030204" pitchFamily="34" charset="0"/>
              </a:rPr>
              <a:t>. yüzyılda İngiltere </a:t>
            </a:r>
            <a:r>
              <a:rPr lang="tr-TR" sz="2000" dirty="0">
                <a:solidFill>
                  <a:srgbClr val="002060"/>
                </a:solidFill>
                <a:latin typeface="Calibri" panose="020F0502020204030204" pitchFamily="34" charset="0"/>
              </a:rPr>
              <a:t>Buhar Makinesinin icadının gerçekleşmesiyle birlikte buharın ve suyun gücü, buhar makinesiyle üretime aktarılmış o zamana kadar tezgahlarda el emeğiyle yapılan üretim yerine mekanik üretim ortaya </a:t>
            </a:r>
            <a:r>
              <a:rPr lang="tr-TR" sz="2000" dirty="0" smtClean="0">
                <a:solidFill>
                  <a:srgbClr val="002060"/>
                </a:solidFill>
                <a:latin typeface="Calibri" panose="020F0502020204030204" pitchFamily="34" charset="0"/>
              </a:rPr>
              <a:t>çıkmıştır.</a:t>
            </a:r>
          </a:p>
          <a:p>
            <a:pPr algn="just"/>
            <a:endParaRPr lang="tr-TR" sz="2000" b="1" dirty="0" smtClean="0">
              <a:solidFill>
                <a:srgbClr val="002060"/>
              </a:solidFill>
              <a:latin typeface="Calibri" panose="020F0502020204030204" pitchFamily="34" charset="0"/>
            </a:endParaRPr>
          </a:p>
          <a:p>
            <a:pPr algn="just"/>
            <a:r>
              <a:rPr lang="tr-TR" sz="2000" b="1" dirty="0" smtClean="0">
                <a:solidFill>
                  <a:srgbClr val="002060"/>
                </a:solidFill>
                <a:latin typeface="Calibri" panose="020F0502020204030204" pitchFamily="34" charset="0"/>
              </a:rPr>
              <a:t>Tekstil sanayinde </a:t>
            </a:r>
            <a:r>
              <a:rPr lang="tr-TR" sz="2000" b="1" dirty="0">
                <a:solidFill>
                  <a:srgbClr val="002060"/>
                </a:solidFill>
                <a:latin typeface="Calibri" panose="020F0502020204030204" pitchFamily="34" charset="0"/>
              </a:rPr>
              <a:t>başlayan </a:t>
            </a:r>
            <a:r>
              <a:rPr lang="tr-TR" sz="2000" b="1" dirty="0" smtClean="0">
                <a:solidFill>
                  <a:srgbClr val="002060"/>
                </a:solidFill>
                <a:latin typeface="Calibri" panose="020F0502020204030204" pitchFamily="34" charset="0"/>
              </a:rPr>
              <a:t>değişim </a:t>
            </a:r>
            <a:r>
              <a:rPr lang="tr-TR" sz="2000" b="1" dirty="0">
                <a:solidFill>
                  <a:srgbClr val="002060"/>
                </a:solidFill>
                <a:latin typeface="Calibri" panose="020F0502020204030204" pitchFamily="34" charset="0"/>
              </a:rPr>
              <a:t>başta kimya </a:t>
            </a:r>
            <a:r>
              <a:rPr lang="tr-TR" sz="2000" b="1" dirty="0" smtClean="0">
                <a:solidFill>
                  <a:srgbClr val="002060"/>
                </a:solidFill>
                <a:latin typeface="Calibri" panose="020F0502020204030204" pitchFamily="34" charset="0"/>
              </a:rPr>
              <a:t>sanayi </a:t>
            </a:r>
            <a:r>
              <a:rPr lang="tr-TR" sz="2000" b="1" dirty="0">
                <a:solidFill>
                  <a:srgbClr val="002060"/>
                </a:solidFill>
                <a:latin typeface="Calibri" panose="020F0502020204030204" pitchFamily="34" charset="0"/>
              </a:rPr>
              <a:t>olmak üzere diğer sanayi dallarına hızla yayıldı. Demiryolu ağının yaygınlaşması bu devrimin de yaygınlaşmasına yol açtı. Endüstri 1.0 üretimin makineleşmesi ve elde edilen ürünlerin demiryolu ağlarıyla tüketim merkezlerine taşınması olarak </a:t>
            </a:r>
            <a:r>
              <a:rPr lang="tr-TR" sz="2000" b="1" dirty="0" smtClean="0">
                <a:solidFill>
                  <a:srgbClr val="002060"/>
                </a:solidFill>
                <a:latin typeface="Calibri" panose="020F0502020204030204" pitchFamily="34" charset="0"/>
              </a:rPr>
              <a:t>tanımlanmaktadır.</a:t>
            </a:r>
            <a:endParaRPr lang="tr-TR" sz="2000" b="1" dirty="0" smtClean="0">
              <a:solidFill>
                <a:schemeClr val="accent1">
                  <a:lumMod val="50000"/>
                </a:schemeClr>
              </a:solidFill>
              <a:latin typeface="Calibri" panose="020F0502020204030204" pitchFamily="34" charset="0"/>
            </a:endParaRPr>
          </a:p>
          <a:p>
            <a:pPr algn="just"/>
            <a:endParaRPr lang="tr-TR" sz="2000" dirty="0" smtClean="0">
              <a:solidFill>
                <a:schemeClr val="accent1">
                  <a:lumMod val="50000"/>
                </a:schemeClr>
              </a:solidFill>
              <a:latin typeface="Calibri" panose="020F0502020204030204" pitchFamily="34" charset="0"/>
            </a:endParaRPr>
          </a:p>
          <a:p>
            <a:pPr algn="just"/>
            <a:r>
              <a:rPr lang="tr-TR" sz="2000" dirty="0" smtClean="0">
                <a:latin typeface="Calibri" panose="020F0502020204030204" pitchFamily="34" charset="0"/>
              </a:rPr>
              <a:t>Dairesel </a:t>
            </a:r>
            <a:r>
              <a:rPr lang="tr-TR" sz="2000" dirty="0">
                <a:latin typeface="Calibri" panose="020F0502020204030204" pitchFamily="34" charset="0"/>
              </a:rPr>
              <a:t>hareketi mekanik güce çeviren İskoç mühendis ve mucit  James </a:t>
            </a:r>
            <a:r>
              <a:rPr lang="tr-TR" sz="2000" dirty="0" err="1">
                <a:latin typeface="Calibri" panose="020F0502020204030204" pitchFamily="34" charset="0"/>
              </a:rPr>
              <a:t>Watt</a:t>
            </a:r>
            <a:r>
              <a:rPr lang="tr-TR" sz="2000" dirty="0">
                <a:latin typeface="Calibri" panose="020F0502020204030204" pitchFamily="34" charset="0"/>
              </a:rPr>
              <a:t>, endüstriyel dünyada bu icadıyla tanınmıştır. </a:t>
            </a:r>
            <a:r>
              <a:rPr lang="tr-TR" sz="2000" dirty="0" err="1">
                <a:latin typeface="Calibri" panose="020F0502020204030204" pitchFamily="34" charset="0"/>
              </a:rPr>
              <a:t>Watt</a:t>
            </a:r>
            <a:r>
              <a:rPr lang="tr-TR" sz="2000" dirty="0">
                <a:latin typeface="Calibri" panose="020F0502020204030204" pitchFamily="34" charset="0"/>
              </a:rPr>
              <a:t>, 1.Sanayi Devriminin başlangıcında en önemli rolü oynamıştır. Bu icadın bilime ve teknolojiye sağladığı katkı sonucu James </a:t>
            </a:r>
            <a:r>
              <a:rPr lang="tr-TR" sz="2000" dirty="0" err="1">
                <a:latin typeface="Calibri" panose="020F0502020204030204" pitchFamily="34" charset="0"/>
              </a:rPr>
              <a:t>Watt’ın</a:t>
            </a:r>
            <a:r>
              <a:rPr lang="tr-TR" sz="2000" dirty="0">
                <a:latin typeface="Calibri" panose="020F0502020204030204" pitchFamily="34" charset="0"/>
              </a:rPr>
              <a:t> ismi bilimsel büyüklük birimi olarak kabul edildi. </a:t>
            </a:r>
            <a:r>
              <a:rPr lang="tr-TR" sz="2000" dirty="0" err="1">
                <a:latin typeface="Calibri" panose="020F0502020204030204" pitchFamily="34" charset="0"/>
              </a:rPr>
              <a:t>Watt</a:t>
            </a:r>
            <a:r>
              <a:rPr lang="tr-TR" sz="2000" dirty="0">
                <a:latin typeface="Calibri" panose="020F0502020204030204" pitchFamily="34" charset="0"/>
              </a:rPr>
              <a:t>, Uluslararası Birim </a:t>
            </a:r>
            <a:r>
              <a:rPr lang="tr-TR" sz="2000" dirty="0" smtClean="0">
                <a:latin typeface="Calibri" panose="020F0502020204030204" pitchFamily="34" charset="0"/>
              </a:rPr>
              <a:t>Sistemi </a:t>
            </a:r>
            <a:r>
              <a:rPr lang="tr-TR" sz="2000" dirty="0">
                <a:latin typeface="Calibri" panose="020F0502020204030204" pitchFamily="34" charset="0"/>
              </a:rPr>
              <a:t>tarafından güç birimi olarak tanımlanmıştır.</a:t>
            </a:r>
          </a:p>
          <a:p>
            <a:pPr algn="just"/>
            <a:endParaRPr lang="tr-TR" sz="2000" dirty="0" smtClean="0">
              <a:solidFill>
                <a:schemeClr val="accent1">
                  <a:lumMod val="50000"/>
                </a:schemeClr>
              </a:solidFill>
              <a:latin typeface="Calibri" panose="020F0502020204030204" pitchFamily="34" charset="0"/>
            </a:endParaRPr>
          </a:p>
        </p:txBody>
      </p:sp>
      <p:sp>
        <p:nvSpPr>
          <p:cNvPr id="5" name="AutoShape 2" descr="Endüstri 1.o Döneminde Buhar Makinesi Sistem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latin typeface="Calibri" panose="020F0502020204030204" pitchFamily="34" charset="0"/>
            </a:endParaRPr>
          </a:p>
        </p:txBody>
      </p:sp>
    </p:spTree>
    <p:extLst>
      <p:ext uri="{BB962C8B-B14F-4D97-AF65-F5344CB8AC3E}">
        <p14:creationId xmlns:p14="http://schemas.microsoft.com/office/powerpoint/2010/main" val="187388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60945" y="751298"/>
            <a:ext cx="8991600" cy="3908762"/>
          </a:xfrm>
          <a:prstGeom prst="rect">
            <a:avLst/>
          </a:prstGeom>
        </p:spPr>
        <p:txBody>
          <a:bodyPr wrap="square">
            <a:spAutoFit/>
          </a:bodyPr>
          <a:lstStyle/>
          <a:p>
            <a:pPr algn="ctr"/>
            <a:r>
              <a:rPr lang="tr-TR" sz="2800" b="1" i="1" dirty="0" smtClean="0">
                <a:solidFill>
                  <a:srgbClr val="C00000"/>
                </a:solidFill>
                <a:effectLst/>
                <a:latin typeface="Calibri" panose="020F0502020204030204" pitchFamily="34" charset="0"/>
              </a:rPr>
              <a:t>Endüstri 1.0</a:t>
            </a:r>
          </a:p>
          <a:p>
            <a:pPr algn="just"/>
            <a:endParaRPr lang="tr-TR" sz="2000" dirty="0" smtClean="0">
              <a:latin typeface="Calibri" panose="020F0502020204030204" pitchFamily="34" charset="0"/>
            </a:endParaRPr>
          </a:p>
          <a:p>
            <a:pPr algn="just"/>
            <a:r>
              <a:rPr lang="tr-TR" sz="2000" dirty="0" smtClean="0">
                <a:latin typeface="Calibri" panose="020F0502020204030204" pitchFamily="34" charset="0"/>
              </a:rPr>
              <a:t>Makinelerin </a:t>
            </a:r>
            <a:r>
              <a:rPr lang="tr-TR" sz="2000" dirty="0">
                <a:latin typeface="Calibri" panose="020F0502020204030204" pitchFamily="34" charset="0"/>
              </a:rPr>
              <a:t>üretimiyle birlikte verimlilik, üretim ve gelir düzeyi artmıştır. Bu dönem aynı zamanda sömürgecilik anlayışının hızla yayılmasına sebep </a:t>
            </a:r>
            <a:r>
              <a:rPr lang="tr-TR" sz="2000" dirty="0" smtClean="0">
                <a:latin typeface="Calibri" panose="020F0502020204030204" pitchFamily="34" charset="0"/>
              </a:rPr>
              <a:t>olmuştur.</a:t>
            </a:r>
          </a:p>
          <a:p>
            <a:pPr algn="just"/>
            <a:endParaRPr lang="tr-TR" sz="2000" dirty="0">
              <a:latin typeface="Calibri" panose="020F0502020204030204" pitchFamily="34" charset="0"/>
            </a:endParaRPr>
          </a:p>
          <a:p>
            <a:pPr algn="just"/>
            <a:r>
              <a:rPr lang="tr-TR" sz="2000" dirty="0" smtClean="0">
                <a:solidFill>
                  <a:srgbClr val="002060"/>
                </a:solidFill>
                <a:latin typeface="Calibri" panose="020F0502020204030204" pitchFamily="34" charset="0"/>
              </a:rPr>
              <a:t>Makinelerin </a:t>
            </a:r>
            <a:r>
              <a:rPr lang="tr-TR" sz="2000" dirty="0">
                <a:solidFill>
                  <a:srgbClr val="002060"/>
                </a:solidFill>
                <a:latin typeface="Calibri" panose="020F0502020204030204" pitchFamily="34" charset="0"/>
              </a:rPr>
              <a:t>üretime katılmasıyla demir-çelik ve tekstil üretimi artmış ülkelerde sermaye birikimi gerçekleşmiştir. Aynı dönemde demir yolu ağlarının gelişmesiyle devrimin daha fazla yayılmasına ve üretim artışına yol açmıştır.  </a:t>
            </a:r>
            <a:endParaRPr lang="tr-TR" sz="2000" dirty="0" smtClean="0">
              <a:solidFill>
                <a:srgbClr val="002060"/>
              </a:solidFill>
              <a:latin typeface="Calibri" panose="020F0502020204030204" pitchFamily="34" charset="0"/>
            </a:endParaRPr>
          </a:p>
          <a:p>
            <a:pPr algn="just"/>
            <a:endParaRPr lang="tr-TR" sz="2000" dirty="0" smtClean="0">
              <a:latin typeface="Calibri" panose="020F0502020204030204" pitchFamily="34" charset="0"/>
            </a:endParaRPr>
          </a:p>
          <a:p>
            <a:pPr algn="just"/>
            <a:r>
              <a:rPr lang="tr-TR" sz="2000" dirty="0" smtClean="0">
                <a:latin typeface="Calibri" panose="020F0502020204030204" pitchFamily="34" charset="0"/>
              </a:rPr>
              <a:t>1</a:t>
            </a:r>
            <a:r>
              <a:rPr lang="tr-TR" sz="2000" dirty="0">
                <a:latin typeface="Calibri" panose="020F0502020204030204" pitchFamily="34" charset="0"/>
              </a:rPr>
              <a:t>. Sanayi Devriminin ekonomik sonuçlarının yanında sosyal sonuçları da olmuştur. Burjuvazi ve işçi sınıfı doğmuş, işçi sınıfının haklarını koruyan bilimsel sosyalizm doğmuştur</a:t>
            </a:r>
            <a:r>
              <a:rPr lang="tr-TR" sz="2000" dirty="0" smtClean="0">
                <a:latin typeface="Calibri" panose="020F0502020204030204" pitchFamily="34" charset="0"/>
              </a:rPr>
              <a:t>.</a:t>
            </a:r>
            <a:endParaRPr lang="tr-TR" sz="2000" i="0" dirty="0" smtClean="0">
              <a:effectLst/>
              <a:latin typeface="Calibri" panose="020F0502020204030204" pitchFamily="34" charset="0"/>
            </a:endParaRPr>
          </a:p>
        </p:txBody>
      </p:sp>
      <p:sp>
        <p:nvSpPr>
          <p:cNvPr id="5" name="AutoShape 2" descr="Endüstri 1.o Döneminde Buhar Makinesi Sistem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latin typeface="Calibri" panose="020F0502020204030204" pitchFamily="34" charset="0"/>
            </a:endParaRPr>
          </a:p>
        </p:txBody>
      </p:sp>
    </p:spTree>
    <p:extLst>
      <p:ext uri="{BB962C8B-B14F-4D97-AF65-F5344CB8AC3E}">
        <p14:creationId xmlns:p14="http://schemas.microsoft.com/office/powerpoint/2010/main" val="1987952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836824" y="1393239"/>
            <a:ext cx="7166283" cy="4832092"/>
          </a:xfrm>
          <a:prstGeom prst="rect">
            <a:avLst/>
          </a:prstGeom>
        </p:spPr>
        <p:txBody>
          <a:bodyPr wrap="square">
            <a:spAutoFit/>
          </a:bodyPr>
          <a:lstStyle/>
          <a:p>
            <a:pPr algn="ctr" fontAlgn="base"/>
            <a:r>
              <a:rPr lang="tr-TR" sz="2800" dirty="0" smtClean="0">
                <a:latin typeface="Calibri" panose="020F0502020204030204" pitchFamily="34" charset="0"/>
                <a:cs typeface="Calibri" panose="020F0502020204030204" pitchFamily="34" charset="0"/>
              </a:rPr>
              <a:t>Buharın kullanımıyla artık deniz taşıtları rüzgara veya insan gücüne bağlı hareket etmek zorunda değildi. İnsanların belki aylarını verip dokuduğu giysiler buhar gücü ile çalışan makinalarla dakikalar içinde dokunuyordu. Hatta bu dönemlerde buhar gücüyle çalışan otomobiller yapılabilmişti. </a:t>
            </a:r>
          </a:p>
          <a:p>
            <a:pPr algn="ctr" fontAlgn="base"/>
            <a:endParaRPr lang="tr-TR" sz="2800" dirty="0">
              <a:latin typeface="Calibri" panose="020F0502020204030204" pitchFamily="34" charset="0"/>
              <a:cs typeface="Calibri" panose="020F0502020204030204" pitchFamily="34" charset="0"/>
            </a:endParaRPr>
          </a:p>
          <a:p>
            <a:pPr algn="ctr" fontAlgn="base"/>
            <a:r>
              <a:rPr lang="tr-TR" sz="2800" b="1" i="1" dirty="0" smtClean="0">
                <a:solidFill>
                  <a:srgbClr val="C00000"/>
                </a:solidFill>
                <a:latin typeface="Calibri" panose="020F0502020204030204" pitchFamily="34" charset="0"/>
                <a:cs typeface="Calibri" panose="020F0502020204030204" pitchFamily="34" charset="0"/>
              </a:rPr>
              <a:t>Aslında </a:t>
            </a:r>
            <a:r>
              <a:rPr lang="tr-TR" sz="2800" b="1" i="1" dirty="0">
                <a:solidFill>
                  <a:srgbClr val="C00000"/>
                </a:solidFill>
                <a:latin typeface="Calibri" panose="020F0502020204030204" pitchFamily="34" charset="0"/>
                <a:cs typeface="Calibri" panose="020F0502020204030204" pitchFamily="34" charset="0"/>
              </a:rPr>
              <a:t>elektrikli otomobiller pek yeni bir şey sayılmaz.</a:t>
            </a:r>
          </a:p>
          <a:p>
            <a:pPr algn="ctr" fontAlgn="base"/>
            <a:endParaRPr lang="tr-T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6437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Duma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659</TotalTime>
  <Words>3352</Words>
  <Application>Microsoft Office PowerPoint</Application>
  <PresentationFormat>Özel</PresentationFormat>
  <Paragraphs>204</Paragraphs>
  <Slides>69</Slides>
  <Notes>2</Notes>
  <HiddenSlides>0</HiddenSlides>
  <MMClips>0</MMClips>
  <ScaleCrop>false</ScaleCrop>
  <HeadingPairs>
    <vt:vector size="4" baseType="variant">
      <vt:variant>
        <vt:lpstr>Tema</vt:lpstr>
      </vt:variant>
      <vt:variant>
        <vt:i4>1</vt:i4>
      </vt:variant>
      <vt:variant>
        <vt:lpstr>Slayt Başlıkları</vt:lpstr>
      </vt:variant>
      <vt:variant>
        <vt:i4>69</vt:i4>
      </vt:variant>
    </vt:vector>
  </HeadingPairs>
  <TitlesOfParts>
    <vt:vector size="70" baseType="lpstr">
      <vt:lpstr>Duman</vt:lpstr>
      <vt:lpstr>PowerPoint Sunusu</vt:lpstr>
      <vt:lpstr>PowerPoint Sunusu</vt:lpstr>
      <vt:lpstr> </vt:lpstr>
      <vt:lpstr>PowerPoint Sunusu</vt:lpstr>
      <vt:lpstr>PowerPoint Sunusu</vt:lpstr>
      <vt:lpstr>PowerPoint Sunusu</vt:lpstr>
      <vt:lpstr>PowerPoint Sunusu</vt:lpstr>
      <vt:lpstr>PowerPoint Sunusu</vt:lpstr>
      <vt:lpstr>PowerPoint Sunusu</vt:lpstr>
      <vt:lpstr>1902’de Ferdinand Porsche ilk hibrit otomobili üretmiştir.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PUKÖ</vt:lpstr>
      <vt:lpstr>PowerPoint Sunusu</vt:lpstr>
      <vt:lpstr>Planla (Plan)</vt:lpstr>
      <vt:lpstr>PowerPoint Sunusu</vt:lpstr>
      <vt:lpstr>Uygula (Do)</vt:lpstr>
      <vt:lpstr>Kontrol Et (Check)</vt:lpstr>
      <vt:lpstr>Önlem Al (Action)</vt:lpstr>
      <vt:lpstr>PowerPoint Sunusu</vt:lpstr>
      <vt:lpstr>Japonlara kalite yönetim sistemini öğreten kişi olarak bilinen William Edwards Deming’in 14 ilkesi...  Günümüzde işletme yönetimlerinde bir çok yeni yaklaşım olsa da Deming’in ilkelerinin hala geçerliliğini koruduğunu söylemek mümkündür.</vt:lpstr>
      <vt:lpstr>PowerPoint Sunusu</vt:lpstr>
      <vt:lpstr>PowerPoint Sunusu</vt:lpstr>
      <vt:lpstr>PowerPoint Sunusu</vt:lpstr>
      <vt:lpstr>PowerPoint Sunusu</vt:lpstr>
      <vt:lpstr>PowerPoint Sunusu</vt:lpstr>
      <vt:lpstr>3. İlke: Kaliteye Ulaşmak İçin Kontrolü Temel Almaktan Vazgeçin</vt:lpstr>
      <vt:lpstr>4. İlke: Sadece Fiyatı Temel Alarak İş Verme Uygulamasını Kaldırın</vt:lpstr>
      <vt:lpstr>5. İlke: Sürekli Olarak ve Sonsuza Kadar İyileştirin</vt:lpstr>
      <vt:lpstr>6. İlke: İş Eğitimini Kurumsallaştırın</vt:lpstr>
      <vt:lpstr>7. İlke: Liderliği Kurumsallaştırın</vt:lpstr>
      <vt:lpstr>8. İlke: Korkuyu Söküp Atın</vt:lpstr>
      <vt:lpstr>9. İlke: Bölümler Arasındaki Engelleri Yıkın</vt:lpstr>
      <vt:lpstr>10. İlke: Sloganları ve Nasihatleri Ortadan Kaldırın</vt:lpstr>
      <vt:lpstr>11. İlke: Çalışma Standartlarını ve Hedeflerle Yönetimi Ortadan Kaldırın</vt:lpstr>
      <vt:lpstr>12. İlke: İnsanların Yaptıkları İşten Gurur Duymalarını Önleyen Engelleri Ortadan Kaldırın</vt:lpstr>
      <vt:lpstr>13. İlke: Canlı Bir Eğitim Programı Yürütün</vt:lpstr>
      <vt:lpstr>14. İlke: Dönüşümü Gerçekleştirmek İçin Şirketteki Herkesi Seferber Edin</vt:lpstr>
      <vt:lpstr>PowerPoint Sunusu</vt:lpstr>
      <vt:lpstr>PowerPoint Sunusu</vt:lpstr>
      <vt:lpstr>PowerPoint Sunusu</vt:lpstr>
      <vt:lpstr>PowerPoint Sunusu</vt:lpstr>
      <vt:lpstr>PowerPoint Sunusu</vt:lpstr>
      <vt:lpstr>Endüstri 3.0 – Dijital Devrim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CEYDA</dc:creator>
  <cp:lastModifiedBy>Mevlüt</cp:lastModifiedBy>
  <cp:revision>167</cp:revision>
  <dcterms:created xsi:type="dcterms:W3CDTF">2022-09-25T19:59:11Z</dcterms:created>
  <dcterms:modified xsi:type="dcterms:W3CDTF">2022-10-27T09:14:12Z</dcterms:modified>
</cp:coreProperties>
</file>