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23"/>
  </p:notesMasterIdLst>
  <p:sldIdLst>
    <p:sldId id="287" r:id="rId2"/>
    <p:sldId id="319" r:id="rId3"/>
    <p:sldId id="381" r:id="rId4"/>
    <p:sldId id="356" r:id="rId5"/>
    <p:sldId id="362" r:id="rId6"/>
    <p:sldId id="350" r:id="rId7"/>
    <p:sldId id="357" r:id="rId8"/>
    <p:sldId id="363" r:id="rId9"/>
    <p:sldId id="364" r:id="rId10"/>
    <p:sldId id="382" r:id="rId11"/>
    <p:sldId id="383" r:id="rId12"/>
    <p:sldId id="384" r:id="rId13"/>
    <p:sldId id="365" r:id="rId14"/>
    <p:sldId id="320" r:id="rId15"/>
    <p:sldId id="385" r:id="rId16"/>
    <p:sldId id="358" r:id="rId17"/>
    <p:sldId id="359" r:id="rId18"/>
    <p:sldId id="360" r:id="rId19"/>
    <p:sldId id="366" r:id="rId20"/>
    <p:sldId id="367" r:id="rId21"/>
    <p:sldId id="345"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19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16582-32FF-4B38-BDC7-4525713B1F8E}" type="datetimeFigureOut">
              <a:rPr lang="tr-TR" smtClean="0"/>
              <a:t>9.11.2022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BCFD7-6AA6-4C6C-A65B-A57DBDF20B22}" type="slidenum">
              <a:rPr lang="tr-TR" smtClean="0"/>
              <a:t>‹#›</a:t>
            </a:fld>
            <a:endParaRPr lang="tr-TR"/>
          </a:p>
        </p:txBody>
      </p:sp>
    </p:spTree>
    <p:extLst>
      <p:ext uri="{BB962C8B-B14F-4D97-AF65-F5344CB8AC3E}">
        <p14:creationId xmlns:p14="http://schemas.microsoft.com/office/powerpoint/2010/main" val="4239701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854576B-E1FE-41E9-99AD-B8F64A423FF6}" type="slidenum">
              <a:rPr lang="tr-TR" smtClean="0"/>
              <a:t>1</a:t>
            </a:fld>
            <a:endParaRPr lang="tr-TR"/>
          </a:p>
        </p:txBody>
      </p:sp>
    </p:spTree>
    <p:extLst>
      <p:ext uri="{BB962C8B-B14F-4D97-AF65-F5344CB8AC3E}">
        <p14:creationId xmlns:p14="http://schemas.microsoft.com/office/powerpoint/2010/main" val="252132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823B3E87-3437-4F00-BD8F-BE92E2C2377C}"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318947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23B3E87-3437-4F00-BD8F-BE92E2C2377C}" type="datetimeFigureOut">
              <a:rPr lang="tr-TR" smtClean="0"/>
              <a:pPr/>
              <a:t>9.11.2022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275DB4-278D-4485-8E1E-4A4E94EA03C0}" type="slidenum">
              <a:rPr lang="tr-TR" smtClean="0"/>
              <a:pPr/>
              <a:t>‹#›</a:t>
            </a:fld>
            <a:endParaRPr lang="tr-TR" dirty="0"/>
          </a:p>
        </p:txBody>
      </p:sp>
    </p:spTree>
    <p:extLst>
      <p:ext uri="{BB962C8B-B14F-4D97-AF65-F5344CB8AC3E}">
        <p14:creationId xmlns:p14="http://schemas.microsoft.com/office/powerpoint/2010/main" val="569749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23B3E87-3437-4F00-BD8F-BE92E2C2377C}" type="datetimeFigureOut">
              <a:rPr lang="tr-TR" smtClean="0"/>
              <a:pPr/>
              <a:t>9.11.2022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275DB4-278D-4485-8E1E-4A4E94EA03C0}" type="slidenum">
              <a:rPr lang="tr-TR" smtClean="0"/>
              <a:pPr/>
              <a:t>‹#›</a:t>
            </a:fld>
            <a:endParaRPr lang="tr-T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5257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823B3E87-3437-4F00-BD8F-BE92E2C2377C}" type="datetimeFigureOut">
              <a:rPr lang="tr-TR" smtClean="0"/>
              <a:pPr/>
              <a:t>9.11.2022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75DB4-278D-4485-8E1E-4A4E94EA03C0}" type="slidenum">
              <a:rPr lang="tr-TR" smtClean="0"/>
              <a:pPr/>
              <a:t>‹#›</a:t>
            </a:fld>
            <a:endParaRPr lang="tr-TR" dirty="0"/>
          </a:p>
        </p:txBody>
      </p:sp>
    </p:spTree>
    <p:extLst>
      <p:ext uri="{BB962C8B-B14F-4D97-AF65-F5344CB8AC3E}">
        <p14:creationId xmlns:p14="http://schemas.microsoft.com/office/powerpoint/2010/main" val="868889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823B3E87-3437-4F00-BD8F-BE92E2C2377C}" type="datetimeFigureOut">
              <a:rPr lang="tr-TR" smtClean="0"/>
              <a:pPr/>
              <a:t>9.11.2022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75DB4-278D-4485-8E1E-4A4E94EA03C0}" type="slidenum">
              <a:rPr lang="tr-TR" smtClean="0"/>
              <a:pPr/>
              <a:t>‹#›</a:t>
            </a:fld>
            <a:endParaRPr lang="tr-T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4273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823B3E87-3437-4F00-BD8F-BE92E2C2377C}" type="datetimeFigureOut">
              <a:rPr lang="tr-TR" smtClean="0"/>
              <a:pPr/>
              <a:t>9.11.2022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75DB4-278D-4485-8E1E-4A4E94EA03C0}" type="slidenum">
              <a:rPr lang="tr-TR" smtClean="0"/>
              <a:pPr/>
              <a:t>‹#›</a:t>
            </a:fld>
            <a:endParaRPr lang="tr-TR" dirty="0"/>
          </a:p>
        </p:txBody>
      </p:sp>
    </p:spTree>
    <p:extLst>
      <p:ext uri="{BB962C8B-B14F-4D97-AF65-F5344CB8AC3E}">
        <p14:creationId xmlns:p14="http://schemas.microsoft.com/office/powerpoint/2010/main" val="3310500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23B3E87-3437-4F00-BD8F-BE92E2C2377C}" type="datetimeFigureOut">
              <a:rPr lang="tr-TR" smtClean="0"/>
              <a:pPr/>
              <a:t>9.11.2022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275DB4-278D-4485-8E1E-4A4E94EA03C0}" type="slidenum">
              <a:rPr lang="tr-TR" smtClean="0"/>
              <a:pPr/>
              <a:t>‹#›</a:t>
            </a:fld>
            <a:endParaRPr lang="tr-TR" dirty="0"/>
          </a:p>
        </p:txBody>
      </p:sp>
    </p:spTree>
    <p:extLst>
      <p:ext uri="{BB962C8B-B14F-4D97-AF65-F5344CB8AC3E}">
        <p14:creationId xmlns:p14="http://schemas.microsoft.com/office/powerpoint/2010/main" val="1653992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23B3E87-3437-4F00-BD8F-BE92E2C2377C}"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377752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23B3E87-3437-4F00-BD8F-BE92E2C2377C}"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354586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23B3E87-3437-4F00-BD8F-BE92E2C2377C}"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192953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23B3E87-3437-4F00-BD8F-BE92E2C2377C}"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217387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23B3E87-3437-4F00-BD8F-BE92E2C2377C}" type="datetimeFigureOut">
              <a:rPr lang="tr-TR" smtClean="0"/>
              <a:t>9.11.2022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918872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23B3E87-3437-4F00-BD8F-BE92E2C2377C}" type="datetimeFigureOut">
              <a:rPr lang="tr-TR" smtClean="0"/>
              <a:t>9.11.2022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107315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B3E87-3437-4F00-BD8F-BE92E2C2377C}" type="datetimeFigureOut">
              <a:rPr lang="tr-TR" smtClean="0"/>
              <a:t>9.11.2022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361587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23B3E87-3437-4F00-BD8F-BE92E2C2377C}"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273380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23B3E87-3437-4F00-BD8F-BE92E2C2377C}"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412027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3B3E87-3437-4F00-BD8F-BE92E2C2377C}" type="datetimeFigureOut">
              <a:rPr lang="tr-TR" smtClean="0"/>
              <a:pPr/>
              <a:t>9.11.2022</a:t>
            </a:fld>
            <a:endParaRPr lang="tr-T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275DB4-278D-4485-8E1E-4A4E94EA03C0}" type="slidenum">
              <a:rPr lang="tr-TR" smtClean="0"/>
              <a:pPr/>
              <a:t>‹#›</a:t>
            </a:fld>
            <a:endParaRPr lang="tr-TR" dirty="0"/>
          </a:p>
        </p:txBody>
      </p:sp>
    </p:spTree>
    <p:extLst>
      <p:ext uri="{BB962C8B-B14F-4D97-AF65-F5344CB8AC3E}">
        <p14:creationId xmlns:p14="http://schemas.microsoft.com/office/powerpoint/2010/main" val="3030166450"/>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7032104" y="5539298"/>
            <a:ext cx="2824812" cy="553998"/>
          </a:xfrm>
          <a:prstGeom prst="rect">
            <a:avLst/>
          </a:prstGeom>
        </p:spPr>
        <p:txBody>
          <a:bodyPr wrap="none">
            <a:spAutoFit/>
          </a:bodyPr>
          <a:lstStyle/>
          <a:p>
            <a:r>
              <a:rPr lang="tr-TR" sz="3000" b="1" i="1" dirty="0">
                <a:solidFill>
                  <a:srgbClr val="002060"/>
                </a:solidFill>
                <a:cs typeface="Times New Roman" pitchFamily="18" charset="0"/>
              </a:rPr>
              <a:t>Dr. Halil BAŞER</a:t>
            </a:r>
            <a:endParaRPr lang="tr-TR" sz="3000" dirty="0">
              <a:solidFill>
                <a:srgbClr val="002060"/>
              </a:solidFill>
              <a:cs typeface="Times New Roman" pitchFamily="18" charset="0"/>
            </a:endParaRPr>
          </a:p>
        </p:txBody>
      </p:sp>
      <p:sp>
        <p:nvSpPr>
          <p:cNvPr id="6" name="Dikdörtgen 5"/>
          <p:cNvSpPr/>
          <p:nvPr/>
        </p:nvSpPr>
        <p:spPr>
          <a:xfrm>
            <a:off x="2551376" y="980728"/>
            <a:ext cx="7258597" cy="784830"/>
          </a:xfrm>
          <a:prstGeom prst="rect">
            <a:avLst/>
          </a:prstGeom>
          <a:solidFill>
            <a:schemeClr val="bg1">
              <a:lumMod val="85000"/>
            </a:schemeClr>
          </a:solidFill>
        </p:spPr>
        <p:txBody>
          <a:bodyPr wrap="square">
            <a:spAutoFit/>
          </a:bodyPr>
          <a:lstStyle/>
          <a:p>
            <a:pPr algn="ctr"/>
            <a:r>
              <a:rPr lang="tr-TR" sz="4500" b="1" dirty="0">
                <a:latin typeface="+mj-lt"/>
                <a:cs typeface="Times New Roman" pitchFamily="18" charset="0"/>
              </a:rPr>
              <a:t>ENDÜSTRİ 4.0</a:t>
            </a:r>
          </a:p>
        </p:txBody>
      </p:sp>
      <p:sp>
        <p:nvSpPr>
          <p:cNvPr id="7" name="Dikdörtgen 6"/>
          <p:cNvSpPr/>
          <p:nvPr/>
        </p:nvSpPr>
        <p:spPr>
          <a:xfrm>
            <a:off x="2551377" y="2188972"/>
            <a:ext cx="7305540" cy="584775"/>
          </a:xfrm>
          <a:prstGeom prst="rect">
            <a:avLst/>
          </a:prstGeom>
          <a:solidFill>
            <a:schemeClr val="accent1">
              <a:lumMod val="40000"/>
              <a:lumOff val="60000"/>
            </a:schemeClr>
          </a:solidFill>
        </p:spPr>
        <p:txBody>
          <a:bodyPr wrap="square">
            <a:spAutoFit/>
          </a:bodyPr>
          <a:lstStyle/>
          <a:p>
            <a:pPr algn="ctr"/>
            <a:r>
              <a:rPr lang="tr-TR" sz="3200" b="1" dirty="0" smtClean="0"/>
              <a:t>ENDÜSTRİ 4.0’A GİRİŞ</a:t>
            </a:r>
            <a:endParaRPr lang="tr-TR" sz="3000" dirty="0">
              <a:cs typeface="Times New Roman" pitchFamily="18" charset="0"/>
            </a:endParaRPr>
          </a:p>
        </p:txBody>
      </p:sp>
      <p:sp>
        <p:nvSpPr>
          <p:cNvPr id="2" name="Slayt Numarası Yer Tutucusu 1"/>
          <p:cNvSpPr>
            <a:spLocks noGrp="1"/>
          </p:cNvSpPr>
          <p:nvPr>
            <p:ph type="sldNum" sz="quarter" idx="12"/>
          </p:nvPr>
        </p:nvSpPr>
        <p:spPr/>
        <p:txBody>
          <a:bodyPr/>
          <a:lstStyle/>
          <a:p>
            <a:fld id="{F302176B-0E47-46AC-8F43-DAB4B8A37D06}" type="slidenum">
              <a:rPr lang="tr-TR" smtClean="0"/>
              <a:t>1</a:t>
            </a:fld>
            <a:endParaRPr lang="tr-TR"/>
          </a:p>
        </p:txBody>
      </p:sp>
    </p:spTree>
    <p:extLst>
      <p:ext uri="{BB962C8B-B14F-4D97-AF65-F5344CB8AC3E}">
        <p14:creationId xmlns:p14="http://schemas.microsoft.com/office/powerpoint/2010/main" val="1986201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51549" y="746030"/>
            <a:ext cx="6612035" cy="534130"/>
          </a:xfrm>
        </p:spPr>
        <p:txBody>
          <a:bodyPr>
            <a:normAutofit/>
          </a:bodyPr>
          <a:lstStyle/>
          <a:p>
            <a:pPr algn="ctr"/>
            <a:r>
              <a:rPr lang="tr-TR" sz="2800" b="1" u="sng" dirty="0" smtClean="0">
                <a:solidFill>
                  <a:srgbClr val="002060"/>
                </a:solidFill>
              </a:rPr>
              <a:t>Değer Zinciri Analizi</a:t>
            </a:r>
            <a:endParaRPr lang="tr-TR" sz="2800" b="1" u="sng" dirty="0">
              <a:solidFill>
                <a:srgbClr val="002060"/>
              </a:solidFill>
            </a:endParaRPr>
          </a:p>
        </p:txBody>
      </p:sp>
      <p:sp>
        <p:nvSpPr>
          <p:cNvPr id="3" name="İçerik Yer Tutucusu 2"/>
          <p:cNvSpPr>
            <a:spLocks noGrp="1"/>
          </p:cNvSpPr>
          <p:nvPr>
            <p:ph idx="1"/>
          </p:nvPr>
        </p:nvSpPr>
        <p:spPr>
          <a:xfrm>
            <a:off x="1394396" y="1365504"/>
            <a:ext cx="9317736" cy="4718304"/>
          </a:xfrm>
        </p:spPr>
        <p:txBody>
          <a:bodyPr>
            <a:noAutofit/>
          </a:bodyPr>
          <a:lstStyle/>
          <a:p>
            <a:pPr algn="ctr"/>
            <a:r>
              <a:rPr lang="tr-TR" sz="2000" b="1" dirty="0">
                <a:solidFill>
                  <a:schemeClr val="tx1"/>
                </a:solidFill>
              </a:rPr>
              <a:t>Değer zinciri, esasen rekabet üstünlüğünün (</a:t>
            </a:r>
            <a:r>
              <a:rPr lang="tr-TR" sz="2000" b="1" dirty="0" err="1">
                <a:solidFill>
                  <a:schemeClr val="tx1"/>
                </a:solidFill>
              </a:rPr>
              <a:t>competitive</a:t>
            </a:r>
            <a:r>
              <a:rPr lang="tr-TR" sz="2000" b="1" dirty="0">
                <a:solidFill>
                  <a:schemeClr val="tx1"/>
                </a:solidFill>
              </a:rPr>
              <a:t> </a:t>
            </a:r>
            <a:r>
              <a:rPr lang="tr-TR" sz="2000" b="1" dirty="0" err="1">
                <a:solidFill>
                  <a:schemeClr val="tx1"/>
                </a:solidFill>
              </a:rPr>
              <a:t>advantage</a:t>
            </a:r>
            <a:r>
              <a:rPr lang="tr-TR" sz="2000" b="1" dirty="0">
                <a:solidFill>
                  <a:schemeClr val="tx1"/>
                </a:solidFill>
              </a:rPr>
              <a:t>) gelişimini incelemeye yönelik sistematik bir yöntemdir. Bu itibarla model, bir firmanın ana yetkinlik alanlarının tanımlanması ve rekabet üstünlüğü kazanmada etkili olan operasyonların tespitinde yararlı bir analiz aracı olarak kullanılmaktadır</a:t>
            </a:r>
            <a:r>
              <a:rPr lang="tr-TR" sz="2000" b="1" dirty="0" smtClean="0">
                <a:solidFill>
                  <a:schemeClr val="tx1"/>
                </a:solidFill>
              </a:rPr>
              <a:t>.</a:t>
            </a:r>
          </a:p>
        </p:txBody>
      </p:sp>
      <p:pic>
        <p:nvPicPr>
          <p:cNvPr id="5" name="Picture 2" descr="Değer Zinciri Analizi Nedir? – Haldun Yıldı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459" y="3454400"/>
            <a:ext cx="6207125" cy="293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360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028380" y="768096"/>
            <a:ext cx="8915400" cy="3777622"/>
          </a:xfrm>
        </p:spPr>
        <p:txBody>
          <a:bodyPr/>
          <a:lstStyle/>
          <a:p>
            <a:pPr algn="ctr"/>
            <a:r>
              <a:rPr lang="tr-TR" b="1" dirty="0">
                <a:solidFill>
                  <a:schemeClr val="tx1"/>
                </a:solidFill>
              </a:rPr>
              <a:t>İlk defa Harvard Üniversitesi Profesörlerinden Michael </a:t>
            </a:r>
            <a:r>
              <a:rPr lang="tr-TR" b="1" dirty="0" err="1">
                <a:solidFill>
                  <a:schemeClr val="tx1"/>
                </a:solidFill>
              </a:rPr>
              <a:t>Porter</a:t>
            </a:r>
            <a:r>
              <a:rPr lang="tr-TR" b="1" dirty="0">
                <a:solidFill>
                  <a:schemeClr val="tx1"/>
                </a:solidFill>
              </a:rPr>
              <a:t> tarafından literatüre kazandırılan </a:t>
            </a:r>
            <a:r>
              <a:rPr lang="tr-TR" b="1" i="1" dirty="0">
                <a:solidFill>
                  <a:schemeClr val="tx1"/>
                </a:solidFill>
              </a:rPr>
              <a:t>Değer Zinciri Modeli </a:t>
            </a:r>
            <a:r>
              <a:rPr lang="tr-TR" b="1" dirty="0">
                <a:solidFill>
                  <a:schemeClr val="tx1"/>
                </a:solidFill>
              </a:rPr>
              <a:t>şimdiye kadar hem teoride hem de pratik çalışmalarda kendisine uygulama alanı bulmuştur. </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648" y="1804416"/>
            <a:ext cx="9188132" cy="4448559"/>
          </a:xfrm>
          <a:prstGeom prst="rect">
            <a:avLst/>
          </a:prstGeom>
        </p:spPr>
      </p:pic>
    </p:spTree>
    <p:extLst>
      <p:ext uri="{BB962C8B-B14F-4D97-AF65-F5344CB8AC3E}">
        <p14:creationId xmlns:p14="http://schemas.microsoft.com/office/powerpoint/2010/main" val="2183777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99616" y="804672"/>
            <a:ext cx="9558528" cy="5510784"/>
          </a:xfrm>
        </p:spPr>
        <p:txBody>
          <a:bodyPr>
            <a:normAutofit/>
          </a:bodyPr>
          <a:lstStyle/>
          <a:p>
            <a:pPr marL="0" indent="0" algn="ctr">
              <a:buNone/>
            </a:pPr>
            <a:r>
              <a:rPr lang="tr-TR" sz="2400" b="1" dirty="0" err="1"/>
              <a:t>Porter</a:t>
            </a:r>
            <a:r>
              <a:rPr lang="tr-TR" sz="2400" b="1" dirty="0"/>
              <a:t>, şirketlerin tedarikten başlayarak, üretim, pazarlama, dağıtım ve satış sonrası faaliyetlerinin tamamını değer zinciri kavramı içinde ele almaları </a:t>
            </a:r>
            <a:r>
              <a:rPr lang="tr-TR" sz="2400" b="1" dirty="0" smtClean="0"/>
              <a:t>gerektiğini </a:t>
            </a:r>
            <a:r>
              <a:rPr lang="tr-TR" sz="2400" b="1" dirty="0"/>
              <a:t>savunur. Ancak bu şekilde şirket, bir bütün olarak maliyet avantajı </a:t>
            </a:r>
            <a:r>
              <a:rPr lang="tr-TR" sz="2400" b="1" dirty="0" smtClean="0"/>
              <a:t>yaratabilir. </a:t>
            </a:r>
            <a:r>
              <a:rPr lang="tr-TR" sz="2400" b="1" dirty="0"/>
              <a:t>Bu avantaj ise, şirketin rekabetçi farkı haline gelir.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1" y="2822381"/>
            <a:ext cx="5483542" cy="4035619"/>
          </a:xfrm>
          <a:prstGeom prst="rect">
            <a:avLst/>
          </a:prstGeom>
        </p:spPr>
      </p:pic>
    </p:spTree>
    <p:extLst>
      <p:ext uri="{BB962C8B-B14F-4D97-AF65-F5344CB8AC3E}">
        <p14:creationId xmlns:p14="http://schemas.microsoft.com/office/powerpoint/2010/main" val="3731424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723845" y="1505034"/>
            <a:ext cx="10651291" cy="4639733"/>
          </a:xfrm>
        </p:spPr>
        <p:txBody>
          <a:bodyPr>
            <a:noAutofit/>
          </a:bodyPr>
          <a:lstStyle/>
          <a:p>
            <a:pPr algn="ctr">
              <a:buFont typeface="Wingdings" panose="05000000000000000000" pitchFamily="2" charset="2"/>
              <a:buChar char="Ø"/>
            </a:pPr>
            <a:r>
              <a:rPr lang="tr-TR" sz="2000" b="1" i="1" dirty="0" smtClean="0">
                <a:solidFill>
                  <a:schemeClr val="tx1"/>
                </a:solidFill>
              </a:rPr>
              <a:t>İmalatın </a:t>
            </a:r>
            <a:r>
              <a:rPr lang="tr-TR" sz="2000" b="1" i="1" dirty="0">
                <a:solidFill>
                  <a:schemeClr val="tx1"/>
                </a:solidFill>
              </a:rPr>
              <a:t>hızlanmasını sağlamaktadır: </a:t>
            </a:r>
            <a:endParaRPr lang="tr-TR" sz="2000" b="1" i="1" dirty="0" smtClean="0">
              <a:solidFill>
                <a:schemeClr val="tx1"/>
              </a:solidFill>
            </a:endParaRPr>
          </a:p>
          <a:p>
            <a:pPr algn="ctr">
              <a:buFont typeface="Wingdings" panose="05000000000000000000" pitchFamily="2" charset="2"/>
              <a:buChar char="Ø"/>
            </a:pPr>
            <a:r>
              <a:rPr lang="tr-TR" sz="2000" dirty="0" smtClean="0">
                <a:solidFill>
                  <a:schemeClr val="tx1"/>
                </a:solidFill>
              </a:rPr>
              <a:t>İş </a:t>
            </a:r>
            <a:r>
              <a:rPr lang="tr-TR" sz="2000" dirty="0">
                <a:solidFill>
                  <a:schemeClr val="tx1"/>
                </a:solidFill>
              </a:rPr>
              <a:t>operasyonları, özellikle </a:t>
            </a:r>
            <a:r>
              <a:rPr lang="tr-TR" sz="2000" dirty="0" smtClean="0">
                <a:solidFill>
                  <a:schemeClr val="tx1"/>
                </a:solidFill>
              </a:rPr>
              <a:t>imalatla ilgili </a:t>
            </a:r>
            <a:r>
              <a:rPr lang="tr-TR" sz="2000" dirty="0">
                <a:solidFill>
                  <a:schemeClr val="tx1"/>
                </a:solidFill>
              </a:rPr>
              <a:t>olanlar, pek çok teknolojiyi kullanabilmektedir. Bu </a:t>
            </a:r>
            <a:r>
              <a:rPr lang="tr-TR" sz="2000" dirty="0" smtClean="0">
                <a:solidFill>
                  <a:schemeClr val="tx1"/>
                </a:solidFill>
              </a:rPr>
              <a:t>teknolojilerin çoğu </a:t>
            </a:r>
            <a:r>
              <a:rPr lang="tr-TR" sz="2000" dirty="0">
                <a:solidFill>
                  <a:schemeClr val="tx1"/>
                </a:solidFill>
              </a:rPr>
              <a:t>yenilikçi veya pahalı değildir ve çoğu zaten mevcuttur.</a:t>
            </a:r>
          </a:p>
        </p:txBody>
      </p:sp>
      <p:sp>
        <p:nvSpPr>
          <p:cNvPr id="5" name="Dikdörtgen 4"/>
          <p:cNvSpPr/>
          <p:nvPr/>
        </p:nvSpPr>
        <p:spPr>
          <a:xfrm>
            <a:off x="2341928" y="744974"/>
            <a:ext cx="5464958" cy="646331"/>
          </a:xfrm>
          <a:prstGeom prst="rect">
            <a:avLst/>
          </a:prstGeom>
        </p:spPr>
        <p:txBody>
          <a:bodyPr wrap="none">
            <a:spAutoFit/>
          </a:bodyPr>
          <a:lstStyle/>
          <a:p>
            <a:r>
              <a:rPr lang="tr-TR" sz="3600" b="1" i="1" u="sng" dirty="0">
                <a:solidFill>
                  <a:srgbClr val="C00000"/>
                </a:solidFill>
              </a:rPr>
              <a:t>Endüstri 4.0’ın Özellikleri</a:t>
            </a:r>
          </a:p>
        </p:txBody>
      </p:sp>
    </p:spTree>
    <p:extLst>
      <p:ext uri="{BB962C8B-B14F-4D97-AF65-F5344CB8AC3E}">
        <p14:creationId xmlns:p14="http://schemas.microsoft.com/office/powerpoint/2010/main" val="1279327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45920" y="682752"/>
            <a:ext cx="8006080" cy="615696"/>
          </a:xfrm>
          <a:solidFill>
            <a:srgbClr val="FFFF00"/>
          </a:solidFill>
        </p:spPr>
        <p:txBody>
          <a:bodyPr>
            <a:normAutofit fontScale="90000"/>
          </a:bodyPr>
          <a:lstStyle/>
          <a:p>
            <a:pPr algn="ctr"/>
            <a:r>
              <a:rPr lang="tr-TR" b="1" dirty="0" smtClean="0">
                <a:solidFill>
                  <a:srgbClr val="0070C0"/>
                </a:solidFill>
              </a:rPr>
              <a:t>Endüstri </a:t>
            </a:r>
            <a:r>
              <a:rPr lang="tr-TR" b="1" dirty="0">
                <a:solidFill>
                  <a:srgbClr val="0070C0"/>
                </a:solidFill>
              </a:rPr>
              <a:t>4.0 Tasarım </a:t>
            </a:r>
            <a:r>
              <a:rPr lang="tr-TR" b="1" dirty="0" smtClean="0">
                <a:solidFill>
                  <a:srgbClr val="0070C0"/>
                </a:solidFill>
              </a:rPr>
              <a:t>İlkeleri</a:t>
            </a:r>
            <a:endParaRPr lang="tr-TR" dirty="0">
              <a:solidFill>
                <a:srgbClr val="0070C0"/>
              </a:solidFill>
            </a:endParaRPr>
          </a:p>
        </p:txBody>
      </p:sp>
      <p:sp>
        <p:nvSpPr>
          <p:cNvPr id="3" name="İçerik Yer Tutucusu 2"/>
          <p:cNvSpPr>
            <a:spLocks noGrp="1"/>
          </p:cNvSpPr>
          <p:nvPr>
            <p:ph idx="1"/>
          </p:nvPr>
        </p:nvSpPr>
        <p:spPr>
          <a:xfrm>
            <a:off x="1645920" y="1539240"/>
            <a:ext cx="9619488" cy="3771899"/>
          </a:xfrm>
        </p:spPr>
        <p:txBody>
          <a:bodyPr>
            <a:noAutofit/>
          </a:bodyPr>
          <a:lstStyle/>
          <a:p>
            <a:pPr marL="0" indent="0" algn="ctr">
              <a:buNone/>
            </a:pPr>
            <a:r>
              <a:rPr lang="tr-TR" sz="2000" b="1" dirty="0" smtClean="0"/>
              <a:t>Endüstri </a:t>
            </a:r>
            <a:r>
              <a:rPr lang="tr-TR" sz="2000" b="1" dirty="0"/>
              <a:t>4.0’ın temel ilkesi, değer zinciri boyunca ayrı ayrı çalışabilen ve </a:t>
            </a:r>
            <a:r>
              <a:rPr lang="tr-TR" sz="2000" b="1" dirty="0" smtClean="0"/>
              <a:t>birbirini bağımsız </a:t>
            </a:r>
            <a:r>
              <a:rPr lang="tr-TR" sz="2000" b="1" dirty="0"/>
              <a:t>ancak uyumlu bir şekilde kontrol edebilen akıllı ağlar </a:t>
            </a:r>
            <a:r>
              <a:rPr lang="tr-TR" sz="2000" b="1" dirty="0" smtClean="0"/>
              <a:t>oluşturmak için </a:t>
            </a:r>
            <a:r>
              <a:rPr lang="tr-TR" sz="2000" b="1" dirty="0">
                <a:solidFill>
                  <a:srgbClr val="C00000"/>
                </a:solidFill>
              </a:rPr>
              <a:t>makineleri</a:t>
            </a:r>
            <a:r>
              <a:rPr lang="tr-TR" sz="2000" b="1" dirty="0"/>
              <a:t>, </a:t>
            </a:r>
            <a:r>
              <a:rPr lang="tr-TR" sz="2000" b="1" dirty="0">
                <a:solidFill>
                  <a:srgbClr val="0070C0"/>
                </a:solidFill>
              </a:rPr>
              <a:t>sistemleri</a:t>
            </a:r>
            <a:r>
              <a:rPr lang="tr-TR" sz="2000" b="1" dirty="0"/>
              <a:t> ve </a:t>
            </a:r>
            <a:r>
              <a:rPr lang="tr-TR" sz="2000" b="1" dirty="0">
                <a:solidFill>
                  <a:srgbClr val="00B050"/>
                </a:solidFill>
              </a:rPr>
              <a:t>çalışma birimlerini </a:t>
            </a:r>
            <a:r>
              <a:rPr lang="tr-TR" sz="2000" b="1" dirty="0"/>
              <a:t>birbirine </a:t>
            </a:r>
            <a:r>
              <a:rPr lang="tr-TR" sz="2000" b="1" dirty="0" smtClean="0"/>
              <a:t>bağlamaktır. </a:t>
            </a:r>
          </a:p>
          <a:p>
            <a:pPr marL="0" indent="0" algn="ctr">
              <a:buNone/>
            </a:pPr>
            <a:r>
              <a:rPr lang="tr-TR" sz="2000" b="1" dirty="0" smtClean="0"/>
              <a:t>Endüstri </a:t>
            </a:r>
            <a:r>
              <a:rPr lang="tr-TR" sz="2000" b="1" dirty="0"/>
              <a:t>4.0, üreticilerin üretim süreçleri için otomasyon ve </a:t>
            </a:r>
            <a:r>
              <a:rPr lang="tr-TR" sz="2000" b="1" dirty="0" smtClean="0"/>
              <a:t>dijitalleştirme çabalarında </a:t>
            </a:r>
            <a:r>
              <a:rPr lang="tr-TR" sz="2000" b="1" dirty="0"/>
              <a:t>kullandıkları, </a:t>
            </a:r>
            <a:r>
              <a:rPr lang="tr-TR" sz="2000" b="1" i="1" dirty="0"/>
              <a:t>ademi merkeziyetçilik, sanallaştırma, </a:t>
            </a:r>
            <a:r>
              <a:rPr lang="tr-TR" sz="2000" b="1" i="1" dirty="0" smtClean="0"/>
              <a:t>birlikte çalışabilirlik</a:t>
            </a:r>
            <a:r>
              <a:rPr lang="tr-TR" sz="2000" b="1" i="1" dirty="0"/>
              <a:t>, modülerlik, gerçek zamanlı yetenek </a:t>
            </a:r>
            <a:r>
              <a:rPr lang="tr-TR" sz="2000" b="1" dirty="0"/>
              <a:t>ve </a:t>
            </a:r>
            <a:r>
              <a:rPr lang="tr-TR" sz="2000" b="1" i="1" dirty="0"/>
              <a:t>hizmet odaklılık </a:t>
            </a:r>
            <a:r>
              <a:rPr lang="tr-TR" sz="2000" b="1" dirty="0"/>
              <a:t>olarak </a:t>
            </a:r>
            <a:r>
              <a:rPr lang="tr-TR" sz="2000" b="1" dirty="0" smtClean="0"/>
              <a:t>adlandırılan altı </a:t>
            </a:r>
            <a:r>
              <a:rPr lang="tr-TR" sz="2000" b="1" dirty="0"/>
              <a:t>tasarım ilkesini </a:t>
            </a:r>
            <a:r>
              <a:rPr lang="tr-TR" sz="2000" b="1" dirty="0" smtClean="0"/>
              <a:t>kapsar.</a:t>
            </a:r>
            <a:endParaRPr lang="tr-TR" sz="2000" b="1" dirty="0"/>
          </a:p>
        </p:txBody>
      </p:sp>
    </p:spTree>
    <p:extLst>
      <p:ext uri="{BB962C8B-B14F-4D97-AF65-F5344CB8AC3E}">
        <p14:creationId xmlns:p14="http://schemas.microsoft.com/office/powerpoint/2010/main" val="1772710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29757" y="733838"/>
            <a:ext cx="8911687" cy="546322"/>
          </a:xfrm>
        </p:spPr>
        <p:txBody>
          <a:bodyPr>
            <a:normAutofit/>
          </a:bodyPr>
          <a:lstStyle/>
          <a:p>
            <a:r>
              <a:rPr lang="tr-TR" sz="2000" b="1" i="1" u="sng" dirty="0"/>
              <a:t>1-Ademi </a:t>
            </a:r>
            <a:r>
              <a:rPr lang="tr-TR" sz="2000" b="1" i="1" u="sng" dirty="0" smtClean="0"/>
              <a:t>Merkeziyetçilik</a:t>
            </a:r>
            <a:endParaRPr lang="tr-TR" sz="2000" u="sng" dirty="0"/>
          </a:p>
        </p:txBody>
      </p:sp>
      <p:sp>
        <p:nvSpPr>
          <p:cNvPr id="3" name="İçerik Yer Tutucusu 2"/>
          <p:cNvSpPr>
            <a:spLocks noGrp="1"/>
          </p:cNvSpPr>
          <p:nvPr>
            <p:ph idx="1"/>
          </p:nvPr>
        </p:nvSpPr>
        <p:spPr>
          <a:xfrm>
            <a:off x="1455356" y="1280160"/>
            <a:ext cx="8915400" cy="3777622"/>
          </a:xfrm>
        </p:spPr>
        <p:txBody>
          <a:bodyPr>
            <a:normAutofit fontScale="92500" lnSpcReduction="10000"/>
          </a:bodyPr>
          <a:lstStyle/>
          <a:p>
            <a:pPr marL="0" indent="0" algn="ctr">
              <a:buNone/>
            </a:pPr>
            <a:r>
              <a:rPr lang="tr-TR" b="1" dirty="0" smtClean="0">
                <a:solidFill>
                  <a:srgbClr val="C00000"/>
                </a:solidFill>
              </a:rPr>
              <a:t>İlk </a:t>
            </a:r>
            <a:r>
              <a:rPr lang="tr-TR" b="1" dirty="0">
                <a:solidFill>
                  <a:srgbClr val="C00000"/>
                </a:solidFill>
              </a:rPr>
              <a:t>ilke olan ademi merkeziyetçilik, endüstri 4.0’da yerel şirketlerin ve makineler tarafından yürütülen belirli operasyonların kendi başlarına karar verebilmeleri için </a:t>
            </a:r>
            <a:r>
              <a:rPr lang="tr-TR" b="1" dirty="0" smtClean="0">
                <a:solidFill>
                  <a:srgbClr val="C00000"/>
                </a:solidFill>
              </a:rPr>
              <a:t>uygulanmaktadır. </a:t>
            </a:r>
          </a:p>
          <a:p>
            <a:pPr marL="0" indent="0" algn="ctr">
              <a:buNone/>
            </a:pPr>
            <a:r>
              <a:rPr lang="tr-TR" b="1" dirty="0" smtClean="0">
                <a:solidFill>
                  <a:schemeClr val="tx1"/>
                </a:solidFill>
              </a:rPr>
              <a:t>Endüstri </a:t>
            </a:r>
            <a:r>
              <a:rPr lang="tr-TR" b="1" dirty="0">
                <a:solidFill>
                  <a:schemeClr val="tx1"/>
                </a:solidFill>
              </a:rPr>
              <a:t>4.0, akıllı fabrika içindeki farklı sistemlerin tek ve nihai kurumsal hedefe giden yoldan sapmadan bağımsız olarak kararlar almasını sağlayan ademi merkeziyetçiliği desteklemektedir. Bu ilke, merkezi bilgisayarları kullanmak veya bir kararı hiyerarşik olarak iletmek, yerel operatörlerin değişikliklere yanıt vermesini beklemek yerine, esneklik sağlayarak ve uzmanlığın kullanımını kolaylaştırmaktadır. </a:t>
            </a:r>
            <a:endParaRPr lang="tr-TR" b="1" dirty="0" smtClean="0">
              <a:solidFill>
                <a:schemeClr val="tx1"/>
              </a:solidFill>
            </a:endParaRPr>
          </a:p>
          <a:p>
            <a:pPr marL="0" indent="0" algn="ctr">
              <a:buNone/>
            </a:pPr>
            <a:r>
              <a:rPr lang="tr-TR" b="1" dirty="0" smtClean="0">
                <a:solidFill>
                  <a:srgbClr val="0070C0"/>
                </a:solidFill>
              </a:rPr>
              <a:t>Ademi </a:t>
            </a:r>
            <a:r>
              <a:rPr lang="tr-TR" b="1" dirty="0">
                <a:solidFill>
                  <a:srgbClr val="0070C0"/>
                </a:solidFill>
              </a:rPr>
              <a:t>merkeziyet ilkesi, endüstri 4.0’da işbirlikçi olarak insanlara tanınan özerkliğe atıfta bulunduğundan, yalnızca makineler için gözlemlenmemektedir. Sektördeki faaliyet alanlarının ortak yararını ve doluluğunu hedefleyerek, yönleri tanımlama, parametreleri analiz etme ve gerektiğinde karar verme konusunda daha fazla özgürlüğe sahip olmayı sağlamaktadır.</a:t>
            </a:r>
          </a:p>
          <a:p>
            <a:pPr algn="ctr"/>
            <a:endParaRPr lang="tr-TR" b="1" dirty="0"/>
          </a:p>
        </p:txBody>
      </p:sp>
    </p:spTree>
    <p:extLst>
      <p:ext uri="{BB962C8B-B14F-4D97-AF65-F5344CB8AC3E}">
        <p14:creationId xmlns:p14="http://schemas.microsoft.com/office/powerpoint/2010/main" val="2768141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333436" y="1280160"/>
            <a:ext cx="8915400" cy="4669536"/>
          </a:xfrm>
        </p:spPr>
        <p:txBody>
          <a:bodyPr>
            <a:noAutofit/>
          </a:bodyPr>
          <a:lstStyle/>
          <a:p>
            <a:pPr marL="0" indent="0" algn="ctr">
              <a:buNone/>
            </a:pPr>
            <a:r>
              <a:rPr lang="tr-TR" b="1" dirty="0" smtClean="0">
                <a:solidFill>
                  <a:schemeClr val="tx1"/>
                </a:solidFill>
              </a:rPr>
              <a:t>Gerçek </a:t>
            </a:r>
            <a:r>
              <a:rPr lang="tr-TR" b="1" dirty="0">
                <a:solidFill>
                  <a:schemeClr val="tx1"/>
                </a:solidFill>
              </a:rPr>
              <a:t>süreçlerin ve makinelerin izlenmesi fiziksel dünyada </a:t>
            </a:r>
            <a:r>
              <a:rPr lang="tr-TR" b="1" dirty="0" smtClean="0">
                <a:solidFill>
                  <a:schemeClr val="tx1"/>
                </a:solidFill>
              </a:rPr>
              <a:t>gerçekleşmektedir ve </a:t>
            </a:r>
            <a:r>
              <a:rPr lang="tr-TR" b="1" dirty="0">
                <a:solidFill>
                  <a:schemeClr val="tx1"/>
                </a:solidFill>
              </a:rPr>
              <a:t>geri dönen </a:t>
            </a:r>
            <a:r>
              <a:rPr lang="tr-TR" b="1" dirty="0" err="1">
                <a:solidFill>
                  <a:schemeClr val="tx1"/>
                </a:solidFill>
              </a:rPr>
              <a:t>sensör</a:t>
            </a:r>
            <a:r>
              <a:rPr lang="tr-TR" b="1" dirty="0">
                <a:solidFill>
                  <a:schemeClr val="tx1"/>
                </a:solidFill>
              </a:rPr>
              <a:t> verileri daha sonra simülasyon yoluyla oluşturulan </a:t>
            </a:r>
            <a:r>
              <a:rPr lang="tr-TR" b="1" dirty="0" smtClean="0">
                <a:solidFill>
                  <a:schemeClr val="tx1"/>
                </a:solidFill>
              </a:rPr>
              <a:t>sanal modellere </a:t>
            </a:r>
            <a:r>
              <a:rPr lang="tr-TR" b="1" dirty="0">
                <a:solidFill>
                  <a:schemeClr val="tx1"/>
                </a:solidFill>
              </a:rPr>
              <a:t>bağlanmaktadır. </a:t>
            </a:r>
            <a:endParaRPr lang="tr-TR" b="1" dirty="0" smtClean="0">
              <a:solidFill>
                <a:schemeClr val="tx1"/>
              </a:solidFill>
            </a:endParaRPr>
          </a:p>
          <a:p>
            <a:pPr marL="0" indent="0" algn="ctr">
              <a:buNone/>
            </a:pPr>
            <a:r>
              <a:rPr lang="tr-TR" b="1" dirty="0" smtClean="0">
                <a:solidFill>
                  <a:srgbClr val="002060"/>
                </a:solidFill>
              </a:rPr>
              <a:t>Süreç </a:t>
            </a:r>
            <a:r>
              <a:rPr lang="tr-TR" b="1" dirty="0">
                <a:solidFill>
                  <a:srgbClr val="002060"/>
                </a:solidFill>
              </a:rPr>
              <a:t>mühendisleri ve tasarımcılar, </a:t>
            </a:r>
            <a:r>
              <a:rPr lang="tr-TR" b="1" dirty="0" smtClean="0">
                <a:solidFill>
                  <a:srgbClr val="002060"/>
                </a:solidFill>
              </a:rPr>
              <a:t>sanallaştırdıkları fiziksel </a:t>
            </a:r>
            <a:r>
              <a:rPr lang="tr-TR" b="1" dirty="0">
                <a:solidFill>
                  <a:srgbClr val="002060"/>
                </a:solidFill>
              </a:rPr>
              <a:t>süreçleri etkilemeden, değişiklikleri tamamen izole bir şekilde </a:t>
            </a:r>
            <a:r>
              <a:rPr lang="tr-TR" b="1" dirty="0" smtClean="0">
                <a:solidFill>
                  <a:srgbClr val="002060"/>
                </a:solidFill>
              </a:rPr>
              <a:t>özelleştirebilmekte ve </a:t>
            </a:r>
            <a:r>
              <a:rPr lang="tr-TR" b="1" dirty="0">
                <a:solidFill>
                  <a:srgbClr val="002060"/>
                </a:solidFill>
              </a:rPr>
              <a:t>test edebilmektedir. Endüstri 4.0 kurulumundaki üreticiler, </a:t>
            </a:r>
            <a:r>
              <a:rPr lang="tr-TR" b="1" dirty="0" smtClean="0">
                <a:solidFill>
                  <a:srgbClr val="002060"/>
                </a:solidFill>
              </a:rPr>
              <a:t>mevcut süreçleri </a:t>
            </a:r>
            <a:r>
              <a:rPr lang="tr-TR" b="1" dirty="0">
                <a:solidFill>
                  <a:srgbClr val="002060"/>
                </a:solidFill>
              </a:rPr>
              <a:t>ve ürünleri büyük ölçüde iyileştirmek ve ürün geliştirme ve </a:t>
            </a:r>
            <a:r>
              <a:rPr lang="tr-TR" b="1" dirty="0" smtClean="0">
                <a:solidFill>
                  <a:srgbClr val="002060"/>
                </a:solidFill>
              </a:rPr>
              <a:t>modellemeyi azaltmak</a:t>
            </a:r>
            <a:r>
              <a:rPr lang="tr-TR" b="1" dirty="0">
                <a:solidFill>
                  <a:srgbClr val="002060"/>
                </a:solidFill>
              </a:rPr>
              <a:t>, bir üretim süreci oluşturmak ve dolayısıyla yeni ürünlerin kar </a:t>
            </a:r>
            <a:r>
              <a:rPr lang="tr-TR" b="1" dirty="0" smtClean="0">
                <a:solidFill>
                  <a:srgbClr val="002060"/>
                </a:solidFill>
              </a:rPr>
              <a:t>etme süresini </a:t>
            </a:r>
            <a:r>
              <a:rPr lang="tr-TR" b="1" dirty="0">
                <a:solidFill>
                  <a:srgbClr val="002060"/>
                </a:solidFill>
              </a:rPr>
              <a:t>azaltmak için akıllı fabrikanın bir “sanal </a:t>
            </a:r>
            <a:r>
              <a:rPr lang="tr-TR" b="1" dirty="0" err="1">
                <a:solidFill>
                  <a:srgbClr val="002060"/>
                </a:solidFill>
              </a:rPr>
              <a:t>ikiz”ini</a:t>
            </a:r>
            <a:r>
              <a:rPr lang="tr-TR" b="1" dirty="0">
                <a:solidFill>
                  <a:srgbClr val="002060"/>
                </a:solidFill>
              </a:rPr>
              <a:t> yaratarak </a:t>
            </a:r>
            <a:r>
              <a:rPr lang="tr-TR" b="1" dirty="0" smtClean="0">
                <a:solidFill>
                  <a:srgbClr val="002060"/>
                </a:solidFill>
              </a:rPr>
              <a:t>kullanmaktadır. </a:t>
            </a:r>
            <a:r>
              <a:rPr lang="tr-TR" b="1" dirty="0">
                <a:solidFill>
                  <a:srgbClr val="002060"/>
                </a:solidFill>
              </a:rPr>
              <a:t>Böylece fiziksel dünyanın sanal bir kopyası </a:t>
            </a:r>
            <a:r>
              <a:rPr lang="tr-TR" b="1" dirty="0" smtClean="0">
                <a:solidFill>
                  <a:srgbClr val="002060"/>
                </a:solidFill>
              </a:rPr>
              <a:t>oluşturulabilir.</a:t>
            </a:r>
          </a:p>
          <a:p>
            <a:pPr marL="0" indent="0" algn="ctr">
              <a:buNone/>
            </a:pPr>
            <a:r>
              <a:rPr lang="tr-TR" b="1" dirty="0" smtClean="0">
                <a:solidFill>
                  <a:schemeClr val="tx1"/>
                </a:solidFill>
              </a:rPr>
              <a:t>Endüstri 4.0’daki </a:t>
            </a:r>
            <a:r>
              <a:rPr lang="tr-TR" b="1" dirty="0">
                <a:solidFill>
                  <a:schemeClr val="tx1"/>
                </a:solidFill>
              </a:rPr>
              <a:t>sanallaştırma, insanlar tarafından, çalışmalarına </a:t>
            </a:r>
            <a:r>
              <a:rPr lang="tr-TR" b="1" dirty="0" smtClean="0">
                <a:solidFill>
                  <a:schemeClr val="tx1"/>
                </a:solidFill>
              </a:rPr>
              <a:t>yardımcı olan </a:t>
            </a:r>
            <a:r>
              <a:rPr lang="tr-TR" b="1" dirty="0">
                <a:solidFill>
                  <a:schemeClr val="tx1"/>
                </a:solidFill>
              </a:rPr>
              <a:t>yüksek potansiyelli araçlar olarak kullanılmaktadır. Bu ilke, bilgileri </a:t>
            </a:r>
            <a:r>
              <a:rPr lang="tr-TR" b="1" dirty="0" smtClean="0">
                <a:solidFill>
                  <a:schemeClr val="tx1"/>
                </a:solidFill>
              </a:rPr>
              <a:t>sanal olarak</a:t>
            </a:r>
            <a:r>
              <a:rPr lang="tr-TR" b="1" dirty="0">
                <a:solidFill>
                  <a:schemeClr val="tx1"/>
                </a:solidFill>
              </a:rPr>
              <a:t>, hızlı ve gerçek zamanlı bir şekilde sağlayarak, paylaşarak ve </a:t>
            </a:r>
            <a:r>
              <a:rPr lang="tr-TR" b="1" dirty="0" smtClean="0">
                <a:solidFill>
                  <a:schemeClr val="tx1"/>
                </a:solidFill>
              </a:rPr>
              <a:t>sentezleyerek çalışanların </a:t>
            </a:r>
            <a:r>
              <a:rPr lang="tr-TR" b="1" dirty="0">
                <a:solidFill>
                  <a:schemeClr val="tx1"/>
                </a:solidFill>
              </a:rPr>
              <a:t>zamanını, analizini ve karar verme sürecini </a:t>
            </a:r>
            <a:r>
              <a:rPr lang="tr-TR" b="1" dirty="0" smtClean="0">
                <a:solidFill>
                  <a:schemeClr val="tx1"/>
                </a:solidFill>
              </a:rPr>
              <a:t>kolaylaştırmaktadır.</a:t>
            </a:r>
            <a:endParaRPr lang="tr-TR" b="1" dirty="0">
              <a:solidFill>
                <a:schemeClr val="tx1"/>
              </a:solidFill>
            </a:endParaRPr>
          </a:p>
        </p:txBody>
      </p:sp>
      <p:sp>
        <p:nvSpPr>
          <p:cNvPr id="3" name="Dikdörtgen 2"/>
          <p:cNvSpPr/>
          <p:nvPr/>
        </p:nvSpPr>
        <p:spPr>
          <a:xfrm>
            <a:off x="1790054" y="769358"/>
            <a:ext cx="2097049" cy="400110"/>
          </a:xfrm>
          <a:prstGeom prst="rect">
            <a:avLst/>
          </a:prstGeom>
        </p:spPr>
        <p:txBody>
          <a:bodyPr wrap="none">
            <a:spAutoFit/>
          </a:bodyPr>
          <a:lstStyle/>
          <a:p>
            <a:r>
              <a:rPr lang="tr-TR" sz="2000" b="1" i="1" u="sng" dirty="0"/>
              <a:t>2-Sanallaştırma</a:t>
            </a:r>
          </a:p>
        </p:txBody>
      </p:sp>
    </p:spTree>
    <p:extLst>
      <p:ext uri="{BB962C8B-B14F-4D97-AF65-F5344CB8AC3E}">
        <p14:creationId xmlns:p14="http://schemas.microsoft.com/office/powerpoint/2010/main" val="1104913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357820" y="1292352"/>
            <a:ext cx="8915400" cy="3777622"/>
          </a:xfrm>
        </p:spPr>
        <p:txBody>
          <a:bodyPr>
            <a:normAutofit/>
          </a:bodyPr>
          <a:lstStyle/>
          <a:p>
            <a:pPr marL="0" indent="0" algn="ctr">
              <a:buNone/>
            </a:pPr>
            <a:r>
              <a:rPr lang="tr-TR" b="1" dirty="0" smtClean="0">
                <a:solidFill>
                  <a:schemeClr val="tx1"/>
                </a:solidFill>
              </a:rPr>
              <a:t>Endüstri </a:t>
            </a:r>
            <a:r>
              <a:rPr lang="tr-TR" b="1" dirty="0">
                <a:solidFill>
                  <a:schemeClr val="tx1"/>
                </a:solidFill>
              </a:rPr>
              <a:t>4.0 üretim ortamında birlikte çalışabilirlik ilkesi, siber-fiziksel </a:t>
            </a:r>
            <a:r>
              <a:rPr lang="tr-TR" b="1" dirty="0" smtClean="0">
                <a:solidFill>
                  <a:schemeClr val="tx1"/>
                </a:solidFill>
              </a:rPr>
              <a:t>sistemin akıllı </a:t>
            </a:r>
            <a:r>
              <a:rPr lang="tr-TR" b="1" dirty="0">
                <a:solidFill>
                  <a:schemeClr val="tx1"/>
                </a:solidFill>
              </a:rPr>
              <a:t>makineleri, akıllı depolama sistemlerini, bilgi alışverişi </a:t>
            </a:r>
            <a:r>
              <a:rPr lang="tr-TR" b="1" dirty="0" smtClean="0">
                <a:solidFill>
                  <a:schemeClr val="tx1"/>
                </a:solidFill>
              </a:rPr>
              <a:t>yapabilen, eylemleri </a:t>
            </a:r>
            <a:r>
              <a:rPr lang="tr-TR" b="1" dirty="0">
                <a:solidFill>
                  <a:schemeClr val="tx1"/>
                </a:solidFill>
              </a:rPr>
              <a:t>başlatabilen ve birbirlerini bağımsız olarak kontrol edebilen </a:t>
            </a:r>
            <a:r>
              <a:rPr lang="tr-TR" b="1" dirty="0" smtClean="0">
                <a:solidFill>
                  <a:schemeClr val="tx1"/>
                </a:solidFill>
              </a:rPr>
              <a:t>tesisleri içermesi </a:t>
            </a:r>
            <a:r>
              <a:rPr lang="tr-TR" b="1" dirty="0">
                <a:solidFill>
                  <a:schemeClr val="tx1"/>
                </a:solidFill>
              </a:rPr>
              <a:t>anlamına </a:t>
            </a:r>
            <a:r>
              <a:rPr lang="tr-TR" b="1" dirty="0" smtClean="0">
                <a:solidFill>
                  <a:schemeClr val="tx1"/>
                </a:solidFill>
              </a:rPr>
              <a:t>gelmektedir. </a:t>
            </a:r>
          </a:p>
          <a:p>
            <a:pPr marL="0" indent="0" algn="ctr">
              <a:buNone/>
            </a:pPr>
            <a:r>
              <a:rPr lang="tr-TR" b="1" dirty="0" smtClean="0">
                <a:solidFill>
                  <a:srgbClr val="0070C0"/>
                </a:solidFill>
              </a:rPr>
              <a:t>Birlikte </a:t>
            </a:r>
            <a:r>
              <a:rPr lang="tr-TR" b="1" dirty="0">
                <a:solidFill>
                  <a:srgbClr val="0070C0"/>
                </a:solidFill>
              </a:rPr>
              <a:t>çalışabilirlik, </a:t>
            </a:r>
            <a:r>
              <a:rPr lang="tr-TR" b="1" dirty="0" smtClean="0">
                <a:solidFill>
                  <a:srgbClr val="0070C0"/>
                </a:solidFill>
              </a:rPr>
              <a:t>bütün bileşenlerin </a:t>
            </a:r>
            <a:r>
              <a:rPr lang="tr-TR" b="1" dirty="0">
                <a:solidFill>
                  <a:srgbClr val="0070C0"/>
                </a:solidFill>
              </a:rPr>
              <a:t>“Nesnelerin İnterneti” aracılığıyla bağlanma, iletişim kurma ve </a:t>
            </a:r>
            <a:r>
              <a:rPr lang="tr-TR" b="1" dirty="0" smtClean="0">
                <a:solidFill>
                  <a:srgbClr val="0070C0"/>
                </a:solidFill>
              </a:rPr>
              <a:t>birlikte çalışma </a:t>
            </a:r>
            <a:r>
              <a:rPr lang="tr-TR" b="1" dirty="0">
                <a:solidFill>
                  <a:srgbClr val="0070C0"/>
                </a:solidFill>
              </a:rPr>
              <a:t>yeteneğini ifade etmektedir. Birlikte çalışabilirlik, bütün </a:t>
            </a:r>
            <a:r>
              <a:rPr lang="tr-TR" b="1" dirty="0" smtClean="0">
                <a:solidFill>
                  <a:srgbClr val="0070C0"/>
                </a:solidFill>
              </a:rPr>
              <a:t>bileşenler arasında </a:t>
            </a:r>
            <a:r>
              <a:rPr lang="tr-TR" b="1" dirty="0">
                <a:solidFill>
                  <a:srgbClr val="0070C0"/>
                </a:solidFill>
              </a:rPr>
              <a:t>akıcı etkileşim ve esnek işbirliği ile bütün bir ortamı </a:t>
            </a:r>
            <a:r>
              <a:rPr lang="tr-TR" b="1" dirty="0" smtClean="0">
                <a:solidFill>
                  <a:srgbClr val="0070C0"/>
                </a:solidFill>
              </a:rPr>
              <a:t>gerektirmektedir. </a:t>
            </a:r>
          </a:p>
          <a:p>
            <a:pPr marL="0" indent="0" algn="ctr">
              <a:buNone/>
            </a:pPr>
            <a:r>
              <a:rPr lang="tr-TR" b="1" u="sng" dirty="0" smtClean="0">
                <a:solidFill>
                  <a:schemeClr val="tx1"/>
                </a:solidFill>
              </a:rPr>
              <a:t>Örneğin</a:t>
            </a:r>
            <a:r>
              <a:rPr lang="tr-TR" b="1" u="sng" dirty="0">
                <a:solidFill>
                  <a:schemeClr val="tx1"/>
                </a:solidFill>
              </a:rPr>
              <a:t>,</a:t>
            </a:r>
            <a:r>
              <a:rPr lang="tr-TR" b="1" dirty="0">
                <a:solidFill>
                  <a:srgbClr val="0070C0"/>
                </a:solidFill>
              </a:rPr>
              <a:t> montaj istasyonları, oluşturulan ürünlerden veya bu alanda çalışan </a:t>
            </a:r>
            <a:r>
              <a:rPr lang="tr-TR" b="1" dirty="0" smtClean="0">
                <a:solidFill>
                  <a:srgbClr val="0070C0"/>
                </a:solidFill>
              </a:rPr>
              <a:t>kişilerden ayrı </a:t>
            </a:r>
            <a:r>
              <a:rPr lang="tr-TR" b="1" dirty="0">
                <a:solidFill>
                  <a:srgbClr val="0070C0"/>
                </a:solidFill>
              </a:rPr>
              <a:t>değildir. Dolayısıyla taahhüt edilen çaba tüm endüstriyel </a:t>
            </a:r>
            <a:r>
              <a:rPr lang="tr-TR" b="1" dirty="0" smtClean="0">
                <a:solidFill>
                  <a:srgbClr val="0070C0"/>
                </a:solidFill>
              </a:rPr>
              <a:t>faaliyetlerde senkronize </a:t>
            </a:r>
            <a:r>
              <a:rPr lang="tr-TR" b="1" dirty="0">
                <a:solidFill>
                  <a:srgbClr val="0070C0"/>
                </a:solidFill>
              </a:rPr>
              <a:t>olarak </a:t>
            </a:r>
            <a:r>
              <a:rPr lang="tr-TR" b="1" dirty="0" smtClean="0">
                <a:solidFill>
                  <a:srgbClr val="0070C0"/>
                </a:solidFill>
              </a:rPr>
              <a:t>gerçekleştirilmektedir.</a:t>
            </a:r>
            <a:endParaRPr lang="tr-TR" b="1" dirty="0">
              <a:solidFill>
                <a:srgbClr val="0070C0"/>
              </a:solidFill>
            </a:endParaRPr>
          </a:p>
        </p:txBody>
      </p:sp>
      <p:sp>
        <p:nvSpPr>
          <p:cNvPr id="5" name="Dikdörtgen 4"/>
          <p:cNvSpPr/>
          <p:nvPr/>
        </p:nvSpPr>
        <p:spPr>
          <a:xfrm>
            <a:off x="1692116" y="769358"/>
            <a:ext cx="2791149" cy="400110"/>
          </a:xfrm>
          <a:prstGeom prst="rect">
            <a:avLst/>
          </a:prstGeom>
        </p:spPr>
        <p:txBody>
          <a:bodyPr wrap="none">
            <a:spAutoFit/>
          </a:bodyPr>
          <a:lstStyle/>
          <a:p>
            <a:r>
              <a:rPr lang="tr-TR" sz="2000" b="1" i="1" u="sng" dirty="0"/>
              <a:t>3-Birlikte Çalışabilirlik</a:t>
            </a:r>
          </a:p>
        </p:txBody>
      </p:sp>
    </p:spTree>
    <p:extLst>
      <p:ext uri="{BB962C8B-B14F-4D97-AF65-F5344CB8AC3E}">
        <p14:creationId xmlns:p14="http://schemas.microsoft.com/office/powerpoint/2010/main" val="1969654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002285" y="1313688"/>
            <a:ext cx="9568179" cy="5842000"/>
          </a:xfrm>
        </p:spPr>
        <p:txBody>
          <a:bodyPr>
            <a:noAutofit/>
          </a:bodyPr>
          <a:lstStyle/>
          <a:p>
            <a:pPr marL="0" indent="0" algn="ctr">
              <a:buNone/>
            </a:pPr>
            <a:r>
              <a:rPr lang="tr-TR" b="1" dirty="0" smtClean="0">
                <a:solidFill>
                  <a:srgbClr val="002060"/>
                </a:solidFill>
              </a:rPr>
              <a:t>Esneklik</a:t>
            </a:r>
            <a:r>
              <a:rPr lang="tr-TR" b="1" dirty="0">
                <a:solidFill>
                  <a:srgbClr val="002060"/>
                </a:solidFill>
              </a:rPr>
              <a:t>, Endüstri 4.0’ın bir başka tasarım ilkesidir, böylece akıllı </a:t>
            </a:r>
            <a:r>
              <a:rPr lang="tr-TR" b="1" dirty="0" smtClean="0">
                <a:solidFill>
                  <a:srgbClr val="002060"/>
                </a:solidFill>
              </a:rPr>
              <a:t>fabrikalar değişen </a:t>
            </a:r>
            <a:r>
              <a:rPr lang="tr-TR" b="1" dirty="0">
                <a:solidFill>
                  <a:srgbClr val="002060"/>
                </a:solidFill>
              </a:rPr>
              <a:t>koşullara ve gereksinimlere kolayca adapte </a:t>
            </a:r>
            <a:r>
              <a:rPr lang="tr-TR" b="1" dirty="0" smtClean="0">
                <a:solidFill>
                  <a:srgbClr val="002060"/>
                </a:solidFill>
              </a:rPr>
              <a:t>olabilir. </a:t>
            </a:r>
            <a:r>
              <a:rPr lang="tr-TR" b="1" dirty="0">
                <a:solidFill>
                  <a:srgbClr val="002060"/>
                </a:solidFill>
              </a:rPr>
              <a:t>Modülerlik ilkesi, tek tek üretim modüllerini değiştirerek veya </a:t>
            </a:r>
            <a:r>
              <a:rPr lang="tr-TR" b="1" dirty="0" smtClean="0">
                <a:solidFill>
                  <a:srgbClr val="002060"/>
                </a:solidFill>
              </a:rPr>
              <a:t>genişleterek, modül </a:t>
            </a:r>
            <a:r>
              <a:rPr lang="tr-TR" b="1" dirty="0">
                <a:solidFill>
                  <a:srgbClr val="002060"/>
                </a:solidFill>
              </a:rPr>
              <a:t>ekleme veya çıkarma işlemini çok daha kolay hale getirerek değişen </a:t>
            </a:r>
            <a:r>
              <a:rPr lang="tr-TR" b="1" dirty="0" smtClean="0">
                <a:solidFill>
                  <a:srgbClr val="002060"/>
                </a:solidFill>
              </a:rPr>
              <a:t>gereksinimlere </a:t>
            </a:r>
            <a:r>
              <a:rPr lang="nb-NO" b="1" dirty="0" smtClean="0">
                <a:solidFill>
                  <a:srgbClr val="002060"/>
                </a:solidFill>
              </a:rPr>
              <a:t>esnek </a:t>
            </a:r>
            <a:r>
              <a:rPr lang="nb-NO" b="1" dirty="0">
                <a:solidFill>
                  <a:srgbClr val="002060"/>
                </a:solidFill>
              </a:rPr>
              <a:t>bir şekilde uyum sağlayabilen modüler sistemleri </a:t>
            </a:r>
            <a:r>
              <a:rPr lang="nb-NO" b="1" dirty="0" smtClean="0">
                <a:solidFill>
                  <a:srgbClr val="002060"/>
                </a:solidFill>
              </a:rPr>
              <a:t>içermektedir.</a:t>
            </a:r>
            <a:r>
              <a:rPr lang="tr-TR" b="1" dirty="0" smtClean="0">
                <a:solidFill>
                  <a:srgbClr val="002060"/>
                </a:solidFill>
              </a:rPr>
              <a:t> </a:t>
            </a:r>
            <a:r>
              <a:rPr lang="nn-NO" b="1" dirty="0" smtClean="0">
                <a:solidFill>
                  <a:srgbClr val="002060"/>
                </a:solidFill>
              </a:rPr>
              <a:t>Bu </a:t>
            </a:r>
            <a:r>
              <a:rPr lang="nn-NO" b="1" dirty="0">
                <a:solidFill>
                  <a:srgbClr val="002060"/>
                </a:solidFill>
              </a:rPr>
              <a:t>modüler sistemler, yeni teknolojilerin dahil edilmesi durumunda </a:t>
            </a:r>
            <a:r>
              <a:rPr lang="nn-NO" b="1" dirty="0" smtClean="0">
                <a:solidFill>
                  <a:srgbClr val="002060"/>
                </a:solidFill>
              </a:rPr>
              <a:t>olduğu</a:t>
            </a:r>
            <a:r>
              <a:rPr lang="tr-TR" b="1" dirty="0" smtClean="0">
                <a:solidFill>
                  <a:srgbClr val="002060"/>
                </a:solidFill>
              </a:rPr>
              <a:t> gibi</a:t>
            </a:r>
            <a:r>
              <a:rPr lang="tr-TR" b="1" dirty="0">
                <a:solidFill>
                  <a:srgbClr val="002060"/>
                </a:solidFill>
              </a:rPr>
              <a:t>, mevsimsel dalgalanmalar veya ürün üretim ihtiyaçlarındaki </a:t>
            </a:r>
            <a:r>
              <a:rPr lang="tr-TR" b="1" dirty="0" smtClean="0">
                <a:solidFill>
                  <a:srgbClr val="002060"/>
                </a:solidFill>
              </a:rPr>
              <a:t>değişiklikler durumunda </a:t>
            </a:r>
            <a:r>
              <a:rPr lang="tr-TR" b="1" dirty="0">
                <a:solidFill>
                  <a:srgbClr val="002060"/>
                </a:solidFill>
              </a:rPr>
              <a:t>kolayca ayarlanabilmektedir. Böylelikle üretim, hatasız, </a:t>
            </a:r>
            <a:r>
              <a:rPr lang="tr-TR" b="1" dirty="0" smtClean="0">
                <a:solidFill>
                  <a:srgbClr val="002060"/>
                </a:solidFill>
              </a:rPr>
              <a:t>üretkenlik kaybı </a:t>
            </a:r>
            <a:r>
              <a:rPr lang="tr-TR" b="1" dirty="0">
                <a:solidFill>
                  <a:srgbClr val="002060"/>
                </a:solidFill>
              </a:rPr>
              <a:t>veya müşteri memnuniyetsizliği olmadan çevresel, sistemik ve </a:t>
            </a:r>
            <a:r>
              <a:rPr lang="tr-TR" b="1" dirty="0" smtClean="0">
                <a:solidFill>
                  <a:srgbClr val="002060"/>
                </a:solidFill>
              </a:rPr>
              <a:t>değişen müşteri </a:t>
            </a:r>
            <a:r>
              <a:rPr lang="tr-TR" b="1" dirty="0">
                <a:solidFill>
                  <a:srgbClr val="002060"/>
                </a:solidFill>
              </a:rPr>
              <a:t>taleplerine her zaman uyum </a:t>
            </a:r>
            <a:r>
              <a:rPr lang="tr-TR" b="1" dirty="0" smtClean="0">
                <a:solidFill>
                  <a:srgbClr val="002060"/>
                </a:solidFill>
              </a:rPr>
              <a:t>sağlayabilmektedir.</a:t>
            </a:r>
            <a:endParaRPr lang="tr-TR" b="1" dirty="0">
              <a:solidFill>
                <a:srgbClr val="002060"/>
              </a:solidFill>
            </a:endParaRPr>
          </a:p>
        </p:txBody>
      </p:sp>
      <p:sp>
        <p:nvSpPr>
          <p:cNvPr id="6" name="Dikdörtgen 5"/>
          <p:cNvSpPr/>
          <p:nvPr/>
        </p:nvSpPr>
        <p:spPr>
          <a:xfrm>
            <a:off x="1708919" y="818126"/>
            <a:ext cx="1731564" cy="400110"/>
          </a:xfrm>
          <a:prstGeom prst="rect">
            <a:avLst/>
          </a:prstGeom>
        </p:spPr>
        <p:txBody>
          <a:bodyPr wrap="none">
            <a:spAutoFit/>
          </a:bodyPr>
          <a:lstStyle/>
          <a:p>
            <a:r>
              <a:rPr lang="tr-TR" sz="2000" b="1" i="1" u="sng" dirty="0" smtClean="0"/>
              <a:t>4-Modülerlik</a:t>
            </a:r>
            <a:endParaRPr lang="tr-TR" sz="2000" b="1" i="1" u="sng" dirty="0"/>
          </a:p>
        </p:txBody>
      </p:sp>
    </p:spTree>
    <p:extLst>
      <p:ext uri="{BB962C8B-B14F-4D97-AF65-F5344CB8AC3E}">
        <p14:creationId xmlns:p14="http://schemas.microsoft.com/office/powerpoint/2010/main" val="3548202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353311" y="1423416"/>
            <a:ext cx="9241537" cy="5842000"/>
          </a:xfrm>
        </p:spPr>
        <p:txBody>
          <a:bodyPr>
            <a:noAutofit/>
          </a:bodyPr>
          <a:lstStyle/>
          <a:p>
            <a:pPr marL="0" indent="0" algn="ctr">
              <a:buNone/>
            </a:pPr>
            <a:r>
              <a:rPr lang="tr-TR" b="1" dirty="0" smtClean="0">
                <a:solidFill>
                  <a:srgbClr val="002060"/>
                </a:solidFill>
              </a:rPr>
              <a:t>Gerçek </a:t>
            </a:r>
            <a:r>
              <a:rPr lang="tr-TR" b="1" dirty="0">
                <a:solidFill>
                  <a:srgbClr val="002060"/>
                </a:solidFill>
              </a:rPr>
              <a:t>zamanlı yetenek, verileri toplama ve analiz etme ve elde edilen </a:t>
            </a:r>
            <a:r>
              <a:rPr lang="tr-TR" b="1" dirty="0" err="1" smtClean="0">
                <a:solidFill>
                  <a:srgbClr val="002060"/>
                </a:solidFill>
              </a:rPr>
              <a:t>içgörüleri</a:t>
            </a:r>
            <a:r>
              <a:rPr lang="tr-TR" b="1" dirty="0">
                <a:solidFill>
                  <a:srgbClr val="002060"/>
                </a:solidFill>
              </a:rPr>
              <a:t> </a:t>
            </a:r>
            <a:r>
              <a:rPr lang="tr-TR" b="1" dirty="0" smtClean="0">
                <a:solidFill>
                  <a:srgbClr val="002060"/>
                </a:solidFill>
              </a:rPr>
              <a:t>anında </a:t>
            </a:r>
            <a:r>
              <a:rPr lang="tr-TR" b="1" dirty="0">
                <a:solidFill>
                  <a:srgbClr val="002060"/>
                </a:solidFill>
              </a:rPr>
              <a:t>sağlama yeteneği. Böylece tesis bir makinenin arızasına tepki </a:t>
            </a:r>
            <a:r>
              <a:rPr lang="tr-TR" b="1" dirty="0" smtClean="0">
                <a:solidFill>
                  <a:srgbClr val="002060"/>
                </a:solidFill>
              </a:rPr>
              <a:t>verebilir ve </a:t>
            </a:r>
            <a:r>
              <a:rPr lang="tr-TR" b="1" dirty="0">
                <a:solidFill>
                  <a:srgbClr val="002060"/>
                </a:solidFill>
              </a:rPr>
              <a:t>ürünleri başka bir makineye yeniden </a:t>
            </a:r>
            <a:r>
              <a:rPr lang="tr-TR" b="1" dirty="0" smtClean="0">
                <a:solidFill>
                  <a:srgbClr val="002060"/>
                </a:solidFill>
              </a:rPr>
              <a:t>yönlendirebilir. Endüstri </a:t>
            </a:r>
            <a:r>
              <a:rPr lang="tr-TR" b="1" dirty="0">
                <a:solidFill>
                  <a:srgbClr val="002060"/>
                </a:solidFill>
              </a:rPr>
              <a:t>4.0 çabaları aynı zamanda her şeyi gerçek zamanlı yapmaya </a:t>
            </a:r>
            <a:r>
              <a:rPr lang="tr-TR" b="1" dirty="0" smtClean="0">
                <a:solidFill>
                  <a:srgbClr val="002060"/>
                </a:solidFill>
              </a:rPr>
              <a:t>odaklıdır, bu </a:t>
            </a:r>
            <a:r>
              <a:rPr lang="tr-TR" b="1" dirty="0">
                <a:solidFill>
                  <a:srgbClr val="002060"/>
                </a:solidFill>
              </a:rPr>
              <a:t>da üretim sürecinin veri toplama, süreçlerin geri bildirimi ve izlenmesinin </a:t>
            </a:r>
            <a:r>
              <a:rPr lang="tr-TR" b="1" dirty="0" smtClean="0">
                <a:solidFill>
                  <a:srgbClr val="002060"/>
                </a:solidFill>
              </a:rPr>
              <a:t>gerçek zamanlı </a:t>
            </a:r>
            <a:r>
              <a:rPr lang="tr-TR" b="1" dirty="0">
                <a:solidFill>
                  <a:srgbClr val="002060"/>
                </a:solidFill>
              </a:rPr>
              <a:t>olarak gerçekleştirilmesini </a:t>
            </a:r>
            <a:r>
              <a:rPr lang="tr-TR" b="1" dirty="0" smtClean="0">
                <a:solidFill>
                  <a:srgbClr val="002060"/>
                </a:solidFill>
              </a:rPr>
              <a:t>gerektirmektedir.</a:t>
            </a:r>
            <a:r>
              <a:rPr lang="tr-TR" b="1" dirty="0">
                <a:solidFill>
                  <a:srgbClr val="002060"/>
                </a:solidFill>
              </a:rPr>
              <a:t> </a:t>
            </a:r>
            <a:r>
              <a:rPr lang="tr-TR" b="1" dirty="0" smtClean="0">
                <a:solidFill>
                  <a:srgbClr val="002060"/>
                </a:solidFill>
              </a:rPr>
              <a:t>Gerçek </a:t>
            </a:r>
            <a:r>
              <a:rPr lang="tr-TR" b="1" dirty="0">
                <a:solidFill>
                  <a:srgbClr val="002060"/>
                </a:solidFill>
              </a:rPr>
              <a:t>zamanlı yeteneğin kullanımı, kaynakların kötüye kullanımını, </a:t>
            </a:r>
            <a:r>
              <a:rPr lang="tr-TR" b="1" dirty="0" smtClean="0">
                <a:solidFill>
                  <a:srgbClr val="002060"/>
                </a:solidFill>
              </a:rPr>
              <a:t>atıkları, malzeme </a:t>
            </a:r>
            <a:r>
              <a:rPr lang="tr-TR" b="1" dirty="0">
                <a:solidFill>
                  <a:srgbClr val="002060"/>
                </a:solidFill>
              </a:rPr>
              <a:t>israfını en aza indirmekte ve enerji verimliliğini </a:t>
            </a:r>
            <a:r>
              <a:rPr lang="tr-TR" b="1" dirty="0" smtClean="0">
                <a:solidFill>
                  <a:srgbClr val="002060"/>
                </a:solidFill>
              </a:rPr>
              <a:t>artırmaktadır. </a:t>
            </a:r>
          </a:p>
          <a:p>
            <a:pPr marL="0" indent="0" algn="ctr">
              <a:buNone/>
            </a:pPr>
            <a:r>
              <a:rPr lang="tr-TR" b="1" dirty="0" smtClean="0">
                <a:solidFill>
                  <a:srgbClr val="C00000"/>
                </a:solidFill>
              </a:rPr>
              <a:t>Gerçek </a:t>
            </a:r>
            <a:r>
              <a:rPr lang="tr-TR" b="1" dirty="0">
                <a:solidFill>
                  <a:srgbClr val="C00000"/>
                </a:solidFill>
              </a:rPr>
              <a:t>zamanlı yetenek ilkesi, verileri gerçek zamanlı </a:t>
            </a:r>
            <a:r>
              <a:rPr lang="tr-TR" b="1" dirty="0" smtClean="0">
                <a:solidFill>
                  <a:srgbClr val="C00000"/>
                </a:solidFill>
              </a:rPr>
              <a:t>olarak paylaşarak </a:t>
            </a:r>
            <a:r>
              <a:rPr lang="tr-TR" b="1" dirty="0">
                <a:solidFill>
                  <a:srgbClr val="C00000"/>
                </a:solidFill>
              </a:rPr>
              <a:t>ve analiz ederek sektörün iç ve dış uyaranlara mümkün olan en </a:t>
            </a:r>
            <a:r>
              <a:rPr lang="tr-TR" b="1" dirty="0" smtClean="0">
                <a:solidFill>
                  <a:srgbClr val="C00000"/>
                </a:solidFill>
              </a:rPr>
              <a:t>iyi yanıt </a:t>
            </a:r>
            <a:r>
              <a:rPr lang="tr-TR" b="1" dirty="0">
                <a:solidFill>
                  <a:srgbClr val="C00000"/>
                </a:solidFill>
              </a:rPr>
              <a:t>süresine sahip olmasını sağlamaktan sorumlu olduğu için endüstri 4.0’ın </a:t>
            </a:r>
            <a:r>
              <a:rPr lang="tr-TR" b="1" dirty="0" smtClean="0">
                <a:solidFill>
                  <a:srgbClr val="C00000"/>
                </a:solidFill>
              </a:rPr>
              <a:t>en önemli </a:t>
            </a:r>
            <a:r>
              <a:rPr lang="tr-TR" b="1" dirty="0">
                <a:solidFill>
                  <a:srgbClr val="C00000"/>
                </a:solidFill>
              </a:rPr>
              <a:t>ilkelerinden </a:t>
            </a:r>
            <a:r>
              <a:rPr lang="tr-TR" b="1" dirty="0" smtClean="0">
                <a:solidFill>
                  <a:srgbClr val="C00000"/>
                </a:solidFill>
              </a:rPr>
              <a:t>biridir.</a:t>
            </a:r>
            <a:endParaRPr lang="tr-TR" b="1" dirty="0">
              <a:solidFill>
                <a:srgbClr val="C00000"/>
              </a:solidFill>
            </a:endParaRPr>
          </a:p>
        </p:txBody>
      </p:sp>
      <p:sp>
        <p:nvSpPr>
          <p:cNvPr id="5" name="Dikdörtgen 4"/>
          <p:cNvSpPr/>
          <p:nvPr/>
        </p:nvSpPr>
        <p:spPr>
          <a:xfrm>
            <a:off x="1766637" y="818126"/>
            <a:ext cx="3530134" cy="400110"/>
          </a:xfrm>
          <a:prstGeom prst="rect">
            <a:avLst/>
          </a:prstGeom>
        </p:spPr>
        <p:txBody>
          <a:bodyPr wrap="none">
            <a:spAutoFit/>
          </a:bodyPr>
          <a:lstStyle/>
          <a:p>
            <a:r>
              <a:rPr lang="tr-TR" sz="2000" b="1" i="1" u="sng" dirty="0"/>
              <a:t>5-Gerçek Zamanlı Yetenek</a:t>
            </a:r>
          </a:p>
        </p:txBody>
      </p:sp>
    </p:spTree>
    <p:extLst>
      <p:ext uri="{BB962C8B-B14F-4D97-AF65-F5344CB8AC3E}">
        <p14:creationId xmlns:p14="http://schemas.microsoft.com/office/powerpoint/2010/main" val="3026392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55820" y="735598"/>
            <a:ext cx="7765959" cy="584775"/>
          </a:xfrm>
          <a:prstGeom prst="rect">
            <a:avLst/>
          </a:prstGeom>
          <a:solidFill>
            <a:schemeClr val="bg1"/>
          </a:solidFill>
        </p:spPr>
        <p:txBody>
          <a:bodyPr wrap="square">
            <a:spAutoFit/>
          </a:bodyPr>
          <a:lstStyle/>
          <a:p>
            <a:pPr algn="ctr"/>
            <a:r>
              <a:rPr lang="tr-TR" sz="3200" b="1" dirty="0" smtClean="0">
                <a:solidFill>
                  <a:srgbClr val="C00000"/>
                </a:solidFill>
                <a:latin typeface="Times New Roman" pitchFamily="18" charset="0"/>
                <a:cs typeface="Times New Roman" pitchFamily="18" charset="0"/>
              </a:rPr>
              <a:t>Endüstri 4.0</a:t>
            </a:r>
            <a:endParaRPr lang="tr-TR" sz="3200" b="1" dirty="0">
              <a:solidFill>
                <a:srgbClr val="C00000"/>
              </a:solidFill>
              <a:latin typeface="Times New Roman" pitchFamily="18" charset="0"/>
              <a:cs typeface="Times New Roman" pitchFamily="18" charset="0"/>
            </a:endParaRPr>
          </a:p>
        </p:txBody>
      </p:sp>
      <p:sp>
        <p:nvSpPr>
          <p:cNvPr id="3" name="Dikdörtgen 2"/>
          <p:cNvSpPr/>
          <p:nvPr/>
        </p:nvSpPr>
        <p:spPr>
          <a:xfrm>
            <a:off x="1048512" y="1363391"/>
            <a:ext cx="9838944" cy="2123658"/>
          </a:xfrm>
          <a:prstGeom prst="rect">
            <a:avLst/>
          </a:prstGeom>
        </p:spPr>
        <p:txBody>
          <a:bodyPr wrap="square">
            <a:spAutoFit/>
          </a:bodyPr>
          <a:lstStyle/>
          <a:p>
            <a:pPr algn="ctr"/>
            <a:r>
              <a:rPr lang="tr-TR" sz="2200" b="1" dirty="0"/>
              <a:t>Sanayi Devrimi, imalat ve hizmet sistemlerinde birçok gelişmeyi beraberinde </a:t>
            </a:r>
            <a:r>
              <a:rPr lang="tr-TR" sz="2200" b="1" dirty="0" smtClean="0"/>
              <a:t>getirmiştir. </a:t>
            </a:r>
            <a:r>
              <a:rPr lang="tr-TR" sz="2200" b="1" dirty="0"/>
              <a:t>İmalat ve bilgi teknolojisinde ortaya çıkan dikkat çekici ve hızlı değişimler nedeniyle, bilgi teknolojisi, hizmetler ve imalat alanındaki gelişmelerin entegrasyonundan kaynaklanan sinerji gerçekleştirilmiştir. Bu gelişmeler, hem hizmet sistemlerinde hem de üretim ortamında artan üretkenliğe yol </a:t>
            </a:r>
            <a:r>
              <a:rPr lang="tr-TR" sz="2200" b="1" dirty="0" smtClean="0"/>
              <a:t>açmıştır. </a:t>
            </a:r>
            <a:endParaRPr lang="tr-TR" sz="2200" b="1" dirty="0"/>
          </a:p>
        </p:txBody>
      </p:sp>
    </p:spTree>
    <p:extLst>
      <p:ext uri="{BB962C8B-B14F-4D97-AF65-F5344CB8AC3E}">
        <p14:creationId xmlns:p14="http://schemas.microsoft.com/office/powerpoint/2010/main" val="3687688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328928" y="1350263"/>
            <a:ext cx="9426158" cy="3207223"/>
          </a:xfrm>
        </p:spPr>
        <p:txBody>
          <a:bodyPr>
            <a:noAutofit/>
          </a:bodyPr>
          <a:lstStyle/>
          <a:p>
            <a:pPr marL="0" indent="0" algn="ctr">
              <a:buNone/>
            </a:pPr>
            <a:r>
              <a:rPr lang="tr-TR" b="1" dirty="0" smtClean="0">
                <a:solidFill>
                  <a:srgbClr val="002060"/>
                </a:solidFill>
              </a:rPr>
              <a:t>Hizmet </a:t>
            </a:r>
            <a:r>
              <a:rPr lang="tr-TR" b="1" dirty="0">
                <a:solidFill>
                  <a:srgbClr val="002060"/>
                </a:solidFill>
              </a:rPr>
              <a:t>oryantasyonu ilkesi, </a:t>
            </a:r>
            <a:r>
              <a:rPr lang="tr-TR" b="1" dirty="0" smtClean="0">
                <a:solidFill>
                  <a:srgbClr val="002060"/>
                </a:solidFill>
              </a:rPr>
              <a:t>mal-hizmet </a:t>
            </a:r>
            <a:r>
              <a:rPr lang="tr-TR" b="1" dirty="0">
                <a:solidFill>
                  <a:srgbClr val="002060"/>
                </a:solidFill>
              </a:rPr>
              <a:t>sistemlerinin oluşturulmasını </a:t>
            </a:r>
            <a:r>
              <a:rPr lang="tr-TR" b="1" dirty="0" smtClean="0">
                <a:solidFill>
                  <a:srgbClr val="002060"/>
                </a:solidFill>
              </a:rPr>
              <a:t>kolaylaştıran diğer </a:t>
            </a:r>
            <a:r>
              <a:rPr lang="tr-TR" b="1" dirty="0">
                <a:solidFill>
                  <a:srgbClr val="002060"/>
                </a:solidFill>
              </a:rPr>
              <a:t>paydaşlar tarafından kullanılabilen insan, iş hizmetleri ve </a:t>
            </a:r>
            <a:r>
              <a:rPr lang="tr-TR" b="1" dirty="0" smtClean="0">
                <a:solidFill>
                  <a:srgbClr val="002060"/>
                </a:solidFill>
              </a:rPr>
              <a:t>siber-fiziksel sistemin </a:t>
            </a:r>
            <a:r>
              <a:rPr lang="tr-TR" b="1" dirty="0">
                <a:solidFill>
                  <a:srgbClr val="002060"/>
                </a:solidFill>
              </a:rPr>
              <a:t>İnternet aracılığıyla kullanılabilirliği ile karakterize </a:t>
            </a:r>
            <a:r>
              <a:rPr lang="tr-TR" b="1" dirty="0" smtClean="0">
                <a:solidFill>
                  <a:srgbClr val="002060"/>
                </a:solidFill>
              </a:rPr>
              <a:t>edilmektedir. Bu </a:t>
            </a:r>
            <a:r>
              <a:rPr lang="tr-TR" b="1" dirty="0">
                <a:solidFill>
                  <a:srgbClr val="002060"/>
                </a:solidFill>
              </a:rPr>
              <a:t>şekilde, endüstri 4.0, ağ performansını, müşteriler, ortak endüstriler ve </a:t>
            </a:r>
            <a:r>
              <a:rPr lang="tr-TR" b="1" dirty="0" smtClean="0">
                <a:solidFill>
                  <a:srgbClr val="002060"/>
                </a:solidFill>
              </a:rPr>
              <a:t>tedarikçiler gibi </a:t>
            </a:r>
            <a:r>
              <a:rPr lang="tr-TR" b="1" dirty="0">
                <a:solidFill>
                  <a:srgbClr val="002060"/>
                </a:solidFill>
              </a:rPr>
              <a:t>tüm paydaşlarıyla ortaklıklar halinde korumaktadır. Bu sayede </a:t>
            </a:r>
            <a:r>
              <a:rPr lang="tr-TR" b="1" dirty="0" smtClean="0">
                <a:solidFill>
                  <a:srgbClr val="002060"/>
                </a:solidFill>
              </a:rPr>
              <a:t>tüm paydaşlar </a:t>
            </a:r>
            <a:r>
              <a:rPr lang="tr-TR" b="1" dirty="0">
                <a:solidFill>
                  <a:srgbClr val="002060"/>
                </a:solidFill>
              </a:rPr>
              <a:t>her zaman mevcut olan sanal ve dijital platformları kullanarak </a:t>
            </a:r>
            <a:r>
              <a:rPr lang="tr-TR" b="1" dirty="0" smtClean="0">
                <a:solidFill>
                  <a:srgbClr val="002060"/>
                </a:solidFill>
              </a:rPr>
              <a:t>sektörle ilgili </a:t>
            </a:r>
            <a:r>
              <a:rPr lang="tr-TR" b="1" dirty="0">
                <a:solidFill>
                  <a:srgbClr val="002060"/>
                </a:solidFill>
              </a:rPr>
              <a:t>yararlı hizmetlere, ürünlere ve bilgilere </a:t>
            </a:r>
            <a:r>
              <a:rPr lang="tr-TR" b="1" dirty="0" smtClean="0">
                <a:solidFill>
                  <a:srgbClr val="002060"/>
                </a:solidFill>
              </a:rPr>
              <a:t>erişebilmektedir.</a:t>
            </a:r>
            <a:endParaRPr lang="tr-TR" b="1" dirty="0">
              <a:solidFill>
                <a:srgbClr val="002060"/>
              </a:solidFill>
            </a:endParaRPr>
          </a:p>
        </p:txBody>
      </p:sp>
      <p:sp>
        <p:nvSpPr>
          <p:cNvPr id="5" name="Dikdörtgen 4"/>
          <p:cNvSpPr/>
          <p:nvPr/>
        </p:nvSpPr>
        <p:spPr>
          <a:xfrm>
            <a:off x="1648418" y="769358"/>
            <a:ext cx="3092513" cy="400110"/>
          </a:xfrm>
          <a:prstGeom prst="rect">
            <a:avLst/>
          </a:prstGeom>
        </p:spPr>
        <p:txBody>
          <a:bodyPr wrap="none">
            <a:spAutoFit/>
          </a:bodyPr>
          <a:lstStyle/>
          <a:p>
            <a:r>
              <a:rPr lang="tr-TR" sz="2000" b="1" i="1" u="sng" dirty="0"/>
              <a:t>6-Hizmet Oryantasyonu</a:t>
            </a:r>
          </a:p>
        </p:txBody>
      </p:sp>
    </p:spTree>
    <p:extLst>
      <p:ext uri="{BB962C8B-B14F-4D97-AF65-F5344CB8AC3E}">
        <p14:creationId xmlns:p14="http://schemas.microsoft.com/office/powerpoint/2010/main" val="406743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098363" y="3280774"/>
            <a:ext cx="9877777" cy="1484409"/>
          </a:xfrm>
        </p:spPr>
        <p:txBody>
          <a:bodyPr>
            <a:normAutofit/>
          </a:bodyPr>
          <a:lstStyle/>
          <a:p>
            <a:pPr marL="0" indent="0" algn="r">
              <a:buNone/>
            </a:pPr>
            <a:r>
              <a:rPr lang="tr-TR" sz="7200" b="1" i="1" dirty="0" smtClean="0">
                <a:solidFill>
                  <a:schemeClr val="tx1"/>
                </a:solidFill>
              </a:rPr>
              <a:t>TEŞEKKÜRLER</a:t>
            </a:r>
            <a:endParaRPr lang="tr-TR" sz="7200" b="1" i="1" dirty="0">
              <a:solidFill>
                <a:schemeClr val="tx1"/>
              </a:solidFill>
            </a:endParaRPr>
          </a:p>
        </p:txBody>
      </p:sp>
    </p:spTree>
    <p:extLst>
      <p:ext uri="{BB962C8B-B14F-4D97-AF65-F5344CB8AC3E}">
        <p14:creationId xmlns:p14="http://schemas.microsoft.com/office/powerpoint/2010/main" val="4196176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052764" y="707136"/>
            <a:ext cx="8915400" cy="3777622"/>
          </a:xfrm>
        </p:spPr>
        <p:txBody>
          <a:bodyPr>
            <a:normAutofit/>
          </a:bodyPr>
          <a:lstStyle/>
          <a:p>
            <a:pPr marL="0" indent="0" algn="ctr">
              <a:buNone/>
            </a:pPr>
            <a:r>
              <a:rPr lang="tr-TR" sz="2000" b="1" dirty="0">
                <a:solidFill>
                  <a:srgbClr val="C00000"/>
                </a:solidFill>
              </a:rPr>
              <a:t>Üretim şirketleri ve hizmet sistemleri, iletişim ve ağ oluşturma (Endüstriyel İnternet), gömülü sistemler (Siber Fiziksel Sistemler), uyarlanabilir robotik, siber güvenlik, veri analitiği ve yapay zeka ve eklemeli üretim. Bu gelişmeler, üretim ve bilgi teknolojisindeki gelişmelerin genişlemesine neden oldu ve bu koordineli ve iletişimsel teknolojiler, ilk olarak Alman hükümetinin kilit girişimlerden biri olarak ilan ettiği ve yeni bir sanayi devrimini vurgulayan Endüstri 4.0 terimini oluşturdu.</a:t>
            </a:r>
          </a:p>
          <a:p>
            <a:endParaRPr lang="tr-TR" sz="2000" dirty="0"/>
          </a:p>
        </p:txBody>
      </p:sp>
    </p:spTree>
    <p:extLst>
      <p:ext uri="{BB962C8B-B14F-4D97-AF65-F5344CB8AC3E}">
        <p14:creationId xmlns:p14="http://schemas.microsoft.com/office/powerpoint/2010/main" val="2984597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662620" y="670560"/>
            <a:ext cx="8915400" cy="4901184"/>
          </a:xfrm>
        </p:spPr>
        <p:txBody>
          <a:bodyPr>
            <a:noAutofit/>
          </a:bodyPr>
          <a:lstStyle/>
          <a:p>
            <a:pPr algn="ctr"/>
            <a:r>
              <a:rPr lang="tr-TR" sz="2000" b="1" dirty="0" smtClean="0"/>
              <a:t>Endüstri </a:t>
            </a:r>
            <a:r>
              <a:rPr lang="tr-TR" sz="2000" b="1" dirty="0"/>
              <a:t>4.0 terimi, hem hızlı hem de özelleştirilmiş üretimde en son </a:t>
            </a:r>
            <a:r>
              <a:rPr lang="tr-TR" sz="2000" b="1" dirty="0" smtClean="0"/>
              <a:t>teknolojik yenilikleri </a:t>
            </a:r>
            <a:r>
              <a:rPr lang="tr-TR" sz="2000" b="1" dirty="0"/>
              <a:t>ve yardımcıları vurgulayan ve içeren yeni bir endüstri </a:t>
            </a:r>
            <a:r>
              <a:rPr lang="tr-TR" sz="2000" b="1" dirty="0" smtClean="0"/>
              <a:t>devrimi anlamına </a:t>
            </a:r>
            <a:r>
              <a:rPr lang="tr-TR" sz="2000" b="1" dirty="0"/>
              <a:t>gelmektedir. Daha açıklayıcı bir tanımla endüstri 4.0, farklı </a:t>
            </a:r>
            <a:r>
              <a:rPr lang="tr-TR" sz="2000" b="1" dirty="0" smtClean="0"/>
              <a:t>perspektifleri, endüstrileri</a:t>
            </a:r>
            <a:r>
              <a:rPr lang="tr-TR" sz="2000" b="1" dirty="0"/>
              <a:t>, kurumsal işlevleri, teknolojileri ve alanları kapsayan geniş </a:t>
            </a:r>
            <a:r>
              <a:rPr lang="tr-TR" sz="2000" b="1" dirty="0" smtClean="0"/>
              <a:t>bir terimdir.</a:t>
            </a:r>
          </a:p>
          <a:p>
            <a:pPr algn="ctr"/>
            <a:r>
              <a:rPr lang="tr-TR" sz="2000" b="1" dirty="0" smtClean="0"/>
              <a:t>Terim</a:t>
            </a:r>
            <a:r>
              <a:rPr lang="tr-TR" sz="2000" b="1" dirty="0"/>
              <a:t>, </a:t>
            </a:r>
            <a:r>
              <a:rPr lang="tr-TR" sz="2000" b="1" i="1" dirty="0"/>
              <a:t>bilgi teknolojisi ile entegre otomasyon alanlarıyla doğrudan </a:t>
            </a:r>
            <a:r>
              <a:rPr lang="tr-TR" sz="2000" b="1" i="1" dirty="0" smtClean="0"/>
              <a:t>bağlantılı değişikliklere </a:t>
            </a:r>
            <a:r>
              <a:rPr lang="tr-TR" sz="2000" b="1" i="1" dirty="0"/>
              <a:t>atıfta bulunarak 2011 yılında Almanya’da ortaya </a:t>
            </a:r>
            <a:r>
              <a:rPr lang="tr-TR" sz="2000" b="1" i="1" dirty="0" smtClean="0"/>
              <a:t>çıkmıştır. </a:t>
            </a:r>
          </a:p>
          <a:p>
            <a:pPr algn="ctr"/>
            <a:r>
              <a:rPr lang="tr-TR" sz="2000" b="1" dirty="0" smtClean="0"/>
              <a:t>Endüstri </a:t>
            </a:r>
            <a:r>
              <a:rPr lang="tr-TR" sz="2000" b="1" dirty="0"/>
              <a:t>4.0, akıllı makinelerin, üretim kaynaklarının ve ürünlerin esnek </a:t>
            </a:r>
            <a:r>
              <a:rPr lang="tr-TR" sz="2000" b="1" dirty="0" smtClean="0"/>
              <a:t>üretim sistemlerine </a:t>
            </a:r>
            <a:r>
              <a:rPr lang="tr-TR" sz="2000" b="1" dirty="0"/>
              <a:t>dikey entegrasyonu ve bunların maliyet, kaynak tüketimi ve </a:t>
            </a:r>
            <a:r>
              <a:rPr lang="tr-TR" sz="2000" b="1" dirty="0" smtClean="0"/>
              <a:t>kullanılabilirlik gibi </a:t>
            </a:r>
            <a:r>
              <a:rPr lang="tr-TR" sz="2000" b="1" dirty="0"/>
              <a:t>farklı kriterler temelinde optimize edilebilen sektörler arası </a:t>
            </a:r>
            <a:r>
              <a:rPr lang="tr-TR" sz="2000" b="1" dirty="0" smtClean="0"/>
              <a:t>değer ağlarına </a:t>
            </a:r>
            <a:r>
              <a:rPr lang="tr-TR" sz="2000" b="1" dirty="0"/>
              <a:t>yatay entegrasyonu için dünya çapındaki şirketlere önemli bir </a:t>
            </a:r>
            <a:r>
              <a:rPr lang="tr-TR" sz="2000" b="1" dirty="0" smtClean="0"/>
              <a:t>model olarak </a:t>
            </a:r>
            <a:r>
              <a:rPr lang="tr-TR" sz="2000" b="1" dirty="0"/>
              <a:t>hizmet </a:t>
            </a:r>
            <a:r>
              <a:rPr lang="tr-TR" sz="2000" b="1" dirty="0" smtClean="0"/>
              <a:t>etmektedir.</a:t>
            </a:r>
            <a:endParaRPr lang="tr-TR" sz="2000" b="1" dirty="0"/>
          </a:p>
        </p:txBody>
      </p:sp>
    </p:spTree>
    <p:extLst>
      <p:ext uri="{BB962C8B-B14F-4D97-AF65-F5344CB8AC3E}">
        <p14:creationId xmlns:p14="http://schemas.microsoft.com/office/powerpoint/2010/main" val="1935377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991804" y="719328"/>
            <a:ext cx="8915400" cy="5242560"/>
          </a:xfrm>
        </p:spPr>
        <p:txBody>
          <a:bodyPr>
            <a:normAutofit/>
          </a:bodyPr>
          <a:lstStyle/>
          <a:p>
            <a:pPr algn="ctr"/>
            <a:r>
              <a:rPr lang="tr-TR" sz="2000" b="1" dirty="0">
                <a:solidFill>
                  <a:srgbClr val="C00000"/>
                </a:solidFill>
              </a:rPr>
              <a:t>Üretim otomasyonunu teşvik etmek ve “akıllı fabrikalar” yoluyla üretkenliği artırmak amacıyla, </a:t>
            </a:r>
            <a:r>
              <a:rPr lang="tr-TR" sz="2000" b="1" dirty="0">
                <a:solidFill>
                  <a:schemeClr val="tx1"/>
                </a:solidFill>
              </a:rPr>
              <a:t>Dördüncü Sanayi Devrimi, </a:t>
            </a:r>
            <a:r>
              <a:rPr lang="tr-TR" sz="2000" b="1" dirty="0">
                <a:solidFill>
                  <a:srgbClr val="C00000"/>
                </a:solidFill>
              </a:rPr>
              <a:t>daha küçük </a:t>
            </a:r>
            <a:r>
              <a:rPr lang="tr-TR" sz="2000" b="1" dirty="0" err="1">
                <a:solidFill>
                  <a:srgbClr val="C00000"/>
                </a:solidFill>
              </a:rPr>
              <a:t>sensörler</a:t>
            </a:r>
            <a:r>
              <a:rPr lang="tr-TR" sz="2000" b="1" dirty="0">
                <a:solidFill>
                  <a:srgbClr val="C00000"/>
                </a:solidFill>
              </a:rPr>
              <a:t> ve makinelere uygulanan </a:t>
            </a:r>
            <a:r>
              <a:rPr lang="tr-TR" sz="2000" b="1" i="1" u="sng" dirty="0">
                <a:solidFill>
                  <a:schemeClr val="tx1"/>
                </a:solidFill>
              </a:rPr>
              <a:t>yapay zeka</a:t>
            </a:r>
            <a:r>
              <a:rPr lang="tr-TR" sz="2000" b="1" u="sng" dirty="0">
                <a:solidFill>
                  <a:schemeClr val="tx1"/>
                </a:solidFill>
              </a:rPr>
              <a:t> </a:t>
            </a:r>
            <a:r>
              <a:rPr lang="tr-TR" sz="2000" b="1" dirty="0">
                <a:solidFill>
                  <a:srgbClr val="C00000"/>
                </a:solidFill>
              </a:rPr>
              <a:t>yardımıyla İnternet ve üretim süreçleri arasındaki entegrasyonla karakterize edilebilir</a:t>
            </a:r>
            <a:r>
              <a:rPr lang="tr-TR" sz="2000" b="1" dirty="0" smtClean="0">
                <a:solidFill>
                  <a:srgbClr val="C00000"/>
                </a:solidFill>
              </a:rPr>
              <a:t>.</a:t>
            </a:r>
          </a:p>
          <a:p>
            <a:pPr algn="ctr"/>
            <a:r>
              <a:rPr lang="tr-TR" sz="2000" b="1" dirty="0" smtClean="0">
                <a:solidFill>
                  <a:srgbClr val="C00000"/>
                </a:solidFill>
              </a:rPr>
              <a:t>Endüstri </a:t>
            </a:r>
            <a:r>
              <a:rPr lang="tr-TR" sz="2000" b="1" dirty="0">
                <a:solidFill>
                  <a:srgbClr val="C00000"/>
                </a:solidFill>
              </a:rPr>
              <a:t>4.0, sürdürülebilir bir üretim modeli olarak kabul edildiğinden çevresel performansla ilgili yıkıcı özelliklere sahip yeni bir endüstriyel modeldir ve aynı zamanda sektördeki insanlar tarafından gerçekleştirilen işe yardımcı olan bir dizi potansiyel teknoloji sunarak insan işçiliğini ortadan kaldırır. Endüstri 4.0 sadece teknik bir zorluk değil, aynı zamanda şirketlerin organizasyon yapısını önemli ölçüde değiştirecek bir gerçekliktir.</a:t>
            </a:r>
          </a:p>
        </p:txBody>
      </p:sp>
    </p:spTree>
    <p:extLst>
      <p:ext uri="{BB962C8B-B14F-4D97-AF65-F5344CB8AC3E}">
        <p14:creationId xmlns:p14="http://schemas.microsoft.com/office/powerpoint/2010/main" val="2145780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2255521" y="1175851"/>
            <a:ext cx="8680704" cy="3450696"/>
          </a:xfrm>
        </p:spPr>
        <p:txBody>
          <a:bodyPr>
            <a:normAutofit/>
          </a:bodyPr>
          <a:lstStyle/>
          <a:p>
            <a:pPr marL="0" indent="0" algn="ctr">
              <a:buNone/>
            </a:pPr>
            <a:r>
              <a:rPr lang="tr-TR" sz="2400" b="1" dirty="0" smtClean="0">
                <a:solidFill>
                  <a:srgbClr val="FF0000"/>
                </a:solidFill>
              </a:rPr>
              <a:t>Endüstri </a:t>
            </a:r>
            <a:r>
              <a:rPr lang="tr-TR" sz="2400" b="1" dirty="0">
                <a:solidFill>
                  <a:srgbClr val="FF0000"/>
                </a:solidFill>
              </a:rPr>
              <a:t>4.0, makineler arası iletişim ve insan-makine etkileşimi dahil olmak üzere akıllı ve iletişimsel sistemlerin kurulmasına odaklanmaktadır. </a:t>
            </a:r>
            <a:endParaRPr lang="tr-TR" sz="2400" b="1" dirty="0" smtClean="0">
              <a:solidFill>
                <a:srgbClr val="FF0000"/>
              </a:solidFill>
            </a:endParaRPr>
          </a:p>
          <a:p>
            <a:pPr marL="0" indent="0" algn="ctr">
              <a:buNone/>
            </a:pPr>
            <a:r>
              <a:rPr lang="tr-TR" sz="2400" b="1" dirty="0" smtClean="0">
                <a:solidFill>
                  <a:srgbClr val="FF0000"/>
                </a:solidFill>
              </a:rPr>
              <a:t>Veri </a:t>
            </a:r>
            <a:r>
              <a:rPr lang="tr-TR" sz="2400" b="1" dirty="0">
                <a:solidFill>
                  <a:srgbClr val="FF0000"/>
                </a:solidFill>
              </a:rPr>
              <a:t>toplama ve işlemenin ana fikri, </a:t>
            </a:r>
            <a:r>
              <a:rPr lang="tr-TR" sz="2400" b="1" i="1" dirty="0">
                <a:solidFill>
                  <a:schemeClr val="tx1"/>
                </a:solidFill>
              </a:rPr>
              <a:t>sistem işleyişi bozulmadan önce önlem alınmasını sağlayan kendi kendini kontrol eden sistemlerin</a:t>
            </a:r>
            <a:r>
              <a:rPr lang="tr-TR" sz="2400" b="1" dirty="0">
                <a:solidFill>
                  <a:srgbClr val="FF0000"/>
                </a:solidFill>
              </a:rPr>
              <a:t> kurulmasıdır. Bu nedenle şirketler, Endüstri 4.0'ın doğru adaptasyonunu </a:t>
            </a:r>
            <a:r>
              <a:rPr lang="tr-TR" sz="2400" b="1" dirty="0" smtClean="0">
                <a:solidFill>
                  <a:srgbClr val="FF0000"/>
                </a:solidFill>
              </a:rPr>
              <a:t>aramaktadırlar</a:t>
            </a:r>
            <a:r>
              <a:rPr lang="tr-TR" sz="2400" b="1" dirty="0">
                <a:solidFill>
                  <a:srgbClr val="FF0000"/>
                </a:solidFill>
              </a:rPr>
              <a:t>.</a:t>
            </a:r>
          </a:p>
        </p:txBody>
      </p:sp>
    </p:spTree>
    <p:extLst>
      <p:ext uri="{BB962C8B-B14F-4D97-AF65-F5344CB8AC3E}">
        <p14:creationId xmlns:p14="http://schemas.microsoft.com/office/powerpoint/2010/main" val="794847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723845" y="1505034"/>
            <a:ext cx="10651291" cy="4639733"/>
          </a:xfrm>
        </p:spPr>
        <p:txBody>
          <a:bodyPr>
            <a:noAutofit/>
          </a:bodyPr>
          <a:lstStyle/>
          <a:p>
            <a:pPr algn="ctr">
              <a:buFont typeface="Wingdings" panose="05000000000000000000" pitchFamily="2" charset="2"/>
              <a:buChar char="Ø"/>
            </a:pPr>
            <a:r>
              <a:rPr lang="tr-TR" sz="2000" b="1" i="1" u="sng" dirty="0" smtClean="0">
                <a:solidFill>
                  <a:schemeClr val="tx1"/>
                </a:solidFill>
              </a:rPr>
              <a:t>Akıllı </a:t>
            </a:r>
            <a:r>
              <a:rPr lang="tr-TR" sz="2000" b="1" i="1" u="sng" dirty="0">
                <a:solidFill>
                  <a:schemeClr val="tx1"/>
                </a:solidFill>
              </a:rPr>
              <a:t>üretim sistemleri dikey entegrasyona sahiptir: </a:t>
            </a:r>
            <a:endParaRPr lang="tr-TR" sz="2000" b="1" i="1" u="sng" dirty="0" smtClean="0">
              <a:solidFill>
                <a:schemeClr val="tx1"/>
              </a:solidFill>
            </a:endParaRPr>
          </a:p>
          <a:p>
            <a:pPr algn="ctr">
              <a:buFont typeface="Wingdings" panose="05000000000000000000" pitchFamily="2" charset="2"/>
              <a:buChar char="Ø"/>
            </a:pPr>
            <a:r>
              <a:rPr lang="tr-TR" sz="2000" dirty="0" smtClean="0">
                <a:solidFill>
                  <a:schemeClr val="tx1"/>
                </a:solidFill>
              </a:rPr>
              <a:t>Endüstri </a:t>
            </a:r>
            <a:r>
              <a:rPr lang="tr-TR" sz="2000" dirty="0">
                <a:solidFill>
                  <a:schemeClr val="tx1"/>
                </a:solidFill>
              </a:rPr>
              <a:t>4.0’ın </a:t>
            </a:r>
            <a:r>
              <a:rPr lang="tr-TR" sz="2000" dirty="0" smtClean="0">
                <a:solidFill>
                  <a:schemeClr val="tx1"/>
                </a:solidFill>
              </a:rPr>
              <a:t>çekirdeği olan </a:t>
            </a:r>
            <a:r>
              <a:rPr lang="tr-TR" sz="2000" dirty="0">
                <a:solidFill>
                  <a:schemeClr val="tx1"/>
                </a:solidFill>
              </a:rPr>
              <a:t>akıllı fabrikalar bağımsız olarak çalışamamaktadır. Akıllı </a:t>
            </a:r>
            <a:r>
              <a:rPr lang="tr-TR" sz="2000" dirty="0" smtClean="0">
                <a:solidFill>
                  <a:schemeClr val="tx1"/>
                </a:solidFill>
              </a:rPr>
              <a:t>fabrikaların, akıllı </a:t>
            </a:r>
            <a:r>
              <a:rPr lang="tr-TR" sz="2000" dirty="0">
                <a:solidFill>
                  <a:schemeClr val="tx1"/>
                </a:solidFill>
              </a:rPr>
              <a:t>ürünlerin ve diğer akıllı üretim sistemlerinin ağ </a:t>
            </a:r>
            <a:r>
              <a:rPr lang="tr-TR" sz="2000" dirty="0" smtClean="0">
                <a:solidFill>
                  <a:schemeClr val="tx1"/>
                </a:solidFill>
              </a:rPr>
              <a:t>oluşturmasına ihtiyaç </a:t>
            </a:r>
            <a:r>
              <a:rPr lang="tr-TR" sz="2000" dirty="0">
                <a:solidFill>
                  <a:schemeClr val="tx1"/>
                </a:solidFill>
              </a:rPr>
              <a:t>bulunmaktadır. </a:t>
            </a:r>
            <a:r>
              <a:rPr lang="tr-TR" sz="2000" i="1" dirty="0">
                <a:solidFill>
                  <a:schemeClr val="tx1"/>
                </a:solidFill>
              </a:rPr>
              <a:t>Dikey ağ oluşturmanın özü, üretim tesislerinin </a:t>
            </a:r>
            <a:r>
              <a:rPr lang="tr-TR" sz="2000" i="1" dirty="0" smtClean="0">
                <a:solidFill>
                  <a:schemeClr val="tx1"/>
                </a:solidFill>
              </a:rPr>
              <a:t>talep seviyeleri</a:t>
            </a:r>
            <a:r>
              <a:rPr lang="tr-TR" sz="2000" i="1" dirty="0">
                <a:solidFill>
                  <a:schemeClr val="tx1"/>
                </a:solidFill>
              </a:rPr>
              <a:t>, makine kusurları, stok seviyeleri ve öngörülemeyen </a:t>
            </a:r>
            <a:r>
              <a:rPr lang="tr-TR" sz="2000" i="1" dirty="0" smtClean="0">
                <a:solidFill>
                  <a:schemeClr val="tx1"/>
                </a:solidFill>
              </a:rPr>
              <a:t>gecikmeler gibi </a:t>
            </a:r>
            <a:r>
              <a:rPr lang="tr-TR" sz="2000" i="1" dirty="0">
                <a:solidFill>
                  <a:schemeClr val="tx1"/>
                </a:solidFill>
              </a:rPr>
              <a:t>değişkenlere uygun ve hızlı bir şekilde tepki vermesine imkan </a:t>
            </a:r>
            <a:r>
              <a:rPr lang="tr-TR" sz="2000" i="1" dirty="0" smtClean="0">
                <a:solidFill>
                  <a:schemeClr val="tx1"/>
                </a:solidFill>
              </a:rPr>
              <a:t>sağlayan siber-fiziksel </a:t>
            </a:r>
            <a:r>
              <a:rPr lang="tr-TR" sz="2000" i="1" dirty="0">
                <a:solidFill>
                  <a:schemeClr val="tx1"/>
                </a:solidFill>
              </a:rPr>
              <a:t>üretim sistemlerinin kullanımından </a:t>
            </a:r>
            <a:r>
              <a:rPr lang="tr-TR" sz="2000" i="1" dirty="0" smtClean="0">
                <a:solidFill>
                  <a:schemeClr val="tx1"/>
                </a:solidFill>
              </a:rPr>
              <a:t>kaynaklanmaktadır. </a:t>
            </a:r>
          </a:p>
          <a:p>
            <a:pPr algn="ctr">
              <a:buFont typeface="Wingdings" panose="05000000000000000000" pitchFamily="2" charset="2"/>
              <a:buChar char="Ø"/>
            </a:pPr>
            <a:r>
              <a:rPr lang="tr-TR" sz="2000" dirty="0" smtClean="0">
                <a:solidFill>
                  <a:schemeClr val="tx1"/>
                </a:solidFill>
              </a:rPr>
              <a:t>Benzer </a:t>
            </a:r>
            <a:r>
              <a:rPr lang="tr-TR" sz="2000" dirty="0">
                <a:solidFill>
                  <a:schemeClr val="tx1"/>
                </a:solidFill>
              </a:rPr>
              <a:t>şekilde, ağ oluşturma ve entegrasyon aynı zamanda bir </a:t>
            </a:r>
            <a:r>
              <a:rPr lang="tr-TR" sz="2000" dirty="0" smtClean="0">
                <a:solidFill>
                  <a:schemeClr val="tx1"/>
                </a:solidFill>
              </a:rPr>
              <a:t>kuruluşun akıllı </a:t>
            </a:r>
            <a:r>
              <a:rPr lang="tr-TR" sz="2000" dirty="0">
                <a:solidFill>
                  <a:schemeClr val="tx1"/>
                </a:solidFill>
              </a:rPr>
              <a:t>lojistik ve pazarlama hizmetlerinin yanı sıra akıllı hizmetlerini </a:t>
            </a:r>
            <a:r>
              <a:rPr lang="tr-TR" sz="2000" dirty="0" smtClean="0">
                <a:solidFill>
                  <a:schemeClr val="tx1"/>
                </a:solidFill>
              </a:rPr>
              <a:t>de içermektedir</a:t>
            </a:r>
            <a:r>
              <a:rPr lang="tr-TR" sz="2000" dirty="0">
                <a:solidFill>
                  <a:schemeClr val="tx1"/>
                </a:solidFill>
              </a:rPr>
              <a:t>, çünkü üretim kişiselleştirilecek ve özellikle müşterileri </a:t>
            </a:r>
            <a:r>
              <a:rPr lang="tr-TR" sz="2000" dirty="0" smtClean="0">
                <a:solidFill>
                  <a:schemeClr val="tx1"/>
                </a:solidFill>
              </a:rPr>
              <a:t>hedef alacak </a:t>
            </a:r>
            <a:r>
              <a:rPr lang="tr-TR" sz="2000" dirty="0">
                <a:solidFill>
                  <a:schemeClr val="tx1"/>
                </a:solidFill>
              </a:rPr>
              <a:t>şekilde </a:t>
            </a:r>
            <a:r>
              <a:rPr lang="tr-TR" sz="2000" dirty="0" smtClean="0">
                <a:solidFill>
                  <a:schemeClr val="tx1"/>
                </a:solidFill>
              </a:rPr>
              <a:t>özelleştirilmektedir.</a:t>
            </a:r>
          </a:p>
        </p:txBody>
      </p:sp>
      <p:sp>
        <p:nvSpPr>
          <p:cNvPr id="5" name="Dikdörtgen 4"/>
          <p:cNvSpPr/>
          <p:nvPr/>
        </p:nvSpPr>
        <p:spPr>
          <a:xfrm>
            <a:off x="2341928" y="744974"/>
            <a:ext cx="5464958" cy="646331"/>
          </a:xfrm>
          <a:prstGeom prst="rect">
            <a:avLst/>
          </a:prstGeom>
        </p:spPr>
        <p:txBody>
          <a:bodyPr wrap="none">
            <a:spAutoFit/>
          </a:bodyPr>
          <a:lstStyle/>
          <a:p>
            <a:r>
              <a:rPr lang="tr-TR" sz="3600" b="1" i="1" u="sng" dirty="0">
                <a:solidFill>
                  <a:srgbClr val="C00000"/>
                </a:solidFill>
              </a:rPr>
              <a:t>Endüstri 4.0’ın Özellikleri</a:t>
            </a:r>
          </a:p>
        </p:txBody>
      </p:sp>
    </p:spTree>
    <p:extLst>
      <p:ext uri="{BB962C8B-B14F-4D97-AF65-F5344CB8AC3E}">
        <p14:creationId xmlns:p14="http://schemas.microsoft.com/office/powerpoint/2010/main" val="2895564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723845" y="1505034"/>
            <a:ext cx="10651291" cy="4639733"/>
          </a:xfrm>
        </p:spPr>
        <p:txBody>
          <a:bodyPr>
            <a:noAutofit/>
          </a:bodyPr>
          <a:lstStyle/>
          <a:p>
            <a:pPr algn="ctr">
              <a:buFont typeface="Wingdings" panose="05000000000000000000" pitchFamily="2" charset="2"/>
              <a:buChar char="Ø"/>
            </a:pPr>
            <a:r>
              <a:rPr lang="tr-TR" sz="2000" b="1" i="1" dirty="0" smtClean="0">
                <a:solidFill>
                  <a:schemeClr val="tx1"/>
                </a:solidFill>
              </a:rPr>
              <a:t>Küresel </a:t>
            </a:r>
            <a:r>
              <a:rPr lang="tr-TR" sz="2000" b="1" i="1" dirty="0">
                <a:solidFill>
                  <a:schemeClr val="tx1"/>
                </a:solidFill>
              </a:rPr>
              <a:t>değer zinciri ağları aracılığıyla yatay entegrasyon </a:t>
            </a:r>
            <a:r>
              <a:rPr lang="tr-TR" sz="2000" b="1" i="1" dirty="0" smtClean="0">
                <a:solidFill>
                  <a:schemeClr val="tx1"/>
                </a:solidFill>
              </a:rPr>
              <a:t>sağlanmaktadır: </a:t>
            </a:r>
            <a:r>
              <a:rPr lang="tr-TR" sz="2000" dirty="0" smtClean="0">
                <a:solidFill>
                  <a:schemeClr val="tx1"/>
                </a:solidFill>
              </a:rPr>
              <a:t>Entegrasyon</a:t>
            </a:r>
            <a:r>
              <a:rPr lang="tr-TR" sz="2000" dirty="0">
                <a:solidFill>
                  <a:schemeClr val="tx1"/>
                </a:solidFill>
              </a:rPr>
              <a:t>, değer yaratan ve değer katan ağların kurulmasını </a:t>
            </a:r>
            <a:r>
              <a:rPr lang="tr-TR" sz="2000" dirty="0" smtClean="0">
                <a:solidFill>
                  <a:schemeClr val="tx1"/>
                </a:solidFill>
              </a:rPr>
              <a:t>ve bakımını </a:t>
            </a:r>
            <a:r>
              <a:rPr lang="tr-TR" sz="2000" dirty="0">
                <a:solidFill>
                  <a:schemeClr val="tx1"/>
                </a:solidFill>
              </a:rPr>
              <a:t>kolaylaştırmaktadır. Yatay entegrasyon denilince akla ilk </a:t>
            </a:r>
            <a:r>
              <a:rPr lang="tr-TR" sz="2000" dirty="0" smtClean="0">
                <a:solidFill>
                  <a:schemeClr val="tx1"/>
                </a:solidFill>
              </a:rPr>
              <a:t>gelen ilişki</a:t>
            </a:r>
            <a:r>
              <a:rPr lang="tr-TR" sz="2000" dirty="0">
                <a:solidFill>
                  <a:schemeClr val="tx1"/>
                </a:solidFill>
              </a:rPr>
              <a:t>, iş ortakları ile müşteriler arasındaki ilişkidir. Bununla birlikte, </a:t>
            </a:r>
            <a:r>
              <a:rPr lang="tr-TR" sz="2000" dirty="0" smtClean="0">
                <a:solidFill>
                  <a:schemeClr val="tx1"/>
                </a:solidFill>
              </a:rPr>
              <a:t>yeni iş </a:t>
            </a:r>
            <a:r>
              <a:rPr lang="tr-TR" sz="2000" dirty="0">
                <a:solidFill>
                  <a:schemeClr val="tx1"/>
                </a:solidFill>
              </a:rPr>
              <a:t>modellerinin ülkeler ve kıtalar arasında entegrasyonu anlamına da </a:t>
            </a:r>
            <a:r>
              <a:rPr lang="tr-TR" sz="2000" dirty="0" smtClean="0">
                <a:solidFill>
                  <a:schemeClr val="tx1"/>
                </a:solidFill>
              </a:rPr>
              <a:t>gelmektedir ve </a:t>
            </a:r>
            <a:r>
              <a:rPr lang="tr-TR" sz="2000" dirty="0">
                <a:solidFill>
                  <a:schemeClr val="tx1"/>
                </a:solidFill>
              </a:rPr>
              <a:t>bu da küresel bir ağ oluşturmaktadır</a:t>
            </a:r>
            <a:r>
              <a:rPr lang="tr-TR" sz="2000" dirty="0" smtClean="0">
                <a:solidFill>
                  <a:schemeClr val="tx1"/>
                </a:solidFill>
              </a:rPr>
              <a:t>.</a:t>
            </a:r>
          </a:p>
        </p:txBody>
      </p:sp>
      <p:sp>
        <p:nvSpPr>
          <p:cNvPr id="5" name="Dikdörtgen 4"/>
          <p:cNvSpPr/>
          <p:nvPr/>
        </p:nvSpPr>
        <p:spPr>
          <a:xfrm>
            <a:off x="2341928" y="744974"/>
            <a:ext cx="5464958" cy="646331"/>
          </a:xfrm>
          <a:prstGeom prst="rect">
            <a:avLst/>
          </a:prstGeom>
        </p:spPr>
        <p:txBody>
          <a:bodyPr wrap="none">
            <a:spAutoFit/>
          </a:bodyPr>
          <a:lstStyle/>
          <a:p>
            <a:r>
              <a:rPr lang="tr-TR" sz="3600" b="1" i="1" u="sng" dirty="0">
                <a:solidFill>
                  <a:srgbClr val="C00000"/>
                </a:solidFill>
              </a:rPr>
              <a:t>Endüstri 4.0’ın Özellikleri</a:t>
            </a:r>
          </a:p>
        </p:txBody>
      </p:sp>
    </p:spTree>
    <p:extLst>
      <p:ext uri="{BB962C8B-B14F-4D97-AF65-F5344CB8AC3E}">
        <p14:creationId xmlns:p14="http://schemas.microsoft.com/office/powerpoint/2010/main" val="480076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723845" y="1505034"/>
            <a:ext cx="10651291" cy="4639733"/>
          </a:xfrm>
        </p:spPr>
        <p:txBody>
          <a:bodyPr>
            <a:noAutofit/>
          </a:bodyPr>
          <a:lstStyle/>
          <a:p>
            <a:pPr algn="ctr">
              <a:buFont typeface="Wingdings" panose="05000000000000000000" pitchFamily="2" charset="2"/>
              <a:buChar char="Ø"/>
            </a:pPr>
            <a:r>
              <a:rPr lang="tr-TR" sz="2000" b="1" i="1" dirty="0" smtClean="0">
                <a:solidFill>
                  <a:schemeClr val="tx1"/>
                </a:solidFill>
              </a:rPr>
              <a:t>Tüm </a:t>
            </a:r>
            <a:r>
              <a:rPr lang="tr-TR" sz="2000" b="1" i="1" dirty="0">
                <a:solidFill>
                  <a:schemeClr val="tx1"/>
                </a:solidFill>
              </a:rPr>
              <a:t>değer zinciri boyunca mühendisliğe tabidir: </a:t>
            </a:r>
            <a:endParaRPr lang="tr-TR" sz="2000" b="1" i="1" dirty="0" smtClean="0">
              <a:solidFill>
                <a:schemeClr val="tx1"/>
              </a:solidFill>
            </a:endParaRPr>
          </a:p>
          <a:p>
            <a:pPr algn="ctr">
              <a:buFont typeface="Wingdings" panose="05000000000000000000" pitchFamily="2" charset="2"/>
              <a:buChar char="Ø"/>
            </a:pPr>
            <a:r>
              <a:rPr lang="tr-TR" sz="2000" dirty="0" smtClean="0">
                <a:solidFill>
                  <a:schemeClr val="tx1"/>
                </a:solidFill>
              </a:rPr>
              <a:t>Tüm </a:t>
            </a:r>
            <a:r>
              <a:rPr lang="tr-TR" sz="2000" dirty="0">
                <a:solidFill>
                  <a:schemeClr val="tx1"/>
                </a:solidFill>
              </a:rPr>
              <a:t>değer zinciri </a:t>
            </a:r>
            <a:r>
              <a:rPr lang="tr-TR" sz="2000" dirty="0" smtClean="0">
                <a:solidFill>
                  <a:schemeClr val="tx1"/>
                </a:solidFill>
              </a:rPr>
              <a:t>endüstrisi, ürünün </a:t>
            </a:r>
            <a:r>
              <a:rPr lang="tr-TR" sz="2000" dirty="0">
                <a:solidFill>
                  <a:schemeClr val="tx1"/>
                </a:solidFill>
              </a:rPr>
              <a:t>tüm yaşam döngüsünün izlendiği mühendislik olarak </a:t>
            </a:r>
            <a:r>
              <a:rPr lang="tr-TR" sz="2000" dirty="0" smtClean="0">
                <a:solidFill>
                  <a:schemeClr val="tx1"/>
                </a:solidFill>
              </a:rPr>
              <a:t>adlandırılan şeye </a:t>
            </a:r>
            <a:r>
              <a:rPr lang="tr-TR" sz="2000" dirty="0">
                <a:solidFill>
                  <a:schemeClr val="tx1"/>
                </a:solidFill>
              </a:rPr>
              <a:t>tabi tutulur. Endüstriyel bileşenler </a:t>
            </a:r>
            <a:r>
              <a:rPr lang="tr-TR" sz="2000" dirty="0" smtClean="0">
                <a:solidFill>
                  <a:schemeClr val="tx1"/>
                </a:solidFill>
              </a:rPr>
              <a:t>değerlendirilirken </a:t>
            </a:r>
            <a:r>
              <a:rPr lang="tr-TR" sz="2000" dirty="0">
                <a:solidFill>
                  <a:schemeClr val="tx1"/>
                </a:solidFill>
              </a:rPr>
              <a:t>kalite </a:t>
            </a:r>
            <a:r>
              <a:rPr lang="tr-TR" sz="2000" dirty="0" smtClean="0">
                <a:solidFill>
                  <a:schemeClr val="tx1"/>
                </a:solidFill>
              </a:rPr>
              <a:t>kral olarak </a:t>
            </a:r>
            <a:r>
              <a:rPr lang="tr-TR" sz="2000" dirty="0">
                <a:solidFill>
                  <a:schemeClr val="tx1"/>
                </a:solidFill>
              </a:rPr>
              <a:t>atfedilmektedir. Sonuç olarak, kaliteye ve müşteri </a:t>
            </a:r>
            <a:r>
              <a:rPr lang="tr-TR" sz="2000" dirty="0" smtClean="0">
                <a:solidFill>
                  <a:schemeClr val="tx1"/>
                </a:solidFill>
              </a:rPr>
              <a:t>memnuniyetine odaklanılmalıdır</a:t>
            </a:r>
            <a:r>
              <a:rPr lang="tr-TR" sz="2000" dirty="0">
                <a:solidFill>
                  <a:schemeClr val="tx1"/>
                </a:solidFill>
              </a:rPr>
              <a:t>, böylece üretici, müşterinin beklentilerini </a:t>
            </a:r>
            <a:r>
              <a:rPr lang="tr-TR" sz="2000" dirty="0" smtClean="0">
                <a:solidFill>
                  <a:schemeClr val="tx1"/>
                </a:solidFill>
              </a:rPr>
              <a:t>karşılayacak ürünler </a:t>
            </a:r>
            <a:r>
              <a:rPr lang="tr-TR" sz="2000" dirty="0">
                <a:solidFill>
                  <a:schemeClr val="tx1"/>
                </a:solidFill>
              </a:rPr>
              <a:t>geliştirmelidir. Örneğin, bir Mercedes Benz’in sahibi, </a:t>
            </a:r>
            <a:r>
              <a:rPr lang="tr-TR" sz="2000" dirty="0" smtClean="0">
                <a:solidFill>
                  <a:schemeClr val="tx1"/>
                </a:solidFill>
              </a:rPr>
              <a:t>bileşenlerin en </a:t>
            </a:r>
            <a:r>
              <a:rPr lang="tr-TR" sz="2000" dirty="0">
                <a:solidFill>
                  <a:schemeClr val="tx1"/>
                </a:solidFill>
              </a:rPr>
              <a:t>yüksek kalitede üretilmesini bekleyecek ve servis sonrası desteğe </a:t>
            </a:r>
            <a:r>
              <a:rPr lang="tr-TR" sz="2000" dirty="0" smtClean="0">
                <a:solidFill>
                  <a:schemeClr val="tx1"/>
                </a:solidFill>
              </a:rPr>
              <a:t>sahip olacaktır</a:t>
            </a:r>
            <a:r>
              <a:rPr lang="tr-TR" sz="2000" dirty="0">
                <a:solidFill>
                  <a:schemeClr val="tx1"/>
                </a:solidFill>
              </a:rPr>
              <a:t>. Endüstri 4.0, ürünün hem üretim sürecini hem de tüm </a:t>
            </a:r>
            <a:r>
              <a:rPr lang="tr-TR" sz="2000" dirty="0" smtClean="0">
                <a:solidFill>
                  <a:schemeClr val="tx1"/>
                </a:solidFill>
              </a:rPr>
              <a:t>yaşam döngüsünü kapsamaktadır.</a:t>
            </a:r>
          </a:p>
        </p:txBody>
      </p:sp>
      <p:sp>
        <p:nvSpPr>
          <p:cNvPr id="5" name="Dikdörtgen 4"/>
          <p:cNvSpPr/>
          <p:nvPr/>
        </p:nvSpPr>
        <p:spPr>
          <a:xfrm>
            <a:off x="2341928" y="744974"/>
            <a:ext cx="5464958" cy="646331"/>
          </a:xfrm>
          <a:prstGeom prst="rect">
            <a:avLst/>
          </a:prstGeom>
        </p:spPr>
        <p:txBody>
          <a:bodyPr wrap="none">
            <a:spAutoFit/>
          </a:bodyPr>
          <a:lstStyle/>
          <a:p>
            <a:r>
              <a:rPr lang="tr-TR" sz="3600" b="1" i="1" u="sng" dirty="0">
                <a:solidFill>
                  <a:srgbClr val="C00000"/>
                </a:solidFill>
              </a:rPr>
              <a:t>Endüstri 4.0’ın Özellikleri</a:t>
            </a:r>
          </a:p>
        </p:txBody>
      </p:sp>
    </p:spTree>
    <p:extLst>
      <p:ext uri="{BB962C8B-B14F-4D97-AF65-F5344CB8AC3E}">
        <p14:creationId xmlns:p14="http://schemas.microsoft.com/office/powerpoint/2010/main" val="4280790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736</TotalTime>
  <Words>1532</Words>
  <Application>Microsoft Office PowerPoint</Application>
  <PresentationFormat>Geniş ekran</PresentationFormat>
  <Paragraphs>54</Paragraphs>
  <Slides>21</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21</vt:i4>
      </vt:variant>
    </vt:vector>
  </HeadingPairs>
  <TitlesOfParts>
    <vt:vector size="28" baseType="lpstr">
      <vt:lpstr>Arial</vt:lpstr>
      <vt:lpstr>Calibri</vt:lpstr>
      <vt:lpstr>Century Gothic</vt:lpstr>
      <vt:lpstr>Times New Roman</vt:lpstr>
      <vt:lpstr>Wingdings</vt:lpstr>
      <vt:lpstr>Wingdings 3</vt:lpstr>
      <vt:lpstr>Duman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Değer Zinciri Analizi</vt:lpstr>
      <vt:lpstr>PowerPoint Sunusu</vt:lpstr>
      <vt:lpstr>PowerPoint Sunusu</vt:lpstr>
      <vt:lpstr>PowerPoint Sunusu</vt:lpstr>
      <vt:lpstr>Endüstri 4.0 Tasarım İlkeleri</vt:lpstr>
      <vt:lpstr>1-Ademi Merkeziyetçilik</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CEYDA</dc:creator>
  <cp:lastModifiedBy>Sony</cp:lastModifiedBy>
  <cp:revision>223</cp:revision>
  <dcterms:created xsi:type="dcterms:W3CDTF">2022-09-25T19:59:11Z</dcterms:created>
  <dcterms:modified xsi:type="dcterms:W3CDTF">2022-11-09T14:50:58Z</dcterms:modified>
</cp:coreProperties>
</file>