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notesMasterIdLst>
    <p:notesMasterId r:id="rId57"/>
  </p:notesMasterIdLst>
  <p:sldIdLst>
    <p:sldId id="287" r:id="rId2"/>
    <p:sldId id="347" r:id="rId3"/>
    <p:sldId id="348" r:id="rId4"/>
    <p:sldId id="393" r:id="rId5"/>
    <p:sldId id="349" r:id="rId6"/>
    <p:sldId id="394" r:id="rId7"/>
    <p:sldId id="397" r:id="rId8"/>
    <p:sldId id="398" r:id="rId9"/>
    <p:sldId id="399" r:id="rId10"/>
    <p:sldId id="350" r:id="rId11"/>
    <p:sldId id="320" r:id="rId12"/>
    <p:sldId id="321" r:id="rId13"/>
    <p:sldId id="401" r:id="rId14"/>
    <p:sldId id="400" r:id="rId15"/>
    <p:sldId id="402" r:id="rId16"/>
    <p:sldId id="322" r:id="rId17"/>
    <p:sldId id="396" r:id="rId18"/>
    <p:sldId id="326" r:id="rId19"/>
    <p:sldId id="327" r:id="rId20"/>
    <p:sldId id="328" r:id="rId21"/>
    <p:sldId id="329" r:id="rId22"/>
    <p:sldId id="330" r:id="rId23"/>
    <p:sldId id="331" r:id="rId24"/>
    <p:sldId id="333" r:id="rId25"/>
    <p:sldId id="334" r:id="rId26"/>
    <p:sldId id="335" r:id="rId27"/>
    <p:sldId id="336" r:id="rId28"/>
    <p:sldId id="323" r:id="rId29"/>
    <p:sldId id="403" r:id="rId30"/>
    <p:sldId id="324" r:id="rId31"/>
    <p:sldId id="395" r:id="rId32"/>
    <p:sldId id="340" r:id="rId33"/>
    <p:sldId id="341" r:id="rId34"/>
    <p:sldId id="342" r:id="rId35"/>
    <p:sldId id="353" r:id="rId36"/>
    <p:sldId id="355" r:id="rId37"/>
    <p:sldId id="356" r:id="rId38"/>
    <p:sldId id="358" r:id="rId39"/>
    <p:sldId id="361" r:id="rId40"/>
    <p:sldId id="370" r:id="rId41"/>
    <p:sldId id="416" r:id="rId42"/>
    <p:sldId id="418" r:id="rId43"/>
    <p:sldId id="405" r:id="rId44"/>
    <p:sldId id="404" r:id="rId45"/>
    <p:sldId id="407" r:id="rId46"/>
    <p:sldId id="408" r:id="rId47"/>
    <p:sldId id="346" r:id="rId48"/>
    <p:sldId id="375" r:id="rId49"/>
    <p:sldId id="409" r:id="rId50"/>
    <p:sldId id="410" r:id="rId51"/>
    <p:sldId id="411" r:id="rId52"/>
    <p:sldId id="412" r:id="rId53"/>
    <p:sldId id="413" r:id="rId54"/>
    <p:sldId id="414" r:id="rId55"/>
    <p:sldId id="415" r:id="rId5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61" autoAdjust="0"/>
    <p:restoredTop sz="94660"/>
  </p:normalViewPr>
  <p:slideViewPr>
    <p:cSldViewPr snapToGrid="0">
      <p:cViewPr varScale="1">
        <p:scale>
          <a:sx n="79" d="100"/>
          <a:sy n="79" d="100"/>
        </p:scale>
        <p:origin x="96"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D16582-32FF-4B38-BDC7-4525713B1F8E}" type="datetimeFigureOut">
              <a:rPr lang="tr-TR" smtClean="0"/>
              <a:t>9.11.2022</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3BCFD7-6AA6-4C6C-A65B-A57DBDF20B22}" type="slidenum">
              <a:rPr lang="tr-TR" smtClean="0"/>
              <a:t>‹#›</a:t>
            </a:fld>
            <a:endParaRPr lang="tr-TR"/>
          </a:p>
        </p:txBody>
      </p:sp>
    </p:spTree>
    <p:extLst>
      <p:ext uri="{BB962C8B-B14F-4D97-AF65-F5344CB8AC3E}">
        <p14:creationId xmlns:p14="http://schemas.microsoft.com/office/powerpoint/2010/main" val="4239701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1854576B-E1FE-41E9-99AD-B8F64A423FF6}" type="slidenum">
              <a:rPr lang="tr-TR" smtClean="0"/>
              <a:t>1</a:t>
            </a:fld>
            <a:endParaRPr lang="tr-TR"/>
          </a:p>
        </p:txBody>
      </p:sp>
    </p:spTree>
    <p:extLst>
      <p:ext uri="{BB962C8B-B14F-4D97-AF65-F5344CB8AC3E}">
        <p14:creationId xmlns:p14="http://schemas.microsoft.com/office/powerpoint/2010/main" val="2521326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smtClean="0"/>
              <a:t>Asıl başlık stili için tıklatın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823B3E87-3437-4F00-BD8F-BE92E2C2377C}" type="datetimeFigureOut">
              <a:rPr lang="tr-TR" smtClean="0"/>
              <a:t>9.11.2022</a:t>
            </a:fld>
            <a:endParaRPr lang="tr-TR"/>
          </a:p>
        </p:txBody>
      </p:sp>
      <p:sp>
        <p:nvSpPr>
          <p:cNvPr id="5" name="Footer Placeholder 4"/>
          <p:cNvSpPr>
            <a:spLocks noGrp="1"/>
          </p:cNvSpPr>
          <p:nvPr>
            <p:ph type="ftr" sz="quarter" idx="11"/>
          </p:nvPr>
        </p:nvSpPr>
        <p:spPr/>
        <p:txBody>
          <a:bodyPr/>
          <a:lstStyle/>
          <a:p>
            <a:endParaRPr lang="tr-T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A275DB4-278D-4485-8E1E-4A4E94EA03C0}" type="slidenum">
              <a:rPr lang="tr-TR" smtClean="0"/>
              <a:t>‹#›</a:t>
            </a:fld>
            <a:endParaRPr lang="tr-TR"/>
          </a:p>
        </p:txBody>
      </p:sp>
    </p:spTree>
    <p:extLst>
      <p:ext uri="{BB962C8B-B14F-4D97-AF65-F5344CB8AC3E}">
        <p14:creationId xmlns:p14="http://schemas.microsoft.com/office/powerpoint/2010/main" val="814189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823B3E87-3437-4F00-BD8F-BE92E2C2377C}" type="datetimeFigureOut">
              <a:rPr lang="tr-TR" smtClean="0"/>
              <a:t>9.11.2022</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A275DB4-278D-4485-8E1E-4A4E94EA03C0}" type="slidenum">
              <a:rPr lang="tr-TR" smtClean="0"/>
              <a:t>‹#›</a:t>
            </a:fld>
            <a:endParaRPr lang="tr-TR"/>
          </a:p>
        </p:txBody>
      </p:sp>
    </p:spTree>
    <p:extLst>
      <p:ext uri="{BB962C8B-B14F-4D97-AF65-F5344CB8AC3E}">
        <p14:creationId xmlns:p14="http://schemas.microsoft.com/office/powerpoint/2010/main" val="1243258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823B3E87-3437-4F00-BD8F-BE92E2C2377C}" type="datetimeFigureOut">
              <a:rPr lang="tr-TR" smtClean="0"/>
              <a:t>9.11.2022</a:t>
            </a:fld>
            <a:endParaRPr lang="tr-TR"/>
          </a:p>
        </p:txBody>
      </p:sp>
      <p:sp>
        <p:nvSpPr>
          <p:cNvPr id="5" name="Footer Placeholder 4"/>
          <p:cNvSpPr>
            <a:spLocks noGrp="1"/>
          </p:cNvSpPr>
          <p:nvPr>
            <p:ph type="ftr" sz="quarter" idx="11"/>
          </p:nvPr>
        </p:nvSpPr>
        <p:spPr/>
        <p:txBody>
          <a:bodyPr/>
          <a:lstStyle/>
          <a:p>
            <a:endParaRPr lang="tr-T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A275DB4-278D-4485-8E1E-4A4E94EA03C0}" type="slidenum">
              <a:rPr lang="tr-TR" smtClean="0"/>
              <a:t>‹#›</a:t>
            </a:fld>
            <a:endParaRPr lang="tr-T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96013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823B3E87-3437-4F00-BD8F-BE92E2C2377C}" type="datetimeFigureOut">
              <a:rPr lang="tr-TR" smtClean="0"/>
              <a:t>9.11.2022</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275DB4-278D-4485-8E1E-4A4E94EA03C0}" type="slidenum">
              <a:rPr lang="tr-TR" smtClean="0"/>
              <a:t>‹#›</a:t>
            </a:fld>
            <a:endParaRPr lang="tr-TR"/>
          </a:p>
        </p:txBody>
      </p:sp>
    </p:spTree>
    <p:extLst>
      <p:ext uri="{BB962C8B-B14F-4D97-AF65-F5344CB8AC3E}">
        <p14:creationId xmlns:p14="http://schemas.microsoft.com/office/powerpoint/2010/main" val="2361991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823B3E87-3437-4F00-BD8F-BE92E2C2377C}" type="datetimeFigureOut">
              <a:rPr lang="tr-TR" smtClean="0"/>
              <a:t>9.11.2022</a:t>
            </a:fld>
            <a:endParaRPr lang="tr-TR"/>
          </a:p>
        </p:txBody>
      </p:sp>
      <p:sp>
        <p:nvSpPr>
          <p:cNvPr id="6" name="Footer Placeholder 5"/>
          <p:cNvSpPr>
            <a:spLocks noGrp="1"/>
          </p:cNvSpPr>
          <p:nvPr>
            <p:ph type="ftr" sz="quarter" idx="11"/>
          </p:nvPr>
        </p:nvSpPr>
        <p:spPr/>
        <p:txBody>
          <a:bodyPr/>
          <a:lstStyle/>
          <a:p>
            <a:endParaRPr lang="tr-T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275DB4-278D-4485-8E1E-4A4E94EA03C0}" type="slidenum">
              <a:rPr lang="tr-TR" smtClean="0"/>
              <a:t>‹#›</a:t>
            </a:fld>
            <a:endParaRPr lang="tr-T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72251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823B3E87-3437-4F00-BD8F-BE92E2C2377C}" type="datetimeFigureOut">
              <a:rPr lang="tr-TR" smtClean="0"/>
              <a:t>9.11.2022</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275DB4-278D-4485-8E1E-4A4E94EA03C0}" type="slidenum">
              <a:rPr lang="tr-TR" smtClean="0"/>
              <a:t>‹#›</a:t>
            </a:fld>
            <a:endParaRPr lang="tr-TR"/>
          </a:p>
        </p:txBody>
      </p:sp>
    </p:spTree>
    <p:extLst>
      <p:ext uri="{BB962C8B-B14F-4D97-AF65-F5344CB8AC3E}">
        <p14:creationId xmlns:p14="http://schemas.microsoft.com/office/powerpoint/2010/main" val="487429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23B3E87-3437-4F00-BD8F-BE92E2C2377C}" type="datetimeFigureOut">
              <a:rPr lang="tr-TR" smtClean="0"/>
              <a:t>9.11.2022</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A275DB4-278D-4485-8E1E-4A4E94EA03C0}" type="slidenum">
              <a:rPr lang="tr-TR" smtClean="0"/>
              <a:t>‹#›</a:t>
            </a:fld>
            <a:endParaRPr lang="tr-TR"/>
          </a:p>
        </p:txBody>
      </p:sp>
    </p:spTree>
    <p:extLst>
      <p:ext uri="{BB962C8B-B14F-4D97-AF65-F5344CB8AC3E}">
        <p14:creationId xmlns:p14="http://schemas.microsoft.com/office/powerpoint/2010/main" val="16765828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23B3E87-3437-4F00-BD8F-BE92E2C2377C}" type="datetimeFigureOut">
              <a:rPr lang="tr-TR" smtClean="0"/>
              <a:t>9.11.2022</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A275DB4-278D-4485-8E1E-4A4E94EA03C0}" type="slidenum">
              <a:rPr lang="tr-TR" smtClean="0"/>
              <a:t>‹#›</a:t>
            </a:fld>
            <a:endParaRPr lang="tr-TR"/>
          </a:p>
        </p:txBody>
      </p:sp>
    </p:spTree>
    <p:extLst>
      <p:ext uri="{BB962C8B-B14F-4D97-AF65-F5344CB8AC3E}">
        <p14:creationId xmlns:p14="http://schemas.microsoft.com/office/powerpoint/2010/main" val="1755731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23B3E87-3437-4F00-BD8F-BE92E2C2377C}" type="datetimeFigureOut">
              <a:rPr lang="tr-TR" smtClean="0"/>
              <a:t>9.11.2022</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A275DB4-278D-4485-8E1E-4A4E94EA03C0}" type="slidenum">
              <a:rPr lang="tr-TR" smtClean="0"/>
              <a:t>‹#›</a:t>
            </a:fld>
            <a:endParaRPr lang="tr-TR"/>
          </a:p>
        </p:txBody>
      </p:sp>
    </p:spTree>
    <p:extLst>
      <p:ext uri="{BB962C8B-B14F-4D97-AF65-F5344CB8AC3E}">
        <p14:creationId xmlns:p14="http://schemas.microsoft.com/office/powerpoint/2010/main" val="2690703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823B3E87-3437-4F00-BD8F-BE92E2C2377C}" type="datetimeFigureOut">
              <a:rPr lang="tr-TR" smtClean="0"/>
              <a:t>9.11.2022</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A275DB4-278D-4485-8E1E-4A4E94EA03C0}" type="slidenum">
              <a:rPr lang="tr-TR" smtClean="0"/>
              <a:t>‹#›</a:t>
            </a:fld>
            <a:endParaRPr lang="tr-TR"/>
          </a:p>
        </p:txBody>
      </p:sp>
    </p:spTree>
    <p:extLst>
      <p:ext uri="{BB962C8B-B14F-4D97-AF65-F5344CB8AC3E}">
        <p14:creationId xmlns:p14="http://schemas.microsoft.com/office/powerpoint/2010/main" val="2735496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823B3E87-3437-4F00-BD8F-BE92E2C2377C}" type="datetimeFigureOut">
              <a:rPr lang="tr-TR" smtClean="0"/>
              <a:t>9.11.2022</a:t>
            </a:fld>
            <a:endParaRPr lang="tr-TR"/>
          </a:p>
        </p:txBody>
      </p:sp>
      <p:sp>
        <p:nvSpPr>
          <p:cNvPr id="6" name="Footer Placeholder 5"/>
          <p:cNvSpPr>
            <a:spLocks noGrp="1"/>
          </p:cNvSpPr>
          <p:nvPr>
            <p:ph type="ftr" sz="quarter" idx="11"/>
          </p:nvPr>
        </p:nvSpPr>
        <p:spPr/>
        <p:txBody>
          <a:bodyPr/>
          <a:lstStyle/>
          <a:p>
            <a:endParaRPr lang="tr-T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A275DB4-278D-4485-8E1E-4A4E94EA03C0}" type="slidenum">
              <a:rPr lang="tr-TR" smtClean="0"/>
              <a:t>‹#›</a:t>
            </a:fld>
            <a:endParaRPr lang="tr-TR"/>
          </a:p>
        </p:txBody>
      </p:sp>
    </p:spTree>
    <p:extLst>
      <p:ext uri="{BB962C8B-B14F-4D97-AF65-F5344CB8AC3E}">
        <p14:creationId xmlns:p14="http://schemas.microsoft.com/office/powerpoint/2010/main" val="425301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823B3E87-3437-4F00-BD8F-BE92E2C2377C}" type="datetimeFigureOut">
              <a:rPr lang="tr-TR" smtClean="0"/>
              <a:t>9.11.2022</a:t>
            </a:fld>
            <a:endParaRPr lang="tr-TR"/>
          </a:p>
        </p:txBody>
      </p:sp>
      <p:sp>
        <p:nvSpPr>
          <p:cNvPr id="8" name="Footer Placeholder 7"/>
          <p:cNvSpPr>
            <a:spLocks noGrp="1"/>
          </p:cNvSpPr>
          <p:nvPr>
            <p:ph type="ftr" sz="quarter" idx="11"/>
          </p:nvPr>
        </p:nvSpPr>
        <p:spPr/>
        <p:txBody>
          <a:bodyPr/>
          <a:lstStyle/>
          <a:p>
            <a:endParaRPr lang="tr-T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A275DB4-278D-4485-8E1E-4A4E94EA03C0}" type="slidenum">
              <a:rPr lang="tr-TR" smtClean="0"/>
              <a:t>‹#›</a:t>
            </a:fld>
            <a:endParaRPr lang="tr-TR"/>
          </a:p>
        </p:txBody>
      </p:sp>
    </p:spTree>
    <p:extLst>
      <p:ext uri="{BB962C8B-B14F-4D97-AF65-F5344CB8AC3E}">
        <p14:creationId xmlns:p14="http://schemas.microsoft.com/office/powerpoint/2010/main" val="1880586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823B3E87-3437-4F00-BD8F-BE92E2C2377C}" type="datetimeFigureOut">
              <a:rPr lang="tr-TR" smtClean="0"/>
              <a:t>9.11.2022</a:t>
            </a:fld>
            <a:endParaRPr lang="tr-TR"/>
          </a:p>
        </p:txBody>
      </p:sp>
      <p:sp>
        <p:nvSpPr>
          <p:cNvPr id="4" name="Footer Placeholder 3"/>
          <p:cNvSpPr>
            <a:spLocks noGrp="1"/>
          </p:cNvSpPr>
          <p:nvPr>
            <p:ph type="ftr" sz="quarter" idx="11"/>
          </p:nvPr>
        </p:nvSpPr>
        <p:spPr/>
        <p:txBody>
          <a:bodyPr/>
          <a:lstStyle/>
          <a:p>
            <a:endParaRPr lang="tr-T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A275DB4-278D-4485-8E1E-4A4E94EA03C0}" type="slidenum">
              <a:rPr lang="tr-TR" smtClean="0"/>
              <a:t>‹#›</a:t>
            </a:fld>
            <a:endParaRPr lang="tr-TR"/>
          </a:p>
        </p:txBody>
      </p:sp>
    </p:spTree>
    <p:extLst>
      <p:ext uri="{BB962C8B-B14F-4D97-AF65-F5344CB8AC3E}">
        <p14:creationId xmlns:p14="http://schemas.microsoft.com/office/powerpoint/2010/main" val="2742468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3B3E87-3437-4F00-BD8F-BE92E2C2377C}" type="datetimeFigureOut">
              <a:rPr lang="tr-TR" smtClean="0"/>
              <a:t>9.11.2022</a:t>
            </a:fld>
            <a:endParaRPr lang="tr-TR"/>
          </a:p>
        </p:txBody>
      </p:sp>
      <p:sp>
        <p:nvSpPr>
          <p:cNvPr id="3" name="Footer Placeholder 2"/>
          <p:cNvSpPr>
            <a:spLocks noGrp="1"/>
          </p:cNvSpPr>
          <p:nvPr>
            <p:ph type="ftr" sz="quarter" idx="11"/>
          </p:nvPr>
        </p:nvSpPr>
        <p:spPr/>
        <p:txBody>
          <a:bodyPr/>
          <a:lstStyle/>
          <a:p>
            <a:endParaRPr lang="tr-T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A275DB4-278D-4485-8E1E-4A4E94EA03C0}" type="slidenum">
              <a:rPr lang="tr-TR" smtClean="0"/>
              <a:t>‹#›</a:t>
            </a:fld>
            <a:endParaRPr lang="tr-TR"/>
          </a:p>
        </p:txBody>
      </p:sp>
    </p:spTree>
    <p:extLst>
      <p:ext uri="{BB962C8B-B14F-4D97-AF65-F5344CB8AC3E}">
        <p14:creationId xmlns:p14="http://schemas.microsoft.com/office/powerpoint/2010/main" val="2340789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smtClean="0"/>
              <a:t>Asıl başlık stili için tıklatın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823B3E87-3437-4F00-BD8F-BE92E2C2377C}" type="datetimeFigureOut">
              <a:rPr lang="tr-TR" smtClean="0"/>
              <a:t>9.11.2022</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A275DB4-278D-4485-8E1E-4A4E94EA03C0}" type="slidenum">
              <a:rPr lang="tr-TR" smtClean="0"/>
              <a:t>‹#›</a:t>
            </a:fld>
            <a:endParaRPr lang="tr-TR"/>
          </a:p>
        </p:txBody>
      </p:sp>
    </p:spTree>
    <p:extLst>
      <p:ext uri="{BB962C8B-B14F-4D97-AF65-F5344CB8AC3E}">
        <p14:creationId xmlns:p14="http://schemas.microsoft.com/office/powerpoint/2010/main" val="916776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823B3E87-3437-4F00-BD8F-BE92E2C2377C}" type="datetimeFigureOut">
              <a:rPr lang="tr-TR" smtClean="0"/>
              <a:t>9.11.2022</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275DB4-278D-4485-8E1E-4A4E94EA03C0}" type="slidenum">
              <a:rPr lang="tr-TR" smtClean="0"/>
              <a:t>‹#›</a:t>
            </a:fld>
            <a:endParaRPr lang="tr-TR"/>
          </a:p>
        </p:txBody>
      </p:sp>
    </p:spTree>
    <p:extLst>
      <p:ext uri="{BB962C8B-B14F-4D97-AF65-F5344CB8AC3E}">
        <p14:creationId xmlns:p14="http://schemas.microsoft.com/office/powerpoint/2010/main" val="622609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dirty="0" smtClean="0"/>
              <a:t>Asıl başlık stili için tıklatın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dirty="0" smtClean="0"/>
              <a:t>Asıl metin stillerini düzenle</a:t>
            </a:r>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latin typeface="Calibri" panose="020F0502020204030204" pitchFamily="34" charset="0"/>
              </a:defRPr>
            </a:lvl1pPr>
          </a:lstStyle>
          <a:p>
            <a:fld id="{823B3E87-3437-4F00-BD8F-BE92E2C2377C}" type="datetimeFigureOut">
              <a:rPr lang="tr-TR" smtClean="0"/>
              <a:pPr/>
              <a:t>9.11.2022</a:t>
            </a:fld>
            <a:endParaRPr lang="tr-TR"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latin typeface="Calibri" panose="020F0502020204030204" pitchFamily="34" charset="0"/>
              </a:defRPr>
            </a:lvl1pPr>
          </a:lstStyle>
          <a:p>
            <a:endParaRPr lang="tr-TR"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latin typeface="Calibri" panose="020F0502020204030204" pitchFamily="34" charset="0"/>
              </a:defRPr>
            </a:lvl1pPr>
          </a:lstStyle>
          <a:p>
            <a:fld id="{2A275DB4-278D-4485-8E1E-4A4E94EA03C0}" type="slidenum">
              <a:rPr lang="tr-TR" smtClean="0"/>
              <a:pPr/>
              <a:t>‹#›</a:t>
            </a:fld>
            <a:endParaRPr lang="tr-TR" dirty="0"/>
          </a:p>
        </p:txBody>
      </p:sp>
    </p:spTree>
    <p:extLst>
      <p:ext uri="{BB962C8B-B14F-4D97-AF65-F5344CB8AC3E}">
        <p14:creationId xmlns:p14="http://schemas.microsoft.com/office/powerpoint/2010/main" val="2361842947"/>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Calibri" panose="020F0502020204030204"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Calibri" panose="020F0502020204030204" pitchFamily="34" charset="0"/>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Calibri" panose="020F0502020204030204" pitchFamily="34" charset="0"/>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Calibri" panose="020F0502020204030204" pitchFamily="34" charset="0"/>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Calibri" panose="020F0502020204030204" pitchFamily="34" charset="0"/>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Calibri" panose="020F0502020204030204" pitchFamily="34" charset="0"/>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7032104" y="5539298"/>
            <a:ext cx="2824812" cy="553998"/>
          </a:xfrm>
          <a:prstGeom prst="rect">
            <a:avLst/>
          </a:prstGeom>
        </p:spPr>
        <p:txBody>
          <a:bodyPr wrap="none">
            <a:spAutoFit/>
          </a:bodyPr>
          <a:lstStyle/>
          <a:p>
            <a:r>
              <a:rPr lang="tr-TR" sz="3000" b="1" i="1" dirty="0">
                <a:solidFill>
                  <a:srgbClr val="002060"/>
                </a:solidFill>
                <a:cs typeface="Times New Roman" pitchFamily="18" charset="0"/>
              </a:rPr>
              <a:t>Dr. Halil BAŞER</a:t>
            </a:r>
            <a:endParaRPr lang="tr-TR" sz="3000" dirty="0">
              <a:solidFill>
                <a:srgbClr val="002060"/>
              </a:solidFill>
              <a:cs typeface="Times New Roman" pitchFamily="18" charset="0"/>
            </a:endParaRPr>
          </a:p>
        </p:txBody>
      </p:sp>
      <p:sp>
        <p:nvSpPr>
          <p:cNvPr id="6" name="Dikdörtgen 5"/>
          <p:cNvSpPr/>
          <p:nvPr/>
        </p:nvSpPr>
        <p:spPr>
          <a:xfrm>
            <a:off x="2551376" y="980728"/>
            <a:ext cx="7258597" cy="784830"/>
          </a:xfrm>
          <a:prstGeom prst="rect">
            <a:avLst/>
          </a:prstGeom>
          <a:solidFill>
            <a:schemeClr val="bg1">
              <a:lumMod val="85000"/>
            </a:schemeClr>
          </a:solidFill>
        </p:spPr>
        <p:txBody>
          <a:bodyPr wrap="square">
            <a:spAutoFit/>
          </a:bodyPr>
          <a:lstStyle/>
          <a:p>
            <a:pPr algn="ctr"/>
            <a:r>
              <a:rPr lang="tr-TR" sz="4500" b="1" dirty="0">
                <a:latin typeface="+mj-lt"/>
                <a:cs typeface="Times New Roman" pitchFamily="18" charset="0"/>
              </a:rPr>
              <a:t>ENDÜSTRİ 4.0</a:t>
            </a:r>
          </a:p>
        </p:txBody>
      </p:sp>
      <p:sp>
        <p:nvSpPr>
          <p:cNvPr id="7" name="Dikdörtgen 6"/>
          <p:cNvSpPr/>
          <p:nvPr/>
        </p:nvSpPr>
        <p:spPr>
          <a:xfrm>
            <a:off x="2551377" y="2188972"/>
            <a:ext cx="7305540" cy="1077218"/>
          </a:xfrm>
          <a:prstGeom prst="rect">
            <a:avLst/>
          </a:prstGeom>
          <a:solidFill>
            <a:schemeClr val="accent1">
              <a:lumMod val="40000"/>
              <a:lumOff val="60000"/>
            </a:schemeClr>
          </a:solidFill>
        </p:spPr>
        <p:txBody>
          <a:bodyPr wrap="square">
            <a:spAutoFit/>
          </a:bodyPr>
          <a:lstStyle/>
          <a:p>
            <a:pPr algn="ctr"/>
            <a:r>
              <a:rPr lang="tr-TR" sz="3200" b="1" dirty="0" smtClean="0"/>
              <a:t>DİJİTAL DÖNÜŞÜM</a:t>
            </a:r>
            <a:endParaRPr lang="tr-TR" sz="3200" dirty="0" smtClean="0"/>
          </a:p>
          <a:p>
            <a:pPr algn="ctr"/>
            <a:r>
              <a:rPr lang="tr-TR" sz="3200" b="1" i="1" dirty="0" smtClean="0"/>
              <a:t>Endüstriyel İnternet Kullanımı</a:t>
            </a:r>
            <a:endParaRPr lang="tr-TR" sz="3000" i="1" dirty="0">
              <a:cs typeface="Times New Roman" pitchFamily="18" charset="0"/>
            </a:endParaRPr>
          </a:p>
        </p:txBody>
      </p:sp>
      <p:sp>
        <p:nvSpPr>
          <p:cNvPr id="2" name="Slayt Numarası Yer Tutucusu 1"/>
          <p:cNvSpPr>
            <a:spLocks noGrp="1"/>
          </p:cNvSpPr>
          <p:nvPr>
            <p:ph type="sldNum" sz="quarter" idx="12"/>
          </p:nvPr>
        </p:nvSpPr>
        <p:spPr/>
        <p:txBody>
          <a:bodyPr/>
          <a:lstStyle/>
          <a:p>
            <a:fld id="{F302176B-0E47-46AC-8F43-DAB4B8A37D06}" type="slidenum">
              <a:rPr lang="tr-TR" smtClean="0"/>
              <a:t>1</a:t>
            </a:fld>
            <a:endParaRPr lang="tr-TR"/>
          </a:p>
        </p:txBody>
      </p:sp>
      <p:pic>
        <p:nvPicPr>
          <p:cNvPr id="8" name="Picture 3" descr="C:\Users\Mevlüt\Desktop\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1376" y="3479800"/>
            <a:ext cx="3811323"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201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626044" y="710184"/>
            <a:ext cx="8915400" cy="5775960"/>
          </a:xfrm>
        </p:spPr>
        <p:txBody>
          <a:bodyPr>
            <a:noAutofit/>
          </a:bodyPr>
          <a:lstStyle/>
          <a:p>
            <a:pPr marL="0" indent="0" algn="just">
              <a:buNone/>
            </a:pPr>
            <a:r>
              <a:rPr lang="tr-TR" sz="2000" b="1" dirty="0">
                <a:solidFill>
                  <a:srgbClr val="7030A0"/>
                </a:solidFill>
              </a:rPr>
              <a:t>Web 2.0 döneminden sonra ortaya çıkan Web 3.0 ise “Semantik (Anlam bilimsel) Web” olarak adlandırılmaktadır. Semantik Web, bilgisayarların sadece bilgiyi göstermesinin aksine bilginin anlamlandırmasına yardımcı olması demektir. Pazarlama açısından değerlendirildiğinde Web 2.0 ya da Web 1.0 ile Web 3.0 arasındaki fark, geleneksel bir arama motoru ile semantik bir arama motoru arasındaki fark ile daha iyi anlaşılmaktadır. Geleneksel bir arama motoru ile yaptığımız araştırmada kullanıcılar arama için anahtar kelimeler girer ve ardından tipik olarak büyük sonuçları değerlendirdikten sonra hangi sonuçların alakalı olduğunu belirlemelidir. Semantik bir arama motoru, “akıllı ajanlar” tarafından yorumlanan kelime kümelerine kodlanmış anlamı ve bilgiyi kullanır, sonrasında ise kullanıcıya, ilgili bilgileri döndüren akıllı aramalar </a:t>
            </a:r>
            <a:r>
              <a:rPr lang="tr-TR" sz="2000" b="1" dirty="0" smtClean="0">
                <a:solidFill>
                  <a:srgbClr val="7030A0"/>
                </a:solidFill>
              </a:rPr>
              <a:t>yapar. </a:t>
            </a:r>
            <a:r>
              <a:rPr lang="tr-TR" sz="2000" b="1" dirty="0">
                <a:solidFill>
                  <a:srgbClr val="7030A0"/>
                </a:solidFill>
              </a:rPr>
              <a:t>Web 3.0 uygulamaları girişimcilere ve markalara dayattığı şeffaflık ve tutarlılıkta pazarlama alanında bir değişimi zorunlu kılmıştır. İletişimin değişen koşulları ile birlikte bir ikna aracı olmaktan çıkıp işletmelerin, müşteri</a:t>
            </a:r>
            <a:r>
              <a:rPr lang="tr-TR" sz="2000" b="1" dirty="0" smtClean="0">
                <a:solidFill>
                  <a:srgbClr val="7030A0"/>
                </a:solidFill>
              </a:rPr>
              <a:t>, çalışan</a:t>
            </a:r>
            <a:r>
              <a:rPr lang="tr-TR" sz="2000" b="1" dirty="0">
                <a:solidFill>
                  <a:srgbClr val="7030A0"/>
                </a:solidFill>
              </a:rPr>
              <a:t>, ortakları ve yatırımcıları ile sürekli dirsek temasında ve iş birliği aracı olması hâline gelmesini sağlamıştır. Tüm bunların oluşturduğu zeminde Pazarlama 3.0 ortaya çıkmış böylece insanların sadece tüketici olarak değerlendirilmediği akılları, kalpleri ve ruhları olan bütün bir insan olarak yaklaşıldığı bir pazarlama anlayışı </a:t>
            </a:r>
            <a:r>
              <a:rPr lang="tr-TR" sz="2000" b="1" dirty="0" smtClean="0">
                <a:solidFill>
                  <a:srgbClr val="7030A0"/>
                </a:solidFill>
              </a:rPr>
              <a:t>geliştirilmiştir.</a:t>
            </a:r>
            <a:endParaRPr lang="tr-TR" sz="2000" b="1" dirty="0">
              <a:solidFill>
                <a:srgbClr val="7030A0"/>
              </a:solidFill>
            </a:endParaRPr>
          </a:p>
        </p:txBody>
      </p:sp>
    </p:spTree>
    <p:extLst>
      <p:ext uri="{BB962C8B-B14F-4D97-AF65-F5344CB8AC3E}">
        <p14:creationId xmlns:p14="http://schemas.microsoft.com/office/powerpoint/2010/main" val="2406982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584101" y="624110"/>
            <a:ext cx="9633398" cy="1280890"/>
          </a:xfrm>
        </p:spPr>
        <p:txBody>
          <a:bodyPr>
            <a:normAutofit/>
          </a:bodyPr>
          <a:lstStyle/>
          <a:p>
            <a:pPr algn="ctr"/>
            <a:r>
              <a:rPr lang="tr-TR" sz="3400" b="1" dirty="0" smtClean="0">
                <a:solidFill>
                  <a:srgbClr val="C00000"/>
                </a:solidFill>
              </a:rPr>
              <a:t>Dijital </a:t>
            </a:r>
            <a:r>
              <a:rPr lang="tr-TR" sz="3400" b="1" dirty="0">
                <a:solidFill>
                  <a:srgbClr val="C00000"/>
                </a:solidFill>
              </a:rPr>
              <a:t>Dönüşüm ve Dijital Dönüşüm </a:t>
            </a:r>
            <a:r>
              <a:rPr lang="tr-TR" sz="3400" b="1" dirty="0" smtClean="0">
                <a:solidFill>
                  <a:srgbClr val="C00000"/>
                </a:solidFill>
              </a:rPr>
              <a:t>Teknolojileri</a:t>
            </a:r>
            <a:endParaRPr lang="tr-TR" sz="3400" dirty="0">
              <a:solidFill>
                <a:srgbClr val="C00000"/>
              </a:solidFill>
            </a:endParaRPr>
          </a:p>
        </p:txBody>
      </p:sp>
      <p:sp>
        <p:nvSpPr>
          <p:cNvPr id="3" name="İçerik Yer Tutucusu 2"/>
          <p:cNvSpPr>
            <a:spLocks noGrp="1"/>
          </p:cNvSpPr>
          <p:nvPr>
            <p:ph idx="1"/>
          </p:nvPr>
        </p:nvSpPr>
        <p:spPr>
          <a:xfrm>
            <a:off x="1661375" y="1116168"/>
            <a:ext cx="9465971" cy="5426299"/>
          </a:xfrm>
        </p:spPr>
        <p:txBody>
          <a:bodyPr>
            <a:noAutofit/>
          </a:bodyPr>
          <a:lstStyle/>
          <a:p>
            <a:pPr algn="ctr"/>
            <a:r>
              <a:rPr lang="tr-TR" sz="2400" b="1" dirty="0"/>
              <a:t>Dijital dönüşümden bahsedildiğinde, bir organizasyonun, belirli bir süre içinde dönüştürülmemiş kuruluşları dışlayacak ve rekabeti geride bırakacak şekilde rekabet gücünü artıran her türlü bilgi ve ağ tabanlı teknolojileri kullanacak şekilde yeniden yapılandırılması </a:t>
            </a:r>
            <a:r>
              <a:rPr lang="tr-TR" sz="2400" b="1" dirty="0" smtClean="0"/>
              <a:t>kastedilmektedir. </a:t>
            </a:r>
          </a:p>
          <a:p>
            <a:pPr algn="ctr"/>
            <a:r>
              <a:rPr lang="tr-TR" sz="2400" b="1" dirty="0" smtClean="0"/>
              <a:t>Dijital </a:t>
            </a:r>
            <a:r>
              <a:rPr lang="tr-TR" sz="2400" b="1" dirty="0"/>
              <a:t>dönüşüm, organizasyonlarda, ekosistemlerde, endüstrilerde veya oyunlarda oyunun mevcut kurallarını değiştiren, tehdit eden, değiştiren veya tamamlayan yeni aktörler, yapılar, uygulamalar, değerler ve inançlar ortaya çıkaran dijital yeniliğin birleşik etkilerinden kaynaklanmaktadır. Böylece, dijital yeniliklerin birleşik etkilerinin yeni </a:t>
            </a:r>
            <a:r>
              <a:rPr lang="tr-TR" sz="2400" b="1" dirty="0" err="1"/>
              <a:t>organizasyonel</a:t>
            </a:r>
            <a:r>
              <a:rPr lang="tr-TR" sz="2400" b="1" dirty="0"/>
              <a:t> formların, yeni kurumsal altyapının ve yeni kurumsal yapı taşlarının ortaya çıkmasına neden olduğu ifade </a:t>
            </a:r>
            <a:r>
              <a:rPr lang="tr-TR" sz="2400" b="1" dirty="0" smtClean="0"/>
              <a:t>edilmektedir.</a:t>
            </a:r>
            <a:endParaRPr lang="tr-TR" sz="2400" b="1" dirty="0"/>
          </a:p>
        </p:txBody>
      </p:sp>
    </p:spTree>
    <p:extLst>
      <p:ext uri="{BB962C8B-B14F-4D97-AF65-F5344CB8AC3E}">
        <p14:creationId xmlns:p14="http://schemas.microsoft.com/office/powerpoint/2010/main" val="41419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690717" y="711170"/>
            <a:ext cx="8187379" cy="663777"/>
          </a:xfrm>
        </p:spPr>
        <p:txBody>
          <a:bodyPr>
            <a:normAutofit/>
          </a:bodyPr>
          <a:lstStyle/>
          <a:p>
            <a:pPr algn="ctr"/>
            <a:r>
              <a:rPr lang="tr-TR" b="1" dirty="0" smtClean="0">
                <a:solidFill>
                  <a:srgbClr val="C00000"/>
                </a:solidFill>
              </a:rPr>
              <a:t>Dijital Dönüşüm</a:t>
            </a:r>
            <a:endParaRPr lang="tr-TR" dirty="0">
              <a:solidFill>
                <a:srgbClr val="C00000"/>
              </a:solidFill>
            </a:endParaRPr>
          </a:p>
        </p:txBody>
      </p:sp>
      <p:sp>
        <p:nvSpPr>
          <p:cNvPr id="3" name="İçerik Yer Tutucusu 2"/>
          <p:cNvSpPr>
            <a:spLocks noGrp="1"/>
          </p:cNvSpPr>
          <p:nvPr>
            <p:ph idx="1"/>
          </p:nvPr>
        </p:nvSpPr>
        <p:spPr>
          <a:xfrm>
            <a:off x="1944710" y="1374947"/>
            <a:ext cx="8422783" cy="5284631"/>
          </a:xfrm>
        </p:spPr>
        <p:txBody>
          <a:bodyPr>
            <a:noAutofit/>
          </a:bodyPr>
          <a:lstStyle/>
          <a:p>
            <a:pPr marL="0" indent="0" algn="ctr">
              <a:buNone/>
            </a:pPr>
            <a:r>
              <a:rPr lang="tr-TR" sz="2200" b="1" dirty="0"/>
              <a:t>“Dijital dönüşüm” şu anda birçok endüstriyel ve toplumsal alana nüfuz eden önemli bir trend haline gelmiştir. Dijital dönüşümü “dönüşüm” ve “dijital” kelimelerini ayrı ayrı inceleyerek tanımlamakta yarar vardır. “Dönüşüm”, değişmiş ve sözde daha iyi bir duruma doğru ilerleyen bazı başlangıç durumlarıyla başlayan genel bir süreci tanımlar. “Dijital”, toplumda, iş dünyasında ve endüstride pek çok değişikliğin, verilerin gerçek zamanlı olarak işlenmesine ve hatta paydaşlara süreçler ve ürünler hakkında gelişmiş bilgi sağlanmasına olanak tanıyan bilgi teknolojilerinin süreçlerde kullanılmasını ifade </a:t>
            </a:r>
            <a:r>
              <a:rPr lang="tr-TR" sz="2200" b="1" dirty="0" smtClean="0"/>
              <a:t>eder.</a:t>
            </a:r>
          </a:p>
          <a:p>
            <a:pPr marL="0" indent="0" algn="ctr">
              <a:buNone/>
            </a:pPr>
            <a:endParaRPr lang="tr-TR" sz="2000" b="1" dirty="0" smtClean="0"/>
          </a:p>
        </p:txBody>
      </p:sp>
    </p:spTree>
    <p:extLst>
      <p:ext uri="{BB962C8B-B14F-4D97-AF65-F5344CB8AC3E}">
        <p14:creationId xmlns:p14="http://schemas.microsoft.com/office/powerpoint/2010/main" val="2945990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308796" y="1267968"/>
            <a:ext cx="7115620" cy="3777622"/>
          </a:xfrm>
        </p:spPr>
        <p:txBody>
          <a:bodyPr>
            <a:normAutofit/>
          </a:bodyPr>
          <a:lstStyle/>
          <a:p>
            <a:pPr marL="0" indent="0" algn="ctr">
              <a:buNone/>
            </a:pPr>
            <a:r>
              <a:rPr lang="tr-TR" sz="3200" b="1" dirty="0"/>
              <a:t>Dijitalleşme, bir iş modelinde </a:t>
            </a:r>
            <a:r>
              <a:rPr lang="tr-TR" sz="3200" b="1" dirty="0">
                <a:solidFill>
                  <a:srgbClr val="FF0000"/>
                </a:solidFill>
              </a:rPr>
              <a:t>değişikliklere yol açabilecek</a:t>
            </a:r>
            <a:r>
              <a:rPr lang="tr-TR" sz="3200" b="1" dirty="0"/>
              <a:t>, </a:t>
            </a:r>
            <a:r>
              <a:rPr lang="tr-TR" sz="3200" b="1" dirty="0">
                <a:solidFill>
                  <a:srgbClr val="0070C0"/>
                </a:solidFill>
              </a:rPr>
              <a:t>yeni değer önerileri </a:t>
            </a:r>
            <a:r>
              <a:rPr lang="tr-TR" sz="3200" b="1" dirty="0"/>
              <a:t>ve </a:t>
            </a:r>
            <a:r>
              <a:rPr lang="tr-TR" sz="3200" b="1" dirty="0">
                <a:solidFill>
                  <a:srgbClr val="7030A0"/>
                </a:solidFill>
              </a:rPr>
              <a:t>yeni gelirler</a:t>
            </a:r>
            <a:r>
              <a:rPr lang="tr-TR" sz="3200" b="1" dirty="0"/>
              <a:t> sağlayabilecek </a:t>
            </a:r>
            <a:r>
              <a:rPr lang="tr-TR" sz="3200" b="1" u="sng" dirty="0"/>
              <a:t>bilgiyi analogdan dijitale dönüştürme eylemini</a:t>
            </a:r>
            <a:r>
              <a:rPr lang="tr-TR" sz="3200" b="1" dirty="0"/>
              <a:t> tanımlamaktadır. </a:t>
            </a:r>
          </a:p>
          <a:p>
            <a:pPr algn="ctr"/>
            <a:endParaRPr lang="tr-TR" sz="3200" dirty="0"/>
          </a:p>
        </p:txBody>
      </p:sp>
    </p:spTree>
    <p:extLst>
      <p:ext uri="{BB962C8B-B14F-4D97-AF65-F5344CB8AC3E}">
        <p14:creationId xmlns:p14="http://schemas.microsoft.com/office/powerpoint/2010/main" val="944471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335068" y="938956"/>
            <a:ext cx="8310436" cy="4962144"/>
          </a:xfrm>
        </p:spPr>
        <p:txBody>
          <a:bodyPr>
            <a:noAutofit/>
          </a:bodyPr>
          <a:lstStyle/>
          <a:p>
            <a:pPr marL="0" indent="0" algn="ctr">
              <a:buNone/>
            </a:pPr>
            <a:r>
              <a:rPr lang="tr-TR" sz="2800" b="1" dirty="0">
                <a:solidFill>
                  <a:srgbClr val="0070C0"/>
                </a:solidFill>
              </a:rPr>
              <a:t>Dijital dönüşüm, </a:t>
            </a:r>
            <a:r>
              <a:rPr lang="tr-TR" sz="2800" b="1" dirty="0"/>
              <a:t>dijital teknolojilerin getirmiş olduğu değişim ve fırsatlardan ve bunların toplum üzerindeki etkisinden stratejik ve öncelikli bir şekilde tam olarak yararlanmak için iş süreçlerinin, faaliyetlerinin, modellerinin ve yetkinliklerinin derin ve hızla dönüşümüdür. </a:t>
            </a:r>
            <a:r>
              <a:rPr lang="tr-TR" sz="2800" b="1" dirty="0">
                <a:solidFill>
                  <a:srgbClr val="C00000"/>
                </a:solidFill>
              </a:rPr>
              <a:t>Dijital dönüşüm, </a:t>
            </a:r>
            <a:r>
              <a:rPr lang="tr-TR" sz="2800" b="1" dirty="0"/>
              <a:t>bilgi, hesaplama, iletişim ve bağlantı teknolojileri kombinasyonları yoluyla özelliklerinde önemli değişiklikleri tetikleyerek bir varlığı iyileştirmeyi amaçlayan bir süreç olarak da tanımlanmaktadır</a:t>
            </a:r>
            <a:r>
              <a:rPr lang="tr-TR" sz="2800" b="1" dirty="0" smtClean="0"/>
              <a:t>.</a:t>
            </a:r>
            <a:endParaRPr lang="tr-TR" sz="2800" b="1" dirty="0"/>
          </a:p>
        </p:txBody>
      </p:sp>
    </p:spTree>
    <p:extLst>
      <p:ext uri="{BB962C8B-B14F-4D97-AF65-F5344CB8AC3E}">
        <p14:creationId xmlns:p14="http://schemas.microsoft.com/office/powerpoint/2010/main" val="3149366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848248" y="975532"/>
            <a:ext cx="8915400" cy="4922992"/>
          </a:xfrm>
        </p:spPr>
        <p:txBody>
          <a:bodyPr>
            <a:noAutofit/>
          </a:bodyPr>
          <a:lstStyle/>
          <a:p>
            <a:pPr marL="0" indent="0" algn="ctr">
              <a:buNone/>
            </a:pPr>
            <a:r>
              <a:rPr lang="tr-TR" sz="2400" b="1" dirty="0"/>
              <a:t>Dijital dönüşüm, dijital teknolojilerin insan hayatının her alanında neden olduğu ve etkilediği değişiklikler ile sonuçlanan bir paradigma değişimi olarak algılanmaktadır. Dijital dönüşüm, yerleşik işletmelerin yörüngelerini, endüstrilerin ve değer ağlarının yapılarını değiştirerek hâkim uygulamalarda devrim yaratan radikal veya yıkıcı özelliklere sahip olabilen “teknoloji kaynaklı değişim” olarak da tanımlanabilmektedir. </a:t>
            </a:r>
            <a:endParaRPr lang="tr-TR" sz="2400" b="1" dirty="0" smtClean="0"/>
          </a:p>
          <a:p>
            <a:pPr marL="0" indent="0" algn="ctr">
              <a:buNone/>
            </a:pPr>
            <a:endParaRPr lang="tr-TR" sz="2400" b="1" dirty="0" smtClean="0"/>
          </a:p>
          <a:p>
            <a:pPr marL="0" indent="0" algn="ctr">
              <a:buNone/>
            </a:pPr>
            <a:r>
              <a:rPr lang="tr-TR" sz="2400" b="1" dirty="0" smtClean="0">
                <a:solidFill>
                  <a:srgbClr val="0070C0"/>
                </a:solidFill>
              </a:rPr>
              <a:t>Dijital </a:t>
            </a:r>
            <a:r>
              <a:rPr lang="tr-TR" sz="2400" b="1" dirty="0">
                <a:solidFill>
                  <a:srgbClr val="0070C0"/>
                </a:solidFill>
              </a:rPr>
              <a:t>teknoloji evrimi, sosyal alanlara daha fazla gömülüdür ve bireysel olarak yönlendirilmektedir, bu da dijital teknolojilerle dijital dönüşümü karmaşık ve belirsiz bir süreç haline getirmektedir.</a:t>
            </a:r>
          </a:p>
          <a:p>
            <a:pPr algn="ctr"/>
            <a:endParaRPr lang="tr-TR" sz="2400" b="1" dirty="0"/>
          </a:p>
        </p:txBody>
      </p:sp>
    </p:spTree>
    <p:extLst>
      <p:ext uri="{BB962C8B-B14F-4D97-AF65-F5344CB8AC3E}">
        <p14:creationId xmlns:p14="http://schemas.microsoft.com/office/powerpoint/2010/main" val="2994236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614130" y="688505"/>
            <a:ext cx="8911687" cy="638019"/>
          </a:xfrm>
        </p:spPr>
        <p:txBody>
          <a:bodyPr>
            <a:normAutofit fontScale="90000"/>
          </a:bodyPr>
          <a:lstStyle/>
          <a:p>
            <a:pPr algn="ctr"/>
            <a:r>
              <a:rPr lang="tr-TR" b="1" dirty="0" smtClean="0">
                <a:solidFill>
                  <a:srgbClr val="C00000"/>
                </a:solidFill>
              </a:rPr>
              <a:t>Dijital </a:t>
            </a:r>
            <a:r>
              <a:rPr lang="tr-TR" b="1" dirty="0">
                <a:solidFill>
                  <a:srgbClr val="C00000"/>
                </a:solidFill>
              </a:rPr>
              <a:t>Dönüşümün Etki ve </a:t>
            </a:r>
            <a:r>
              <a:rPr lang="tr-TR" b="1" dirty="0" smtClean="0">
                <a:solidFill>
                  <a:srgbClr val="C00000"/>
                </a:solidFill>
              </a:rPr>
              <a:t>Hedefleri</a:t>
            </a:r>
            <a:endParaRPr lang="tr-TR" dirty="0">
              <a:solidFill>
                <a:srgbClr val="C00000"/>
              </a:solidFill>
            </a:endParaRPr>
          </a:p>
        </p:txBody>
      </p:sp>
      <p:sp>
        <p:nvSpPr>
          <p:cNvPr id="3" name="İçerik Yer Tutucusu 2"/>
          <p:cNvSpPr>
            <a:spLocks noGrp="1"/>
          </p:cNvSpPr>
          <p:nvPr>
            <p:ph idx="1"/>
          </p:nvPr>
        </p:nvSpPr>
        <p:spPr>
          <a:xfrm>
            <a:off x="2009664" y="1219200"/>
            <a:ext cx="7752522" cy="3777622"/>
          </a:xfrm>
        </p:spPr>
        <p:txBody>
          <a:bodyPr>
            <a:noAutofit/>
          </a:bodyPr>
          <a:lstStyle/>
          <a:p>
            <a:pPr marL="0" indent="0" algn="ctr">
              <a:buNone/>
            </a:pPr>
            <a:r>
              <a:rPr lang="tr-TR" sz="2400" b="1" dirty="0"/>
              <a:t>Dijital dönüşüm, özellikle teknoloji yoğun sektörlerde sürekli girişimcilik ve iş dinamizmi kaynağı olmuştur. Bu şirketler aynı anda standart ve yıkıcı olmak üzere iki farklı </a:t>
            </a:r>
            <a:r>
              <a:rPr lang="tr-TR" sz="2400" b="1" dirty="0" err="1"/>
              <a:t>modda</a:t>
            </a:r>
            <a:r>
              <a:rPr lang="tr-TR" sz="2400" b="1" dirty="0"/>
              <a:t> faaliyet gösterecek şekilde kendilerini yeniden organize etmektedirler. </a:t>
            </a:r>
            <a:r>
              <a:rPr lang="tr-TR" sz="2400" b="1" i="1" dirty="0">
                <a:solidFill>
                  <a:srgbClr val="0070C0"/>
                </a:solidFill>
              </a:rPr>
              <a:t>Standart </a:t>
            </a:r>
            <a:r>
              <a:rPr lang="tr-TR" sz="2400" b="1" i="1" dirty="0" err="1">
                <a:solidFill>
                  <a:srgbClr val="0070C0"/>
                </a:solidFill>
              </a:rPr>
              <a:t>mod</a:t>
            </a:r>
            <a:r>
              <a:rPr lang="tr-TR" sz="2400" b="1" i="1" dirty="0">
                <a:solidFill>
                  <a:srgbClr val="0070C0"/>
                </a:solidFill>
              </a:rPr>
              <a:t>, </a:t>
            </a:r>
            <a:r>
              <a:rPr lang="tr-TR" sz="2400" b="1" dirty="0"/>
              <a:t>geleneksel işletmelerin ve operasyonların devam etmesini sağlarken, </a:t>
            </a:r>
            <a:r>
              <a:rPr lang="tr-TR" sz="2400" b="1" i="1" dirty="0">
                <a:solidFill>
                  <a:srgbClr val="0070C0"/>
                </a:solidFill>
              </a:rPr>
              <a:t>yıkıcı </a:t>
            </a:r>
            <a:r>
              <a:rPr lang="tr-TR" sz="2400" b="1" i="1" dirty="0" err="1">
                <a:solidFill>
                  <a:srgbClr val="0070C0"/>
                </a:solidFill>
              </a:rPr>
              <a:t>mod</a:t>
            </a:r>
            <a:r>
              <a:rPr lang="tr-TR" sz="2400" b="1" i="1" dirty="0">
                <a:solidFill>
                  <a:srgbClr val="0070C0"/>
                </a:solidFill>
              </a:rPr>
              <a:t>, </a:t>
            </a:r>
            <a:r>
              <a:rPr lang="tr-TR" sz="2400" b="1" dirty="0"/>
              <a:t>yeni pazarlardan yararlanmak ve teknolojiler, süreçler, mal veya hizmetlerde yenilik yapmak için ek fırsatlar aramaktadır. Pazar liderleri, müşterilerin gelecekteki performans ihtiyaçlarını karşılamak amacıyla yeni teknolojiler geliştirip ticarileştirdikleri için rakiplerinin önüne </a:t>
            </a:r>
            <a:r>
              <a:rPr lang="tr-TR" sz="2400" b="1" dirty="0" smtClean="0"/>
              <a:t>geçmektedir. </a:t>
            </a:r>
            <a:r>
              <a:rPr lang="tr-TR" sz="2400" b="1" dirty="0"/>
              <a:t>Dijital dönüşümün etkilerini pek çok sektörde hissettirdiği aşikardır. </a:t>
            </a:r>
          </a:p>
        </p:txBody>
      </p:sp>
    </p:spTree>
    <p:extLst>
      <p:ext uri="{BB962C8B-B14F-4D97-AF65-F5344CB8AC3E}">
        <p14:creationId xmlns:p14="http://schemas.microsoft.com/office/powerpoint/2010/main" val="2703705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127250" y="1054100"/>
            <a:ext cx="8915400" cy="3777622"/>
          </a:xfrm>
        </p:spPr>
        <p:txBody>
          <a:bodyPr>
            <a:normAutofit/>
          </a:bodyPr>
          <a:lstStyle/>
          <a:p>
            <a:pPr marL="0" indent="0" algn="ctr">
              <a:buNone/>
            </a:pPr>
            <a:r>
              <a:rPr lang="tr-TR" sz="2800" b="1" i="1" dirty="0" smtClean="0"/>
              <a:t>Dijital </a:t>
            </a:r>
            <a:r>
              <a:rPr lang="tr-TR" sz="2800" b="1" i="1" dirty="0"/>
              <a:t>dönüşümün sektörlere yönelik </a:t>
            </a:r>
            <a:r>
              <a:rPr lang="tr-TR" sz="2800" b="1" i="1" dirty="0" smtClean="0"/>
              <a:t>etkileri?</a:t>
            </a:r>
            <a:endParaRPr lang="tr-TR" sz="2800" b="1" i="1" dirty="0"/>
          </a:p>
        </p:txBody>
      </p:sp>
      <p:pic>
        <p:nvPicPr>
          <p:cNvPr id="1026" name="Picture 2" descr="C:\Users\Mevlüt\Desktop\indir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2000" y="2249488"/>
            <a:ext cx="6565900" cy="3388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862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635618" y="675624"/>
            <a:ext cx="9122020" cy="1037265"/>
          </a:xfrm>
        </p:spPr>
        <p:txBody>
          <a:bodyPr>
            <a:normAutofit fontScale="90000"/>
          </a:bodyPr>
          <a:lstStyle/>
          <a:p>
            <a:pPr algn="ctr"/>
            <a:r>
              <a:rPr lang="tr-TR" b="1" dirty="0" smtClean="0">
                <a:solidFill>
                  <a:srgbClr val="002060"/>
                </a:solidFill>
              </a:rPr>
              <a:t>Dijital </a:t>
            </a:r>
            <a:r>
              <a:rPr lang="tr-TR" b="1" dirty="0">
                <a:solidFill>
                  <a:srgbClr val="002060"/>
                </a:solidFill>
              </a:rPr>
              <a:t>Dönüşümün </a:t>
            </a:r>
            <a:r>
              <a:rPr lang="tr-TR" b="1" dirty="0" smtClean="0">
                <a:solidFill>
                  <a:srgbClr val="002060"/>
                </a:solidFill>
              </a:rPr>
              <a:t>Etkileri </a:t>
            </a:r>
            <a:br>
              <a:rPr lang="tr-TR" b="1" dirty="0" smtClean="0">
                <a:solidFill>
                  <a:srgbClr val="002060"/>
                </a:solidFill>
              </a:rPr>
            </a:br>
            <a:r>
              <a:rPr lang="tr-TR" b="1" i="1" dirty="0" smtClean="0">
                <a:solidFill>
                  <a:srgbClr val="C00000"/>
                </a:solidFill>
              </a:rPr>
              <a:t>(Süreç)</a:t>
            </a:r>
            <a:endParaRPr lang="tr-TR" b="1" i="1" dirty="0">
              <a:solidFill>
                <a:srgbClr val="C00000"/>
              </a:solidFill>
            </a:endParaRPr>
          </a:p>
        </p:txBody>
      </p:sp>
      <p:graphicFrame>
        <p:nvGraphicFramePr>
          <p:cNvPr id="4" name="Tablo 3"/>
          <p:cNvGraphicFramePr>
            <a:graphicFrameLocks noGrp="1"/>
          </p:cNvGraphicFramePr>
          <p:nvPr>
            <p:extLst>
              <p:ext uri="{D42A27DB-BD31-4B8C-83A1-F6EECF244321}">
                <p14:modId xmlns:p14="http://schemas.microsoft.com/office/powerpoint/2010/main" val="2363246829"/>
              </p:ext>
            </p:extLst>
          </p:nvPr>
        </p:nvGraphicFramePr>
        <p:xfrm>
          <a:off x="1606997" y="1814371"/>
          <a:ext cx="9610153" cy="3876040"/>
        </p:xfrm>
        <a:graphic>
          <a:graphicData uri="http://schemas.openxmlformats.org/drawingml/2006/table">
            <a:tbl>
              <a:tblPr firstRow="1" bandRow="1">
                <a:tableStyleId>{5940675A-B579-460E-94D1-54222C63F5DA}</a:tableStyleId>
              </a:tblPr>
              <a:tblGrid>
                <a:gridCol w="1483933"/>
                <a:gridCol w="2395470"/>
                <a:gridCol w="5730750"/>
              </a:tblGrid>
              <a:tr h="370840">
                <a:tc>
                  <a:txBody>
                    <a:bodyPr/>
                    <a:lstStyle/>
                    <a:p>
                      <a:pPr algn="ctr"/>
                      <a:r>
                        <a:rPr lang="tr-TR" b="1" dirty="0" smtClean="0"/>
                        <a:t>Etki Konusu</a:t>
                      </a:r>
                      <a:endParaRPr lang="tr-TR" b="1" dirty="0"/>
                    </a:p>
                  </a:txBody>
                  <a:tcPr>
                    <a:solidFill>
                      <a:schemeClr val="tx2">
                        <a:lumMod val="40000"/>
                        <a:lumOff val="60000"/>
                      </a:schemeClr>
                    </a:solidFill>
                  </a:tcPr>
                </a:tc>
                <a:tc>
                  <a:txBody>
                    <a:bodyPr/>
                    <a:lstStyle/>
                    <a:p>
                      <a:pPr algn="ctr"/>
                      <a:r>
                        <a:rPr lang="tr-TR" b="1" dirty="0" smtClean="0"/>
                        <a:t>Etki</a:t>
                      </a:r>
                      <a:endParaRPr lang="tr-TR" b="1" dirty="0"/>
                    </a:p>
                  </a:txBody>
                  <a:tcPr>
                    <a:solidFill>
                      <a:schemeClr val="tx2">
                        <a:lumMod val="40000"/>
                        <a:lumOff val="60000"/>
                      </a:schemeClr>
                    </a:solidFill>
                  </a:tcPr>
                </a:tc>
                <a:tc>
                  <a:txBody>
                    <a:bodyPr/>
                    <a:lstStyle/>
                    <a:p>
                      <a:pPr algn="ctr"/>
                      <a:r>
                        <a:rPr lang="tr-TR" b="1" dirty="0" smtClean="0"/>
                        <a:t>Tanım</a:t>
                      </a:r>
                      <a:endParaRPr lang="tr-TR" b="1" dirty="0"/>
                    </a:p>
                  </a:txBody>
                  <a:tcPr>
                    <a:solidFill>
                      <a:schemeClr val="tx2">
                        <a:lumMod val="40000"/>
                        <a:lumOff val="60000"/>
                      </a:schemeClr>
                    </a:solidFill>
                  </a:tcPr>
                </a:tc>
              </a:tr>
              <a:tr h="370840">
                <a:tc>
                  <a:txBody>
                    <a:bodyPr/>
                    <a:lstStyle/>
                    <a:p>
                      <a:r>
                        <a:rPr lang="tr-TR" b="1" dirty="0" smtClean="0">
                          <a:solidFill>
                            <a:srgbClr val="002060"/>
                          </a:solidFill>
                        </a:rPr>
                        <a:t>Süreç</a:t>
                      </a:r>
                      <a:endParaRPr lang="tr-TR" b="1" dirty="0">
                        <a:solidFill>
                          <a:srgbClr val="002060"/>
                        </a:solidFill>
                      </a:endParaRPr>
                    </a:p>
                  </a:txBody>
                  <a:tcPr/>
                </a:tc>
                <a:tc>
                  <a:txBody>
                    <a:bodyPr/>
                    <a:lstStyle/>
                    <a:p>
                      <a:pPr algn="ctr"/>
                      <a:r>
                        <a:rPr lang="tr-TR" b="1" i="1" dirty="0" smtClean="0"/>
                        <a:t>Şeffaflık</a:t>
                      </a:r>
                      <a:endParaRPr lang="tr-TR" b="1" i="1" dirty="0"/>
                    </a:p>
                  </a:txBody>
                  <a:tcPr anchor="ctr"/>
                </a:tc>
                <a:tc>
                  <a:txBody>
                    <a:bodyPr/>
                    <a:lstStyle/>
                    <a:p>
                      <a:r>
                        <a:rPr lang="tr-TR" dirty="0" smtClean="0"/>
                        <a:t>Yönetim için şeffaflık artırılır.</a:t>
                      </a:r>
                      <a:endParaRPr lang="tr-TR" dirty="0"/>
                    </a:p>
                  </a:txBody>
                  <a:tcPr/>
                </a:tc>
              </a:tr>
              <a:tr h="370840">
                <a:tc>
                  <a:txBody>
                    <a:bodyPr/>
                    <a:lstStyle/>
                    <a:p>
                      <a:endParaRPr lang="tr-TR" b="1" dirty="0">
                        <a:solidFill>
                          <a:srgbClr val="002060"/>
                        </a:solidFill>
                      </a:endParaRPr>
                    </a:p>
                  </a:txBody>
                  <a:tcPr/>
                </a:tc>
                <a:tc>
                  <a:txBody>
                    <a:bodyPr/>
                    <a:lstStyle/>
                    <a:p>
                      <a:pPr algn="ctr"/>
                      <a:r>
                        <a:rPr lang="tr-TR" b="1" i="1" dirty="0" smtClean="0"/>
                        <a:t>Hız</a:t>
                      </a:r>
                      <a:endParaRPr lang="tr-TR" b="1" i="1" dirty="0"/>
                    </a:p>
                  </a:txBody>
                  <a:tcPr anchor="ctr"/>
                </a:tc>
                <a:tc>
                  <a:txBody>
                    <a:bodyPr/>
                    <a:lstStyle/>
                    <a:p>
                      <a:r>
                        <a:rPr lang="tr-TR" dirty="0" smtClean="0"/>
                        <a:t>Süreçler hazırlanır</a:t>
                      </a:r>
                      <a:endParaRPr lang="tr-TR" dirty="0"/>
                    </a:p>
                  </a:txBody>
                  <a:tcPr/>
                </a:tc>
              </a:tr>
              <a:tr h="370840">
                <a:tc>
                  <a:txBody>
                    <a:bodyPr/>
                    <a:lstStyle/>
                    <a:p>
                      <a:endParaRPr lang="tr-TR" b="1" dirty="0">
                        <a:solidFill>
                          <a:srgbClr val="002060"/>
                        </a:solidFill>
                      </a:endParaRPr>
                    </a:p>
                  </a:txBody>
                  <a:tcPr/>
                </a:tc>
                <a:tc>
                  <a:txBody>
                    <a:bodyPr/>
                    <a:lstStyle/>
                    <a:p>
                      <a:pPr algn="ctr"/>
                      <a:r>
                        <a:rPr lang="tr-TR" b="1" i="1" dirty="0" smtClean="0"/>
                        <a:t>Etki</a:t>
                      </a:r>
                      <a:endParaRPr lang="tr-TR" b="1" i="1" dirty="0"/>
                    </a:p>
                  </a:txBody>
                  <a:tcPr anchor="ctr"/>
                </a:tc>
                <a:tc>
                  <a:txBody>
                    <a:bodyPr/>
                    <a:lstStyle/>
                    <a:p>
                      <a:r>
                        <a:rPr lang="tr-TR" dirty="0" smtClean="0"/>
                        <a:t>Süreçler daha etkili hale gelir</a:t>
                      </a:r>
                      <a:endParaRPr lang="tr-TR" dirty="0"/>
                    </a:p>
                  </a:txBody>
                  <a:tcPr/>
                </a:tc>
              </a:tr>
              <a:tr h="370840">
                <a:tc>
                  <a:txBody>
                    <a:bodyPr/>
                    <a:lstStyle/>
                    <a:p>
                      <a:endParaRPr lang="tr-TR" b="1" dirty="0">
                        <a:solidFill>
                          <a:srgbClr val="002060"/>
                        </a:solidFill>
                      </a:endParaRPr>
                    </a:p>
                  </a:txBody>
                  <a:tcPr/>
                </a:tc>
                <a:tc>
                  <a:txBody>
                    <a:bodyPr/>
                    <a:lstStyle/>
                    <a:p>
                      <a:pPr algn="ctr"/>
                      <a:r>
                        <a:rPr lang="tr-TR" b="1" i="1" dirty="0" smtClean="0"/>
                        <a:t>Verimlilik</a:t>
                      </a:r>
                      <a:endParaRPr lang="tr-TR" b="1" i="1" dirty="0"/>
                    </a:p>
                  </a:txBody>
                  <a:tcPr anchor="ctr"/>
                </a:tc>
                <a:tc>
                  <a:txBody>
                    <a:bodyPr/>
                    <a:lstStyle/>
                    <a:p>
                      <a:r>
                        <a:rPr lang="tr-TR" dirty="0" smtClean="0"/>
                        <a:t>Süreçler daha verimli hale gelir.</a:t>
                      </a:r>
                      <a:endParaRPr lang="tr-TR" dirty="0"/>
                    </a:p>
                  </a:txBody>
                  <a:tcPr/>
                </a:tc>
              </a:tr>
              <a:tr h="370840">
                <a:tc>
                  <a:txBody>
                    <a:bodyPr/>
                    <a:lstStyle/>
                    <a:p>
                      <a:endParaRPr lang="tr-TR" b="1" dirty="0">
                        <a:solidFill>
                          <a:srgbClr val="002060"/>
                        </a:solidFill>
                      </a:endParaRPr>
                    </a:p>
                  </a:txBody>
                  <a:tcPr/>
                </a:tc>
                <a:tc>
                  <a:txBody>
                    <a:bodyPr/>
                    <a:lstStyle/>
                    <a:p>
                      <a:pPr algn="ctr"/>
                      <a:r>
                        <a:rPr lang="tr-TR" b="1" i="1" dirty="0" smtClean="0"/>
                        <a:t>Entegrasyon</a:t>
                      </a:r>
                      <a:endParaRPr lang="tr-TR" b="1" i="1" dirty="0"/>
                    </a:p>
                  </a:txBody>
                  <a:tcPr anchor="ctr"/>
                </a:tc>
                <a:tc>
                  <a:txBody>
                    <a:bodyPr/>
                    <a:lstStyle/>
                    <a:p>
                      <a:r>
                        <a:rPr lang="tr-TR" dirty="0" smtClean="0"/>
                        <a:t>Süreçler yeni entegre süreçlerle birleştirilebilir</a:t>
                      </a:r>
                      <a:endParaRPr lang="tr-TR" dirty="0"/>
                    </a:p>
                  </a:txBody>
                  <a:tcPr/>
                </a:tc>
              </a:tr>
              <a:tr h="370840">
                <a:tc>
                  <a:txBody>
                    <a:bodyPr/>
                    <a:lstStyle/>
                    <a:p>
                      <a:endParaRPr lang="tr-TR" b="1" dirty="0">
                        <a:solidFill>
                          <a:srgbClr val="002060"/>
                        </a:solidFill>
                      </a:endParaRPr>
                    </a:p>
                  </a:txBody>
                  <a:tcPr/>
                </a:tc>
                <a:tc>
                  <a:txBody>
                    <a:bodyPr/>
                    <a:lstStyle/>
                    <a:p>
                      <a:pPr algn="ctr"/>
                      <a:r>
                        <a:rPr lang="tr-TR" b="1" i="1" dirty="0" smtClean="0"/>
                        <a:t>Otomasyon</a:t>
                      </a:r>
                      <a:endParaRPr lang="tr-TR" b="1" i="1" dirty="0"/>
                    </a:p>
                  </a:txBody>
                  <a:tcPr anchor="ctr"/>
                </a:tc>
                <a:tc>
                  <a:txBody>
                    <a:bodyPr/>
                    <a:lstStyle/>
                    <a:p>
                      <a:r>
                        <a:rPr lang="tr-TR" dirty="0" smtClean="0"/>
                        <a:t>İnsan iş gücü değiştirilebilir</a:t>
                      </a:r>
                      <a:endParaRPr lang="tr-TR" dirty="0"/>
                    </a:p>
                  </a:txBody>
                  <a:tcPr/>
                </a:tc>
              </a:tr>
              <a:tr h="370840">
                <a:tc>
                  <a:txBody>
                    <a:bodyPr/>
                    <a:lstStyle/>
                    <a:p>
                      <a:endParaRPr lang="tr-TR" b="1" dirty="0">
                        <a:solidFill>
                          <a:srgbClr val="002060"/>
                        </a:solidFill>
                      </a:endParaRPr>
                    </a:p>
                  </a:txBody>
                  <a:tcPr/>
                </a:tc>
                <a:tc>
                  <a:txBody>
                    <a:bodyPr/>
                    <a:lstStyle/>
                    <a:p>
                      <a:pPr algn="ctr"/>
                      <a:r>
                        <a:rPr lang="tr-TR" b="1" i="1" dirty="0" smtClean="0"/>
                        <a:t>Yasal Yükümlülükler</a:t>
                      </a:r>
                      <a:endParaRPr lang="tr-TR" b="1" i="1" dirty="0"/>
                    </a:p>
                  </a:txBody>
                  <a:tcPr anchor="ctr"/>
                </a:tc>
                <a:tc>
                  <a:txBody>
                    <a:bodyPr/>
                    <a:lstStyle/>
                    <a:p>
                      <a:r>
                        <a:rPr lang="tr-TR" dirty="0" smtClean="0"/>
                        <a:t>Yasal gereklilikler daha kolay ve sistemli bir şekilde uygulanır.</a:t>
                      </a:r>
                      <a:endParaRPr lang="tr-TR" dirty="0"/>
                    </a:p>
                  </a:txBody>
                  <a:tcPr/>
                </a:tc>
              </a:tr>
              <a:tr h="370840">
                <a:tc>
                  <a:txBody>
                    <a:bodyPr/>
                    <a:lstStyle/>
                    <a:p>
                      <a:endParaRPr lang="tr-TR"/>
                    </a:p>
                  </a:txBody>
                  <a:tcPr/>
                </a:tc>
                <a:tc>
                  <a:txBody>
                    <a:bodyPr/>
                    <a:lstStyle/>
                    <a:p>
                      <a:pPr algn="ctr"/>
                      <a:r>
                        <a:rPr lang="tr-TR" b="1" i="1" dirty="0" smtClean="0"/>
                        <a:t>Müşteri Katılımı</a:t>
                      </a:r>
                      <a:endParaRPr lang="tr-TR" b="1" i="1" dirty="0"/>
                    </a:p>
                  </a:txBody>
                  <a:tcPr anchor="ctr"/>
                </a:tc>
                <a:tc>
                  <a:txBody>
                    <a:bodyPr/>
                    <a:lstStyle/>
                    <a:p>
                      <a:r>
                        <a:rPr lang="tr-TR" dirty="0" smtClean="0"/>
                        <a:t>Müşterilerin süreç katılımındaki değişikliklerin derecesi değişir.</a:t>
                      </a:r>
                      <a:endParaRPr lang="tr-TR" dirty="0"/>
                    </a:p>
                  </a:txBody>
                  <a:tcPr/>
                </a:tc>
              </a:tr>
            </a:tbl>
          </a:graphicData>
        </a:graphic>
      </p:graphicFrame>
    </p:spTree>
    <p:extLst>
      <p:ext uri="{BB962C8B-B14F-4D97-AF65-F5344CB8AC3E}">
        <p14:creationId xmlns:p14="http://schemas.microsoft.com/office/powerpoint/2010/main" val="2776529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635618" y="675624"/>
            <a:ext cx="9122020" cy="1037265"/>
          </a:xfrm>
        </p:spPr>
        <p:txBody>
          <a:bodyPr>
            <a:normAutofit fontScale="90000"/>
          </a:bodyPr>
          <a:lstStyle/>
          <a:p>
            <a:pPr algn="ctr"/>
            <a:r>
              <a:rPr lang="tr-TR" b="1" dirty="0" smtClean="0">
                <a:solidFill>
                  <a:srgbClr val="002060"/>
                </a:solidFill>
              </a:rPr>
              <a:t>Dijital </a:t>
            </a:r>
            <a:r>
              <a:rPr lang="tr-TR" b="1" dirty="0">
                <a:solidFill>
                  <a:srgbClr val="002060"/>
                </a:solidFill>
              </a:rPr>
              <a:t>Dönüşümün </a:t>
            </a:r>
            <a:r>
              <a:rPr lang="tr-TR" b="1" dirty="0" smtClean="0">
                <a:solidFill>
                  <a:srgbClr val="002060"/>
                </a:solidFill>
              </a:rPr>
              <a:t>Etkileri </a:t>
            </a:r>
            <a:br>
              <a:rPr lang="tr-TR" b="1" dirty="0" smtClean="0">
                <a:solidFill>
                  <a:srgbClr val="002060"/>
                </a:solidFill>
              </a:rPr>
            </a:br>
            <a:r>
              <a:rPr lang="tr-TR" b="1" i="1" dirty="0" smtClean="0">
                <a:solidFill>
                  <a:srgbClr val="C00000"/>
                </a:solidFill>
              </a:rPr>
              <a:t>(Personel)</a:t>
            </a:r>
            <a:endParaRPr lang="tr-TR" b="1" i="1" dirty="0">
              <a:solidFill>
                <a:srgbClr val="C00000"/>
              </a:solidFill>
            </a:endParaRPr>
          </a:p>
        </p:txBody>
      </p:sp>
      <p:graphicFrame>
        <p:nvGraphicFramePr>
          <p:cNvPr id="4" name="Tablo 3"/>
          <p:cNvGraphicFramePr>
            <a:graphicFrameLocks noGrp="1"/>
          </p:cNvGraphicFramePr>
          <p:nvPr>
            <p:extLst>
              <p:ext uri="{D42A27DB-BD31-4B8C-83A1-F6EECF244321}">
                <p14:modId xmlns:p14="http://schemas.microsoft.com/office/powerpoint/2010/main" val="4208515609"/>
              </p:ext>
            </p:extLst>
          </p:nvPr>
        </p:nvGraphicFramePr>
        <p:xfrm>
          <a:off x="1606997" y="1814371"/>
          <a:ext cx="9610153" cy="3337560"/>
        </p:xfrm>
        <a:graphic>
          <a:graphicData uri="http://schemas.openxmlformats.org/drawingml/2006/table">
            <a:tbl>
              <a:tblPr firstRow="1" bandRow="1">
                <a:tableStyleId>{5940675A-B579-460E-94D1-54222C63F5DA}</a:tableStyleId>
              </a:tblPr>
              <a:tblGrid>
                <a:gridCol w="1483933"/>
                <a:gridCol w="2395470"/>
                <a:gridCol w="5730750"/>
              </a:tblGrid>
              <a:tr h="370840">
                <a:tc>
                  <a:txBody>
                    <a:bodyPr/>
                    <a:lstStyle/>
                    <a:p>
                      <a:pPr algn="ctr"/>
                      <a:r>
                        <a:rPr lang="tr-TR" b="1" dirty="0" smtClean="0"/>
                        <a:t>Etki Konusu</a:t>
                      </a:r>
                      <a:endParaRPr lang="tr-TR" b="1" dirty="0"/>
                    </a:p>
                  </a:txBody>
                  <a:tcPr>
                    <a:solidFill>
                      <a:schemeClr val="tx2">
                        <a:lumMod val="40000"/>
                        <a:lumOff val="60000"/>
                      </a:schemeClr>
                    </a:solidFill>
                  </a:tcPr>
                </a:tc>
                <a:tc>
                  <a:txBody>
                    <a:bodyPr/>
                    <a:lstStyle/>
                    <a:p>
                      <a:pPr algn="ctr"/>
                      <a:r>
                        <a:rPr lang="tr-TR" b="1" dirty="0" smtClean="0"/>
                        <a:t>Etki</a:t>
                      </a:r>
                      <a:endParaRPr lang="tr-TR" b="1" dirty="0"/>
                    </a:p>
                  </a:txBody>
                  <a:tcPr>
                    <a:solidFill>
                      <a:schemeClr val="tx2">
                        <a:lumMod val="40000"/>
                        <a:lumOff val="60000"/>
                      </a:schemeClr>
                    </a:solidFill>
                  </a:tcPr>
                </a:tc>
                <a:tc>
                  <a:txBody>
                    <a:bodyPr/>
                    <a:lstStyle/>
                    <a:p>
                      <a:pPr algn="ctr"/>
                      <a:r>
                        <a:rPr lang="tr-TR" b="1" dirty="0" smtClean="0"/>
                        <a:t>Tanım</a:t>
                      </a:r>
                      <a:endParaRPr lang="tr-TR" b="1" dirty="0"/>
                    </a:p>
                  </a:txBody>
                  <a:tcPr>
                    <a:solidFill>
                      <a:schemeClr val="tx2">
                        <a:lumMod val="40000"/>
                        <a:lumOff val="60000"/>
                      </a:schemeClr>
                    </a:solidFill>
                  </a:tcPr>
                </a:tc>
              </a:tr>
              <a:tr h="370840">
                <a:tc>
                  <a:txBody>
                    <a:bodyPr/>
                    <a:lstStyle/>
                    <a:p>
                      <a:pPr algn="ctr"/>
                      <a:r>
                        <a:rPr lang="tr-TR" b="1" dirty="0" smtClean="0">
                          <a:solidFill>
                            <a:srgbClr val="002060"/>
                          </a:solidFill>
                        </a:rPr>
                        <a:t>Personel</a:t>
                      </a:r>
                      <a:endParaRPr lang="tr-TR" b="1" dirty="0">
                        <a:solidFill>
                          <a:srgbClr val="002060"/>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tr-TR" b="1" dirty="0" smtClean="0">
                          <a:solidFill>
                            <a:schemeClr val="tx1"/>
                          </a:solidFill>
                        </a:rPr>
                        <a:t>Beceri Eksikliği</a:t>
                      </a:r>
                    </a:p>
                  </a:txBody>
                  <a:tcPr anchor="ctr"/>
                </a:tc>
                <a:tc>
                  <a:txBody>
                    <a:bodyPr/>
                    <a:lstStyle/>
                    <a:p>
                      <a:r>
                        <a:rPr lang="tr-TR" dirty="0" smtClean="0"/>
                        <a:t>Beceri eksikliği dijital dönüşüm ile giderilebilir.</a:t>
                      </a:r>
                      <a:endParaRPr lang="tr-TR" dirty="0"/>
                    </a:p>
                  </a:txBody>
                  <a:tcPr/>
                </a:tc>
              </a:tr>
              <a:tr h="370840">
                <a:tc>
                  <a:txBody>
                    <a:bodyPr/>
                    <a:lstStyle/>
                    <a:p>
                      <a:endParaRPr lang="tr-TR" b="1" dirty="0">
                        <a:solidFill>
                          <a:srgbClr val="002060"/>
                        </a:solidFill>
                      </a:endParaRPr>
                    </a:p>
                  </a:txBody>
                  <a:tcPr/>
                </a:tc>
                <a:tc>
                  <a:txBody>
                    <a:bodyPr/>
                    <a:lstStyle/>
                    <a:p>
                      <a:pPr algn="ctr"/>
                      <a:r>
                        <a:rPr lang="tr-TR" b="1" i="1" dirty="0" smtClean="0">
                          <a:solidFill>
                            <a:schemeClr val="tx1"/>
                          </a:solidFill>
                        </a:rPr>
                        <a:t>Güçlendirme</a:t>
                      </a:r>
                      <a:endParaRPr lang="tr-TR" b="1" i="1" dirty="0">
                        <a:solidFill>
                          <a:schemeClr val="tx1"/>
                        </a:solidFill>
                      </a:endParaRPr>
                    </a:p>
                  </a:txBody>
                  <a:tcPr anchor="ctr"/>
                </a:tc>
                <a:tc>
                  <a:txBody>
                    <a:bodyPr/>
                    <a:lstStyle/>
                    <a:p>
                      <a:r>
                        <a:rPr lang="tr-TR" dirty="0" smtClean="0"/>
                        <a:t>Çalışanlar karar verme sürecine dahil olur.</a:t>
                      </a:r>
                      <a:endParaRPr lang="tr-TR" dirty="0"/>
                    </a:p>
                  </a:txBody>
                  <a:tcPr/>
                </a:tc>
              </a:tr>
              <a:tr h="370840">
                <a:tc>
                  <a:txBody>
                    <a:bodyPr/>
                    <a:lstStyle/>
                    <a:p>
                      <a:endParaRPr lang="tr-TR" b="1" dirty="0">
                        <a:solidFill>
                          <a:srgbClr val="002060"/>
                        </a:solidFill>
                      </a:endParaRPr>
                    </a:p>
                  </a:txBody>
                  <a:tcPr/>
                </a:tc>
                <a:tc>
                  <a:txBody>
                    <a:bodyPr/>
                    <a:lstStyle/>
                    <a:p>
                      <a:pPr algn="ctr"/>
                      <a:r>
                        <a:rPr lang="tr-TR" b="1" i="1" dirty="0" smtClean="0">
                          <a:solidFill>
                            <a:schemeClr val="tx1"/>
                          </a:solidFill>
                        </a:rPr>
                        <a:t>Yaratıcılık</a:t>
                      </a:r>
                      <a:endParaRPr lang="tr-TR" b="1" i="1" dirty="0">
                        <a:solidFill>
                          <a:schemeClr val="tx1"/>
                        </a:solidFill>
                      </a:endParaRPr>
                    </a:p>
                  </a:txBody>
                  <a:tcPr anchor="ctr"/>
                </a:tc>
                <a:tc>
                  <a:txBody>
                    <a:bodyPr/>
                    <a:lstStyle/>
                    <a:p>
                      <a:r>
                        <a:rPr lang="tr-TR" dirty="0" smtClean="0"/>
                        <a:t>Yaratıcılık teşvik edilir veya sınırlandırılır</a:t>
                      </a:r>
                      <a:endParaRPr lang="tr-TR" dirty="0"/>
                    </a:p>
                  </a:txBody>
                  <a:tcPr/>
                </a:tc>
              </a:tr>
              <a:tr h="370840">
                <a:tc>
                  <a:txBody>
                    <a:bodyPr/>
                    <a:lstStyle/>
                    <a:p>
                      <a:endParaRPr lang="tr-TR" b="1" dirty="0">
                        <a:solidFill>
                          <a:srgbClr val="002060"/>
                        </a:solidFill>
                      </a:endParaRPr>
                    </a:p>
                  </a:txBody>
                  <a:tcPr/>
                </a:tc>
                <a:tc>
                  <a:txBody>
                    <a:bodyPr/>
                    <a:lstStyle/>
                    <a:p>
                      <a:pPr algn="ctr"/>
                      <a:r>
                        <a:rPr lang="tr-TR" b="1" i="1" dirty="0" err="1" smtClean="0">
                          <a:solidFill>
                            <a:schemeClr val="tx1"/>
                          </a:solidFill>
                        </a:rPr>
                        <a:t>Güvenlik+Sağlık</a:t>
                      </a:r>
                      <a:endParaRPr lang="tr-TR" b="1" i="1" dirty="0">
                        <a:solidFill>
                          <a:schemeClr val="tx1"/>
                        </a:solidFill>
                      </a:endParaRPr>
                    </a:p>
                  </a:txBody>
                  <a:tcPr anchor="ctr"/>
                </a:tc>
                <a:tc>
                  <a:txBody>
                    <a:bodyPr/>
                    <a:lstStyle/>
                    <a:p>
                      <a:r>
                        <a:rPr lang="tr-TR" dirty="0" smtClean="0"/>
                        <a:t>Personel güvenliği ve refahına önem verilir</a:t>
                      </a:r>
                      <a:endParaRPr lang="tr-TR" dirty="0"/>
                    </a:p>
                  </a:txBody>
                  <a:tcPr/>
                </a:tc>
              </a:tr>
              <a:tr h="370840">
                <a:tc>
                  <a:txBody>
                    <a:bodyPr/>
                    <a:lstStyle/>
                    <a:p>
                      <a:endParaRPr lang="tr-TR" b="1" dirty="0">
                        <a:solidFill>
                          <a:srgbClr val="002060"/>
                        </a:solidFill>
                      </a:endParaRPr>
                    </a:p>
                  </a:txBody>
                  <a:tcPr/>
                </a:tc>
                <a:tc>
                  <a:txBody>
                    <a:bodyPr/>
                    <a:lstStyle/>
                    <a:p>
                      <a:pPr algn="ctr"/>
                      <a:r>
                        <a:rPr lang="tr-TR" b="1" i="1" dirty="0" smtClean="0">
                          <a:solidFill>
                            <a:schemeClr val="tx1"/>
                          </a:solidFill>
                        </a:rPr>
                        <a:t>İşe Alma</a:t>
                      </a:r>
                      <a:endParaRPr lang="tr-TR" b="1" i="1" dirty="0">
                        <a:solidFill>
                          <a:schemeClr val="tx1"/>
                        </a:solidFill>
                      </a:endParaRPr>
                    </a:p>
                  </a:txBody>
                  <a:tcPr anchor="ctr"/>
                </a:tc>
                <a:tc>
                  <a:txBody>
                    <a:bodyPr/>
                    <a:lstStyle/>
                    <a:p>
                      <a:r>
                        <a:rPr lang="tr-TR" dirty="0" smtClean="0"/>
                        <a:t>Yeni yaklaşımlarla yeni personel işe alınabilir</a:t>
                      </a:r>
                      <a:endParaRPr lang="tr-TR" dirty="0"/>
                    </a:p>
                  </a:txBody>
                  <a:tcPr/>
                </a:tc>
              </a:tr>
              <a:tr h="370840">
                <a:tc>
                  <a:txBody>
                    <a:bodyPr/>
                    <a:lstStyle/>
                    <a:p>
                      <a:endParaRPr lang="tr-TR" b="1" dirty="0">
                        <a:solidFill>
                          <a:srgbClr val="002060"/>
                        </a:solidFill>
                      </a:endParaRPr>
                    </a:p>
                  </a:txBody>
                  <a:tcPr/>
                </a:tc>
                <a:tc>
                  <a:txBody>
                    <a:bodyPr/>
                    <a:lstStyle/>
                    <a:p>
                      <a:pPr algn="ctr"/>
                      <a:endParaRPr lang="tr-TR" b="1" i="1" dirty="0">
                        <a:solidFill>
                          <a:schemeClr val="tx1"/>
                        </a:solidFill>
                      </a:endParaRPr>
                    </a:p>
                  </a:txBody>
                  <a:tcPr anchor="ctr"/>
                </a:tc>
                <a:tc>
                  <a:txBody>
                    <a:bodyPr/>
                    <a:lstStyle/>
                    <a:p>
                      <a:endParaRPr lang="tr-TR" dirty="0"/>
                    </a:p>
                  </a:txBody>
                  <a:tcPr/>
                </a:tc>
              </a:tr>
              <a:tr h="370840">
                <a:tc>
                  <a:txBody>
                    <a:bodyPr/>
                    <a:lstStyle/>
                    <a:p>
                      <a:endParaRPr lang="tr-TR" b="1" dirty="0">
                        <a:solidFill>
                          <a:srgbClr val="002060"/>
                        </a:solidFill>
                      </a:endParaRPr>
                    </a:p>
                  </a:txBody>
                  <a:tcPr/>
                </a:tc>
                <a:tc>
                  <a:txBody>
                    <a:bodyPr/>
                    <a:lstStyle/>
                    <a:p>
                      <a:pPr algn="ctr"/>
                      <a:endParaRPr lang="tr-TR" b="1" i="1" dirty="0">
                        <a:solidFill>
                          <a:schemeClr val="tx1"/>
                        </a:solidFill>
                      </a:endParaRPr>
                    </a:p>
                  </a:txBody>
                  <a:tcPr anchor="ctr"/>
                </a:tc>
                <a:tc>
                  <a:txBody>
                    <a:bodyPr/>
                    <a:lstStyle/>
                    <a:p>
                      <a:endParaRPr lang="tr-TR" dirty="0"/>
                    </a:p>
                  </a:txBody>
                  <a:tcPr/>
                </a:tc>
              </a:tr>
              <a:tr h="370840">
                <a:tc>
                  <a:txBody>
                    <a:bodyPr/>
                    <a:lstStyle/>
                    <a:p>
                      <a:endParaRPr lang="tr-TR"/>
                    </a:p>
                  </a:txBody>
                  <a:tcPr/>
                </a:tc>
                <a:tc>
                  <a:txBody>
                    <a:bodyPr/>
                    <a:lstStyle/>
                    <a:p>
                      <a:pPr algn="ctr"/>
                      <a:endParaRPr lang="tr-TR" b="1" i="1" dirty="0">
                        <a:solidFill>
                          <a:schemeClr val="tx1"/>
                        </a:solidFill>
                      </a:endParaRPr>
                    </a:p>
                  </a:txBody>
                  <a:tcPr anchor="ctr"/>
                </a:tc>
                <a:tc>
                  <a:txBody>
                    <a:bodyPr/>
                    <a:lstStyle/>
                    <a:p>
                      <a:endParaRPr lang="tr-TR" dirty="0"/>
                    </a:p>
                  </a:txBody>
                  <a:tcPr/>
                </a:tc>
              </a:tr>
            </a:tbl>
          </a:graphicData>
        </a:graphic>
      </p:graphicFrame>
    </p:spTree>
    <p:extLst>
      <p:ext uri="{BB962C8B-B14F-4D97-AF65-F5344CB8AC3E}">
        <p14:creationId xmlns:p14="http://schemas.microsoft.com/office/powerpoint/2010/main" val="1260527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983248" y="1613945"/>
            <a:ext cx="8380983" cy="2123658"/>
          </a:xfrm>
          <a:prstGeom prst="rect">
            <a:avLst/>
          </a:prstGeom>
        </p:spPr>
        <p:txBody>
          <a:bodyPr wrap="square">
            <a:spAutoFit/>
          </a:bodyPr>
          <a:lstStyle/>
          <a:p>
            <a:pPr algn="ctr"/>
            <a:r>
              <a:rPr lang="tr-TR" sz="2200" b="1" dirty="0" smtClean="0"/>
              <a:t>Web </a:t>
            </a:r>
            <a:r>
              <a:rPr lang="tr-TR" sz="2200" b="1" dirty="0"/>
              <a:t>1.0’da az sayıda içerik üretici buna karşın çok sayıda okuyucu bulunmaktaydı. Web sayfaları, bilgilendirme amaçlı oluşturulmaktaydı ve Web 1.0; birbirine bağlı, sadece internet üzerinden erişilebilen </a:t>
            </a:r>
            <a:r>
              <a:rPr lang="tr-TR" sz="2200" b="1" dirty="0" err="1"/>
              <a:t>hiper</a:t>
            </a:r>
            <a:r>
              <a:rPr lang="tr-TR" sz="2200" b="1" dirty="0"/>
              <a:t> metin belgeler sistemi olarak </a:t>
            </a:r>
            <a:r>
              <a:rPr lang="tr-TR" sz="2200" b="1" dirty="0" smtClean="0"/>
              <a:t>isimlendirilmekteydi.</a:t>
            </a:r>
          </a:p>
          <a:p>
            <a:pPr marL="342900" indent="-342900" algn="just">
              <a:buFont typeface="Wingdings" pitchFamily="2" charset="2"/>
              <a:buChar char="q"/>
            </a:pPr>
            <a:endParaRPr lang="tr-TR" sz="2200" b="1" dirty="0" smtClean="0"/>
          </a:p>
        </p:txBody>
      </p:sp>
    </p:spTree>
    <p:extLst>
      <p:ext uri="{BB962C8B-B14F-4D97-AF65-F5344CB8AC3E}">
        <p14:creationId xmlns:p14="http://schemas.microsoft.com/office/powerpoint/2010/main" val="2088334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648497" y="559715"/>
            <a:ext cx="9122020" cy="1037265"/>
          </a:xfrm>
        </p:spPr>
        <p:txBody>
          <a:bodyPr>
            <a:normAutofit fontScale="90000"/>
          </a:bodyPr>
          <a:lstStyle/>
          <a:p>
            <a:pPr algn="ctr"/>
            <a:r>
              <a:rPr lang="tr-TR" b="1" dirty="0" smtClean="0">
                <a:solidFill>
                  <a:srgbClr val="002060"/>
                </a:solidFill>
              </a:rPr>
              <a:t>Dijital </a:t>
            </a:r>
            <a:r>
              <a:rPr lang="tr-TR" b="1" dirty="0">
                <a:solidFill>
                  <a:srgbClr val="002060"/>
                </a:solidFill>
              </a:rPr>
              <a:t>Dönüşümün </a:t>
            </a:r>
            <a:r>
              <a:rPr lang="tr-TR" b="1" dirty="0" smtClean="0">
                <a:solidFill>
                  <a:srgbClr val="002060"/>
                </a:solidFill>
              </a:rPr>
              <a:t>Etkileri </a:t>
            </a:r>
            <a:br>
              <a:rPr lang="tr-TR" b="1" dirty="0" smtClean="0">
                <a:solidFill>
                  <a:srgbClr val="002060"/>
                </a:solidFill>
              </a:rPr>
            </a:br>
            <a:r>
              <a:rPr lang="tr-TR" b="1" i="1" dirty="0" smtClean="0">
                <a:solidFill>
                  <a:srgbClr val="C00000"/>
                </a:solidFill>
              </a:rPr>
              <a:t>(Verilerin Kullanılması)</a:t>
            </a:r>
            <a:endParaRPr lang="tr-TR" b="1" i="1" dirty="0">
              <a:solidFill>
                <a:srgbClr val="C00000"/>
              </a:solidFill>
            </a:endParaRPr>
          </a:p>
        </p:txBody>
      </p:sp>
      <p:graphicFrame>
        <p:nvGraphicFramePr>
          <p:cNvPr id="4" name="Tablo 3"/>
          <p:cNvGraphicFramePr>
            <a:graphicFrameLocks noGrp="1"/>
          </p:cNvGraphicFramePr>
          <p:nvPr>
            <p:extLst>
              <p:ext uri="{D42A27DB-BD31-4B8C-83A1-F6EECF244321}">
                <p14:modId xmlns:p14="http://schemas.microsoft.com/office/powerpoint/2010/main" val="2481214510"/>
              </p:ext>
            </p:extLst>
          </p:nvPr>
        </p:nvGraphicFramePr>
        <p:xfrm>
          <a:off x="1581239" y="1621187"/>
          <a:ext cx="9610153" cy="4856480"/>
        </p:xfrm>
        <a:graphic>
          <a:graphicData uri="http://schemas.openxmlformats.org/drawingml/2006/table">
            <a:tbl>
              <a:tblPr firstRow="1" bandRow="1">
                <a:tableStyleId>{5940675A-B579-460E-94D1-54222C63F5DA}</a:tableStyleId>
              </a:tblPr>
              <a:tblGrid>
                <a:gridCol w="1630473"/>
                <a:gridCol w="2248930"/>
                <a:gridCol w="5730750"/>
              </a:tblGrid>
              <a:tr h="370840">
                <a:tc>
                  <a:txBody>
                    <a:bodyPr/>
                    <a:lstStyle/>
                    <a:p>
                      <a:pPr algn="ctr"/>
                      <a:r>
                        <a:rPr lang="tr-TR" b="1" dirty="0" smtClean="0"/>
                        <a:t>Etki Konusu</a:t>
                      </a:r>
                      <a:endParaRPr lang="tr-TR" b="1" dirty="0"/>
                    </a:p>
                  </a:txBody>
                  <a:tcPr>
                    <a:solidFill>
                      <a:schemeClr val="tx2">
                        <a:lumMod val="40000"/>
                        <a:lumOff val="60000"/>
                      </a:schemeClr>
                    </a:solidFill>
                  </a:tcPr>
                </a:tc>
                <a:tc>
                  <a:txBody>
                    <a:bodyPr/>
                    <a:lstStyle/>
                    <a:p>
                      <a:pPr algn="ctr"/>
                      <a:r>
                        <a:rPr lang="tr-TR" b="1" dirty="0" smtClean="0"/>
                        <a:t>Etki</a:t>
                      </a:r>
                      <a:endParaRPr lang="tr-TR" b="1" dirty="0"/>
                    </a:p>
                  </a:txBody>
                  <a:tcPr>
                    <a:solidFill>
                      <a:schemeClr val="tx2">
                        <a:lumMod val="40000"/>
                        <a:lumOff val="60000"/>
                      </a:schemeClr>
                    </a:solidFill>
                  </a:tcPr>
                </a:tc>
                <a:tc>
                  <a:txBody>
                    <a:bodyPr/>
                    <a:lstStyle/>
                    <a:p>
                      <a:pPr algn="ctr"/>
                      <a:r>
                        <a:rPr lang="tr-TR" b="1" dirty="0" smtClean="0"/>
                        <a:t>Tanım</a:t>
                      </a:r>
                      <a:endParaRPr lang="tr-TR" b="1" dirty="0"/>
                    </a:p>
                  </a:txBody>
                  <a:tcPr>
                    <a:solidFill>
                      <a:schemeClr val="tx2">
                        <a:lumMod val="40000"/>
                        <a:lumOff val="60000"/>
                      </a:schemeClr>
                    </a:solidFill>
                  </a:tcPr>
                </a:tc>
              </a:tr>
              <a:tr h="370840">
                <a:tc>
                  <a:txBody>
                    <a:bodyPr/>
                    <a:lstStyle/>
                    <a:p>
                      <a:pPr algn="ctr"/>
                      <a:r>
                        <a:rPr lang="tr-TR" b="1" dirty="0" smtClean="0">
                          <a:solidFill>
                            <a:srgbClr val="002060"/>
                          </a:solidFill>
                        </a:rPr>
                        <a:t>Verilerin Kullanılması</a:t>
                      </a:r>
                      <a:endParaRPr lang="tr-TR" b="1" dirty="0">
                        <a:solidFill>
                          <a:srgbClr val="002060"/>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tr-TR" b="1" dirty="0" smtClean="0">
                          <a:solidFill>
                            <a:schemeClr val="tx1"/>
                          </a:solidFill>
                        </a:rPr>
                        <a:t>Anahtar Performans Göstergeleri</a:t>
                      </a:r>
                    </a:p>
                  </a:txBody>
                  <a:tcPr anchor="ctr"/>
                </a:tc>
                <a:tc>
                  <a:txBody>
                    <a:bodyPr/>
                    <a:lstStyle/>
                    <a:p>
                      <a:r>
                        <a:rPr lang="tr-TR" dirty="0" smtClean="0"/>
                        <a:t>Dijitalleştirme, yeni temel performans göstergelerine ve etkinlik, verimlilik veya karlılık için testlere izin verir.</a:t>
                      </a:r>
                      <a:endParaRPr lang="tr-TR" dirty="0"/>
                    </a:p>
                  </a:txBody>
                  <a:tcPr/>
                </a:tc>
              </a:tr>
              <a:tr h="370840">
                <a:tc>
                  <a:txBody>
                    <a:bodyPr/>
                    <a:lstStyle/>
                    <a:p>
                      <a:endParaRPr lang="tr-TR" b="1" dirty="0">
                        <a:solidFill>
                          <a:srgbClr val="002060"/>
                        </a:solidFill>
                      </a:endParaRPr>
                    </a:p>
                  </a:txBody>
                  <a:tcPr/>
                </a:tc>
                <a:tc>
                  <a:txBody>
                    <a:bodyPr/>
                    <a:lstStyle/>
                    <a:p>
                      <a:pPr algn="ctr"/>
                      <a:r>
                        <a:rPr lang="tr-TR" b="1" i="1" dirty="0" smtClean="0">
                          <a:solidFill>
                            <a:schemeClr val="tx1"/>
                          </a:solidFill>
                        </a:rPr>
                        <a:t>Bilgi Kazancı</a:t>
                      </a:r>
                      <a:endParaRPr lang="tr-TR" b="1" i="1" dirty="0">
                        <a:solidFill>
                          <a:schemeClr val="tx1"/>
                        </a:solidFill>
                      </a:endParaRPr>
                    </a:p>
                  </a:txBody>
                  <a:tcPr anchor="ctr"/>
                </a:tc>
                <a:tc>
                  <a:txBody>
                    <a:bodyPr/>
                    <a:lstStyle/>
                    <a:p>
                      <a:r>
                        <a:rPr lang="tr-TR" dirty="0" smtClean="0"/>
                        <a:t>Müşteriler veya çalışanlar daha fazla ve yeni bilgilere erişebilir</a:t>
                      </a:r>
                      <a:endParaRPr lang="tr-TR" dirty="0"/>
                    </a:p>
                  </a:txBody>
                  <a:tcPr/>
                </a:tc>
              </a:tr>
              <a:tr h="370840">
                <a:tc>
                  <a:txBody>
                    <a:bodyPr/>
                    <a:lstStyle/>
                    <a:p>
                      <a:endParaRPr lang="tr-TR" b="1" dirty="0">
                        <a:solidFill>
                          <a:srgbClr val="002060"/>
                        </a:solidFill>
                      </a:endParaRPr>
                    </a:p>
                  </a:txBody>
                  <a:tcPr/>
                </a:tc>
                <a:tc>
                  <a:txBody>
                    <a:bodyPr/>
                    <a:lstStyle/>
                    <a:p>
                      <a:pPr algn="ctr"/>
                      <a:r>
                        <a:rPr lang="tr-TR" b="1" i="1" dirty="0" smtClean="0">
                          <a:solidFill>
                            <a:schemeClr val="tx1"/>
                          </a:solidFill>
                        </a:rPr>
                        <a:t>Müşteri</a:t>
                      </a:r>
                      <a:r>
                        <a:rPr lang="tr-TR" b="1" i="1" baseline="0" dirty="0" smtClean="0">
                          <a:solidFill>
                            <a:schemeClr val="tx1"/>
                          </a:solidFill>
                        </a:rPr>
                        <a:t> Bilgisi</a:t>
                      </a:r>
                      <a:endParaRPr lang="tr-TR" b="1" i="1" dirty="0">
                        <a:solidFill>
                          <a:schemeClr val="tx1"/>
                        </a:solidFill>
                      </a:endParaRPr>
                    </a:p>
                  </a:txBody>
                  <a:tcPr anchor="ctr"/>
                </a:tc>
                <a:tc>
                  <a:txBody>
                    <a:bodyPr/>
                    <a:lstStyle/>
                    <a:p>
                      <a:r>
                        <a:rPr lang="tr-TR" dirty="0" smtClean="0"/>
                        <a:t>Müşteri davranışı veya ihtiyaçları hakkındaki verilere erişilebilir.</a:t>
                      </a:r>
                      <a:endParaRPr lang="tr-TR" dirty="0"/>
                    </a:p>
                  </a:txBody>
                  <a:tcPr/>
                </a:tc>
              </a:tr>
              <a:tr h="370840">
                <a:tc>
                  <a:txBody>
                    <a:bodyPr/>
                    <a:lstStyle/>
                    <a:p>
                      <a:endParaRPr lang="tr-TR" b="1" dirty="0">
                        <a:solidFill>
                          <a:srgbClr val="002060"/>
                        </a:solidFill>
                      </a:endParaRPr>
                    </a:p>
                  </a:txBody>
                  <a:tcPr/>
                </a:tc>
                <a:tc>
                  <a:txBody>
                    <a:bodyPr/>
                    <a:lstStyle/>
                    <a:p>
                      <a:pPr algn="ctr"/>
                      <a:r>
                        <a:rPr lang="tr-TR" b="1" i="1" dirty="0" smtClean="0">
                          <a:solidFill>
                            <a:schemeClr val="tx1"/>
                          </a:solidFill>
                        </a:rPr>
                        <a:t>Piyasa Verileri</a:t>
                      </a:r>
                      <a:endParaRPr lang="tr-TR" b="1" i="1" dirty="0">
                        <a:solidFill>
                          <a:schemeClr val="tx1"/>
                        </a:solidFill>
                      </a:endParaRPr>
                    </a:p>
                  </a:txBody>
                  <a:tcPr anchor="ctr"/>
                </a:tc>
                <a:tc>
                  <a:txBody>
                    <a:bodyPr/>
                    <a:lstStyle/>
                    <a:p>
                      <a:r>
                        <a:rPr lang="tr-TR" dirty="0" smtClean="0"/>
                        <a:t>Piyasa verileri, gelişmiş pazar analizlerine ve tedarikine olanak tanır.</a:t>
                      </a:r>
                      <a:endParaRPr lang="tr-TR" dirty="0"/>
                    </a:p>
                  </a:txBody>
                  <a:tcPr/>
                </a:tc>
              </a:tr>
              <a:tr h="370840">
                <a:tc>
                  <a:txBody>
                    <a:bodyPr/>
                    <a:lstStyle/>
                    <a:p>
                      <a:endParaRPr lang="tr-TR" b="1" dirty="0">
                        <a:solidFill>
                          <a:srgbClr val="002060"/>
                        </a:solidFill>
                      </a:endParaRPr>
                    </a:p>
                  </a:txBody>
                  <a:tcPr/>
                </a:tc>
                <a:tc>
                  <a:txBody>
                    <a:bodyPr/>
                    <a:lstStyle/>
                    <a:p>
                      <a:pPr algn="ctr"/>
                      <a:r>
                        <a:rPr lang="tr-TR" b="1" i="1" dirty="0" smtClean="0">
                          <a:solidFill>
                            <a:schemeClr val="tx1"/>
                          </a:solidFill>
                        </a:rPr>
                        <a:t>Gerçek Zamanlı Veri</a:t>
                      </a:r>
                      <a:endParaRPr lang="tr-TR" b="1" i="1" dirty="0">
                        <a:solidFill>
                          <a:schemeClr val="tx1"/>
                        </a:solidFill>
                      </a:endParaRPr>
                    </a:p>
                  </a:txBody>
                  <a:tcPr anchor="ctr"/>
                </a:tc>
                <a:tc>
                  <a:txBody>
                    <a:bodyPr/>
                    <a:lstStyle/>
                    <a:p>
                      <a:r>
                        <a:rPr lang="tr-TR" dirty="0" smtClean="0"/>
                        <a:t>Gerçek zamanlı veriler işlenebilir ve kullanılabilir</a:t>
                      </a:r>
                      <a:endParaRPr lang="tr-TR" dirty="0"/>
                    </a:p>
                  </a:txBody>
                  <a:tcPr/>
                </a:tc>
              </a:tr>
              <a:tr h="370840">
                <a:tc>
                  <a:txBody>
                    <a:bodyPr/>
                    <a:lstStyle/>
                    <a:p>
                      <a:endParaRPr lang="tr-TR" b="1" dirty="0">
                        <a:solidFill>
                          <a:srgbClr val="002060"/>
                        </a:solidFill>
                      </a:endParaRPr>
                    </a:p>
                  </a:txBody>
                  <a:tcPr/>
                </a:tc>
                <a:tc>
                  <a:txBody>
                    <a:bodyPr/>
                    <a:lstStyle/>
                    <a:p>
                      <a:pPr algn="ctr"/>
                      <a:r>
                        <a:rPr lang="tr-TR" b="1" i="1" dirty="0" smtClean="0">
                          <a:solidFill>
                            <a:schemeClr val="tx1"/>
                          </a:solidFill>
                        </a:rPr>
                        <a:t>İzleme</a:t>
                      </a:r>
                      <a:endParaRPr lang="tr-TR" b="1" i="1" dirty="0">
                        <a:solidFill>
                          <a:schemeClr val="tx1"/>
                        </a:solidFill>
                      </a:endParaRPr>
                    </a:p>
                  </a:txBody>
                  <a:tcPr anchor="ctr"/>
                </a:tc>
                <a:tc>
                  <a:txBody>
                    <a:bodyPr/>
                    <a:lstStyle/>
                    <a:p>
                      <a:r>
                        <a:rPr lang="tr-TR" dirty="0" smtClean="0"/>
                        <a:t>Tesisler, mallar veya kişiler uzaktan izlenebilir</a:t>
                      </a:r>
                      <a:endParaRPr lang="tr-TR" dirty="0"/>
                    </a:p>
                  </a:txBody>
                  <a:tcPr/>
                </a:tc>
              </a:tr>
              <a:tr h="370840">
                <a:tc>
                  <a:txBody>
                    <a:bodyPr/>
                    <a:lstStyle/>
                    <a:p>
                      <a:endParaRPr lang="tr-TR" b="1" dirty="0">
                        <a:solidFill>
                          <a:srgbClr val="002060"/>
                        </a:solidFill>
                      </a:endParaRPr>
                    </a:p>
                  </a:txBody>
                  <a:tcPr/>
                </a:tc>
                <a:tc>
                  <a:txBody>
                    <a:bodyPr/>
                    <a:lstStyle/>
                    <a:p>
                      <a:pPr algn="ctr"/>
                      <a:r>
                        <a:rPr lang="tr-TR" b="1" i="1" dirty="0" smtClean="0">
                          <a:solidFill>
                            <a:schemeClr val="tx1"/>
                          </a:solidFill>
                        </a:rPr>
                        <a:t>Genel Veriler</a:t>
                      </a:r>
                      <a:endParaRPr lang="tr-TR" b="1" i="1" dirty="0">
                        <a:solidFill>
                          <a:schemeClr val="tx1"/>
                        </a:solidFill>
                      </a:endParaRPr>
                    </a:p>
                  </a:txBody>
                  <a:tcPr anchor="ctr"/>
                </a:tc>
                <a:tc>
                  <a:txBody>
                    <a:bodyPr/>
                    <a:lstStyle/>
                    <a:p>
                      <a:r>
                        <a:rPr lang="tr-TR" dirty="0" smtClean="0"/>
                        <a:t>Verilere ve analizlere zaman veya yer kısıtlaması olmaksızın erişilebilir.</a:t>
                      </a:r>
                      <a:endParaRPr lang="tr-TR" dirty="0"/>
                    </a:p>
                  </a:txBody>
                  <a:tcPr/>
                </a:tc>
              </a:tr>
            </a:tbl>
          </a:graphicData>
        </a:graphic>
      </p:graphicFrame>
    </p:spTree>
    <p:extLst>
      <p:ext uri="{BB962C8B-B14F-4D97-AF65-F5344CB8AC3E}">
        <p14:creationId xmlns:p14="http://schemas.microsoft.com/office/powerpoint/2010/main" val="37405063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571224" y="379411"/>
            <a:ext cx="9122020" cy="1037265"/>
          </a:xfrm>
        </p:spPr>
        <p:txBody>
          <a:bodyPr>
            <a:normAutofit fontScale="90000"/>
          </a:bodyPr>
          <a:lstStyle/>
          <a:p>
            <a:pPr algn="ctr"/>
            <a:r>
              <a:rPr lang="tr-TR" b="1" dirty="0" smtClean="0">
                <a:solidFill>
                  <a:srgbClr val="002060"/>
                </a:solidFill>
              </a:rPr>
              <a:t>Dijital </a:t>
            </a:r>
            <a:r>
              <a:rPr lang="tr-TR" b="1" dirty="0">
                <a:solidFill>
                  <a:srgbClr val="002060"/>
                </a:solidFill>
              </a:rPr>
              <a:t>Dönüşümün </a:t>
            </a:r>
            <a:r>
              <a:rPr lang="tr-TR" b="1" dirty="0" smtClean="0">
                <a:solidFill>
                  <a:srgbClr val="002060"/>
                </a:solidFill>
              </a:rPr>
              <a:t>Etkileri </a:t>
            </a:r>
            <a:br>
              <a:rPr lang="tr-TR" b="1" dirty="0" smtClean="0">
                <a:solidFill>
                  <a:srgbClr val="002060"/>
                </a:solidFill>
              </a:rPr>
            </a:br>
            <a:r>
              <a:rPr lang="tr-TR" b="1" i="1" dirty="0" smtClean="0">
                <a:solidFill>
                  <a:srgbClr val="C00000"/>
                </a:solidFill>
              </a:rPr>
              <a:t>(İletişim Ağı)</a:t>
            </a:r>
            <a:endParaRPr lang="tr-TR" b="1" i="1" dirty="0">
              <a:solidFill>
                <a:srgbClr val="C00000"/>
              </a:solidFill>
            </a:endParaRPr>
          </a:p>
        </p:txBody>
      </p:sp>
      <p:graphicFrame>
        <p:nvGraphicFramePr>
          <p:cNvPr id="4" name="Tablo 3"/>
          <p:cNvGraphicFramePr>
            <a:graphicFrameLocks noGrp="1"/>
          </p:cNvGraphicFramePr>
          <p:nvPr>
            <p:extLst>
              <p:ext uri="{D42A27DB-BD31-4B8C-83A1-F6EECF244321}">
                <p14:modId xmlns:p14="http://schemas.microsoft.com/office/powerpoint/2010/main" val="2850633318"/>
              </p:ext>
            </p:extLst>
          </p:nvPr>
        </p:nvGraphicFramePr>
        <p:xfrm>
          <a:off x="1581239" y="1466641"/>
          <a:ext cx="9610153" cy="5054600"/>
        </p:xfrm>
        <a:graphic>
          <a:graphicData uri="http://schemas.openxmlformats.org/drawingml/2006/table">
            <a:tbl>
              <a:tblPr firstRow="1" bandRow="1">
                <a:tableStyleId>{5940675A-B579-460E-94D1-54222C63F5DA}</a:tableStyleId>
              </a:tblPr>
              <a:tblGrid>
                <a:gridCol w="1471054"/>
                <a:gridCol w="2305318"/>
                <a:gridCol w="5833781"/>
              </a:tblGrid>
              <a:tr h="370840">
                <a:tc>
                  <a:txBody>
                    <a:bodyPr/>
                    <a:lstStyle/>
                    <a:p>
                      <a:pPr algn="ctr"/>
                      <a:r>
                        <a:rPr lang="tr-TR" b="1" dirty="0" smtClean="0"/>
                        <a:t>Etki Konusu</a:t>
                      </a:r>
                      <a:endParaRPr lang="tr-TR" b="1" dirty="0"/>
                    </a:p>
                  </a:txBody>
                  <a:tcPr>
                    <a:solidFill>
                      <a:schemeClr val="tx2">
                        <a:lumMod val="40000"/>
                        <a:lumOff val="60000"/>
                      </a:schemeClr>
                    </a:solidFill>
                  </a:tcPr>
                </a:tc>
                <a:tc>
                  <a:txBody>
                    <a:bodyPr/>
                    <a:lstStyle/>
                    <a:p>
                      <a:pPr algn="ctr"/>
                      <a:r>
                        <a:rPr lang="tr-TR" b="1" dirty="0" smtClean="0"/>
                        <a:t>Etki</a:t>
                      </a:r>
                      <a:endParaRPr lang="tr-TR" b="1" dirty="0"/>
                    </a:p>
                  </a:txBody>
                  <a:tcPr>
                    <a:solidFill>
                      <a:schemeClr val="tx2">
                        <a:lumMod val="40000"/>
                        <a:lumOff val="60000"/>
                      </a:schemeClr>
                    </a:solidFill>
                  </a:tcPr>
                </a:tc>
                <a:tc>
                  <a:txBody>
                    <a:bodyPr/>
                    <a:lstStyle/>
                    <a:p>
                      <a:pPr algn="ctr"/>
                      <a:r>
                        <a:rPr lang="tr-TR" b="1" dirty="0" smtClean="0"/>
                        <a:t>Tanım</a:t>
                      </a:r>
                      <a:endParaRPr lang="tr-TR" b="1" dirty="0"/>
                    </a:p>
                  </a:txBody>
                  <a:tcPr>
                    <a:solidFill>
                      <a:schemeClr val="tx2">
                        <a:lumMod val="40000"/>
                        <a:lumOff val="60000"/>
                      </a:schemeClr>
                    </a:solidFill>
                  </a:tcPr>
                </a:tc>
              </a:tr>
              <a:tr h="370840">
                <a:tc>
                  <a:txBody>
                    <a:bodyPr/>
                    <a:lstStyle/>
                    <a:p>
                      <a:pPr algn="ctr"/>
                      <a:r>
                        <a:rPr lang="tr-TR" b="1" dirty="0" smtClean="0">
                          <a:solidFill>
                            <a:srgbClr val="002060"/>
                          </a:solidFill>
                        </a:rPr>
                        <a:t>İletişim Ağı</a:t>
                      </a:r>
                      <a:endParaRPr lang="tr-TR" b="1" dirty="0">
                        <a:solidFill>
                          <a:srgbClr val="002060"/>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tr-TR" b="1" dirty="0" smtClean="0">
                          <a:solidFill>
                            <a:schemeClr val="tx1"/>
                          </a:solidFill>
                        </a:rPr>
                        <a:t>Ağ Oluşturma</a:t>
                      </a:r>
                    </a:p>
                  </a:txBody>
                  <a:tcPr anchor="ctr"/>
                </a:tc>
                <a:tc>
                  <a:txBody>
                    <a:bodyPr/>
                    <a:lstStyle/>
                    <a:p>
                      <a:r>
                        <a:rPr lang="tr-TR" dirty="0" smtClean="0"/>
                        <a:t>Farklı paydaşlar birbirleriyle etkileşim kurabilir</a:t>
                      </a:r>
                      <a:endParaRPr lang="tr-TR" dirty="0"/>
                    </a:p>
                  </a:txBody>
                  <a:tcPr/>
                </a:tc>
              </a:tr>
              <a:tr h="370840">
                <a:tc>
                  <a:txBody>
                    <a:bodyPr/>
                    <a:lstStyle/>
                    <a:p>
                      <a:endParaRPr lang="tr-TR" b="1" dirty="0">
                        <a:solidFill>
                          <a:srgbClr val="002060"/>
                        </a:solidFill>
                      </a:endParaRPr>
                    </a:p>
                  </a:txBody>
                  <a:tcPr/>
                </a:tc>
                <a:tc>
                  <a:txBody>
                    <a:bodyPr/>
                    <a:lstStyle/>
                    <a:p>
                      <a:pPr algn="ctr"/>
                      <a:r>
                        <a:rPr lang="tr-TR" b="1" i="1" dirty="0" smtClean="0">
                          <a:solidFill>
                            <a:schemeClr val="tx1"/>
                          </a:solidFill>
                        </a:rPr>
                        <a:t>İşbirliği</a:t>
                      </a:r>
                      <a:endParaRPr lang="tr-TR" b="1" i="1" dirty="0">
                        <a:solidFill>
                          <a:schemeClr val="tx1"/>
                        </a:solidFill>
                      </a:endParaRPr>
                    </a:p>
                  </a:txBody>
                  <a:tcPr anchor="ctr"/>
                </a:tc>
                <a:tc>
                  <a:txBody>
                    <a:bodyPr/>
                    <a:lstStyle/>
                    <a:p>
                      <a:r>
                        <a:rPr lang="tr-TR" dirty="0" smtClean="0"/>
                        <a:t>Farklı paydaşlar birbirleriyle işbirliği yapabilir</a:t>
                      </a:r>
                      <a:endParaRPr lang="tr-TR" dirty="0"/>
                    </a:p>
                  </a:txBody>
                  <a:tcPr/>
                </a:tc>
              </a:tr>
              <a:tr h="370840">
                <a:tc>
                  <a:txBody>
                    <a:bodyPr/>
                    <a:lstStyle/>
                    <a:p>
                      <a:endParaRPr lang="tr-TR" b="1" dirty="0">
                        <a:solidFill>
                          <a:srgbClr val="002060"/>
                        </a:solidFill>
                      </a:endParaRPr>
                    </a:p>
                  </a:txBody>
                  <a:tcPr/>
                </a:tc>
                <a:tc>
                  <a:txBody>
                    <a:bodyPr/>
                    <a:lstStyle/>
                    <a:p>
                      <a:pPr algn="ctr"/>
                      <a:r>
                        <a:rPr lang="tr-TR" b="1" i="1" dirty="0" smtClean="0">
                          <a:solidFill>
                            <a:schemeClr val="tx1"/>
                          </a:solidFill>
                        </a:rPr>
                        <a:t>Platform</a:t>
                      </a:r>
                      <a:endParaRPr lang="tr-TR" b="1" i="1" dirty="0">
                        <a:solidFill>
                          <a:schemeClr val="tx1"/>
                        </a:solidFill>
                      </a:endParaRPr>
                    </a:p>
                  </a:txBody>
                  <a:tcPr anchor="ctr"/>
                </a:tc>
                <a:tc>
                  <a:txBody>
                    <a:bodyPr/>
                    <a:lstStyle/>
                    <a:p>
                      <a:r>
                        <a:rPr lang="tr-TR" dirty="0" smtClean="0"/>
                        <a:t>Farklı paydaşlar birbirleriyle bir platforma bağlı şekilde ticaret yapabilir</a:t>
                      </a:r>
                      <a:endParaRPr lang="tr-TR" dirty="0"/>
                    </a:p>
                  </a:txBody>
                  <a:tcPr/>
                </a:tc>
              </a:tr>
              <a:tr h="370840">
                <a:tc>
                  <a:txBody>
                    <a:bodyPr/>
                    <a:lstStyle/>
                    <a:p>
                      <a:endParaRPr lang="tr-TR" b="1" dirty="0">
                        <a:solidFill>
                          <a:srgbClr val="002060"/>
                        </a:solidFill>
                      </a:endParaRPr>
                    </a:p>
                  </a:txBody>
                  <a:tcPr/>
                </a:tc>
                <a:tc>
                  <a:txBody>
                    <a:bodyPr/>
                    <a:lstStyle/>
                    <a:p>
                      <a:pPr algn="ctr"/>
                      <a:r>
                        <a:rPr lang="tr-TR" b="1" i="1" dirty="0" smtClean="0">
                          <a:solidFill>
                            <a:schemeClr val="tx1"/>
                          </a:solidFill>
                        </a:rPr>
                        <a:t>İş Modeli Düzenlemesi</a:t>
                      </a:r>
                      <a:endParaRPr lang="tr-TR" b="1" i="1" dirty="0">
                        <a:solidFill>
                          <a:schemeClr val="tx1"/>
                        </a:solidFill>
                      </a:endParaRPr>
                    </a:p>
                  </a:txBody>
                  <a:tcPr anchor="ctr"/>
                </a:tc>
                <a:tc>
                  <a:txBody>
                    <a:bodyPr/>
                    <a:lstStyle/>
                    <a:p>
                      <a:r>
                        <a:rPr lang="tr-TR" dirty="0" smtClean="0"/>
                        <a:t>Yeni (veri tabanlı) iş modellerinin oluşmasını mümkün kılmaktadır.</a:t>
                      </a:r>
                      <a:endParaRPr lang="tr-TR" dirty="0"/>
                    </a:p>
                  </a:txBody>
                  <a:tcPr/>
                </a:tc>
              </a:tr>
              <a:tr h="370840">
                <a:tc>
                  <a:txBody>
                    <a:bodyPr/>
                    <a:lstStyle/>
                    <a:p>
                      <a:endParaRPr lang="tr-TR" b="1" dirty="0">
                        <a:solidFill>
                          <a:srgbClr val="002060"/>
                        </a:solidFill>
                      </a:endParaRPr>
                    </a:p>
                  </a:txBody>
                  <a:tcPr/>
                </a:tc>
                <a:tc>
                  <a:txBody>
                    <a:bodyPr/>
                    <a:lstStyle/>
                    <a:p>
                      <a:pPr algn="ctr"/>
                      <a:r>
                        <a:rPr lang="tr-TR" b="1" i="1" dirty="0" smtClean="0">
                          <a:solidFill>
                            <a:schemeClr val="tx1"/>
                          </a:solidFill>
                        </a:rPr>
                        <a:t>Örgütsel Yapı</a:t>
                      </a:r>
                      <a:endParaRPr lang="tr-TR" b="1" i="1" dirty="0">
                        <a:solidFill>
                          <a:schemeClr val="tx1"/>
                        </a:solidFill>
                      </a:endParaRPr>
                    </a:p>
                  </a:txBody>
                  <a:tcPr anchor="ctr"/>
                </a:tc>
                <a:tc>
                  <a:txBody>
                    <a:bodyPr/>
                    <a:lstStyle/>
                    <a:p>
                      <a:r>
                        <a:rPr lang="tr-TR" dirty="0" smtClean="0"/>
                        <a:t>Organizasyon içi yapılar daha uyumlu hale gelir.</a:t>
                      </a:r>
                      <a:endParaRPr lang="tr-TR" dirty="0"/>
                    </a:p>
                  </a:txBody>
                  <a:tcPr/>
                </a:tc>
              </a:tr>
              <a:tr h="370840">
                <a:tc>
                  <a:txBody>
                    <a:bodyPr/>
                    <a:lstStyle/>
                    <a:p>
                      <a:endParaRPr lang="tr-TR" b="1" dirty="0">
                        <a:solidFill>
                          <a:srgbClr val="002060"/>
                        </a:solidFill>
                      </a:endParaRPr>
                    </a:p>
                  </a:txBody>
                  <a:tcPr/>
                </a:tc>
                <a:tc>
                  <a:txBody>
                    <a:bodyPr/>
                    <a:lstStyle/>
                    <a:p>
                      <a:pPr algn="ctr"/>
                      <a:r>
                        <a:rPr lang="tr-TR" b="1" i="1" dirty="0" smtClean="0">
                          <a:solidFill>
                            <a:schemeClr val="tx1"/>
                          </a:solidFill>
                        </a:rPr>
                        <a:t>Dış Kaynak Kullanımı</a:t>
                      </a:r>
                      <a:endParaRPr lang="tr-TR" b="1" i="1" dirty="0">
                        <a:solidFill>
                          <a:schemeClr val="tx1"/>
                        </a:solidFill>
                      </a:endParaRPr>
                    </a:p>
                  </a:txBody>
                  <a:tcPr anchor="ctr"/>
                </a:tc>
                <a:tc>
                  <a:txBody>
                    <a:bodyPr/>
                    <a:lstStyle/>
                    <a:p>
                      <a:r>
                        <a:rPr lang="tr-TR" dirty="0" smtClean="0"/>
                        <a:t>Birimler veya görevler dışarıdan temin edilebilir</a:t>
                      </a:r>
                      <a:endParaRPr lang="tr-TR" dirty="0"/>
                    </a:p>
                  </a:txBody>
                  <a:tcPr/>
                </a:tc>
              </a:tr>
              <a:tr h="370840">
                <a:tc>
                  <a:txBody>
                    <a:bodyPr/>
                    <a:lstStyle/>
                    <a:p>
                      <a:endParaRPr lang="tr-TR" b="1" dirty="0">
                        <a:solidFill>
                          <a:srgbClr val="002060"/>
                        </a:solidFill>
                      </a:endParaRPr>
                    </a:p>
                  </a:txBody>
                  <a:tcPr/>
                </a:tc>
                <a:tc>
                  <a:txBody>
                    <a:bodyPr/>
                    <a:lstStyle/>
                    <a:p>
                      <a:pPr algn="ctr"/>
                      <a:r>
                        <a:rPr lang="tr-TR" b="1" i="1" dirty="0" smtClean="0">
                          <a:solidFill>
                            <a:schemeClr val="tx1"/>
                          </a:solidFill>
                        </a:rPr>
                        <a:t>Kaynak Bağımlılığı</a:t>
                      </a:r>
                      <a:endParaRPr lang="tr-TR" b="1" i="1" dirty="0">
                        <a:solidFill>
                          <a:schemeClr val="tx1"/>
                        </a:solidFill>
                      </a:endParaRPr>
                    </a:p>
                  </a:txBody>
                  <a:tcPr anchor="ctr"/>
                </a:tc>
                <a:tc>
                  <a:txBody>
                    <a:bodyPr/>
                    <a:lstStyle/>
                    <a:p>
                      <a:r>
                        <a:rPr lang="tr-TR" dirty="0" smtClean="0"/>
                        <a:t>Kaynaklar dijital bir şekilde ele geçirilebilir veya kullanılabilir.</a:t>
                      </a:r>
                      <a:endParaRPr lang="tr-TR" dirty="0"/>
                    </a:p>
                  </a:txBody>
                  <a:tcPr/>
                </a:tc>
              </a:tr>
              <a:tr h="370840">
                <a:tc>
                  <a:txBody>
                    <a:bodyPr/>
                    <a:lstStyle/>
                    <a:p>
                      <a:endParaRPr lang="tr-TR" b="1" dirty="0">
                        <a:solidFill>
                          <a:srgbClr val="002060"/>
                        </a:solidFill>
                      </a:endParaRPr>
                    </a:p>
                  </a:txBody>
                  <a:tcPr/>
                </a:tc>
                <a:tc>
                  <a:txBody>
                    <a:bodyPr/>
                    <a:lstStyle/>
                    <a:p>
                      <a:pPr algn="ctr"/>
                      <a:r>
                        <a:rPr lang="tr-TR" b="1" i="1" dirty="0" smtClean="0">
                          <a:solidFill>
                            <a:schemeClr val="tx1"/>
                          </a:solidFill>
                        </a:rPr>
                        <a:t>Üçüncü</a:t>
                      </a:r>
                      <a:r>
                        <a:rPr lang="tr-TR" b="1" i="1" baseline="0" dirty="0" smtClean="0">
                          <a:solidFill>
                            <a:schemeClr val="tx1"/>
                          </a:solidFill>
                        </a:rPr>
                        <a:t> Taraf Bağımlılığı</a:t>
                      </a:r>
                      <a:endParaRPr lang="tr-TR" b="1" i="1" dirty="0">
                        <a:solidFill>
                          <a:schemeClr val="tx1"/>
                        </a:solidFill>
                      </a:endParaRPr>
                    </a:p>
                  </a:txBody>
                  <a:tcPr anchor="ctr"/>
                </a:tc>
                <a:tc>
                  <a:txBody>
                    <a:bodyPr/>
                    <a:lstStyle/>
                    <a:p>
                      <a:r>
                        <a:rPr lang="tr-TR" dirty="0" smtClean="0"/>
                        <a:t>Hizmet veya ürün sağlayıcılarına bağımlılık derecesi değişir.</a:t>
                      </a:r>
                      <a:endParaRPr lang="tr-TR" dirty="0"/>
                    </a:p>
                  </a:txBody>
                  <a:tcPr/>
                </a:tc>
              </a:tr>
              <a:tr h="370840">
                <a:tc>
                  <a:txBody>
                    <a:bodyPr/>
                    <a:lstStyle/>
                    <a:p>
                      <a:endParaRPr lang="tr-TR" b="1" dirty="0">
                        <a:solidFill>
                          <a:srgbClr val="002060"/>
                        </a:solidFill>
                      </a:endParaRPr>
                    </a:p>
                  </a:txBody>
                  <a:tcPr/>
                </a:tc>
                <a:tc>
                  <a:txBody>
                    <a:bodyPr/>
                    <a:lstStyle/>
                    <a:p>
                      <a:pPr algn="ctr"/>
                      <a:r>
                        <a:rPr lang="tr-TR" b="1" i="1" dirty="0" smtClean="0">
                          <a:solidFill>
                            <a:schemeClr val="tx1"/>
                          </a:solidFill>
                        </a:rPr>
                        <a:t>Yapısal Bağımlılık</a:t>
                      </a:r>
                      <a:endParaRPr lang="tr-TR" b="1" i="1" dirty="0">
                        <a:solidFill>
                          <a:schemeClr val="tx1"/>
                        </a:solidFill>
                      </a:endParaRPr>
                    </a:p>
                  </a:txBody>
                  <a:tcPr anchor="ctr"/>
                </a:tc>
                <a:tc>
                  <a:txBody>
                    <a:bodyPr/>
                    <a:lstStyle/>
                    <a:p>
                      <a:r>
                        <a:rPr lang="tr-TR" dirty="0" err="1" smtClean="0"/>
                        <a:t>Organizasyonel</a:t>
                      </a:r>
                      <a:r>
                        <a:rPr lang="tr-TR" dirty="0" smtClean="0"/>
                        <a:t> esneklik derecesi değişir</a:t>
                      </a:r>
                      <a:endParaRPr lang="tr-TR" dirty="0"/>
                    </a:p>
                  </a:txBody>
                  <a:tcPr/>
                </a:tc>
              </a:tr>
            </a:tbl>
          </a:graphicData>
        </a:graphic>
      </p:graphicFrame>
    </p:spTree>
    <p:extLst>
      <p:ext uri="{BB962C8B-B14F-4D97-AF65-F5344CB8AC3E}">
        <p14:creationId xmlns:p14="http://schemas.microsoft.com/office/powerpoint/2010/main" val="38645355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443538" y="0"/>
            <a:ext cx="9122020" cy="1037265"/>
          </a:xfrm>
        </p:spPr>
        <p:txBody>
          <a:bodyPr>
            <a:normAutofit fontScale="90000"/>
          </a:bodyPr>
          <a:lstStyle/>
          <a:p>
            <a:pPr algn="ctr"/>
            <a:r>
              <a:rPr lang="tr-TR" b="1" dirty="0" smtClean="0">
                <a:solidFill>
                  <a:srgbClr val="002060"/>
                </a:solidFill>
              </a:rPr>
              <a:t>Dijital </a:t>
            </a:r>
            <a:r>
              <a:rPr lang="tr-TR" b="1" dirty="0">
                <a:solidFill>
                  <a:srgbClr val="002060"/>
                </a:solidFill>
              </a:rPr>
              <a:t>Dönüşümün </a:t>
            </a:r>
            <a:r>
              <a:rPr lang="tr-TR" b="1" dirty="0" smtClean="0">
                <a:solidFill>
                  <a:srgbClr val="002060"/>
                </a:solidFill>
              </a:rPr>
              <a:t>Etkileri </a:t>
            </a:r>
            <a:br>
              <a:rPr lang="tr-TR" b="1" dirty="0" smtClean="0">
                <a:solidFill>
                  <a:srgbClr val="002060"/>
                </a:solidFill>
              </a:rPr>
            </a:br>
            <a:r>
              <a:rPr lang="tr-TR" b="1" i="1" dirty="0" smtClean="0">
                <a:solidFill>
                  <a:srgbClr val="C00000"/>
                </a:solidFill>
              </a:rPr>
              <a:t>(Ürün Geliştirme)</a:t>
            </a:r>
            <a:endParaRPr lang="tr-TR" b="1" i="1" dirty="0">
              <a:solidFill>
                <a:srgbClr val="C00000"/>
              </a:solidFill>
            </a:endParaRPr>
          </a:p>
        </p:txBody>
      </p:sp>
      <p:graphicFrame>
        <p:nvGraphicFramePr>
          <p:cNvPr id="4" name="Tablo 3"/>
          <p:cNvGraphicFramePr>
            <a:graphicFrameLocks noGrp="1"/>
          </p:cNvGraphicFramePr>
          <p:nvPr>
            <p:extLst>
              <p:ext uri="{D42A27DB-BD31-4B8C-83A1-F6EECF244321}">
                <p14:modId xmlns:p14="http://schemas.microsoft.com/office/powerpoint/2010/main" val="2434930856"/>
              </p:ext>
            </p:extLst>
          </p:nvPr>
        </p:nvGraphicFramePr>
        <p:xfrm>
          <a:off x="1622943" y="1024599"/>
          <a:ext cx="9610153" cy="5661951"/>
        </p:xfrm>
        <a:graphic>
          <a:graphicData uri="http://schemas.openxmlformats.org/drawingml/2006/table">
            <a:tbl>
              <a:tblPr firstRow="1" bandRow="1">
                <a:tableStyleId>{5940675A-B579-460E-94D1-54222C63F5DA}</a:tableStyleId>
              </a:tblPr>
              <a:tblGrid>
                <a:gridCol w="1471054"/>
                <a:gridCol w="1961766"/>
                <a:gridCol w="6177333"/>
              </a:tblGrid>
              <a:tr h="371418">
                <a:tc>
                  <a:txBody>
                    <a:bodyPr/>
                    <a:lstStyle/>
                    <a:p>
                      <a:pPr algn="ctr"/>
                      <a:r>
                        <a:rPr lang="tr-TR" sz="1200" b="1" dirty="0" smtClean="0"/>
                        <a:t>Etki Konusu</a:t>
                      </a:r>
                      <a:endParaRPr lang="tr-TR" sz="1200" b="1" dirty="0"/>
                    </a:p>
                  </a:txBody>
                  <a:tcPr>
                    <a:solidFill>
                      <a:schemeClr val="tx2">
                        <a:lumMod val="40000"/>
                        <a:lumOff val="60000"/>
                      </a:schemeClr>
                    </a:solidFill>
                  </a:tcPr>
                </a:tc>
                <a:tc>
                  <a:txBody>
                    <a:bodyPr/>
                    <a:lstStyle/>
                    <a:p>
                      <a:pPr algn="ctr"/>
                      <a:r>
                        <a:rPr lang="tr-TR" sz="1200" b="1" dirty="0" smtClean="0"/>
                        <a:t>Etki</a:t>
                      </a:r>
                      <a:endParaRPr lang="tr-TR" sz="1200" b="1" dirty="0"/>
                    </a:p>
                  </a:txBody>
                  <a:tcPr>
                    <a:solidFill>
                      <a:schemeClr val="tx2">
                        <a:lumMod val="40000"/>
                        <a:lumOff val="60000"/>
                      </a:schemeClr>
                    </a:solidFill>
                  </a:tcPr>
                </a:tc>
                <a:tc>
                  <a:txBody>
                    <a:bodyPr/>
                    <a:lstStyle/>
                    <a:p>
                      <a:pPr algn="ctr"/>
                      <a:r>
                        <a:rPr lang="tr-TR" sz="1200" b="1" dirty="0" smtClean="0"/>
                        <a:t>Tanım</a:t>
                      </a:r>
                      <a:endParaRPr lang="tr-TR" sz="1200" b="1" dirty="0"/>
                    </a:p>
                  </a:txBody>
                  <a:tcPr>
                    <a:solidFill>
                      <a:schemeClr val="tx2">
                        <a:lumMod val="40000"/>
                        <a:lumOff val="60000"/>
                      </a:schemeClr>
                    </a:solidFill>
                  </a:tcPr>
                </a:tc>
              </a:tr>
              <a:tr h="371418">
                <a:tc>
                  <a:txBody>
                    <a:bodyPr/>
                    <a:lstStyle/>
                    <a:p>
                      <a:pPr algn="ctr"/>
                      <a:r>
                        <a:rPr lang="tr-TR" sz="1600" b="1" dirty="0" smtClean="0">
                          <a:solidFill>
                            <a:srgbClr val="002060"/>
                          </a:solidFill>
                        </a:rPr>
                        <a:t>Ürün Geliştirme</a:t>
                      </a:r>
                      <a:endParaRPr lang="tr-TR" sz="1600" b="1" dirty="0">
                        <a:solidFill>
                          <a:srgbClr val="002060"/>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tr-TR" sz="1600" b="1" dirty="0" smtClean="0">
                          <a:solidFill>
                            <a:schemeClr val="tx1"/>
                          </a:solidFill>
                        </a:rPr>
                        <a:t>Ürün Yeniliği</a:t>
                      </a:r>
                    </a:p>
                  </a:txBody>
                  <a:tcPr anchor="ctr"/>
                </a:tc>
                <a:tc>
                  <a:txBody>
                    <a:bodyPr/>
                    <a:lstStyle/>
                    <a:p>
                      <a:r>
                        <a:rPr lang="tr-TR" sz="1200" dirty="0" smtClean="0"/>
                        <a:t>Yenilikçi ürünler veya hizmetler icat edilebilir.</a:t>
                      </a:r>
                      <a:endParaRPr lang="tr-TR" sz="1200" dirty="0"/>
                    </a:p>
                  </a:txBody>
                  <a:tcPr/>
                </a:tc>
              </a:tr>
              <a:tr h="371418">
                <a:tc>
                  <a:txBody>
                    <a:bodyPr/>
                    <a:lstStyle/>
                    <a:p>
                      <a:endParaRPr lang="tr-TR" sz="1200" b="1" dirty="0">
                        <a:solidFill>
                          <a:srgbClr val="002060"/>
                        </a:solidFill>
                      </a:endParaRPr>
                    </a:p>
                  </a:txBody>
                  <a:tcPr/>
                </a:tc>
                <a:tc>
                  <a:txBody>
                    <a:bodyPr/>
                    <a:lstStyle/>
                    <a:p>
                      <a:pPr algn="ctr"/>
                      <a:r>
                        <a:rPr lang="tr-TR" sz="1600" b="1" i="1" dirty="0" smtClean="0">
                          <a:solidFill>
                            <a:schemeClr val="tx1"/>
                          </a:solidFill>
                        </a:rPr>
                        <a:t>Ürün</a:t>
                      </a:r>
                      <a:r>
                        <a:rPr lang="tr-TR" sz="1600" b="1" i="1" baseline="0" dirty="0" smtClean="0">
                          <a:solidFill>
                            <a:schemeClr val="tx1"/>
                          </a:solidFill>
                        </a:rPr>
                        <a:t> Oluşturma</a:t>
                      </a:r>
                      <a:endParaRPr lang="tr-TR" sz="1600" b="1" i="1" dirty="0">
                        <a:solidFill>
                          <a:schemeClr val="tx1"/>
                        </a:solidFill>
                      </a:endParaRPr>
                    </a:p>
                  </a:txBody>
                  <a:tcPr anchor="ctr"/>
                </a:tc>
                <a:tc>
                  <a:txBody>
                    <a:bodyPr/>
                    <a:lstStyle/>
                    <a:p>
                      <a:r>
                        <a:rPr lang="tr-TR" sz="1200" dirty="0" smtClean="0"/>
                        <a:t>Yeni veya daha iyi ürünler / hizmetler oluşturulabilir</a:t>
                      </a:r>
                      <a:endParaRPr lang="tr-TR" sz="1200" dirty="0"/>
                    </a:p>
                  </a:txBody>
                  <a:tcPr/>
                </a:tc>
              </a:tr>
              <a:tr h="580023">
                <a:tc>
                  <a:txBody>
                    <a:bodyPr/>
                    <a:lstStyle/>
                    <a:p>
                      <a:endParaRPr lang="tr-TR" sz="1200" b="1" dirty="0">
                        <a:solidFill>
                          <a:srgbClr val="002060"/>
                        </a:solidFill>
                      </a:endParaRPr>
                    </a:p>
                  </a:txBody>
                  <a:tcPr/>
                </a:tc>
                <a:tc>
                  <a:txBody>
                    <a:bodyPr/>
                    <a:lstStyle/>
                    <a:p>
                      <a:pPr algn="ctr"/>
                      <a:r>
                        <a:rPr lang="tr-TR" sz="1600" b="1" i="1" dirty="0" smtClean="0">
                          <a:solidFill>
                            <a:schemeClr val="tx1"/>
                          </a:solidFill>
                        </a:rPr>
                        <a:t>Ürün Entegrasyonu</a:t>
                      </a:r>
                      <a:endParaRPr lang="tr-TR" sz="1600" b="1" i="1" dirty="0">
                        <a:solidFill>
                          <a:schemeClr val="tx1"/>
                        </a:solidFill>
                      </a:endParaRPr>
                    </a:p>
                  </a:txBody>
                  <a:tcPr anchor="ctr"/>
                </a:tc>
                <a:tc>
                  <a:txBody>
                    <a:bodyPr/>
                    <a:lstStyle/>
                    <a:p>
                      <a:r>
                        <a:rPr lang="tr-TR" sz="1200" dirty="0" smtClean="0"/>
                        <a:t>Ürünler veya hizmetler birleştirilebilir.</a:t>
                      </a:r>
                      <a:endParaRPr lang="tr-TR" sz="1200" dirty="0"/>
                    </a:p>
                  </a:txBody>
                  <a:tcPr/>
                </a:tc>
              </a:tr>
              <a:tr h="371418">
                <a:tc>
                  <a:txBody>
                    <a:bodyPr/>
                    <a:lstStyle/>
                    <a:p>
                      <a:endParaRPr lang="tr-TR" sz="1200" b="1" dirty="0">
                        <a:solidFill>
                          <a:srgbClr val="002060"/>
                        </a:solidFill>
                      </a:endParaRPr>
                    </a:p>
                  </a:txBody>
                  <a:tcPr/>
                </a:tc>
                <a:tc>
                  <a:txBody>
                    <a:bodyPr/>
                    <a:lstStyle/>
                    <a:p>
                      <a:pPr algn="ctr"/>
                      <a:r>
                        <a:rPr lang="tr-TR" sz="1600" b="1" i="1" dirty="0" smtClean="0">
                          <a:solidFill>
                            <a:schemeClr val="tx1"/>
                          </a:solidFill>
                        </a:rPr>
                        <a:t>Toplama</a:t>
                      </a:r>
                      <a:endParaRPr lang="tr-TR" sz="1600" b="1" i="1" dirty="0">
                        <a:solidFill>
                          <a:schemeClr val="tx1"/>
                        </a:solidFill>
                      </a:endParaRPr>
                    </a:p>
                  </a:txBody>
                  <a:tcPr anchor="ctr"/>
                </a:tc>
                <a:tc>
                  <a:txBody>
                    <a:bodyPr/>
                    <a:lstStyle/>
                    <a:p>
                      <a:r>
                        <a:rPr lang="tr-TR" sz="1200" dirty="0" smtClean="0"/>
                        <a:t>Ürünler veya hizmetler, portföyler veya platformlarda toplanabilir</a:t>
                      </a:r>
                      <a:endParaRPr lang="tr-TR" sz="1200" dirty="0"/>
                    </a:p>
                  </a:txBody>
                  <a:tcPr/>
                </a:tc>
              </a:tr>
              <a:tr h="371418">
                <a:tc>
                  <a:txBody>
                    <a:bodyPr/>
                    <a:lstStyle/>
                    <a:p>
                      <a:endParaRPr lang="tr-TR" sz="1200" b="1" dirty="0">
                        <a:solidFill>
                          <a:srgbClr val="002060"/>
                        </a:solidFill>
                      </a:endParaRPr>
                    </a:p>
                  </a:txBody>
                  <a:tcPr/>
                </a:tc>
                <a:tc>
                  <a:txBody>
                    <a:bodyPr/>
                    <a:lstStyle/>
                    <a:p>
                      <a:pPr algn="ctr"/>
                      <a:r>
                        <a:rPr lang="tr-TR" sz="1600" b="1" i="1" dirty="0" smtClean="0">
                          <a:solidFill>
                            <a:schemeClr val="tx1"/>
                          </a:solidFill>
                        </a:rPr>
                        <a:t>Tasarım</a:t>
                      </a:r>
                      <a:endParaRPr lang="tr-TR" sz="1600" b="1" i="1" dirty="0">
                        <a:solidFill>
                          <a:schemeClr val="tx1"/>
                        </a:solidFill>
                      </a:endParaRPr>
                    </a:p>
                  </a:txBody>
                  <a:tcPr anchor="ctr"/>
                </a:tc>
                <a:tc>
                  <a:txBody>
                    <a:bodyPr/>
                    <a:lstStyle/>
                    <a:p>
                      <a:r>
                        <a:rPr lang="tr-TR" sz="1200" dirty="0" smtClean="0"/>
                        <a:t>Yeni tasarımlar oluşturulabilir</a:t>
                      </a:r>
                      <a:endParaRPr lang="tr-TR" sz="1200" dirty="0"/>
                    </a:p>
                  </a:txBody>
                  <a:tcPr/>
                </a:tc>
              </a:tr>
              <a:tr h="371418">
                <a:tc>
                  <a:txBody>
                    <a:bodyPr/>
                    <a:lstStyle/>
                    <a:p>
                      <a:endParaRPr lang="tr-TR" sz="1200" b="1" dirty="0">
                        <a:solidFill>
                          <a:srgbClr val="002060"/>
                        </a:solidFill>
                      </a:endParaRPr>
                    </a:p>
                  </a:txBody>
                  <a:tcPr/>
                </a:tc>
                <a:tc>
                  <a:txBody>
                    <a:bodyPr/>
                    <a:lstStyle/>
                    <a:p>
                      <a:pPr algn="ctr"/>
                      <a:r>
                        <a:rPr lang="tr-TR" sz="1600" b="1" i="1" dirty="0" smtClean="0">
                          <a:solidFill>
                            <a:schemeClr val="tx1"/>
                          </a:solidFill>
                        </a:rPr>
                        <a:t>Özelleştirme</a:t>
                      </a:r>
                      <a:endParaRPr lang="tr-TR" sz="1600" b="1" i="1" dirty="0">
                        <a:solidFill>
                          <a:schemeClr val="tx1"/>
                        </a:solidFill>
                      </a:endParaRPr>
                    </a:p>
                  </a:txBody>
                  <a:tcPr anchor="ctr"/>
                </a:tc>
                <a:tc>
                  <a:txBody>
                    <a:bodyPr/>
                    <a:lstStyle/>
                    <a:p>
                      <a:r>
                        <a:rPr lang="tr-TR" sz="1200" dirty="0" smtClean="0"/>
                        <a:t>Mal veya hizmetler müşteri ihtiyaçlarına göre özelleştirilebilir</a:t>
                      </a:r>
                      <a:endParaRPr lang="tr-TR" sz="1200" dirty="0"/>
                    </a:p>
                  </a:txBody>
                  <a:tcPr/>
                </a:tc>
              </a:tr>
              <a:tr h="371418">
                <a:tc>
                  <a:txBody>
                    <a:bodyPr/>
                    <a:lstStyle/>
                    <a:p>
                      <a:endParaRPr lang="tr-TR" sz="1200" b="1" dirty="0">
                        <a:solidFill>
                          <a:srgbClr val="002060"/>
                        </a:solidFill>
                      </a:endParaRPr>
                    </a:p>
                  </a:txBody>
                  <a:tcPr/>
                </a:tc>
                <a:tc>
                  <a:txBody>
                    <a:bodyPr/>
                    <a:lstStyle/>
                    <a:p>
                      <a:pPr algn="ctr"/>
                      <a:r>
                        <a:rPr lang="tr-TR" sz="1600" b="1" i="1" dirty="0" smtClean="0">
                          <a:solidFill>
                            <a:schemeClr val="tx1"/>
                          </a:solidFill>
                        </a:rPr>
                        <a:t>Maliyet Azaltma</a:t>
                      </a:r>
                      <a:endParaRPr lang="tr-TR" sz="1600" b="1" i="1" dirty="0">
                        <a:solidFill>
                          <a:schemeClr val="tx1"/>
                        </a:solidFill>
                      </a:endParaRPr>
                    </a:p>
                  </a:txBody>
                  <a:tcPr anchor="ctr"/>
                </a:tc>
                <a:tc>
                  <a:txBody>
                    <a:bodyPr/>
                    <a:lstStyle/>
                    <a:p>
                      <a:r>
                        <a:rPr lang="tr-TR" sz="1200" dirty="0" smtClean="0"/>
                        <a:t>Müşterilerin paradan veya zamandan tasarruf etmesine yardımcı olur</a:t>
                      </a:r>
                      <a:endParaRPr lang="tr-TR" sz="1200" dirty="0"/>
                    </a:p>
                  </a:txBody>
                  <a:tcPr/>
                </a:tc>
              </a:tr>
              <a:tr h="371418">
                <a:tc>
                  <a:txBody>
                    <a:bodyPr/>
                    <a:lstStyle/>
                    <a:p>
                      <a:endParaRPr lang="tr-TR" sz="1200" b="1" dirty="0">
                        <a:solidFill>
                          <a:srgbClr val="002060"/>
                        </a:solidFill>
                      </a:endParaRPr>
                    </a:p>
                  </a:txBody>
                  <a:tcPr/>
                </a:tc>
                <a:tc>
                  <a:txBody>
                    <a:bodyPr/>
                    <a:lstStyle/>
                    <a:p>
                      <a:pPr algn="ctr"/>
                      <a:r>
                        <a:rPr lang="tr-TR" sz="1600" b="1" i="1" dirty="0" smtClean="0">
                          <a:solidFill>
                            <a:schemeClr val="tx1"/>
                          </a:solidFill>
                        </a:rPr>
                        <a:t>Ürün Kalitesi</a:t>
                      </a:r>
                      <a:endParaRPr lang="tr-TR" sz="1600" b="1" i="1" dirty="0">
                        <a:solidFill>
                          <a:schemeClr val="tx1"/>
                        </a:solidFill>
                      </a:endParaRPr>
                    </a:p>
                  </a:txBody>
                  <a:tcPr anchor="ctr"/>
                </a:tc>
                <a:tc>
                  <a:txBody>
                    <a:bodyPr/>
                    <a:lstStyle/>
                    <a:p>
                      <a:r>
                        <a:rPr lang="tr-TR" sz="1200" dirty="0" smtClean="0"/>
                        <a:t>Ürün / hizmet kalitesi değiştirilebilir</a:t>
                      </a:r>
                      <a:endParaRPr lang="tr-TR" sz="1200" dirty="0"/>
                    </a:p>
                  </a:txBody>
                  <a:tcPr/>
                </a:tc>
              </a:tr>
              <a:tr h="580023">
                <a:tc>
                  <a:txBody>
                    <a:bodyPr/>
                    <a:lstStyle/>
                    <a:p>
                      <a:endParaRPr lang="tr-TR" sz="1200" b="1" dirty="0">
                        <a:solidFill>
                          <a:srgbClr val="002060"/>
                        </a:solidFill>
                      </a:endParaRPr>
                    </a:p>
                  </a:txBody>
                  <a:tcPr/>
                </a:tc>
                <a:tc>
                  <a:txBody>
                    <a:bodyPr/>
                    <a:lstStyle/>
                    <a:p>
                      <a:pPr algn="ctr"/>
                      <a:r>
                        <a:rPr lang="tr-TR" sz="1600" b="1" i="1" dirty="0" smtClean="0">
                          <a:solidFill>
                            <a:schemeClr val="tx1"/>
                          </a:solidFill>
                        </a:rPr>
                        <a:t>Güncelleme işlevselliği</a:t>
                      </a:r>
                      <a:endParaRPr lang="tr-TR" sz="1600" b="1" i="1" dirty="0">
                        <a:solidFill>
                          <a:schemeClr val="tx1"/>
                        </a:solidFill>
                      </a:endParaRPr>
                    </a:p>
                  </a:txBody>
                  <a:tcPr anchor="ctr"/>
                </a:tc>
                <a:tc>
                  <a:txBody>
                    <a:bodyPr/>
                    <a:lstStyle/>
                    <a:p>
                      <a:r>
                        <a:rPr lang="tr-TR" sz="1200" dirty="0" smtClean="0"/>
                        <a:t>Ürünler veya hizmetler (sürekli) güncellenebilir.</a:t>
                      </a:r>
                      <a:endParaRPr lang="tr-TR" sz="1200" dirty="0"/>
                    </a:p>
                  </a:txBody>
                  <a:tcPr/>
                </a:tc>
              </a:tr>
              <a:tr h="580023">
                <a:tc>
                  <a:txBody>
                    <a:bodyPr/>
                    <a:lstStyle/>
                    <a:p>
                      <a:endParaRPr lang="tr-TR" sz="1200" b="1" dirty="0">
                        <a:solidFill>
                          <a:srgbClr val="002060"/>
                        </a:solidFill>
                      </a:endParaRPr>
                    </a:p>
                  </a:txBody>
                  <a:tcPr/>
                </a:tc>
                <a:tc>
                  <a:txBody>
                    <a:bodyPr/>
                    <a:lstStyle/>
                    <a:p>
                      <a:pPr algn="ctr"/>
                      <a:r>
                        <a:rPr lang="tr-TR" sz="1600" b="1" i="1" dirty="0" smtClean="0">
                          <a:solidFill>
                            <a:schemeClr val="tx1"/>
                          </a:solidFill>
                        </a:rPr>
                        <a:t>Birlikte Çalışabilirlik</a:t>
                      </a:r>
                      <a:endParaRPr lang="tr-TR" sz="1600" b="1" i="1" dirty="0">
                        <a:solidFill>
                          <a:schemeClr val="tx1"/>
                        </a:solidFill>
                      </a:endParaRPr>
                    </a:p>
                  </a:txBody>
                  <a:tcPr anchor="ctr"/>
                </a:tc>
                <a:tc>
                  <a:txBody>
                    <a:bodyPr/>
                    <a:lstStyle/>
                    <a:p>
                      <a:r>
                        <a:rPr lang="tr-TR" sz="1200" dirty="0" smtClean="0"/>
                        <a:t>Ürünler ve hizmetler diğer mal ve hizmetlerle uyumlu hale getirilebilir</a:t>
                      </a:r>
                      <a:endParaRPr lang="tr-TR" sz="1200" dirty="0"/>
                    </a:p>
                  </a:txBody>
                  <a:tcPr/>
                </a:tc>
              </a:tr>
              <a:tr h="371418">
                <a:tc>
                  <a:txBody>
                    <a:bodyPr/>
                    <a:lstStyle/>
                    <a:p>
                      <a:endParaRPr lang="tr-TR" sz="1200" b="1" dirty="0">
                        <a:solidFill>
                          <a:srgbClr val="002060"/>
                        </a:solidFill>
                      </a:endParaRPr>
                    </a:p>
                  </a:txBody>
                  <a:tcPr/>
                </a:tc>
                <a:tc>
                  <a:txBody>
                    <a:bodyPr/>
                    <a:lstStyle/>
                    <a:p>
                      <a:pPr algn="ctr"/>
                      <a:r>
                        <a:rPr lang="tr-TR" sz="1600" b="1" i="1" dirty="0" smtClean="0">
                          <a:solidFill>
                            <a:schemeClr val="tx1"/>
                          </a:solidFill>
                        </a:rPr>
                        <a:t>Eklentiler</a:t>
                      </a:r>
                      <a:endParaRPr lang="tr-TR" sz="1600" b="1" i="1" dirty="0">
                        <a:solidFill>
                          <a:schemeClr val="tx1"/>
                        </a:solidFill>
                      </a:endParaRPr>
                    </a:p>
                  </a:txBody>
                  <a:tcPr anchor="ctr"/>
                </a:tc>
                <a:tc>
                  <a:txBody>
                    <a:bodyPr/>
                    <a:lstStyle/>
                    <a:p>
                      <a:r>
                        <a:rPr lang="tr-TR" sz="1200" dirty="0" smtClean="0"/>
                        <a:t>Yukarı / çapraz satış fırsatları ortaya çıkar</a:t>
                      </a:r>
                      <a:endParaRPr lang="tr-TR" sz="1200" dirty="0"/>
                    </a:p>
                  </a:txBody>
                  <a:tcPr/>
                </a:tc>
              </a:tr>
              <a:tr h="371418">
                <a:tc>
                  <a:txBody>
                    <a:bodyPr/>
                    <a:lstStyle/>
                    <a:p>
                      <a:endParaRPr lang="tr-TR" sz="1200" b="1" dirty="0">
                        <a:solidFill>
                          <a:srgbClr val="002060"/>
                        </a:solidFill>
                      </a:endParaRPr>
                    </a:p>
                  </a:txBody>
                  <a:tcPr/>
                </a:tc>
                <a:tc>
                  <a:txBody>
                    <a:bodyPr/>
                    <a:lstStyle/>
                    <a:p>
                      <a:pPr algn="ctr"/>
                      <a:r>
                        <a:rPr lang="tr-TR" sz="1600" b="1" i="1" dirty="0" smtClean="0">
                          <a:solidFill>
                            <a:schemeClr val="tx1"/>
                          </a:solidFill>
                        </a:rPr>
                        <a:t>Dijital </a:t>
                      </a:r>
                      <a:r>
                        <a:rPr lang="tr-TR" sz="1600" b="1" i="1" dirty="0" err="1" smtClean="0">
                          <a:solidFill>
                            <a:schemeClr val="tx1"/>
                          </a:solidFill>
                        </a:rPr>
                        <a:t>Etkinleştirici</a:t>
                      </a:r>
                      <a:endParaRPr lang="tr-TR" sz="1600" b="1" i="1" dirty="0">
                        <a:solidFill>
                          <a:schemeClr val="tx1"/>
                        </a:solidFill>
                      </a:endParaRPr>
                    </a:p>
                  </a:txBody>
                  <a:tcPr anchor="ctr"/>
                </a:tc>
                <a:tc>
                  <a:txBody>
                    <a:bodyPr/>
                    <a:lstStyle/>
                    <a:p>
                      <a:r>
                        <a:rPr lang="tr-TR" sz="1200" dirty="0" smtClean="0"/>
                        <a:t>Ürün / hizmet, müşterilere dijital dönüşümlerinde yardımcı olur.</a:t>
                      </a:r>
                      <a:endParaRPr lang="tr-TR" sz="1200" dirty="0"/>
                    </a:p>
                  </a:txBody>
                  <a:tcPr/>
                </a:tc>
              </a:tr>
            </a:tbl>
          </a:graphicData>
        </a:graphic>
      </p:graphicFrame>
    </p:spTree>
    <p:extLst>
      <p:ext uri="{BB962C8B-B14F-4D97-AF65-F5344CB8AC3E}">
        <p14:creationId xmlns:p14="http://schemas.microsoft.com/office/powerpoint/2010/main" val="37581803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776243" y="761252"/>
            <a:ext cx="9122020" cy="1037265"/>
          </a:xfrm>
        </p:spPr>
        <p:txBody>
          <a:bodyPr>
            <a:normAutofit fontScale="90000"/>
          </a:bodyPr>
          <a:lstStyle/>
          <a:p>
            <a:pPr algn="ctr"/>
            <a:r>
              <a:rPr lang="tr-TR" b="1" dirty="0" smtClean="0">
                <a:solidFill>
                  <a:srgbClr val="002060"/>
                </a:solidFill>
              </a:rPr>
              <a:t>Dijital </a:t>
            </a:r>
            <a:r>
              <a:rPr lang="tr-TR" b="1" dirty="0">
                <a:solidFill>
                  <a:srgbClr val="002060"/>
                </a:solidFill>
              </a:rPr>
              <a:t>Dönüşümün </a:t>
            </a:r>
            <a:r>
              <a:rPr lang="tr-TR" b="1" dirty="0" smtClean="0">
                <a:solidFill>
                  <a:srgbClr val="002060"/>
                </a:solidFill>
              </a:rPr>
              <a:t>Etkileri </a:t>
            </a:r>
            <a:br>
              <a:rPr lang="tr-TR" b="1" dirty="0" smtClean="0">
                <a:solidFill>
                  <a:srgbClr val="002060"/>
                </a:solidFill>
              </a:rPr>
            </a:br>
            <a:r>
              <a:rPr lang="tr-TR" b="1" i="1" dirty="0" smtClean="0">
                <a:solidFill>
                  <a:srgbClr val="C00000"/>
                </a:solidFill>
              </a:rPr>
              <a:t>(Müşteri Davranışı)</a:t>
            </a:r>
            <a:endParaRPr lang="tr-TR" b="1" i="1" dirty="0">
              <a:solidFill>
                <a:srgbClr val="C00000"/>
              </a:solidFill>
            </a:endParaRPr>
          </a:p>
        </p:txBody>
      </p:sp>
      <p:graphicFrame>
        <p:nvGraphicFramePr>
          <p:cNvPr id="4" name="Tablo 3"/>
          <p:cNvGraphicFramePr>
            <a:graphicFrameLocks noGrp="1"/>
          </p:cNvGraphicFramePr>
          <p:nvPr>
            <p:extLst>
              <p:ext uri="{D42A27DB-BD31-4B8C-83A1-F6EECF244321}">
                <p14:modId xmlns:p14="http://schemas.microsoft.com/office/powerpoint/2010/main" val="3970739712"/>
              </p:ext>
            </p:extLst>
          </p:nvPr>
        </p:nvGraphicFramePr>
        <p:xfrm>
          <a:off x="1796003" y="1979360"/>
          <a:ext cx="9610153" cy="1381760"/>
        </p:xfrm>
        <a:graphic>
          <a:graphicData uri="http://schemas.openxmlformats.org/drawingml/2006/table">
            <a:tbl>
              <a:tblPr firstRow="1" bandRow="1">
                <a:tableStyleId>{5940675A-B579-460E-94D1-54222C63F5DA}</a:tableStyleId>
              </a:tblPr>
              <a:tblGrid>
                <a:gridCol w="1471054"/>
                <a:gridCol w="1961766"/>
                <a:gridCol w="6177333"/>
              </a:tblGrid>
              <a:tr h="370840">
                <a:tc>
                  <a:txBody>
                    <a:bodyPr/>
                    <a:lstStyle/>
                    <a:p>
                      <a:pPr algn="ctr"/>
                      <a:r>
                        <a:rPr lang="tr-TR" sz="1800" b="1" dirty="0" smtClean="0"/>
                        <a:t>Etki Konusu</a:t>
                      </a:r>
                      <a:endParaRPr lang="tr-TR" sz="1800" b="1" dirty="0"/>
                    </a:p>
                  </a:txBody>
                  <a:tcPr anchor="ctr">
                    <a:solidFill>
                      <a:schemeClr val="tx2">
                        <a:lumMod val="40000"/>
                        <a:lumOff val="60000"/>
                      </a:schemeClr>
                    </a:solidFill>
                  </a:tcPr>
                </a:tc>
                <a:tc>
                  <a:txBody>
                    <a:bodyPr/>
                    <a:lstStyle/>
                    <a:p>
                      <a:pPr algn="ctr"/>
                      <a:r>
                        <a:rPr lang="tr-TR" sz="1800" b="1" dirty="0" smtClean="0"/>
                        <a:t>Etki</a:t>
                      </a:r>
                      <a:endParaRPr lang="tr-TR" sz="1800" b="1" dirty="0"/>
                    </a:p>
                  </a:txBody>
                  <a:tcPr anchor="ctr">
                    <a:solidFill>
                      <a:schemeClr val="tx2">
                        <a:lumMod val="40000"/>
                        <a:lumOff val="60000"/>
                      </a:schemeClr>
                    </a:solidFill>
                  </a:tcPr>
                </a:tc>
                <a:tc>
                  <a:txBody>
                    <a:bodyPr/>
                    <a:lstStyle/>
                    <a:p>
                      <a:pPr algn="ctr"/>
                      <a:r>
                        <a:rPr lang="tr-TR" sz="1800" b="1" dirty="0" smtClean="0"/>
                        <a:t>Tanım</a:t>
                      </a:r>
                      <a:endParaRPr lang="tr-TR" sz="1800" b="1" dirty="0"/>
                    </a:p>
                  </a:txBody>
                  <a:tcPr anchor="ctr">
                    <a:solidFill>
                      <a:schemeClr val="tx2">
                        <a:lumMod val="40000"/>
                        <a:lumOff val="60000"/>
                      </a:schemeClr>
                    </a:solidFill>
                  </a:tcPr>
                </a:tc>
              </a:tr>
              <a:tr h="370840">
                <a:tc>
                  <a:txBody>
                    <a:bodyPr/>
                    <a:lstStyle/>
                    <a:p>
                      <a:pPr algn="ctr"/>
                      <a:r>
                        <a:rPr lang="tr-TR" sz="1800" b="1" dirty="0" smtClean="0">
                          <a:solidFill>
                            <a:srgbClr val="002060"/>
                          </a:solidFill>
                        </a:rPr>
                        <a:t>Müşteri Davranışı</a:t>
                      </a:r>
                      <a:endParaRPr lang="tr-TR" sz="1800" b="1" dirty="0">
                        <a:solidFill>
                          <a:srgbClr val="002060"/>
                        </a:solidFill>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tr-TR" sz="1800" b="1" dirty="0" smtClean="0">
                          <a:solidFill>
                            <a:schemeClr val="tx1"/>
                          </a:solidFill>
                        </a:rPr>
                        <a:t>Müşteri Tutumu</a:t>
                      </a:r>
                    </a:p>
                  </a:txBody>
                  <a:tcPr anchor="ctr"/>
                </a:tc>
                <a:tc>
                  <a:txBody>
                    <a:bodyPr/>
                    <a:lstStyle/>
                    <a:p>
                      <a:pPr algn="ctr"/>
                      <a:r>
                        <a:rPr lang="tr-TR" sz="1800" dirty="0" smtClean="0"/>
                        <a:t>Şirket ile ilgili müşteri deneyimi değişiklikleri oluşabilir</a:t>
                      </a:r>
                      <a:endParaRPr lang="tr-TR" sz="1800" dirty="0"/>
                    </a:p>
                  </a:txBody>
                  <a:tcPr anchor="ctr"/>
                </a:tc>
              </a:tr>
              <a:tr h="370840">
                <a:tc>
                  <a:txBody>
                    <a:bodyPr/>
                    <a:lstStyle/>
                    <a:p>
                      <a:pPr algn="ctr"/>
                      <a:endParaRPr lang="tr-TR" sz="1800" b="1" dirty="0">
                        <a:solidFill>
                          <a:srgbClr val="002060"/>
                        </a:solidFill>
                      </a:endParaRPr>
                    </a:p>
                  </a:txBody>
                  <a:tcPr anchor="ctr"/>
                </a:tc>
                <a:tc>
                  <a:txBody>
                    <a:bodyPr/>
                    <a:lstStyle/>
                    <a:p>
                      <a:pPr algn="ctr"/>
                      <a:r>
                        <a:rPr lang="tr-TR" sz="1800" b="1" i="1" dirty="0" smtClean="0">
                          <a:solidFill>
                            <a:schemeClr val="tx1"/>
                          </a:solidFill>
                        </a:rPr>
                        <a:t>Müşteri Kararları</a:t>
                      </a:r>
                      <a:endParaRPr lang="tr-TR" sz="1800" b="1" i="1" dirty="0">
                        <a:solidFill>
                          <a:schemeClr val="tx1"/>
                        </a:solidFill>
                      </a:endParaRPr>
                    </a:p>
                  </a:txBody>
                  <a:tcPr anchor="ctr"/>
                </a:tc>
                <a:tc>
                  <a:txBody>
                    <a:bodyPr/>
                    <a:lstStyle/>
                    <a:p>
                      <a:pPr algn="ctr"/>
                      <a:r>
                        <a:rPr lang="tr-TR" sz="1800" dirty="0" smtClean="0"/>
                        <a:t>Müşterilerin satın alma kararları verme şekli etkilenir.</a:t>
                      </a:r>
                      <a:endParaRPr lang="tr-TR" sz="1800" dirty="0"/>
                    </a:p>
                  </a:txBody>
                  <a:tcPr anchor="ctr"/>
                </a:tc>
              </a:tr>
            </a:tbl>
          </a:graphicData>
        </a:graphic>
      </p:graphicFrame>
    </p:spTree>
    <p:extLst>
      <p:ext uri="{BB962C8B-B14F-4D97-AF65-F5344CB8AC3E}">
        <p14:creationId xmlns:p14="http://schemas.microsoft.com/office/powerpoint/2010/main" val="30719605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595938" y="181703"/>
            <a:ext cx="9122020" cy="1037265"/>
          </a:xfrm>
        </p:spPr>
        <p:txBody>
          <a:bodyPr>
            <a:normAutofit fontScale="90000"/>
          </a:bodyPr>
          <a:lstStyle/>
          <a:p>
            <a:pPr algn="ctr"/>
            <a:r>
              <a:rPr lang="tr-TR" b="1" dirty="0" smtClean="0">
                <a:solidFill>
                  <a:srgbClr val="002060"/>
                </a:solidFill>
              </a:rPr>
              <a:t>Dijital </a:t>
            </a:r>
            <a:r>
              <a:rPr lang="tr-TR" b="1" dirty="0">
                <a:solidFill>
                  <a:srgbClr val="002060"/>
                </a:solidFill>
              </a:rPr>
              <a:t>Dönüşümün </a:t>
            </a:r>
            <a:r>
              <a:rPr lang="tr-TR" b="1" dirty="0" smtClean="0">
                <a:solidFill>
                  <a:srgbClr val="002060"/>
                </a:solidFill>
              </a:rPr>
              <a:t>Etkileri </a:t>
            </a:r>
            <a:br>
              <a:rPr lang="tr-TR" b="1" dirty="0" smtClean="0">
                <a:solidFill>
                  <a:srgbClr val="002060"/>
                </a:solidFill>
              </a:rPr>
            </a:br>
            <a:r>
              <a:rPr lang="tr-TR" b="1" i="1" dirty="0" smtClean="0">
                <a:solidFill>
                  <a:srgbClr val="C00000"/>
                </a:solidFill>
              </a:rPr>
              <a:t>(Müşteri İlişkileri)</a:t>
            </a:r>
            <a:endParaRPr lang="tr-TR" b="1" i="1" dirty="0">
              <a:solidFill>
                <a:srgbClr val="C00000"/>
              </a:solidFill>
            </a:endParaRPr>
          </a:p>
        </p:txBody>
      </p:sp>
      <p:graphicFrame>
        <p:nvGraphicFramePr>
          <p:cNvPr id="4" name="Tablo 3"/>
          <p:cNvGraphicFramePr>
            <a:graphicFrameLocks noGrp="1"/>
          </p:cNvGraphicFramePr>
          <p:nvPr>
            <p:extLst>
              <p:ext uri="{D42A27DB-BD31-4B8C-83A1-F6EECF244321}">
                <p14:modId xmlns:p14="http://schemas.microsoft.com/office/powerpoint/2010/main" val="2945981084"/>
              </p:ext>
            </p:extLst>
          </p:nvPr>
        </p:nvGraphicFramePr>
        <p:xfrm>
          <a:off x="1680093" y="1219506"/>
          <a:ext cx="9610153" cy="5212080"/>
        </p:xfrm>
        <a:graphic>
          <a:graphicData uri="http://schemas.openxmlformats.org/drawingml/2006/table">
            <a:tbl>
              <a:tblPr firstRow="1" bandRow="1">
                <a:tableStyleId>{5940675A-B579-460E-94D1-54222C63F5DA}</a:tableStyleId>
              </a:tblPr>
              <a:tblGrid>
                <a:gridCol w="1471054"/>
                <a:gridCol w="1961766"/>
                <a:gridCol w="6177333"/>
              </a:tblGrid>
              <a:tr h="370840">
                <a:tc>
                  <a:txBody>
                    <a:bodyPr/>
                    <a:lstStyle/>
                    <a:p>
                      <a:pPr algn="ctr"/>
                      <a:r>
                        <a:rPr lang="tr-TR" sz="2000" b="1" dirty="0" smtClean="0"/>
                        <a:t>Etki Konusu</a:t>
                      </a:r>
                      <a:endParaRPr lang="tr-TR" sz="2000" b="1" dirty="0"/>
                    </a:p>
                  </a:txBody>
                  <a:tcPr>
                    <a:solidFill>
                      <a:schemeClr val="tx2">
                        <a:lumMod val="40000"/>
                        <a:lumOff val="60000"/>
                      </a:schemeClr>
                    </a:solidFill>
                  </a:tcPr>
                </a:tc>
                <a:tc>
                  <a:txBody>
                    <a:bodyPr/>
                    <a:lstStyle/>
                    <a:p>
                      <a:pPr algn="ctr"/>
                      <a:r>
                        <a:rPr lang="tr-TR" sz="2000" b="1" dirty="0" smtClean="0"/>
                        <a:t>Etki</a:t>
                      </a:r>
                      <a:endParaRPr lang="tr-TR" sz="2000" b="1" dirty="0"/>
                    </a:p>
                  </a:txBody>
                  <a:tcPr>
                    <a:solidFill>
                      <a:schemeClr val="tx2">
                        <a:lumMod val="40000"/>
                        <a:lumOff val="60000"/>
                      </a:schemeClr>
                    </a:solidFill>
                  </a:tcPr>
                </a:tc>
                <a:tc>
                  <a:txBody>
                    <a:bodyPr/>
                    <a:lstStyle/>
                    <a:p>
                      <a:pPr algn="ctr"/>
                      <a:r>
                        <a:rPr lang="tr-TR" sz="2000" b="1" dirty="0" smtClean="0"/>
                        <a:t>Tanım</a:t>
                      </a:r>
                      <a:endParaRPr lang="tr-TR" sz="2000" b="1" dirty="0"/>
                    </a:p>
                  </a:txBody>
                  <a:tcPr>
                    <a:solidFill>
                      <a:schemeClr val="tx2">
                        <a:lumMod val="40000"/>
                        <a:lumOff val="60000"/>
                      </a:schemeClr>
                    </a:solidFill>
                  </a:tcPr>
                </a:tc>
              </a:tr>
              <a:tr h="370840">
                <a:tc>
                  <a:txBody>
                    <a:bodyPr/>
                    <a:lstStyle/>
                    <a:p>
                      <a:pPr algn="ctr"/>
                      <a:r>
                        <a:rPr lang="tr-TR" sz="2000" b="1" dirty="0" smtClean="0">
                          <a:solidFill>
                            <a:srgbClr val="002060"/>
                          </a:solidFill>
                        </a:rPr>
                        <a:t>Müşteri İlişkileri</a:t>
                      </a:r>
                      <a:endParaRPr lang="tr-TR" sz="2000" b="1" dirty="0">
                        <a:solidFill>
                          <a:srgbClr val="002060"/>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tr-TR" sz="2000" b="1" dirty="0" smtClean="0">
                          <a:solidFill>
                            <a:schemeClr val="tx1"/>
                          </a:solidFill>
                        </a:rPr>
                        <a:t>Satış</a:t>
                      </a:r>
                      <a:r>
                        <a:rPr lang="tr-TR" sz="2000" b="1" baseline="0" dirty="0" smtClean="0">
                          <a:solidFill>
                            <a:schemeClr val="tx1"/>
                          </a:solidFill>
                        </a:rPr>
                        <a:t> Öncesi Müşteri Hizmetleri</a:t>
                      </a:r>
                      <a:endParaRPr lang="tr-TR" sz="2000" b="1" dirty="0" smtClean="0">
                        <a:solidFill>
                          <a:schemeClr val="tx1"/>
                        </a:solidFill>
                      </a:endParaRPr>
                    </a:p>
                  </a:txBody>
                  <a:tcPr anchor="ctr"/>
                </a:tc>
                <a:tc>
                  <a:txBody>
                    <a:bodyPr/>
                    <a:lstStyle/>
                    <a:p>
                      <a:r>
                        <a:rPr lang="tr-TR" sz="2000" dirty="0" smtClean="0"/>
                        <a:t>Satış öncesi müşterilerin hizmet kalitesinde değişiklikler olabilir.</a:t>
                      </a:r>
                      <a:endParaRPr lang="tr-TR" sz="2000" dirty="0"/>
                    </a:p>
                  </a:txBody>
                  <a:tcPr/>
                </a:tc>
              </a:tr>
              <a:tr h="370840">
                <a:tc>
                  <a:txBody>
                    <a:bodyPr/>
                    <a:lstStyle/>
                    <a:p>
                      <a:endParaRPr lang="tr-TR" sz="2000" b="1" dirty="0">
                        <a:solidFill>
                          <a:srgbClr val="002060"/>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tr-TR" sz="2000" b="1" dirty="0" smtClean="0">
                          <a:solidFill>
                            <a:schemeClr val="tx1"/>
                          </a:solidFill>
                        </a:rPr>
                        <a:t>Satış</a:t>
                      </a:r>
                      <a:r>
                        <a:rPr lang="tr-TR" sz="2000" b="1" baseline="0" dirty="0" smtClean="0">
                          <a:solidFill>
                            <a:schemeClr val="tx1"/>
                          </a:solidFill>
                        </a:rPr>
                        <a:t> Sonrası Müşteri Hizmetleri</a:t>
                      </a:r>
                      <a:endParaRPr lang="tr-TR" sz="2000" b="1" dirty="0" smtClean="0">
                        <a:solidFill>
                          <a:schemeClr val="tx1"/>
                        </a:solidFill>
                      </a:endParaRPr>
                    </a:p>
                  </a:txBody>
                  <a:tcPr anchor="ctr"/>
                </a:tc>
                <a:tc>
                  <a:txBody>
                    <a:bodyPr/>
                    <a:lstStyle/>
                    <a:p>
                      <a:r>
                        <a:rPr lang="tr-TR" sz="2000" dirty="0" smtClean="0"/>
                        <a:t>Satış sonrası müşterilerin hizmet kalitesinde değişiklikler olabilir.</a:t>
                      </a:r>
                      <a:endParaRPr lang="tr-TR" sz="2000" dirty="0"/>
                    </a:p>
                  </a:txBody>
                  <a:tcPr/>
                </a:tc>
              </a:tr>
              <a:tr h="370840">
                <a:tc>
                  <a:txBody>
                    <a:bodyPr/>
                    <a:lstStyle/>
                    <a:p>
                      <a:endParaRPr lang="tr-TR" sz="2000" b="1" dirty="0">
                        <a:solidFill>
                          <a:srgbClr val="002060"/>
                        </a:solidFill>
                      </a:endParaRPr>
                    </a:p>
                  </a:txBody>
                  <a:tcPr/>
                </a:tc>
                <a:tc>
                  <a:txBody>
                    <a:bodyPr/>
                    <a:lstStyle/>
                    <a:p>
                      <a:pPr algn="ctr"/>
                      <a:r>
                        <a:rPr lang="tr-TR" sz="2000" b="1" i="1" dirty="0" smtClean="0">
                          <a:solidFill>
                            <a:schemeClr val="tx1"/>
                          </a:solidFill>
                        </a:rPr>
                        <a:t>Müşteri Desteği</a:t>
                      </a:r>
                      <a:endParaRPr lang="tr-TR" sz="2000" b="1" i="1" dirty="0">
                        <a:solidFill>
                          <a:schemeClr val="tx1"/>
                        </a:solidFill>
                      </a:endParaRPr>
                    </a:p>
                  </a:txBody>
                  <a:tcPr anchor="ctr"/>
                </a:tc>
                <a:tc>
                  <a:txBody>
                    <a:bodyPr/>
                    <a:lstStyle/>
                    <a:p>
                      <a:r>
                        <a:rPr lang="tr-TR" sz="2000" dirty="0" smtClean="0"/>
                        <a:t>Müşteri desteği değişikliklerinin kalitesi artabilir</a:t>
                      </a:r>
                      <a:endParaRPr lang="tr-TR" sz="2000" dirty="0"/>
                    </a:p>
                  </a:txBody>
                  <a:tcPr/>
                </a:tc>
              </a:tr>
              <a:tr h="370840">
                <a:tc>
                  <a:txBody>
                    <a:bodyPr/>
                    <a:lstStyle/>
                    <a:p>
                      <a:endParaRPr lang="tr-TR" sz="2000" b="1" dirty="0">
                        <a:solidFill>
                          <a:srgbClr val="002060"/>
                        </a:solidFill>
                      </a:endParaRPr>
                    </a:p>
                  </a:txBody>
                  <a:tcPr/>
                </a:tc>
                <a:tc>
                  <a:txBody>
                    <a:bodyPr/>
                    <a:lstStyle/>
                    <a:p>
                      <a:pPr algn="ctr"/>
                      <a:r>
                        <a:rPr lang="tr-TR" sz="2000" b="1" i="1" dirty="0" smtClean="0">
                          <a:solidFill>
                            <a:schemeClr val="tx1"/>
                          </a:solidFill>
                        </a:rPr>
                        <a:t>Kullanıcı Deneyimi</a:t>
                      </a:r>
                      <a:endParaRPr lang="tr-TR" sz="2000" b="1" i="1" dirty="0">
                        <a:solidFill>
                          <a:schemeClr val="tx1"/>
                        </a:solidFill>
                      </a:endParaRPr>
                    </a:p>
                  </a:txBody>
                  <a:tcPr anchor="ctr"/>
                </a:tc>
                <a:tc>
                  <a:txBody>
                    <a:bodyPr/>
                    <a:lstStyle/>
                    <a:p>
                      <a:r>
                        <a:rPr lang="tr-TR" sz="2000" dirty="0" smtClean="0"/>
                        <a:t>Kullanıcı deneyimi kalitesinde değişiklikler olabilir</a:t>
                      </a:r>
                      <a:endParaRPr lang="tr-TR" sz="2000" dirty="0"/>
                    </a:p>
                  </a:txBody>
                  <a:tcPr/>
                </a:tc>
              </a:tr>
              <a:tr h="370840">
                <a:tc>
                  <a:txBody>
                    <a:bodyPr/>
                    <a:lstStyle/>
                    <a:p>
                      <a:endParaRPr lang="tr-TR" sz="2000" b="1" dirty="0">
                        <a:solidFill>
                          <a:srgbClr val="002060"/>
                        </a:solidFill>
                      </a:endParaRPr>
                    </a:p>
                  </a:txBody>
                  <a:tcPr/>
                </a:tc>
                <a:tc>
                  <a:txBody>
                    <a:bodyPr/>
                    <a:lstStyle/>
                    <a:p>
                      <a:pPr algn="ctr"/>
                      <a:r>
                        <a:rPr lang="tr-TR" sz="2000" b="1" i="1" dirty="0" smtClean="0">
                          <a:solidFill>
                            <a:schemeClr val="tx1"/>
                          </a:solidFill>
                        </a:rPr>
                        <a:t>Topluluk Oluşturma</a:t>
                      </a:r>
                      <a:endParaRPr lang="tr-TR" sz="2000" b="1" i="1" dirty="0">
                        <a:solidFill>
                          <a:schemeClr val="tx1"/>
                        </a:solidFill>
                      </a:endParaRPr>
                    </a:p>
                  </a:txBody>
                  <a:tcPr anchor="ctr"/>
                </a:tc>
                <a:tc>
                  <a:txBody>
                    <a:bodyPr/>
                    <a:lstStyle/>
                    <a:p>
                      <a:r>
                        <a:rPr lang="tr-TR" sz="2000" dirty="0" smtClean="0"/>
                        <a:t>Topluluk inşası mümkün kılınır</a:t>
                      </a:r>
                      <a:endParaRPr lang="tr-TR" sz="2000" dirty="0"/>
                    </a:p>
                  </a:txBody>
                  <a:tcPr/>
                </a:tc>
              </a:tr>
              <a:tr h="370840">
                <a:tc>
                  <a:txBody>
                    <a:bodyPr/>
                    <a:lstStyle/>
                    <a:p>
                      <a:endParaRPr lang="tr-TR" sz="2000" b="1" dirty="0">
                        <a:solidFill>
                          <a:srgbClr val="002060"/>
                        </a:solidFill>
                      </a:endParaRPr>
                    </a:p>
                  </a:txBody>
                  <a:tcPr/>
                </a:tc>
                <a:tc>
                  <a:txBody>
                    <a:bodyPr/>
                    <a:lstStyle/>
                    <a:p>
                      <a:pPr algn="ctr"/>
                      <a:r>
                        <a:rPr lang="tr-TR" sz="2000" b="1" i="1" dirty="0" smtClean="0">
                          <a:solidFill>
                            <a:schemeClr val="tx1"/>
                          </a:solidFill>
                        </a:rPr>
                        <a:t>Müşteri Tutma</a:t>
                      </a:r>
                      <a:endParaRPr lang="tr-TR" sz="2000" b="1" i="1" dirty="0">
                        <a:solidFill>
                          <a:schemeClr val="tx1"/>
                        </a:solidFill>
                      </a:endParaRPr>
                    </a:p>
                  </a:txBody>
                  <a:tcPr anchor="ctr"/>
                </a:tc>
                <a:tc>
                  <a:txBody>
                    <a:bodyPr/>
                    <a:lstStyle/>
                    <a:p>
                      <a:r>
                        <a:rPr lang="tr-TR" sz="2000" dirty="0" smtClean="0"/>
                        <a:t>Müşteri elde tutma oranı etkilenir</a:t>
                      </a:r>
                      <a:endParaRPr lang="tr-TR" sz="2000" dirty="0"/>
                    </a:p>
                  </a:txBody>
                  <a:tcPr/>
                </a:tc>
              </a:tr>
            </a:tbl>
          </a:graphicData>
        </a:graphic>
      </p:graphicFrame>
    </p:spTree>
    <p:extLst>
      <p:ext uri="{BB962C8B-B14F-4D97-AF65-F5344CB8AC3E}">
        <p14:creationId xmlns:p14="http://schemas.microsoft.com/office/powerpoint/2010/main" val="4079166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595938" y="181703"/>
            <a:ext cx="9122020" cy="1037265"/>
          </a:xfrm>
        </p:spPr>
        <p:txBody>
          <a:bodyPr>
            <a:normAutofit fontScale="90000"/>
          </a:bodyPr>
          <a:lstStyle/>
          <a:p>
            <a:pPr algn="ctr"/>
            <a:r>
              <a:rPr lang="tr-TR" b="1" dirty="0" smtClean="0">
                <a:solidFill>
                  <a:srgbClr val="002060"/>
                </a:solidFill>
              </a:rPr>
              <a:t>Dijital </a:t>
            </a:r>
            <a:r>
              <a:rPr lang="tr-TR" b="1" dirty="0">
                <a:solidFill>
                  <a:srgbClr val="002060"/>
                </a:solidFill>
              </a:rPr>
              <a:t>Dönüşümün </a:t>
            </a:r>
            <a:r>
              <a:rPr lang="tr-TR" b="1" dirty="0" smtClean="0">
                <a:solidFill>
                  <a:srgbClr val="002060"/>
                </a:solidFill>
              </a:rPr>
              <a:t>Etkileri </a:t>
            </a:r>
            <a:br>
              <a:rPr lang="tr-TR" b="1" dirty="0" smtClean="0">
                <a:solidFill>
                  <a:srgbClr val="002060"/>
                </a:solidFill>
              </a:rPr>
            </a:br>
            <a:r>
              <a:rPr lang="tr-TR" b="1" i="1" dirty="0" smtClean="0">
                <a:solidFill>
                  <a:srgbClr val="C00000"/>
                </a:solidFill>
              </a:rPr>
              <a:t>(Kanal Yönetimi)</a:t>
            </a:r>
            <a:endParaRPr lang="tr-TR" b="1" i="1" dirty="0">
              <a:solidFill>
                <a:srgbClr val="C00000"/>
              </a:solidFill>
            </a:endParaRPr>
          </a:p>
        </p:txBody>
      </p:sp>
      <p:graphicFrame>
        <p:nvGraphicFramePr>
          <p:cNvPr id="4" name="Tablo 3"/>
          <p:cNvGraphicFramePr>
            <a:graphicFrameLocks noGrp="1"/>
          </p:cNvGraphicFramePr>
          <p:nvPr>
            <p:extLst>
              <p:ext uri="{D42A27DB-BD31-4B8C-83A1-F6EECF244321}">
                <p14:modId xmlns:p14="http://schemas.microsoft.com/office/powerpoint/2010/main" val="1868745248"/>
              </p:ext>
            </p:extLst>
          </p:nvPr>
        </p:nvGraphicFramePr>
        <p:xfrm>
          <a:off x="1680093" y="1219506"/>
          <a:ext cx="9610153" cy="3688080"/>
        </p:xfrm>
        <a:graphic>
          <a:graphicData uri="http://schemas.openxmlformats.org/drawingml/2006/table">
            <a:tbl>
              <a:tblPr firstRow="1" bandRow="1">
                <a:tableStyleId>{5940675A-B579-460E-94D1-54222C63F5DA}</a:tableStyleId>
              </a:tblPr>
              <a:tblGrid>
                <a:gridCol w="1471054"/>
                <a:gridCol w="1961766"/>
                <a:gridCol w="6177333"/>
              </a:tblGrid>
              <a:tr h="370840">
                <a:tc>
                  <a:txBody>
                    <a:bodyPr/>
                    <a:lstStyle/>
                    <a:p>
                      <a:pPr algn="ctr"/>
                      <a:r>
                        <a:rPr lang="tr-TR" sz="2000" b="1" dirty="0" smtClean="0"/>
                        <a:t>Etki Konusu</a:t>
                      </a:r>
                      <a:endParaRPr lang="tr-TR" sz="2000" b="1" dirty="0"/>
                    </a:p>
                  </a:txBody>
                  <a:tcPr>
                    <a:solidFill>
                      <a:schemeClr val="tx2">
                        <a:lumMod val="40000"/>
                        <a:lumOff val="60000"/>
                      </a:schemeClr>
                    </a:solidFill>
                  </a:tcPr>
                </a:tc>
                <a:tc>
                  <a:txBody>
                    <a:bodyPr/>
                    <a:lstStyle/>
                    <a:p>
                      <a:pPr algn="ctr"/>
                      <a:r>
                        <a:rPr lang="tr-TR" sz="2000" b="1" dirty="0" smtClean="0"/>
                        <a:t>Etki</a:t>
                      </a:r>
                      <a:endParaRPr lang="tr-TR" sz="2000" b="1" dirty="0"/>
                    </a:p>
                  </a:txBody>
                  <a:tcPr>
                    <a:solidFill>
                      <a:schemeClr val="tx2">
                        <a:lumMod val="40000"/>
                        <a:lumOff val="60000"/>
                      </a:schemeClr>
                    </a:solidFill>
                  </a:tcPr>
                </a:tc>
                <a:tc>
                  <a:txBody>
                    <a:bodyPr/>
                    <a:lstStyle/>
                    <a:p>
                      <a:pPr algn="ctr"/>
                      <a:r>
                        <a:rPr lang="tr-TR" sz="2000" b="1" dirty="0" smtClean="0"/>
                        <a:t>Tanım</a:t>
                      </a:r>
                      <a:endParaRPr lang="tr-TR" sz="2000" b="1" dirty="0"/>
                    </a:p>
                  </a:txBody>
                  <a:tcPr>
                    <a:solidFill>
                      <a:schemeClr val="tx2">
                        <a:lumMod val="40000"/>
                        <a:lumOff val="60000"/>
                      </a:schemeClr>
                    </a:solidFill>
                  </a:tcPr>
                </a:tc>
              </a:tr>
              <a:tr h="370840">
                <a:tc>
                  <a:txBody>
                    <a:bodyPr/>
                    <a:lstStyle/>
                    <a:p>
                      <a:pPr algn="ctr"/>
                      <a:r>
                        <a:rPr lang="tr-TR" sz="2000" b="1" dirty="0" smtClean="0">
                          <a:solidFill>
                            <a:srgbClr val="002060"/>
                          </a:solidFill>
                        </a:rPr>
                        <a:t>Kanal Yönetimi</a:t>
                      </a:r>
                      <a:endParaRPr lang="tr-TR" sz="2000" b="1" dirty="0">
                        <a:solidFill>
                          <a:srgbClr val="002060"/>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tr-TR" sz="2000" b="1" dirty="0" smtClean="0">
                          <a:solidFill>
                            <a:schemeClr val="tx1"/>
                          </a:solidFill>
                        </a:rPr>
                        <a:t>Müşteri </a:t>
                      </a:r>
                      <a:r>
                        <a:rPr lang="tr-TR" sz="2000" b="1" dirty="0" err="1" smtClean="0">
                          <a:solidFill>
                            <a:schemeClr val="tx1"/>
                          </a:solidFill>
                        </a:rPr>
                        <a:t>Arayüzü</a:t>
                      </a:r>
                      <a:endParaRPr lang="tr-TR" sz="2000" b="1" dirty="0" smtClean="0">
                        <a:solidFill>
                          <a:schemeClr val="tx1"/>
                        </a:solidFill>
                      </a:endParaRPr>
                    </a:p>
                  </a:txBody>
                  <a:tcPr anchor="ctr"/>
                </a:tc>
                <a:tc>
                  <a:txBody>
                    <a:bodyPr/>
                    <a:lstStyle/>
                    <a:p>
                      <a:r>
                        <a:rPr lang="tr-TR" sz="2000" dirty="0" smtClean="0"/>
                        <a:t>İletişim tarzı, etkileşim veya işlem değişiklikleri olabilir.</a:t>
                      </a:r>
                      <a:endParaRPr lang="tr-TR" sz="2000" dirty="0"/>
                    </a:p>
                  </a:txBody>
                  <a:tcPr/>
                </a:tc>
              </a:tr>
              <a:tr h="370840">
                <a:tc>
                  <a:txBody>
                    <a:bodyPr/>
                    <a:lstStyle/>
                    <a:p>
                      <a:endParaRPr lang="tr-TR" sz="2000" b="1" dirty="0">
                        <a:solidFill>
                          <a:srgbClr val="002060"/>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tr-TR" sz="2000" b="1" dirty="0" smtClean="0">
                          <a:solidFill>
                            <a:schemeClr val="tx1"/>
                          </a:solidFill>
                        </a:rPr>
                        <a:t>Kanal Geliştirme</a:t>
                      </a:r>
                    </a:p>
                  </a:txBody>
                  <a:tcPr anchor="ctr"/>
                </a:tc>
                <a:tc>
                  <a:txBody>
                    <a:bodyPr/>
                    <a:lstStyle/>
                    <a:p>
                      <a:r>
                        <a:rPr lang="tr-TR" sz="2000" dirty="0" smtClean="0"/>
                        <a:t>İletişim </a:t>
                      </a:r>
                      <a:r>
                        <a:rPr lang="tr-TR" sz="2000" dirty="0" err="1" smtClean="0"/>
                        <a:t>modu</a:t>
                      </a:r>
                      <a:r>
                        <a:rPr lang="tr-TR" sz="2000" dirty="0" smtClean="0"/>
                        <a:t>, etkileşim veya işlem değişiklikleri olabilir</a:t>
                      </a:r>
                      <a:endParaRPr lang="tr-TR" sz="2000" dirty="0"/>
                    </a:p>
                  </a:txBody>
                  <a:tcPr/>
                </a:tc>
              </a:tr>
              <a:tr h="370840">
                <a:tc>
                  <a:txBody>
                    <a:bodyPr/>
                    <a:lstStyle/>
                    <a:p>
                      <a:endParaRPr lang="tr-TR" sz="2000" b="1" dirty="0">
                        <a:solidFill>
                          <a:srgbClr val="002060"/>
                        </a:solidFill>
                      </a:endParaRPr>
                    </a:p>
                  </a:txBody>
                  <a:tcPr/>
                </a:tc>
                <a:tc>
                  <a:txBody>
                    <a:bodyPr/>
                    <a:lstStyle/>
                    <a:p>
                      <a:pPr algn="ctr"/>
                      <a:endParaRPr lang="tr-TR" sz="2000" b="1" i="1" dirty="0">
                        <a:solidFill>
                          <a:schemeClr val="tx1"/>
                        </a:solidFill>
                      </a:endParaRPr>
                    </a:p>
                  </a:txBody>
                  <a:tcPr anchor="ctr"/>
                </a:tc>
                <a:tc>
                  <a:txBody>
                    <a:bodyPr/>
                    <a:lstStyle/>
                    <a:p>
                      <a:endParaRPr lang="tr-TR" sz="2000" dirty="0"/>
                    </a:p>
                  </a:txBody>
                  <a:tcPr/>
                </a:tc>
              </a:tr>
              <a:tr h="370840">
                <a:tc>
                  <a:txBody>
                    <a:bodyPr/>
                    <a:lstStyle/>
                    <a:p>
                      <a:endParaRPr lang="tr-TR" sz="2000" b="1" dirty="0">
                        <a:solidFill>
                          <a:srgbClr val="002060"/>
                        </a:solidFill>
                      </a:endParaRPr>
                    </a:p>
                  </a:txBody>
                  <a:tcPr/>
                </a:tc>
                <a:tc>
                  <a:txBody>
                    <a:bodyPr/>
                    <a:lstStyle/>
                    <a:p>
                      <a:pPr algn="ctr"/>
                      <a:endParaRPr lang="tr-TR" sz="2000" b="1" i="1" dirty="0">
                        <a:solidFill>
                          <a:schemeClr val="tx1"/>
                        </a:solidFill>
                      </a:endParaRPr>
                    </a:p>
                  </a:txBody>
                  <a:tcPr anchor="ctr"/>
                </a:tc>
                <a:tc>
                  <a:txBody>
                    <a:bodyPr/>
                    <a:lstStyle/>
                    <a:p>
                      <a:endParaRPr lang="tr-TR" sz="2000" dirty="0"/>
                    </a:p>
                  </a:txBody>
                  <a:tcPr/>
                </a:tc>
              </a:tr>
              <a:tr h="370840">
                <a:tc>
                  <a:txBody>
                    <a:bodyPr/>
                    <a:lstStyle/>
                    <a:p>
                      <a:endParaRPr lang="tr-TR" sz="2000" b="1" dirty="0">
                        <a:solidFill>
                          <a:srgbClr val="002060"/>
                        </a:solidFill>
                      </a:endParaRPr>
                    </a:p>
                  </a:txBody>
                  <a:tcPr/>
                </a:tc>
                <a:tc>
                  <a:txBody>
                    <a:bodyPr/>
                    <a:lstStyle/>
                    <a:p>
                      <a:pPr algn="ctr"/>
                      <a:endParaRPr lang="tr-TR" sz="2000" b="1" i="1" dirty="0">
                        <a:solidFill>
                          <a:schemeClr val="tx1"/>
                        </a:solidFill>
                      </a:endParaRPr>
                    </a:p>
                  </a:txBody>
                  <a:tcPr anchor="ctr"/>
                </a:tc>
                <a:tc>
                  <a:txBody>
                    <a:bodyPr/>
                    <a:lstStyle/>
                    <a:p>
                      <a:endParaRPr lang="tr-TR" sz="2000" dirty="0"/>
                    </a:p>
                  </a:txBody>
                  <a:tcPr/>
                </a:tc>
              </a:tr>
              <a:tr h="370840">
                <a:tc>
                  <a:txBody>
                    <a:bodyPr/>
                    <a:lstStyle/>
                    <a:p>
                      <a:endParaRPr lang="tr-TR" sz="2000" b="1" dirty="0">
                        <a:solidFill>
                          <a:srgbClr val="002060"/>
                        </a:solidFill>
                      </a:endParaRPr>
                    </a:p>
                  </a:txBody>
                  <a:tcPr/>
                </a:tc>
                <a:tc>
                  <a:txBody>
                    <a:bodyPr/>
                    <a:lstStyle/>
                    <a:p>
                      <a:pPr algn="ctr"/>
                      <a:endParaRPr lang="tr-TR" sz="2000" b="1" i="1" dirty="0">
                        <a:solidFill>
                          <a:schemeClr val="tx1"/>
                        </a:solidFill>
                      </a:endParaRPr>
                    </a:p>
                  </a:txBody>
                  <a:tcPr anchor="ctr"/>
                </a:tc>
                <a:tc>
                  <a:txBody>
                    <a:bodyPr/>
                    <a:lstStyle/>
                    <a:p>
                      <a:endParaRPr lang="tr-TR" sz="2000" dirty="0"/>
                    </a:p>
                  </a:txBody>
                  <a:tcPr/>
                </a:tc>
              </a:tr>
            </a:tbl>
          </a:graphicData>
        </a:graphic>
      </p:graphicFrame>
    </p:spTree>
    <p:extLst>
      <p:ext uri="{BB962C8B-B14F-4D97-AF65-F5344CB8AC3E}">
        <p14:creationId xmlns:p14="http://schemas.microsoft.com/office/powerpoint/2010/main" val="13121122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595938" y="181703"/>
            <a:ext cx="9122020" cy="1037265"/>
          </a:xfrm>
        </p:spPr>
        <p:txBody>
          <a:bodyPr>
            <a:normAutofit fontScale="90000"/>
          </a:bodyPr>
          <a:lstStyle/>
          <a:p>
            <a:pPr algn="ctr"/>
            <a:r>
              <a:rPr lang="tr-TR" b="1" dirty="0" smtClean="0">
                <a:solidFill>
                  <a:srgbClr val="002060"/>
                </a:solidFill>
              </a:rPr>
              <a:t>Dijital </a:t>
            </a:r>
            <a:r>
              <a:rPr lang="tr-TR" b="1" dirty="0">
                <a:solidFill>
                  <a:srgbClr val="002060"/>
                </a:solidFill>
              </a:rPr>
              <a:t>Dönüşümün </a:t>
            </a:r>
            <a:r>
              <a:rPr lang="tr-TR" b="1" dirty="0" smtClean="0">
                <a:solidFill>
                  <a:srgbClr val="002060"/>
                </a:solidFill>
              </a:rPr>
              <a:t>Etkileri </a:t>
            </a:r>
            <a:br>
              <a:rPr lang="tr-TR" b="1" dirty="0" smtClean="0">
                <a:solidFill>
                  <a:srgbClr val="002060"/>
                </a:solidFill>
              </a:rPr>
            </a:br>
            <a:r>
              <a:rPr lang="tr-TR" b="1" i="1" dirty="0" smtClean="0">
                <a:solidFill>
                  <a:srgbClr val="C00000"/>
                </a:solidFill>
              </a:rPr>
              <a:t>(Pazarlama)</a:t>
            </a:r>
            <a:endParaRPr lang="tr-TR" b="1" i="1" dirty="0">
              <a:solidFill>
                <a:srgbClr val="C00000"/>
              </a:solidFill>
            </a:endParaRPr>
          </a:p>
        </p:txBody>
      </p:sp>
      <p:graphicFrame>
        <p:nvGraphicFramePr>
          <p:cNvPr id="4" name="Tablo 3"/>
          <p:cNvGraphicFramePr>
            <a:graphicFrameLocks noGrp="1"/>
          </p:cNvGraphicFramePr>
          <p:nvPr>
            <p:extLst>
              <p:ext uri="{D42A27DB-BD31-4B8C-83A1-F6EECF244321}">
                <p14:modId xmlns:p14="http://schemas.microsoft.com/office/powerpoint/2010/main" val="2631834641"/>
              </p:ext>
            </p:extLst>
          </p:nvPr>
        </p:nvGraphicFramePr>
        <p:xfrm>
          <a:off x="1680093" y="1219506"/>
          <a:ext cx="9768191" cy="3078480"/>
        </p:xfrm>
        <a:graphic>
          <a:graphicData uri="http://schemas.openxmlformats.org/drawingml/2006/table">
            <a:tbl>
              <a:tblPr firstRow="1" bandRow="1">
                <a:tableStyleId>{5940675A-B579-460E-94D1-54222C63F5DA}</a:tableStyleId>
              </a:tblPr>
              <a:tblGrid>
                <a:gridCol w="1629092"/>
                <a:gridCol w="1961766"/>
                <a:gridCol w="6177333"/>
              </a:tblGrid>
              <a:tr h="370840">
                <a:tc>
                  <a:txBody>
                    <a:bodyPr/>
                    <a:lstStyle/>
                    <a:p>
                      <a:pPr algn="ctr"/>
                      <a:r>
                        <a:rPr lang="tr-TR" sz="2000" b="1" dirty="0" smtClean="0"/>
                        <a:t>Etki Konusu</a:t>
                      </a:r>
                      <a:endParaRPr lang="tr-TR" sz="2000" b="1" dirty="0"/>
                    </a:p>
                  </a:txBody>
                  <a:tcPr>
                    <a:solidFill>
                      <a:schemeClr val="tx2">
                        <a:lumMod val="40000"/>
                        <a:lumOff val="60000"/>
                      </a:schemeClr>
                    </a:solidFill>
                  </a:tcPr>
                </a:tc>
                <a:tc>
                  <a:txBody>
                    <a:bodyPr/>
                    <a:lstStyle/>
                    <a:p>
                      <a:pPr algn="ctr"/>
                      <a:r>
                        <a:rPr lang="tr-TR" sz="2000" b="1" dirty="0" smtClean="0"/>
                        <a:t>Etki</a:t>
                      </a:r>
                      <a:endParaRPr lang="tr-TR" sz="2000" b="1" dirty="0"/>
                    </a:p>
                  </a:txBody>
                  <a:tcPr>
                    <a:solidFill>
                      <a:schemeClr val="tx2">
                        <a:lumMod val="40000"/>
                        <a:lumOff val="60000"/>
                      </a:schemeClr>
                    </a:solidFill>
                  </a:tcPr>
                </a:tc>
                <a:tc>
                  <a:txBody>
                    <a:bodyPr/>
                    <a:lstStyle/>
                    <a:p>
                      <a:pPr algn="ctr"/>
                      <a:r>
                        <a:rPr lang="tr-TR" sz="2000" b="1" dirty="0" smtClean="0"/>
                        <a:t>Tanım</a:t>
                      </a:r>
                      <a:endParaRPr lang="tr-TR" sz="2000" b="1" dirty="0"/>
                    </a:p>
                  </a:txBody>
                  <a:tcPr>
                    <a:solidFill>
                      <a:schemeClr val="tx2">
                        <a:lumMod val="40000"/>
                        <a:lumOff val="60000"/>
                      </a:schemeClr>
                    </a:solidFill>
                  </a:tcPr>
                </a:tc>
              </a:tr>
              <a:tr h="370840">
                <a:tc>
                  <a:txBody>
                    <a:bodyPr/>
                    <a:lstStyle/>
                    <a:p>
                      <a:pPr algn="ctr"/>
                      <a:r>
                        <a:rPr lang="tr-TR" sz="2000" b="1" dirty="0" smtClean="0">
                          <a:solidFill>
                            <a:srgbClr val="002060"/>
                          </a:solidFill>
                        </a:rPr>
                        <a:t>Pazarlama</a:t>
                      </a:r>
                      <a:endParaRPr lang="tr-TR" sz="2000" b="1" dirty="0">
                        <a:solidFill>
                          <a:srgbClr val="002060"/>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tr-TR" sz="2000" b="1" dirty="0" smtClean="0">
                          <a:solidFill>
                            <a:schemeClr val="tx1"/>
                          </a:solidFill>
                        </a:rPr>
                        <a:t>Pazarlama</a:t>
                      </a:r>
                      <a:r>
                        <a:rPr lang="tr-TR" sz="2000" b="1" baseline="0" dirty="0" smtClean="0">
                          <a:solidFill>
                            <a:schemeClr val="tx1"/>
                          </a:solidFill>
                        </a:rPr>
                        <a:t> Karması</a:t>
                      </a:r>
                      <a:endParaRPr lang="tr-TR" sz="2000" b="1" dirty="0" smtClean="0">
                        <a:solidFill>
                          <a:schemeClr val="tx1"/>
                        </a:solidFill>
                      </a:endParaRPr>
                    </a:p>
                  </a:txBody>
                  <a:tcPr anchor="ctr"/>
                </a:tc>
                <a:tc>
                  <a:txBody>
                    <a:bodyPr/>
                    <a:lstStyle/>
                    <a:p>
                      <a:r>
                        <a:rPr lang="tr-TR" sz="2000" dirty="0" smtClean="0"/>
                        <a:t>Ürünü tanıtmanın yeni yolları mümkün hale gelir.</a:t>
                      </a:r>
                      <a:endParaRPr lang="tr-TR" sz="2000" dirty="0"/>
                    </a:p>
                  </a:txBody>
                  <a:tcPr/>
                </a:tc>
              </a:tr>
              <a:tr h="370840">
                <a:tc>
                  <a:txBody>
                    <a:bodyPr/>
                    <a:lstStyle/>
                    <a:p>
                      <a:endParaRPr lang="tr-TR" sz="2000" b="1" dirty="0">
                        <a:solidFill>
                          <a:srgbClr val="002060"/>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tr-TR" sz="2000" b="1" dirty="0" smtClean="0">
                          <a:solidFill>
                            <a:schemeClr val="tx1"/>
                          </a:solidFill>
                        </a:rPr>
                        <a:t>Marka</a:t>
                      </a:r>
                    </a:p>
                  </a:txBody>
                  <a:tcPr anchor="ctr"/>
                </a:tc>
                <a:tc>
                  <a:txBody>
                    <a:bodyPr/>
                    <a:lstStyle/>
                    <a:p>
                      <a:r>
                        <a:rPr lang="tr-TR" sz="2000" dirty="0" smtClean="0"/>
                        <a:t>İşletme markası etkilenir.</a:t>
                      </a:r>
                      <a:endParaRPr lang="tr-TR" sz="2000" dirty="0"/>
                    </a:p>
                  </a:txBody>
                  <a:tcPr/>
                </a:tc>
              </a:tr>
              <a:tr h="370840">
                <a:tc>
                  <a:txBody>
                    <a:bodyPr/>
                    <a:lstStyle/>
                    <a:p>
                      <a:endParaRPr lang="tr-TR" sz="2000" b="1" dirty="0">
                        <a:solidFill>
                          <a:srgbClr val="002060"/>
                        </a:solidFill>
                      </a:endParaRPr>
                    </a:p>
                  </a:txBody>
                  <a:tcPr/>
                </a:tc>
                <a:tc>
                  <a:txBody>
                    <a:bodyPr/>
                    <a:lstStyle/>
                    <a:p>
                      <a:pPr algn="ctr"/>
                      <a:endParaRPr lang="tr-TR" sz="2000" b="1" i="1" dirty="0">
                        <a:solidFill>
                          <a:schemeClr val="tx1"/>
                        </a:solidFill>
                      </a:endParaRPr>
                    </a:p>
                  </a:txBody>
                  <a:tcPr anchor="ctr"/>
                </a:tc>
                <a:tc>
                  <a:txBody>
                    <a:bodyPr/>
                    <a:lstStyle/>
                    <a:p>
                      <a:endParaRPr lang="tr-TR" sz="2000" dirty="0"/>
                    </a:p>
                  </a:txBody>
                  <a:tcPr/>
                </a:tc>
              </a:tr>
              <a:tr h="370840">
                <a:tc>
                  <a:txBody>
                    <a:bodyPr/>
                    <a:lstStyle/>
                    <a:p>
                      <a:endParaRPr lang="tr-TR" sz="2000" b="1" dirty="0">
                        <a:solidFill>
                          <a:srgbClr val="002060"/>
                        </a:solidFill>
                      </a:endParaRPr>
                    </a:p>
                  </a:txBody>
                  <a:tcPr/>
                </a:tc>
                <a:tc>
                  <a:txBody>
                    <a:bodyPr/>
                    <a:lstStyle/>
                    <a:p>
                      <a:pPr algn="ctr"/>
                      <a:endParaRPr lang="tr-TR" sz="2000" b="1" i="1" dirty="0">
                        <a:solidFill>
                          <a:schemeClr val="tx1"/>
                        </a:solidFill>
                      </a:endParaRPr>
                    </a:p>
                  </a:txBody>
                  <a:tcPr anchor="ctr"/>
                </a:tc>
                <a:tc>
                  <a:txBody>
                    <a:bodyPr/>
                    <a:lstStyle/>
                    <a:p>
                      <a:endParaRPr lang="tr-TR" sz="2000" dirty="0"/>
                    </a:p>
                  </a:txBody>
                  <a:tcPr/>
                </a:tc>
              </a:tr>
              <a:tr h="370840">
                <a:tc>
                  <a:txBody>
                    <a:bodyPr/>
                    <a:lstStyle/>
                    <a:p>
                      <a:endParaRPr lang="tr-TR" sz="2000" b="1" dirty="0">
                        <a:solidFill>
                          <a:srgbClr val="002060"/>
                        </a:solidFill>
                      </a:endParaRPr>
                    </a:p>
                  </a:txBody>
                  <a:tcPr/>
                </a:tc>
                <a:tc>
                  <a:txBody>
                    <a:bodyPr/>
                    <a:lstStyle/>
                    <a:p>
                      <a:pPr algn="ctr"/>
                      <a:endParaRPr lang="tr-TR" sz="2000" b="1" i="1" dirty="0">
                        <a:solidFill>
                          <a:schemeClr val="tx1"/>
                        </a:solidFill>
                      </a:endParaRPr>
                    </a:p>
                  </a:txBody>
                  <a:tcPr anchor="ctr"/>
                </a:tc>
                <a:tc>
                  <a:txBody>
                    <a:bodyPr/>
                    <a:lstStyle/>
                    <a:p>
                      <a:endParaRPr lang="tr-TR" sz="2000" dirty="0"/>
                    </a:p>
                  </a:txBody>
                  <a:tcPr/>
                </a:tc>
              </a:tr>
              <a:tr h="370840">
                <a:tc>
                  <a:txBody>
                    <a:bodyPr/>
                    <a:lstStyle/>
                    <a:p>
                      <a:endParaRPr lang="tr-TR" sz="2000" b="1" dirty="0">
                        <a:solidFill>
                          <a:srgbClr val="002060"/>
                        </a:solidFill>
                      </a:endParaRPr>
                    </a:p>
                  </a:txBody>
                  <a:tcPr/>
                </a:tc>
                <a:tc>
                  <a:txBody>
                    <a:bodyPr/>
                    <a:lstStyle/>
                    <a:p>
                      <a:pPr algn="ctr"/>
                      <a:endParaRPr lang="tr-TR" sz="2000" b="1" i="1" dirty="0">
                        <a:solidFill>
                          <a:schemeClr val="tx1"/>
                        </a:solidFill>
                      </a:endParaRPr>
                    </a:p>
                  </a:txBody>
                  <a:tcPr anchor="ctr"/>
                </a:tc>
                <a:tc>
                  <a:txBody>
                    <a:bodyPr/>
                    <a:lstStyle/>
                    <a:p>
                      <a:endParaRPr lang="tr-TR" sz="2000" dirty="0"/>
                    </a:p>
                  </a:txBody>
                  <a:tcPr/>
                </a:tc>
              </a:tr>
            </a:tbl>
          </a:graphicData>
        </a:graphic>
      </p:graphicFrame>
    </p:spTree>
    <p:extLst>
      <p:ext uri="{BB962C8B-B14F-4D97-AF65-F5344CB8AC3E}">
        <p14:creationId xmlns:p14="http://schemas.microsoft.com/office/powerpoint/2010/main" val="4683938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284412" y="914399"/>
            <a:ext cx="8915400" cy="4934857"/>
          </a:xfrm>
        </p:spPr>
        <p:txBody>
          <a:bodyPr>
            <a:noAutofit/>
          </a:bodyPr>
          <a:lstStyle/>
          <a:p>
            <a:pPr marL="0" indent="0" algn="ctr">
              <a:buNone/>
            </a:pPr>
            <a:r>
              <a:rPr lang="tr-TR" sz="3200" b="1" dirty="0">
                <a:solidFill>
                  <a:srgbClr val="C00000"/>
                </a:solidFill>
              </a:rPr>
              <a:t>Dijital dönüşüm, </a:t>
            </a:r>
            <a:r>
              <a:rPr lang="tr-TR" sz="3200" b="1" dirty="0">
                <a:solidFill>
                  <a:srgbClr val="0070C0"/>
                </a:solidFill>
              </a:rPr>
              <a:t>üretkenliği, </a:t>
            </a:r>
            <a:r>
              <a:rPr lang="tr-TR" sz="3200" b="1" dirty="0">
                <a:solidFill>
                  <a:srgbClr val="7030A0"/>
                </a:solidFill>
              </a:rPr>
              <a:t>değer yaratmayı </a:t>
            </a:r>
            <a:r>
              <a:rPr lang="tr-TR" sz="3200" b="1" dirty="0">
                <a:solidFill>
                  <a:srgbClr val="C00000"/>
                </a:solidFill>
              </a:rPr>
              <a:t>ve </a:t>
            </a:r>
            <a:r>
              <a:rPr lang="tr-TR" sz="3200" b="1" dirty="0">
                <a:solidFill>
                  <a:schemeClr val="tx1"/>
                </a:solidFill>
              </a:rPr>
              <a:t>sosyal refahı artırmak </a:t>
            </a:r>
            <a:r>
              <a:rPr lang="tr-TR" sz="3200" b="1" dirty="0">
                <a:solidFill>
                  <a:srgbClr val="C00000"/>
                </a:solidFill>
              </a:rPr>
              <a:t>için yıkıcı teknolojileri benimsemekle ilgilidir. Birçok ulusal hükümet, çok taraflı kuruluş ve endüstri birliği, uzun vadeli politikalarını temel almak için stratejik öngörü çalışmaları </a:t>
            </a:r>
            <a:r>
              <a:rPr lang="tr-TR" sz="3200" b="1" dirty="0" smtClean="0">
                <a:solidFill>
                  <a:srgbClr val="C00000"/>
                </a:solidFill>
              </a:rPr>
              <a:t>üretmiştir.</a:t>
            </a:r>
            <a:endParaRPr lang="tr-TR" sz="3200" b="1" dirty="0">
              <a:solidFill>
                <a:srgbClr val="C00000"/>
              </a:solidFill>
            </a:endParaRPr>
          </a:p>
        </p:txBody>
      </p:sp>
    </p:spTree>
    <p:extLst>
      <p:ext uri="{BB962C8B-B14F-4D97-AF65-F5344CB8AC3E}">
        <p14:creationId xmlns:p14="http://schemas.microsoft.com/office/powerpoint/2010/main" val="40608970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716625" y="613226"/>
            <a:ext cx="8911687" cy="582390"/>
          </a:xfrm>
          <a:solidFill>
            <a:schemeClr val="accent1">
              <a:lumMod val="40000"/>
              <a:lumOff val="60000"/>
            </a:schemeClr>
          </a:solidFill>
        </p:spPr>
        <p:txBody>
          <a:bodyPr>
            <a:normAutofit fontScale="90000"/>
          </a:bodyPr>
          <a:lstStyle/>
          <a:p>
            <a:r>
              <a:rPr lang="tr-TR" b="1" dirty="0" smtClean="0"/>
              <a:t>Dijital </a:t>
            </a:r>
            <a:r>
              <a:rPr lang="tr-TR" b="1" dirty="0"/>
              <a:t>Dönüşümün Tarihsel </a:t>
            </a:r>
            <a:r>
              <a:rPr lang="tr-TR" b="1" dirty="0" smtClean="0"/>
              <a:t>Gelişimi</a:t>
            </a:r>
            <a:endParaRPr lang="tr-TR" dirty="0"/>
          </a:p>
        </p:txBody>
      </p:sp>
      <p:sp>
        <p:nvSpPr>
          <p:cNvPr id="3" name="İçerik Yer Tutucusu 2"/>
          <p:cNvSpPr>
            <a:spLocks noGrp="1"/>
          </p:cNvSpPr>
          <p:nvPr>
            <p:ph idx="1"/>
          </p:nvPr>
        </p:nvSpPr>
        <p:spPr>
          <a:xfrm>
            <a:off x="1088570" y="1195616"/>
            <a:ext cx="9695543" cy="5473700"/>
          </a:xfrm>
        </p:spPr>
        <p:txBody>
          <a:bodyPr>
            <a:noAutofit/>
          </a:bodyPr>
          <a:lstStyle/>
          <a:p>
            <a:pPr marL="0" indent="0" algn="ctr">
              <a:buNone/>
            </a:pPr>
            <a:r>
              <a:rPr lang="tr-TR" sz="2200" b="1" dirty="0">
                <a:solidFill>
                  <a:schemeClr val="tx1"/>
                </a:solidFill>
              </a:rPr>
              <a:t>Dijital dönüşüm şu anda popüler bir tartışma noktası olsa da, dijital ürünler, hizmetler ve ortamların fikirleri 1990’larda ve 2000’lerde oluşturulmaya </a:t>
            </a:r>
            <a:r>
              <a:rPr lang="tr-TR" sz="2200" b="1" dirty="0" smtClean="0">
                <a:solidFill>
                  <a:schemeClr val="tx1"/>
                </a:solidFill>
              </a:rPr>
              <a:t>başlanmıştır. </a:t>
            </a:r>
            <a:r>
              <a:rPr lang="tr-TR" sz="2200" b="1" dirty="0">
                <a:solidFill>
                  <a:schemeClr val="tx1"/>
                </a:solidFill>
              </a:rPr>
              <a:t>1990’ların başından itibaren süreçler bilgisayarlarla yönetilmeye başlanmıştır. 30 yıl içerisinde bulut bilişim, internet, artırılmış gerçeklik, sosyal medya ve blok zinciri gibi işlemlerin merkezi olmayan halka açık defterleri, işletmeleri yeni dijital müşteri katılımına ve bilişim teknolojileri destekli süreçlere </a:t>
            </a:r>
            <a:r>
              <a:rPr lang="tr-TR" sz="2200" b="1" dirty="0" smtClean="0">
                <a:solidFill>
                  <a:schemeClr val="tx1"/>
                </a:solidFill>
              </a:rPr>
              <a:t>yönlendirmiştir. </a:t>
            </a:r>
            <a:r>
              <a:rPr lang="tr-TR" sz="2200" b="1" dirty="0">
                <a:solidFill>
                  <a:schemeClr val="tx1"/>
                </a:solidFill>
              </a:rPr>
              <a:t>Örneğin, perakende sektöründe, 1990’larda ve 2000’lerde kitlesel medya reklam kampanyaları müşterilere ulaşmak için önemli dijital kanallar olarak görülmekte idi, ancak satın alımlar hala esas olarak fiziksel mağazalarda, genellikle nakit olarak yapılıyordu. 2000’den 2015’e kadar, akıllı cihazların ve sosyal medya platformlarının artışı, müşterilerin işletmelerle iletişim sağlamak için kullandıkları yöntemlerde ve ayrıca müşterilerin yanıt süreleri ve çok kanallı kullanılabilirlik ile ilgili beklentilerinde büyük bir değişime yol açmıştır. İşletmeler müşterileriyle bireysel ve çoğu zaman gerçek zamanlı dijital olarak iletişim kurabileceklerini görmeye başlamıştır. </a:t>
            </a:r>
            <a:endParaRPr lang="tr-TR" sz="2200" b="1" dirty="0" smtClean="0">
              <a:solidFill>
                <a:schemeClr val="tx1"/>
              </a:solidFill>
            </a:endParaRPr>
          </a:p>
        </p:txBody>
      </p:sp>
    </p:spTree>
    <p:extLst>
      <p:ext uri="{BB962C8B-B14F-4D97-AF65-F5344CB8AC3E}">
        <p14:creationId xmlns:p14="http://schemas.microsoft.com/office/powerpoint/2010/main" val="399199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698171" y="1527245"/>
            <a:ext cx="9347199" cy="3477875"/>
          </a:xfrm>
          <a:prstGeom prst="rect">
            <a:avLst/>
          </a:prstGeom>
        </p:spPr>
        <p:txBody>
          <a:bodyPr wrap="square">
            <a:spAutoFit/>
          </a:bodyPr>
          <a:lstStyle/>
          <a:p>
            <a:pPr algn="ctr"/>
            <a:r>
              <a:rPr lang="tr-TR" sz="2000" b="1" dirty="0">
                <a:solidFill>
                  <a:srgbClr val="C00000"/>
                </a:solidFill>
              </a:rPr>
              <a:t>2000’li yılların ortalarından günümüze kadar akıllı cihazlar ve sosyal platformlar, işletme ve müşteri arasındaki iletişim yöntemlerini güçlü bir şekilde etkilemiş ve müşterilerle yeni iletişim kanalları açmıştır. Dijital iletişim, çok kanallı kullanılabilirlik ile ilgili yüksek beklentileri ve müşteri merkezli ve gerçek zamanlı iletişim yaklaşımıyla müşteri hizmetleri deneyiminde devrim yaratmıştır. Yeni teknolojilerin yükselişi içerisinde, tüm endüstriler teknolojik faydaları keşfetmek ve bunlardan yararlanmak için çeşitli girişimler yürütmeye başlamıştır. Bu girişimler, işletme işletim modellerinin dönüşümlerini beraberinde getirmekte ve ürün portföyünü de etkilemektedir. Süreçler ve organizasyon yapıları, karmaşık evrimleri yönetecek şekilde yeniden </a:t>
            </a:r>
            <a:r>
              <a:rPr lang="tr-TR" sz="2000" b="1" dirty="0" smtClean="0">
                <a:solidFill>
                  <a:srgbClr val="C00000"/>
                </a:solidFill>
              </a:rPr>
              <a:t>yapılandırılmaktadır.</a:t>
            </a:r>
            <a:endParaRPr lang="tr-TR" sz="2000" b="1" dirty="0">
              <a:solidFill>
                <a:srgbClr val="C00000"/>
              </a:solidFill>
            </a:endParaRPr>
          </a:p>
        </p:txBody>
      </p:sp>
    </p:spTree>
    <p:extLst>
      <p:ext uri="{BB962C8B-B14F-4D97-AF65-F5344CB8AC3E}">
        <p14:creationId xmlns:p14="http://schemas.microsoft.com/office/powerpoint/2010/main" val="1598226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579439" y="1314569"/>
            <a:ext cx="8915400" cy="4547494"/>
          </a:xfrm>
        </p:spPr>
        <p:txBody>
          <a:bodyPr>
            <a:noAutofit/>
          </a:bodyPr>
          <a:lstStyle/>
          <a:p>
            <a:pPr marL="0" indent="0" algn="ctr">
              <a:buNone/>
            </a:pPr>
            <a:r>
              <a:rPr lang="tr-TR" sz="2400" b="1" dirty="0">
                <a:solidFill>
                  <a:srgbClr val="C00000"/>
                </a:solidFill>
              </a:rPr>
              <a:t>Web 2.0’ın ortaya çıkışı ise okuyucunun içeriğe daha fazla dâhil olması ile olmuştur. Web 2.0 için akılcı, insan merkezli, okuma-yazma özellikli gibi sıfatlar </a:t>
            </a:r>
            <a:r>
              <a:rPr lang="tr-TR" sz="2400" b="1" dirty="0" smtClean="0">
                <a:solidFill>
                  <a:srgbClr val="C00000"/>
                </a:solidFill>
              </a:rPr>
              <a:t>kullanılmaktadır.</a:t>
            </a:r>
          </a:p>
          <a:p>
            <a:pPr algn="ctr">
              <a:buFont typeface="Wingdings" pitchFamily="2" charset="2"/>
              <a:buChar char="v"/>
            </a:pPr>
            <a:r>
              <a:rPr lang="tr-TR" sz="2400" b="1" dirty="0" smtClean="0">
                <a:solidFill>
                  <a:schemeClr val="tx1"/>
                </a:solidFill>
              </a:rPr>
              <a:t>Web </a:t>
            </a:r>
            <a:r>
              <a:rPr lang="tr-TR" sz="2400" b="1" dirty="0">
                <a:solidFill>
                  <a:schemeClr val="tx1"/>
                </a:solidFill>
              </a:rPr>
              <a:t>endüstrisinde, Web 2.0 terimi ise son derece etkileşimli ve kullanıcılara içerik yaratımlarında farklı medyaları entegre etme yeteneği sağlayan bir alan olarak ifade edilmektedir. Çünkü Web 2.0, </a:t>
            </a:r>
            <a:r>
              <a:rPr lang="tr-TR" sz="2400" b="1" dirty="0" err="1">
                <a:solidFill>
                  <a:schemeClr val="tx1"/>
                </a:solidFill>
              </a:rPr>
              <a:t>Web'i</a:t>
            </a:r>
            <a:r>
              <a:rPr lang="tr-TR" sz="2400" b="1" dirty="0">
                <a:solidFill>
                  <a:schemeClr val="tx1"/>
                </a:solidFill>
              </a:rPr>
              <a:t> daha etkileşimli ve iş birlikçi bir şekilde kullanma, akranların sosyal etkileşimini ve kolektif zekasını vurgulayan özellikte aynı zamanda kullanıcıların, </a:t>
            </a:r>
            <a:r>
              <a:rPr lang="tr-TR" sz="2400" b="1" dirty="0" err="1">
                <a:solidFill>
                  <a:schemeClr val="tx1"/>
                </a:solidFill>
              </a:rPr>
              <a:t>Web'den</a:t>
            </a:r>
            <a:r>
              <a:rPr lang="tr-TR" sz="2400" b="1" dirty="0">
                <a:solidFill>
                  <a:schemeClr val="tx1"/>
                </a:solidFill>
              </a:rPr>
              <a:t> yararlanmak hatta onları daha etkin bir şekilde meşgul etmek için yeni fırsatlar sunmaktadır. </a:t>
            </a:r>
          </a:p>
        </p:txBody>
      </p:sp>
    </p:spTree>
    <p:extLst>
      <p:ext uri="{BB962C8B-B14F-4D97-AF65-F5344CB8AC3E}">
        <p14:creationId xmlns:p14="http://schemas.microsoft.com/office/powerpoint/2010/main" val="16112150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859008" y="674731"/>
            <a:ext cx="8160755" cy="650898"/>
          </a:xfrm>
        </p:spPr>
        <p:txBody>
          <a:bodyPr/>
          <a:lstStyle/>
          <a:p>
            <a:pPr algn="ctr"/>
            <a:r>
              <a:rPr lang="tr-TR" b="1" u="sng" dirty="0" smtClean="0">
                <a:solidFill>
                  <a:srgbClr val="C00000"/>
                </a:solidFill>
              </a:rPr>
              <a:t>Dijital </a:t>
            </a:r>
            <a:r>
              <a:rPr lang="tr-TR" b="1" u="sng" dirty="0">
                <a:solidFill>
                  <a:srgbClr val="C00000"/>
                </a:solidFill>
              </a:rPr>
              <a:t>Dönüşümün Aşamaları</a:t>
            </a:r>
            <a:endParaRPr lang="tr-TR" u="sng" dirty="0">
              <a:solidFill>
                <a:srgbClr val="C00000"/>
              </a:solidFill>
            </a:endParaRPr>
          </a:p>
        </p:txBody>
      </p:sp>
      <p:sp>
        <p:nvSpPr>
          <p:cNvPr id="3" name="İçerik Yer Tutucusu 2"/>
          <p:cNvSpPr>
            <a:spLocks noGrp="1"/>
          </p:cNvSpPr>
          <p:nvPr>
            <p:ph idx="1"/>
          </p:nvPr>
        </p:nvSpPr>
        <p:spPr>
          <a:xfrm>
            <a:off x="1714500" y="1422400"/>
            <a:ext cx="9673997" cy="5207000"/>
          </a:xfrm>
        </p:spPr>
        <p:txBody>
          <a:bodyPr>
            <a:noAutofit/>
          </a:bodyPr>
          <a:lstStyle/>
          <a:p>
            <a:pPr marL="0" indent="0" algn="ctr">
              <a:buNone/>
            </a:pPr>
            <a:r>
              <a:rPr lang="tr-TR" sz="2400" b="1" dirty="0">
                <a:solidFill>
                  <a:srgbClr val="002060"/>
                </a:solidFill>
              </a:rPr>
              <a:t>Dijital dönüşüm stratejisine ulaşmaya yönelik iki bakış açısı bulunmaktadır. </a:t>
            </a:r>
            <a:endParaRPr lang="tr-TR" sz="2400" b="1" dirty="0" smtClean="0">
              <a:solidFill>
                <a:srgbClr val="002060"/>
              </a:solidFill>
            </a:endParaRPr>
          </a:p>
          <a:p>
            <a:pPr marL="0" indent="0" algn="ctr">
              <a:buNone/>
            </a:pPr>
            <a:r>
              <a:rPr lang="tr-TR" sz="2400" b="1" dirty="0" smtClean="0">
                <a:solidFill>
                  <a:schemeClr val="tx1"/>
                </a:solidFill>
              </a:rPr>
              <a:t>Bunlardan</a:t>
            </a:r>
            <a:r>
              <a:rPr lang="tr-TR" sz="2400" b="1" i="1" dirty="0" smtClean="0">
                <a:solidFill>
                  <a:schemeClr val="tx1"/>
                </a:solidFill>
              </a:rPr>
              <a:t> </a:t>
            </a:r>
            <a:r>
              <a:rPr lang="tr-TR" sz="2400" b="1" i="1" dirty="0">
                <a:solidFill>
                  <a:schemeClr val="tx1"/>
                </a:solidFill>
              </a:rPr>
              <a:t>ilki: </a:t>
            </a:r>
            <a:r>
              <a:rPr lang="tr-TR" sz="2400" b="1" dirty="0">
                <a:solidFill>
                  <a:schemeClr val="tx1"/>
                </a:solidFill>
              </a:rPr>
              <a:t>dijitalleşmenin kuruma getirdiği yeni yönler dikkate alınarak dijital dönüşüm stratejisinin nasıl geliştirileceği, uygulanacağı ve değerlendirileceğine ilişkin konuları kapsayan süreçtir. Dijital dönüşümün, bir şirketi ve operasyonunu yeniden şekillendirebilen sürekli yüksek karmaşıklıktaki bir çaba olması sebebiyle, bir dijital dönüşüm stratejisinin </a:t>
            </a:r>
            <a:r>
              <a:rPr lang="tr-TR" sz="2400" b="1" dirty="0" err="1">
                <a:solidFill>
                  <a:schemeClr val="tx1"/>
                </a:solidFill>
              </a:rPr>
              <a:t>formülasyonu</a:t>
            </a:r>
            <a:r>
              <a:rPr lang="tr-TR" sz="2400" b="1" dirty="0">
                <a:solidFill>
                  <a:schemeClr val="tx1"/>
                </a:solidFill>
              </a:rPr>
              <a:t> ve uygulanması için rol ve sorumlulukların net bir şekilde tanımlanması ve atanması önemlidir. </a:t>
            </a:r>
            <a:endParaRPr lang="tr-TR" sz="2400" b="1" dirty="0" smtClean="0">
              <a:solidFill>
                <a:schemeClr val="tx1"/>
              </a:solidFill>
            </a:endParaRPr>
          </a:p>
          <a:p>
            <a:pPr marL="0" indent="0" algn="ctr">
              <a:buNone/>
            </a:pPr>
            <a:r>
              <a:rPr lang="tr-TR" sz="2400" b="1" i="1" dirty="0" smtClean="0">
                <a:solidFill>
                  <a:schemeClr val="tx1"/>
                </a:solidFill>
              </a:rPr>
              <a:t>İkinci </a:t>
            </a:r>
            <a:r>
              <a:rPr lang="tr-TR" sz="2400" b="1" dirty="0">
                <a:solidFill>
                  <a:schemeClr val="tx1"/>
                </a:solidFill>
              </a:rPr>
              <a:t>bakış açısı ise, bir dijital dönüşüm stratejisinin boyutları ve yapı taşları boyunca bir strateji tanımlama sürecidir, ancak bu aynı zamanda stratejiyi yürütmek ve şirket hedeflerine ulaşmak için gerekli kaynaklara ilişkin kararları da </a:t>
            </a:r>
            <a:r>
              <a:rPr lang="tr-TR" sz="2400" b="1" dirty="0" smtClean="0">
                <a:solidFill>
                  <a:schemeClr val="tx1"/>
                </a:solidFill>
              </a:rPr>
              <a:t>içermektedir. </a:t>
            </a:r>
            <a:endParaRPr lang="tr-TR" sz="2400" b="1" dirty="0">
              <a:solidFill>
                <a:schemeClr val="tx1"/>
              </a:solidFill>
            </a:endParaRPr>
          </a:p>
        </p:txBody>
      </p:sp>
    </p:spTree>
    <p:extLst>
      <p:ext uri="{BB962C8B-B14F-4D97-AF65-F5344CB8AC3E}">
        <p14:creationId xmlns:p14="http://schemas.microsoft.com/office/powerpoint/2010/main" val="27992263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655407" y="769252"/>
            <a:ext cx="8911687" cy="658590"/>
          </a:xfrm>
        </p:spPr>
        <p:txBody>
          <a:bodyPr>
            <a:normAutofit/>
          </a:bodyPr>
          <a:lstStyle/>
          <a:p>
            <a:pPr algn="ctr"/>
            <a:r>
              <a:rPr lang="tr-TR" b="1" i="1" dirty="0">
                <a:solidFill>
                  <a:srgbClr val="FF0000"/>
                </a:solidFill>
              </a:rPr>
              <a:t>Dijital dönüşümün temel </a:t>
            </a:r>
            <a:r>
              <a:rPr lang="tr-TR" b="1" i="1" dirty="0" smtClean="0">
                <a:solidFill>
                  <a:srgbClr val="FF0000"/>
                </a:solidFill>
              </a:rPr>
              <a:t>aşamaları</a:t>
            </a:r>
            <a:endParaRPr lang="tr-TR" b="1" i="1" dirty="0">
              <a:solidFill>
                <a:srgbClr val="FF0000"/>
              </a:solidFill>
            </a:endParaRPr>
          </a:p>
        </p:txBody>
      </p:sp>
      <p:sp>
        <p:nvSpPr>
          <p:cNvPr id="4" name="Dikdörtgen 3"/>
          <p:cNvSpPr/>
          <p:nvPr/>
        </p:nvSpPr>
        <p:spPr>
          <a:xfrm>
            <a:off x="2683130" y="1676791"/>
            <a:ext cx="5306261" cy="1569660"/>
          </a:xfrm>
          <a:prstGeom prst="rect">
            <a:avLst/>
          </a:prstGeom>
        </p:spPr>
        <p:txBody>
          <a:bodyPr wrap="none">
            <a:spAutoFit/>
          </a:bodyPr>
          <a:lstStyle/>
          <a:p>
            <a:r>
              <a:rPr lang="tr-TR" sz="3200" b="1" i="1" dirty="0"/>
              <a:t>1.AŞAMA: </a:t>
            </a:r>
            <a:r>
              <a:rPr lang="tr-TR" sz="3200" b="1" i="1" dirty="0" err="1" smtClean="0"/>
              <a:t>Dijitizasyon</a:t>
            </a:r>
            <a:endParaRPr lang="tr-TR" sz="3200" b="1" i="1" dirty="0" smtClean="0"/>
          </a:p>
          <a:p>
            <a:r>
              <a:rPr lang="tr-TR" sz="3200" b="1" i="1" dirty="0"/>
              <a:t>2.AŞAMA: </a:t>
            </a:r>
            <a:r>
              <a:rPr lang="tr-TR" sz="3200" b="1" i="1" dirty="0" smtClean="0"/>
              <a:t>Dijitalleşme</a:t>
            </a:r>
          </a:p>
          <a:p>
            <a:r>
              <a:rPr lang="tr-TR" sz="3200" b="1" i="1" dirty="0"/>
              <a:t>3.AŞAMA: Dijital </a:t>
            </a:r>
            <a:r>
              <a:rPr lang="tr-TR" sz="3200" b="1" i="1" dirty="0" smtClean="0"/>
              <a:t>Dönüşüm</a:t>
            </a:r>
          </a:p>
        </p:txBody>
      </p:sp>
    </p:spTree>
    <p:extLst>
      <p:ext uri="{BB962C8B-B14F-4D97-AF65-F5344CB8AC3E}">
        <p14:creationId xmlns:p14="http://schemas.microsoft.com/office/powerpoint/2010/main" val="5929391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p:cNvSpPr>
            <a:spLocks noGrp="1"/>
          </p:cNvSpPr>
          <p:nvPr>
            <p:ph type="title"/>
          </p:nvPr>
        </p:nvSpPr>
        <p:spPr>
          <a:xfrm>
            <a:off x="1809153" y="682168"/>
            <a:ext cx="8911687" cy="537032"/>
          </a:xfrm>
          <a:solidFill>
            <a:schemeClr val="accent4">
              <a:lumMod val="40000"/>
              <a:lumOff val="60000"/>
            </a:schemeClr>
          </a:solidFill>
        </p:spPr>
        <p:txBody>
          <a:bodyPr>
            <a:normAutofit fontScale="90000"/>
          </a:bodyPr>
          <a:lstStyle/>
          <a:p>
            <a:r>
              <a:rPr lang="tr-TR" b="1" i="1" dirty="0">
                <a:solidFill>
                  <a:srgbClr val="FF0000"/>
                </a:solidFill>
              </a:rPr>
              <a:t>Dijital </a:t>
            </a:r>
            <a:r>
              <a:rPr lang="tr-TR" b="1" i="1" dirty="0" smtClean="0">
                <a:solidFill>
                  <a:srgbClr val="FF0000"/>
                </a:solidFill>
              </a:rPr>
              <a:t>Dönüşümün Temel Aşamaları</a:t>
            </a:r>
            <a:r>
              <a:rPr lang="tr-TR" b="1" dirty="0" smtClean="0">
                <a:solidFill>
                  <a:srgbClr val="7030A0"/>
                </a:solidFill>
              </a:rPr>
              <a:t/>
            </a:r>
            <a:br>
              <a:rPr lang="tr-TR" b="1" dirty="0" smtClean="0">
                <a:solidFill>
                  <a:srgbClr val="7030A0"/>
                </a:solidFill>
              </a:rPr>
            </a:br>
            <a:r>
              <a:rPr lang="tr-TR" b="1" i="1" dirty="0" smtClean="0">
                <a:solidFill>
                  <a:srgbClr val="7030A0"/>
                </a:solidFill>
              </a:rPr>
              <a:t>1.AŞAMA: </a:t>
            </a:r>
            <a:r>
              <a:rPr lang="tr-TR" b="1" i="1" dirty="0" err="1" smtClean="0">
                <a:solidFill>
                  <a:srgbClr val="7030A0"/>
                </a:solidFill>
              </a:rPr>
              <a:t>Dijitizasyon</a:t>
            </a:r>
            <a:endParaRPr lang="tr-TR" b="1" i="1" dirty="0">
              <a:solidFill>
                <a:srgbClr val="7030A0"/>
              </a:solidFill>
            </a:endParaRPr>
          </a:p>
        </p:txBody>
      </p:sp>
      <p:sp>
        <p:nvSpPr>
          <p:cNvPr id="6" name="Dikdörtgen 5"/>
          <p:cNvSpPr/>
          <p:nvPr/>
        </p:nvSpPr>
        <p:spPr>
          <a:xfrm>
            <a:off x="1765737" y="1755339"/>
            <a:ext cx="7932055" cy="3477875"/>
          </a:xfrm>
          <a:prstGeom prst="rect">
            <a:avLst/>
          </a:prstGeom>
        </p:spPr>
        <p:txBody>
          <a:bodyPr wrap="square">
            <a:spAutoFit/>
          </a:bodyPr>
          <a:lstStyle/>
          <a:p>
            <a:pPr algn="ctr"/>
            <a:r>
              <a:rPr lang="tr-TR" sz="2200" b="1" dirty="0" smtClean="0"/>
              <a:t>En </a:t>
            </a:r>
            <a:r>
              <a:rPr lang="tr-TR" sz="2200" b="1" dirty="0"/>
              <a:t>temel anlamıyla </a:t>
            </a:r>
            <a:r>
              <a:rPr lang="tr-TR" sz="2200" b="1" dirty="0" err="1"/>
              <a:t>dijitizasyon</a:t>
            </a:r>
            <a:r>
              <a:rPr lang="tr-TR" sz="2200" b="1" dirty="0"/>
              <a:t>, bilgilerin analog formdan dijital forma geçiş sürecidir. Örneğin,  kağıt formlara yazılan dataları bilgisayar ortamına taşımak, bir fotoğrafı tarayıp dijital dosya olarak saklamak gibi. Yani bu bilgiler artık bir bilgisayar sistemi tarafından kullanılır duruma gelmiştir. Aynı zamanda bu bilgiler işlenecek, iletilebilecek veya süreçleri optimize etmek için kullanılarak verileri çıkarmamızı sağlayacaktır. Esasen </a:t>
            </a:r>
            <a:r>
              <a:rPr lang="tr-TR" sz="2200" b="1" dirty="0" err="1"/>
              <a:t>dijitizasyon</a:t>
            </a:r>
            <a:r>
              <a:rPr lang="tr-TR" sz="2200" b="1" dirty="0"/>
              <a:t>, verilerden yararlanan iş kullanım senaryolarının temelini oluşturur</a:t>
            </a:r>
            <a:r>
              <a:rPr lang="tr-TR" sz="2200" b="1" dirty="0" smtClean="0"/>
              <a:t>.</a:t>
            </a:r>
            <a:endParaRPr lang="tr-TR" sz="2200" b="1" dirty="0"/>
          </a:p>
        </p:txBody>
      </p:sp>
    </p:spTree>
    <p:extLst>
      <p:ext uri="{BB962C8B-B14F-4D97-AF65-F5344CB8AC3E}">
        <p14:creationId xmlns:p14="http://schemas.microsoft.com/office/powerpoint/2010/main" val="19555750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p:cNvSpPr>
            <a:spLocks noGrp="1"/>
          </p:cNvSpPr>
          <p:nvPr>
            <p:ph type="title"/>
          </p:nvPr>
        </p:nvSpPr>
        <p:spPr>
          <a:xfrm>
            <a:off x="1809153" y="682168"/>
            <a:ext cx="8911687" cy="537032"/>
          </a:xfrm>
          <a:noFill/>
        </p:spPr>
        <p:txBody>
          <a:bodyPr>
            <a:normAutofit fontScale="90000"/>
          </a:bodyPr>
          <a:lstStyle/>
          <a:p>
            <a:r>
              <a:rPr lang="tr-TR" b="1" dirty="0">
                <a:solidFill>
                  <a:srgbClr val="7030A0"/>
                </a:solidFill>
              </a:rPr>
              <a:t>2</a:t>
            </a:r>
            <a:r>
              <a:rPr lang="tr-TR" b="1" dirty="0" smtClean="0">
                <a:solidFill>
                  <a:srgbClr val="7030A0"/>
                </a:solidFill>
              </a:rPr>
              <a:t>.AŞAMA: Dijitalleşme</a:t>
            </a:r>
            <a:endParaRPr lang="tr-TR" b="1" dirty="0">
              <a:solidFill>
                <a:srgbClr val="7030A0"/>
              </a:solidFill>
            </a:endParaRPr>
          </a:p>
        </p:txBody>
      </p:sp>
      <p:sp>
        <p:nvSpPr>
          <p:cNvPr id="2" name="Dikdörtgen 1"/>
          <p:cNvSpPr/>
          <p:nvPr/>
        </p:nvSpPr>
        <p:spPr>
          <a:xfrm>
            <a:off x="1518115" y="1219200"/>
            <a:ext cx="8964828" cy="3477875"/>
          </a:xfrm>
          <a:prstGeom prst="rect">
            <a:avLst/>
          </a:prstGeom>
        </p:spPr>
        <p:txBody>
          <a:bodyPr wrap="square">
            <a:spAutoFit/>
          </a:bodyPr>
          <a:lstStyle/>
          <a:p>
            <a:pPr algn="ctr"/>
            <a:r>
              <a:rPr lang="tr-TR" sz="2200" b="1" dirty="0"/>
              <a:t>Dijitalleşmeyi </a:t>
            </a:r>
            <a:r>
              <a:rPr lang="tr-TR" sz="2200" b="1" dirty="0" err="1"/>
              <a:t>dijitizasyondan</a:t>
            </a:r>
            <a:r>
              <a:rPr lang="tr-TR" sz="2200" b="1" dirty="0"/>
              <a:t> ayırmak zor bir iş gibi görülebilir, ancak bunlar çok farklı sonuçları olan çok farklı kavramlardır.</a:t>
            </a:r>
          </a:p>
          <a:p>
            <a:pPr algn="ctr"/>
            <a:r>
              <a:rPr lang="tr-TR" sz="2200" b="1" dirty="0"/>
              <a:t>Dijitalleşmenin bir çok tanımı mevcuttur.  </a:t>
            </a:r>
            <a:r>
              <a:rPr lang="tr-TR" sz="2200" b="1" dirty="0" smtClean="0"/>
              <a:t>Dijitalleşme</a:t>
            </a:r>
            <a:r>
              <a:rPr lang="tr-TR" sz="2200" b="1" dirty="0"/>
              <a:t>, “bir iş modelini değiştirmek ve yeni gelir ve değer üreten fırsatlar sağlamak için dijital teknolojilerin kullanılması; dijital bir işletmeye geçiş </a:t>
            </a:r>
            <a:r>
              <a:rPr lang="tr-TR" sz="2200" b="1" dirty="0" smtClean="0"/>
              <a:t>sürecidir.</a:t>
            </a:r>
            <a:endParaRPr lang="tr-TR" sz="2200" b="1" dirty="0"/>
          </a:p>
          <a:p>
            <a:pPr algn="ctr"/>
            <a:r>
              <a:rPr lang="tr-TR" sz="2200" b="1" dirty="0" err="1"/>
              <a:t>Dijitizasyon</a:t>
            </a:r>
            <a:r>
              <a:rPr lang="tr-TR" sz="2200" b="1" dirty="0"/>
              <a:t>, mevcut verileri ve süreçleri dijital hale getirme sürecidir. Dijitalleşme ise, dijital teknolojinin en iyi iş kararları vermek ve yeni iş modellerini etkinleştirmek için verileri yakalama ve değerlendirme yeteneğini kapsar.</a:t>
            </a:r>
          </a:p>
        </p:txBody>
      </p:sp>
    </p:spTree>
    <p:extLst>
      <p:ext uri="{BB962C8B-B14F-4D97-AF65-F5344CB8AC3E}">
        <p14:creationId xmlns:p14="http://schemas.microsoft.com/office/powerpoint/2010/main" val="15896821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p:cNvSpPr>
            <a:spLocks noGrp="1"/>
          </p:cNvSpPr>
          <p:nvPr>
            <p:ph type="title"/>
          </p:nvPr>
        </p:nvSpPr>
        <p:spPr>
          <a:xfrm>
            <a:off x="1809153" y="682168"/>
            <a:ext cx="8911687" cy="537032"/>
          </a:xfrm>
          <a:noFill/>
        </p:spPr>
        <p:txBody>
          <a:bodyPr>
            <a:normAutofit fontScale="90000"/>
          </a:bodyPr>
          <a:lstStyle/>
          <a:p>
            <a:r>
              <a:rPr lang="tr-TR" b="1" dirty="0">
                <a:solidFill>
                  <a:srgbClr val="7030A0"/>
                </a:solidFill>
              </a:rPr>
              <a:t>3</a:t>
            </a:r>
            <a:r>
              <a:rPr lang="tr-TR" b="1" dirty="0" smtClean="0">
                <a:solidFill>
                  <a:srgbClr val="7030A0"/>
                </a:solidFill>
              </a:rPr>
              <a:t>.AŞAMA: Dijital Dönüşüm</a:t>
            </a:r>
            <a:endParaRPr lang="tr-TR" b="1" dirty="0">
              <a:solidFill>
                <a:srgbClr val="7030A0"/>
              </a:solidFill>
            </a:endParaRPr>
          </a:p>
        </p:txBody>
      </p:sp>
      <p:sp>
        <p:nvSpPr>
          <p:cNvPr id="2" name="Dikdörtgen 1"/>
          <p:cNvSpPr/>
          <p:nvPr/>
        </p:nvSpPr>
        <p:spPr>
          <a:xfrm>
            <a:off x="1248229" y="1225689"/>
            <a:ext cx="9673771" cy="3139321"/>
          </a:xfrm>
          <a:prstGeom prst="rect">
            <a:avLst/>
          </a:prstGeom>
        </p:spPr>
        <p:txBody>
          <a:bodyPr wrap="square">
            <a:spAutoFit/>
          </a:bodyPr>
          <a:lstStyle/>
          <a:p>
            <a:pPr algn="ctr"/>
            <a:r>
              <a:rPr lang="tr-TR" sz="2200" b="1" dirty="0"/>
              <a:t>Dijitalleşme, dijital dönüşüme yönelik önemli bir adımdır. </a:t>
            </a:r>
            <a:r>
              <a:rPr lang="tr-TR" sz="2200" b="1" dirty="0" smtClean="0"/>
              <a:t>Mal, </a:t>
            </a:r>
            <a:r>
              <a:rPr lang="tr-TR" sz="2200" b="1" dirty="0"/>
              <a:t>hizmet sunumu ve insanlar üzerinde büyük bir etkiye sahiptir. Değer yaratılma ve işin yürütülme şeklini yeniden şekillendirerek, yani bir organizasyon içinde bir kültür değişimine işaret eder.</a:t>
            </a:r>
          </a:p>
          <a:p>
            <a:pPr algn="ctr"/>
            <a:r>
              <a:rPr lang="tr-TR" sz="2200" b="1" dirty="0"/>
              <a:t>Dijital dönüşüm dijitalleşmeden daha kapsamlıdır. </a:t>
            </a:r>
            <a:r>
              <a:rPr lang="tr-TR" sz="2200" b="1" dirty="0" smtClean="0"/>
              <a:t>“</a:t>
            </a:r>
            <a:r>
              <a:rPr lang="tr-TR" sz="2200" b="1" dirty="0"/>
              <a:t>D</a:t>
            </a:r>
            <a:r>
              <a:rPr lang="tr-TR" sz="2200" b="1" dirty="0" smtClean="0"/>
              <a:t>ijital </a:t>
            </a:r>
            <a:r>
              <a:rPr lang="tr-TR" sz="2200" b="1" dirty="0"/>
              <a:t>dönüşüm, kuruluş genelinde farklı işlevlerin yeni yöntemlerle birlikte çalışmasını gerektiren bir iş modelinin yeniden keşfidir ve yalnızca tamamen yeni bir dizi yetenek oluşturmaya yönelik büyük ölçekli yatırımlar yoluyla gerçekleşir</a:t>
            </a:r>
            <a:r>
              <a:rPr lang="tr-TR" sz="2200" b="1" dirty="0" smtClean="0"/>
              <a:t>.”</a:t>
            </a:r>
            <a:endParaRPr lang="tr-TR" sz="2200" b="1" dirty="0"/>
          </a:p>
        </p:txBody>
      </p:sp>
    </p:spTree>
    <p:extLst>
      <p:ext uri="{BB962C8B-B14F-4D97-AF65-F5344CB8AC3E}">
        <p14:creationId xmlns:p14="http://schemas.microsoft.com/office/powerpoint/2010/main" val="15896821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717162" y="662746"/>
            <a:ext cx="8911687" cy="702414"/>
          </a:xfrm>
          <a:solidFill>
            <a:schemeClr val="accent2">
              <a:lumMod val="40000"/>
              <a:lumOff val="60000"/>
            </a:schemeClr>
          </a:solidFill>
        </p:spPr>
        <p:txBody>
          <a:bodyPr/>
          <a:lstStyle/>
          <a:p>
            <a:r>
              <a:rPr lang="tr-TR" b="1" dirty="0"/>
              <a:t>Endüstriyel İnternet Nedir</a:t>
            </a:r>
            <a:r>
              <a:rPr lang="tr-TR" b="1" dirty="0" smtClean="0"/>
              <a:t>?</a:t>
            </a:r>
            <a:endParaRPr lang="tr-TR" b="1" dirty="0"/>
          </a:p>
        </p:txBody>
      </p:sp>
      <p:sp>
        <p:nvSpPr>
          <p:cNvPr id="3" name="İçerik Yer Tutucusu 2"/>
          <p:cNvSpPr>
            <a:spLocks noGrp="1"/>
          </p:cNvSpPr>
          <p:nvPr>
            <p:ph idx="1"/>
          </p:nvPr>
        </p:nvSpPr>
        <p:spPr>
          <a:xfrm>
            <a:off x="1712889" y="1499158"/>
            <a:ext cx="8886423" cy="5011370"/>
          </a:xfrm>
        </p:spPr>
        <p:txBody>
          <a:bodyPr>
            <a:noAutofit/>
          </a:bodyPr>
          <a:lstStyle/>
          <a:p>
            <a:pPr marL="0" indent="0" algn="ctr">
              <a:buNone/>
            </a:pPr>
            <a:r>
              <a:rPr lang="tr-TR" sz="2400" b="1" dirty="0" smtClean="0">
                <a:solidFill>
                  <a:schemeClr val="tx1"/>
                </a:solidFill>
              </a:rPr>
              <a:t>İşletmelerin </a:t>
            </a:r>
            <a:r>
              <a:rPr lang="tr-TR" sz="2400" b="1" dirty="0">
                <a:solidFill>
                  <a:schemeClr val="tx1"/>
                </a:solidFill>
              </a:rPr>
              <a:t>neden Endüstriyel İnternet'i benimsemeleri gerektiğini açıklamak için öncelikle </a:t>
            </a:r>
            <a:r>
              <a:rPr lang="tr-TR" sz="2400" b="1" i="1" dirty="0" smtClean="0">
                <a:solidFill>
                  <a:schemeClr val="tx1"/>
                </a:solidFill>
              </a:rPr>
              <a:t>Endüstriyel nesnelerin </a:t>
            </a:r>
            <a:r>
              <a:rPr lang="tr-TR" sz="2400" b="1" i="1" dirty="0" err="1" smtClean="0">
                <a:solidFill>
                  <a:schemeClr val="tx1"/>
                </a:solidFill>
              </a:rPr>
              <a:t>interneti’</a:t>
            </a:r>
            <a:r>
              <a:rPr lang="tr-TR" sz="2400" b="1" dirty="0" err="1" smtClean="0">
                <a:solidFill>
                  <a:schemeClr val="tx1"/>
                </a:solidFill>
              </a:rPr>
              <a:t>nin</a:t>
            </a:r>
            <a:r>
              <a:rPr lang="tr-TR" sz="2400" b="1" dirty="0" smtClean="0">
                <a:solidFill>
                  <a:schemeClr val="tx1"/>
                </a:solidFill>
              </a:rPr>
              <a:t> </a:t>
            </a:r>
            <a:r>
              <a:rPr lang="tr-TR" sz="2400" b="1" dirty="0">
                <a:solidFill>
                  <a:schemeClr val="tx1"/>
                </a:solidFill>
              </a:rPr>
              <a:t>gerçekliğinin ne olduğunu düşünmemiz gerekiyor. Endüstriyel İnternet, makine </a:t>
            </a:r>
            <a:r>
              <a:rPr lang="tr-TR" sz="2400" b="1" dirty="0" err="1">
                <a:solidFill>
                  <a:schemeClr val="tx1"/>
                </a:solidFill>
              </a:rPr>
              <a:t>sensörleri</a:t>
            </a:r>
            <a:r>
              <a:rPr lang="tr-TR" sz="2400" b="1" dirty="0">
                <a:solidFill>
                  <a:schemeClr val="tx1"/>
                </a:solidFill>
              </a:rPr>
              <a:t>, ara katman </a:t>
            </a:r>
            <a:r>
              <a:rPr lang="tr-TR" sz="2400" b="1" dirty="0" smtClean="0">
                <a:solidFill>
                  <a:schemeClr val="tx1"/>
                </a:solidFill>
              </a:rPr>
              <a:t>yazılımı ve bulut </a:t>
            </a:r>
            <a:r>
              <a:rPr lang="tr-TR" sz="2400" b="1" dirty="0">
                <a:solidFill>
                  <a:schemeClr val="tx1"/>
                </a:solidFill>
              </a:rPr>
              <a:t>bilgi işlem ve depolama sistemlerinin entegrasyonu yoluyla şirketin operasyonları ve varlıkları hakkında daha iyi görünürlük ve </a:t>
            </a:r>
            <a:r>
              <a:rPr lang="tr-TR" sz="2400" b="1" dirty="0" err="1">
                <a:solidFill>
                  <a:schemeClr val="tx1"/>
                </a:solidFill>
              </a:rPr>
              <a:t>içgörü</a:t>
            </a:r>
            <a:r>
              <a:rPr lang="tr-TR" sz="2400" b="1" dirty="0">
                <a:solidFill>
                  <a:schemeClr val="tx1"/>
                </a:solidFill>
              </a:rPr>
              <a:t> elde etmenin bir yolunu sunar. Bu nedenle, gelişmiş analitik yoluyla büyük veri kümelerinin sorgulanmasından elde edilen sonuçları geri bildirim olarak kullanarak iş </a:t>
            </a:r>
            <a:r>
              <a:rPr lang="tr-TR" sz="2400" b="1" dirty="0" err="1">
                <a:solidFill>
                  <a:schemeClr val="tx1"/>
                </a:solidFill>
              </a:rPr>
              <a:t>operasyonel</a:t>
            </a:r>
            <a:r>
              <a:rPr lang="tr-TR" sz="2400" b="1" dirty="0">
                <a:solidFill>
                  <a:schemeClr val="tx1"/>
                </a:solidFill>
              </a:rPr>
              <a:t> süreçlerini dönüştürmek için bir yöntem sağlar. İş kazanımları, </a:t>
            </a:r>
            <a:r>
              <a:rPr lang="tr-TR" sz="2400" b="1" dirty="0" err="1">
                <a:solidFill>
                  <a:schemeClr val="tx1"/>
                </a:solidFill>
              </a:rPr>
              <a:t>operasyonel</a:t>
            </a:r>
            <a:r>
              <a:rPr lang="tr-TR" sz="2400" b="1" dirty="0">
                <a:solidFill>
                  <a:schemeClr val="tx1"/>
                </a:solidFill>
              </a:rPr>
              <a:t> verimlilik kazanımları ve hızlandırılmış üretkenlik yoluyla elde edilir, bu da plansız duruş sürelerinin azalmasına ve verimliliğin optimize edilmesine ve dolayısıyla karlara neden olur.</a:t>
            </a:r>
          </a:p>
        </p:txBody>
      </p:sp>
    </p:spTree>
    <p:extLst>
      <p:ext uri="{BB962C8B-B14F-4D97-AF65-F5344CB8AC3E}">
        <p14:creationId xmlns:p14="http://schemas.microsoft.com/office/powerpoint/2010/main" val="16645471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605881" y="723170"/>
            <a:ext cx="8911687" cy="532606"/>
          </a:xfrm>
          <a:solidFill>
            <a:schemeClr val="accent2">
              <a:lumMod val="40000"/>
              <a:lumOff val="60000"/>
            </a:schemeClr>
          </a:solidFill>
        </p:spPr>
        <p:txBody>
          <a:bodyPr>
            <a:normAutofit fontScale="90000"/>
          </a:bodyPr>
          <a:lstStyle/>
          <a:p>
            <a:r>
              <a:rPr lang="tr-TR" sz="3200" b="1" dirty="0"/>
              <a:t>%1'in Gücü</a:t>
            </a:r>
          </a:p>
        </p:txBody>
      </p:sp>
      <p:sp>
        <p:nvSpPr>
          <p:cNvPr id="3" name="İçerik Yer Tutucusu 2"/>
          <p:cNvSpPr>
            <a:spLocks noGrp="1"/>
          </p:cNvSpPr>
          <p:nvPr>
            <p:ph idx="1"/>
          </p:nvPr>
        </p:nvSpPr>
        <p:spPr>
          <a:xfrm>
            <a:off x="1596980" y="1255775"/>
            <a:ext cx="8925059" cy="5389723"/>
          </a:xfrm>
        </p:spPr>
        <p:txBody>
          <a:bodyPr>
            <a:noAutofit/>
          </a:bodyPr>
          <a:lstStyle/>
          <a:p>
            <a:pPr marL="0" indent="0" algn="ctr">
              <a:buNone/>
            </a:pPr>
            <a:r>
              <a:rPr lang="tr-TR" sz="2400" dirty="0" smtClean="0">
                <a:solidFill>
                  <a:schemeClr val="tx1"/>
                </a:solidFill>
              </a:rPr>
              <a:t>Endüstriyel </a:t>
            </a:r>
            <a:r>
              <a:rPr lang="tr-TR" sz="2400" dirty="0">
                <a:solidFill>
                  <a:schemeClr val="tx1"/>
                </a:solidFill>
              </a:rPr>
              <a:t>İnternet ile ilgili </a:t>
            </a:r>
            <a:r>
              <a:rPr lang="tr-TR" sz="2400" dirty="0" smtClean="0">
                <a:solidFill>
                  <a:schemeClr val="tx1"/>
                </a:solidFill>
              </a:rPr>
              <a:t>önemli </a:t>
            </a:r>
            <a:r>
              <a:rPr lang="tr-TR" sz="2400" dirty="0">
                <a:solidFill>
                  <a:schemeClr val="tx1"/>
                </a:solidFill>
              </a:rPr>
              <a:t>bir nokta, %1'in gücü olarak adlandırılan şeydir. Bunun ilgili olduğu şey, çoğu endüstride </a:t>
            </a:r>
            <a:r>
              <a:rPr lang="tr-TR" sz="2400" dirty="0" err="1">
                <a:solidFill>
                  <a:schemeClr val="tx1"/>
                </a:solidFill>
              </a:rPr>
              <a:t>operasyonel</a:t>
            </a:r>
            <a:r>
              <a:rPr lang="tr-TR" sz="2400" dirty="0">
                <a:solidFill>
                  <a:schemeClr val="tx1"/>
                </a:solidFill>
              </a:rPr>
              <a:t> maliyet/verimsizlik tasarruflarının önemli kazanımlar elde etmek için yalnızca %1'lik Endüstriyel İnternet tasarrufu gerektirmesidir. Örneğin, havacılıkta yıllık %1'lik yakıt tasarrufu, 30 milyar dolarlık tasarrufla ilgilidir. Benzer şekilde, bir elektrik santralindeki gazla çalışan jeneratörler için %1 yakıt tasarrufu, 66 milyar dolarlık </a:t>
            </a:r>
            <a:r>
              <a:rPr lang="tr-TR" sz="2400" dirty="0" err="1">
                <a:solidFill>
                  <a:schemeClr val="tx1"/>
                </a:solidFill>
              </a:rPr>
              <a:t>operasyonel</a:t>
            </a:r>
            <a:r>
              <a:rPr lang="tr-TR" sz="2400" dirty="0">
                <a:solidFill>
                  <a:schemeClr val="tx1"/>
                </a:solidFill>
              </a:rPr>
              <a:t> tasarruf sağlar. Ayrıca, Petrol ve Gaz endüstrisinde, ekipmana yapılan sermaye harcamalarında yıllık %1'lik bir azalma, yaklaşık 90 milyar dolar getiri sağlayacaktır. Aynı şey tarım, ulaşım ve sağlık sektörlerinde de geçerlidir. Bu nedenle, çoğu sektörde, %1'lik mütevazı bir iyileşmenin, Endüstriyel İnternet'in uygulanmasından kaynaklanan sermaye ve işletme giderlerinin yatırım getirisine önemli ölçüde katkıda bulunacağını görebiliriz. </a:t>
            </a:r>
          </a:p>
        </p:txBody>
      </p:sp>
    </p:spTree>
    <p:extLst>
      <p:ext uri="{BB962C8B-B14F-4D97-AF65-F5344CB8AC3E}">
        <p14:creationId xmlns:p14="http://schemas.microsoft.com/office/powerpoint/2010/main" val="13348379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615025" y="725711"/>
            <a:ext cx="8911687" cy="505682"/>
          </a:xfrm>
          <a:solidFill>
            <a:schemeClr val="accent2">
              <a:lumMod val="40000"/>
              <a:lumOff val="60000"/>
            </a:schemeClr>
          </a:solidFill>
        </p:spPr>
        <p:txBody>
          <a:bodyPr>
            <a:normAutofit fontScale="90000"/>
          </a:bodyPr>
          <a:lstStyle/>
          <a:p>
            <a:r>
              <a:rPr lang="tr-TR" b="1" dirty="0"/>
              <a:t>Temel </a:t>
            </a:r>
            <a:r>
              <a:rPr lang="tr-TR" b="1" dirty="0" smtClean="0"/>
              <a:t>Endüstriyel İnternet </a:t>
            </a:r>
            <a:r>
              <a:rPr lang="tr-TR" b="1" dirty="0"/>
              <a:t>Teknolojileri</a:t>
            </a:r>
          </a:p>
        </p:txBody>
      </p:sp>
      <p:sp>
        <p:nvSpPr>
          <p:cNvPr id="3" name="İçerik Yer Tutucusu 2"/>
          <p:cNvSpPr>
            <a:spLocks noGrp="1"/>
          </p:cNvSpPr>
          <p:nvPr>
            <p:ph idx="1"/>
          </p:nvPr>
        </p:nvSpPr>
        <p:spPr>
          <a:xfrm>
            <a:off x="1609858" y="1350851"/>
            <a:ext cx="8899303" cy="3777622"/>
          </a:xfrm>
        </p:spPr>
        <p:txBody>
          <a:bodyPr>
            <a:noAutofit/>
          </a:bodyPr>
          <a:lstStyle/>
          <a:p>
            <a:pPr marL="0" indent="0" algn="ctr">
              <a:buNone/>
            </a:pPr>
            <a:r>
              <a:rPr lang="tr-TR" sz="2000" b="1" dirty="0" smtClean="0">
                <a:solidFill>
                  <a:schemeClr val="tx1"/>
                </a:solidFill>
              </a:rPr>
              <a:t>Endüstriyel </a:t>
            </a:r>
            <a:r>
              <a:rPr lang="tr-TR" sz="2000" b="1" dirty="0">
                <a:solidFill>
                  <a:schemeClr val="tx1"/>
                </a:solidFill>
              </a:rPr>
              <a:t>İnternet, parçalarının toplamından daha büyük bir sistem üretmek için birkaç anahtar teknolojinin bir araya gelmesidir. Örneğin </a:t>
            </a:r>
            <a:r>
              <a:rPr lang="tr-TR" sz="2000" b="1" dirty="0" err="1">
                <a:solidFill>
                  <a:schemeClr val="tx1"/>
                </a:solidFill>
              </a:rPr>
              <a:t>sensör</a:t>
            </a:r>
            <a:r>
              <a:rPr lang="tr-TR" sz="2000" b="1" dirty="0">
                <a:solidFill>
                  <a:schemeClr val="tx1"/>
                </a:solidFill>
              </a:rPr>
              <a:t> teknolojilerindeki en son gelişmeler, yalnızca bir bileşen tarafından üretilen daha fazla veri değil, yalnızca kesin olmak yerine farklı türde bir </a:t>
            </a:r>
            <a:r>
              <a:rPr lang="tr-TR" sz="2000" b="1" dirty="0" smtClean="0">
                <a:solidFill>
                  <a:schemeClr val="tx1"/>
                </a:solidFill>
              </a:rPr>
              <a:t>veri. </a:t>
            </a:r>
          </a:p>
          <a:p>
            <a:pPr marL="0" indent="0" algn="ctr">
              <a:buNone/>
            </a:pPr>
            <a:r>
              <a:rPr lang="tr-TR" sz="2000" b="1" dirty="0" err="1" smtClean="0">
                <a:solidFill>
                  <a:schemeClr val="tx1"/>
                </a:solidFill>
              </a:rPr>
              <a:t>Sensörler</a:t>
            </a:r>
            <a:r>
              <a:rPr lang="tr-TR" sz="2000" b="1" dirty="0" smtClean="0">
                <a:solidFill>
                  <a:schemeClr val="tx1"/>
                </a:solidFill>
              </a:rPr>
              <a:t> </a:t>
            </a:r>
            <a:r>
              <a:rPr lang="tr-TR" sz="2000" b="1" dirty="0">
                <a:solidFill>
                  <a:schemeClr val="tx1"/>
                </a:solidFill>
              </a:rPr>
              <a:t>öz farkındalığa sahip olabilir ve hatta kalan kullanım ömürlerini tahmin edebilir. Bu nedenle </a:t>
            </a:r>
            <a:r>
              <a:rPr lang="tr-TR" sz="2000" b="1" dirty="0" err="1">
                <a:solidFill>
                  <a:schemeClr val="tx1"/>
                </a:solidFill>
              </a:rPr>
              <a:t>sensör</a:t>
            </a:r>
            <a:r>
              <a:rPr lang="tr-TR" sz="2000" b="1" dirty="0">
                <a:solidFill>
                  <a:schemeClr val="tx1"/>
                </a:solidFill>
              </a:rPr>
              <a:t>, yalnızca kesin değil, aynı zamanda tahmine dayalı veriler de üretebilir. Benzer şekilde, kontrolörleri aracılığıyla makine </a:t>
            </a:r>
            <a:r>
              <a:rPr lang="tr-TR" sz="2000" b="1" dirty="0" err="1">
                <a:solidFill>
                  <a:schemeClr val="tx1"/>
                </a:solidFill>
              </a:rPr>
              <a:t>sensörleri</a:t>
            </a:r>
            <a:r>
              <a:rPr lang="tr-TR" sz="2000" b="1" dirty="0">
                <a:solidFill>
                  <a:schemeClr val="tx1"/>
                </a:solidFill>
              </a:rPr>
              <a:t>, kendi kendini tanıyabilir, kendi kendini tahmin edebilir ve kendi kendini karşılaştırabilir. Örneğin, mevcut yapılandırmalarını ve ortam ayarlarını önceden yapılandırılmış optimal veriler ve eşiklerle karşılaştırabilirler. </a:t>
            </a:r>
          </a:p>
        </p:txBody>
      </p:sp>
    </p:spTree>
    <p:extLst>
      <p:ext uri="{BB962C8B-B14F-4D97-AF65-F5344CB8AC3E}">
        <p14:creationId xmlns:p14="http://schemas.microsoft.com/office/powerpoint/2010/main" val="35886541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3358348" y="2561582"/>
            <a:ext cx="6285695" cy="646331"/>
          </a:xfrm>
          <a:prstGeom prst="rect">
            <a:avLst/>
          </a:prstGeom>
        </p:spPr>
        <p:txBody>
          <a:bodyPr wrap="none">
            <a:spAutoFit/>
          </a:bodyPr>
          <a:lstStyle/>
          <a:p>
            <a:r>
              <a:rPr lang="tr-TR" sz="3600" b="1" dirty="0">
                <a:solidFill>
                  <a:srgbClr val="FF0000"/>
                </a:solidFill>
              </a:rPr>
              <a:t>Neden Endüstriyel İnternet?</a:t>
            </a:r>
            <a:endParaRPr lang="tr-TR" sz="3600" dirty="0"/>
          </a:p>
        </p:txBody>
      </p:sp>
    </p:spTree>
    <p:extLst>
      <p:ext uri="{BB962C8B-B14F-4D97-AF65-F5344CB8AC3E}">
        <p14:creationId xmlns:p14="http://schemas.microsoft.com/office/powerpoint/2010/main" val="16911639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666333" y="733838"/>
            <a:ext cx="7503425" cy="521938"/>
          </a:xfrm>
          <a:solidFill>
            <a:schemeClr val="tx2">
              <a:lumMod val="40000"/>
              <a:lumOff val="60000"/>
            </a:schemeClr>
          </a:solidFill>
        </p:spPr>
        <p:txBody>
          <a:bodyPr>
            <a:normAutofit fontScale="90000"/>
          </a:bodyPr>
          <a:lstStyle/>
          <a:p>
            <a:pPr algn="ctr"/>
            <a:r>
              <a:rPr lang="tr-TR" b="1" dirty="0" smtClean="0">
                <a:solidFill>
                  <a:srgbClr val="FF0000"/>
                </a:solidFill>
              </a:rPr>
              <a:t>Endüstriyel İnternetin Öncüleri</a:t>
            </a:r>
            <a:br>
              <a:rPr lang="tr-TR" b="1" dirty="0" smtClean="0">
                <a:solidFill>
                  <a:srgbClr val="FF0000"/>
                </a:solidFill>
              </a:rPr>
            </a:br>
            <a:endParaRPr lang="tr-TR" b="1" dirty="0">
              <a:solidFill>
                <a:srgbClr val="FF0000"/>
              </a:solidFill>
            </a:endParaRPr>
          </a:p>
        </p:txBody>
      </p:sp>
      <p:sp>
        <p:nvSpPr>
          <p:cNvPr id="4" name="Dikdörtgen 3"/>
          <p:cNvSpPr/>
          <p:nvPr/>
        </p:nvSpPr>
        <p:spPr>
          <a:xfrm>
            <a:off x="1403797" y="1388881"/>
            <a:ext cx="9697792" cy="2308324"/>
          </a:xfrm>
          <a:prstGeom prst="rect">
            <a:avLst/>
          </a:prstGeom>
        </p:spPr>
        <p:txBody>
          <a:bodyPr wrap="square">
            <a:spAutoFit/>
          </a:bodyPr>
          <a:lstStyle/>
          <a:p>
            <a:pPr algn="just">
              <a:lnSpc>
                <a:spcPct val="200000"/>
              </a:lnSpc>
            </a:pPr>
            <a:r>
              <a:rPr lang="tr-TR" b="1" i="1" dirty="0">
                <a:solidFill>
                  <a:srgbClr val="002060"/>
                </a:solidFill>
              </a:rPr>
              <a:t>Yeterli Nitelikli ve Eğitimli </a:t>
            </a:r>
            <a:r>
              <a:rPr lang="tr-TR" b="1" i="1" dirty="0" smtClean="0">
                <a:solidFill>
                  <a:srgbClr val="002060"/>
                </a:solidFill>
              </a:rPr>
              <a:t>Personel</a:t>
            </a:r>
          </a:p>
          <a:p>
            <a:pPr algn="just">
              <a:lnSpc>
                <a:spcPct val="200000"/>
              </a:lnSpc>
            </a:pPr>
            <a:r>
              <a:rPr lang="tr-TR" b="1" i="1" dirty="0" smtClean="0">
                <a:solidFill>
                  <a:srgbClr val="002060"/>
                </a:solidFill>
              </a:rPr>
              <a:t>	</a:t>
            </a:r>
            <a:r>
              <a:rPr lang="tr-TR" b="1" i="1" dirty="0" err="1" smtClean="0">
                <a:solidFill>
                  <a:srgbClr val="002060"/>
                </a:solidFill>
              </a:rPr>
              <a:t>İnovasyon</a:t>
            </a:r>
            <a:r>
              <a:rPr lang="tr-TR" b="1" i="1" dirty="0" smtClean="0">
                <a:solidFill>
                  <a:srgbClr val="002060"/>
                </a:solidFill>
              </a:rPr>
              <a:t> Taahhüdü</a:t>
            </a:r>
          </a:p>
          <a:p>
            <a:pPr algn="just">
              <a:lnSpc>
                <a:spcPct val="200000"/>
              </a:lnSpc>
            </a:pPr>
            <a:r>
              <a:rPr lang="tr-TR" b="1" i="1" dirty="0" smtClean="0">
                <a:solidFill>
                  <a:srgbClr val="002060"/>
                </a:solidFill>
              </a:rPr>
              <a:t>		Güvenlik </a:t>
            </a:r>
            <a:r>
              <a:rPr lang="tr-TR" b="1" i="1" dirty="0">
                <a:solidFill>
                  <a:srgbClr val="002060"/>
                </a:solidFill>
              </a:rPr>
              <a:t>Açıklarını Azaltma Becerisine Sahip Güçlü Bir Güvenlik </a:t>
            </a:r>
            <a:r>
              <a:rPr lang="tr-TR" b="1" i="1" dirty="0" smtClean="0">
                <a:solidFill>
                  <a:srgbClr val="002060"/>
                </a:solidFill>
              </a:rPr>
              <a:t>Ekibi</a:t>
            </a:r>
          </a:p>
          <a:p>
            <a:pPr algn="just">
              <a:lnSpc>
                <a:spcPct val="200000"/>
              </a:lnSpc>
            </a:pPr>
            <a:r>
              <a:rPr lang="tr-TR" b="1" i="1" dirty="0" smtClean="0">
                <a:solidFill>
                  <a:srgbClr val="002060"/>
                </a:solidFill>
              </a:rPr>
              <a:t>			Akıllı </a:t>
            </a:r>
            <a:r>
              <a:rPr lang="tr-TR" b="1" i="1" dirty="0">
                <a:solidFill>
                  <a:srgbClr val="002060"/>
                </a:solidFill>
              </a:rPr>
              <a:t>Cihazlar</a:t>
            </a:r>
          </a:p>
        </p:txBody>
      </p:sp>
    </p:spTree>
    <p:extLst>
      <p:ext uri="{BB962C8B-B14F-4D97-AF65-F5344CB8AC3E}">
        <p14:creationId xmlns:p14="http://schemas.microsoft.com/office/powerpoint/2010/main" val="68325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801812" y="723900"/>
            <a:ext cx="8915400" cy="5676900"/>
          </a:xfrm>
        </p:spPr>
        <p:txBody>
          <a:bodyPr>
            <a:noAutofit/>
          </a:bodyPr>
          <a:lstStyle/>
          <a:p>
            <a:pPr algn="just">
              <a:buFont typeface="Wingdings" pitchFamily="2" charset="2"/>
              <a:buChar char="v"/>
            </a:pPr>
            <a:r>
              <a:rPr lang="tr-TR" sz="2400" dirty="0">
                <a:solidFill>
                  <a:schemeClr val="tx1"/>
                </a:solidFill>
              </a:rPr>
              <a:t>Web 1.0, tek yönlü, pasif iletişim ile karakterize edilirken; Web 2.0, insanların aynı anda bilginin başlatıcısı ve alıcısı olduğu bir süreçle karakterize </a:t>
            </a:r>
            <a:r>
              <a:rPr lang="tr-TR" sz="2400" dirty="0" smtClean="0">
                <a:solidFill>
                  <a:schemeClr val="tx1"/>
                </a:solidFill>
              </a:rPr>
              <a:t>edilebilmektedir.</a:t>
            </a:r>
          </a:p>
          <a:p>
            <a:pPr algn="just">
              <a:buFont typeface="Wingdings" pitchFamily="2" charset="2"/>
              <a:buChar char="v"/>
            </a:pPr>
            <a:r>
              <a:rPr lang="tr-TR" sz="2400" dirty="0" smtClean="0">
                <a:solidFill>
                  <a:schemeClr val="tx1"/>
                </a:solidFill>
              </a:rPr>
              <a:t>Web </a:t>
            </a:r>
            <a:r>
              <a:rPr lang="tr-TR" sz="2400" dirty="0">
                <a:solidFill>
                  <a:schemeClr val="tx1"/>
                </a:solidFill>
              </a:rPr>
              <a:t>2.0 için uzmanlar dijitalleşmenin asıl ivme kazandığı dönem olarak adlandırmaktadır. Web 2.0 ile birlikte dijital deneyim giderek daha dinamik ve yaygın hâle </a:t>
            </a:r>
            <a:r>
              <a:rPr lang="tr-TR" sz="2400" dirty="0" smtClean="0">
                <a:solidFill>
                  <a:schemeClr val="tx1"/>
                </a:solidFill>
              </a:rPr>
              <a:t>gelmiştir.</a:t>
            </a:r>
          </a:p>
          <a:p>
            <a:pPr algn="just">
              <a:buFont typeface="Wingdings" pitchFamily="2" charset="2"/>
              <a:buChar char="v"/>
            </a:pPr>
            <a:r>
              <a:rPr lang="tr-TR" sz="2400" dirty="0" smtClean="0">
                <a:solidFill>
                  <a:schemeClr val="tx1"/>
                </a:solidFill>
              </a:rPr>
              <a:t>Kullanıcı </a:t>
            </a:r>
            <a:r>
              <a:rPr lang="tr-TR" sz="2400" dirty="0" err="1">
                <a:solidFill>
                  <a:schemeClr val="tx1"/>
                </a:solidFill>
              </a:rPr>
              <a:t>arayüzlerin</a:t>
            </a:r>
            <a:r>
              <a:rPr lang="tr-TR" sz="2400" dirty="0">
                <a:solidFill>
                  <a:schemeClr val="tx1"/>
                </a:solidFill>
              </a:rPr>
              <a:t> ortak özelliği ve gücü, kullanıcıların yalnızca bilgileri okumasına değil, aynı zamanda veri üretmesine ve daha da önemlisi, çok amaçlı verileri işlemesine de olanak tanımaktadır. Bu nedenle veriler dinamik ve yürütülebilir, kullanıcılar verilerin kullanımı ve kullanılabilirliği ile bağlantılı olduğundan </a:t>
            </a:r>
            <a:r>
              <a:rPr lang="tr-TR" sz="2400" dirty="0" err="1">
                <a:solidFill>
                  <a:schemeClr val="tx1"/>
                </a:solidFill>
              </a:rPr>
              <a:t>Web’in</a:t>
            </a:r>
            <a:r>
              <a:rPr lang="tr-TR" sz="2400" dirty="0">
                <a:solidFill>
                  <a:schemeClr val="tx1"/>
                </a:solidFill>
              </a:rPr>
              <a:t> kullanımı sosyal bir çaba hâline </a:t>
            </a:r>
            <a:r>
              <a:rPr lang="tr-TR" sz="2400" dirty="0" smtClean="0">
                <a:solidFill>
                  <a:schemeClr val="tx1"/>
                </a:solidFill>
              </a:rPr>
              <a:t>dönüşmüştür.</a:t>
            </a:r>
            <a:endParaRPr lang="tr-TR" sz="2400" dirty="0">
              <a:solidFill>
                <a:schemeClr val="tx1"/>
              </a:solidFill>
            </a:endParaRPr>
          </a:p>
          <a:p>
            <a:pPr algn="just"/>
            <a:endParaRPr lang="tr-TR" sz="2400" dirty="0"/>
          </a:p>
        </p:txBody>
      </p:sp>
    </p:spTree>
    <p:extLst>
      <p:ext uri="{BB962C8B-B14F-4D97-AF65-F5344CB8AC3E}">
        <p14:creationId xmlns:p14="http://schemas.microsoft.com/office/powerpoint/2010/main" val="21400480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707553" y="653139"/>
            <a:ext cx="8911687" cy="653147"/>
          </a:xfrm>
          <a:solidFill>
            <a:schemeClr val="tx2">
              <a:lumMod val="40000"/>
              <a:lumOff val="60000"/>
            </a:schemeClr>
          </a:solidFill>
        </p:spPr>
        <p:txBody>
          <a:bodyPr/>
          <a:lstStyle/>
          <a:p>
            <a:pPr algn="ctr"/>
            <a:r>
              <a:rPr lang="tr-TR" b="1" dirty="0">
                <a:solidFill>
                  <a:srgbClr val="002060"/>
                </a:solidFill>
              </a:rPr>
              <a:t>Satın Alma İşleminin Arkasındaki Neden</a:t>
            </a:r>
          </a:p>
        </p:txBody>
      </p:sp>
      <p:sp>
        <p:nvSpPr>
          <p:cNvPr id="3" name="İçerik Yer Tutucusu 2"/>
          <p:cNvSpPr>
            <a:spLocks noGrp="1"/>
          </p:cNvSpPr>
          <p:nvPr>
            <p:ph idx="1"/>
          </p:nvPr>
        </p:nvSpPr>
        <p:spPr>
          <a:xfrm>
            <a:off x="1326468" y="1407886"/>
            <a:ext cx="9536603" cy="3777622"/>
          </a:xfrm>
        </p:spPr>
        <p:txBody>
          <a:bodyPr>
            <a:normAutofit/>
          </a:bodyPr>
          <a:lstStyle/>
          <a:p>
            <a:pPr marL="0" indent="0" algn="ctr">
              <a:buNone/>
            </a:pPr>
            <a:r>
              <a:rPr lang="tr-TR" sz="2400" b="1" dirty="0" smtClean="0">
                <a:solidFill>
                  <a:schemeClr val="tx1"/>
                </a:solidFill>
              </a:rPr>
              <a:t>Endüstriyel İnternet, </a:t>
            </a:r>
            <a:r>
              <a:rPr lang="tr-TR" sz="2400" b="1" dirty="0">
                <a:solidFill>
                  <a:schemeClr val="tx1"/>
                </a:solidFill>
              </a:rPr>
              <a:t>endüstride, özellikle imalatta ortaya çıkan ve üreticinin müşterinin satın aldığı üründen ziyade gerçekte ne istediğine odaklanmasını temel alan yeni bir strateji getirdi. </a:t>
            </a:r>
          </a:p>
        </p:txBody>
      </p:sp>
      <p:sp>
        <p:nvSpPr>
          <p:cNvPr id="5" name="Dikdörtgen 4"/>
          <p:cNvSpPr/>
          <p:nvPr/>
        </p:nvSpPr>
        <p:spPr>
          <a:xfrm>
            <a:off x="2449390" y="2819643"/>
            <a:ext cx="6559885" cy="954107"/>
          </a:xfrm>
          <a:prstGeom prst="rect">
            <a:avLst/>
          </a:prstGeom>
        </p:spPr>
        <p:txBody>
          <a:bodyPr wrap="square">
            <a:spAutoFit/>
          </a:bodyPr>
          <a:lstStyle/>
          <a:p>
            <a:pPr algn="ctr"/>
            <a:r>
              <a:rPr lang="tr-TR" sz="2800" b="1" u="sng" dirty="0" smtClean="0">
                <a:solidFill>
                  <a:srgbClr val="C00000"/>
                </a:solidFill>
              </a:rPr>
              <a:t>Amaç </a:t>
            </a:r>
            <a:r>
              <a:rPr lang="tr-TR" sz="2800" b="1" u="sng" dirty="0">
                <a:solidFill>
                  <a:srgbClr val="C00000"/>
                </a:solidFill>
              </a:rPr>
              <a:t>a</a:t>
            </a:r>
            <a:r>
              <a:rPr lang="tr-TR" sz="2800" b="1" u="sng" dirty="0" smtClean="0">
                <a:solidFill>
                  <a:srgbClr val="C00000"/>
                </a:solidFill>
              </a:rPr>
              <a:t>mpul satmak değil, amaç ışığı satmaktır.</a:t>
            </a:r>
            <a:endParaRPr lang="tr-TR" sz="2800" b="1" u="sng" dirty="0">
              <a:solidFill>
                <a:srgbClr val="C00000"/>
              </a:solidFill>
            </a:endParaRPr>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760" y="3953140"/>
            <a:ext cx="4401312" cy="2464735"/>
          </a:xfrm>
          <a:prstGeom prst="rect">
            <a:avLst/>
          </a:prstGeom>
        </p:spPr>
      </p:pic>
    </p:spTree>
    <p:extLst>
      <p:ext uri="{BB962C8B-B14F-4D97-AF65-F5344CB8AC3E}">
        <p14:creationId xmlns:p14="http://schemas.microsoft.com/office/powerpoint/2010/main" val="12816592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711388" y="950976"/>
            <a:ext cx="8915400" cy="4742688"/>
          </a:xfrm>
        </p:spPr>
        <p:txBody>
          <a:bodyPr>
            <a:noAutofit/>
          </a:bodyPr>
          <a:lstStyle/>
          <a:p>
            <a:pPr marL="0" indent="0" algn="ctr">
              <a:buNone/>
            </a:pPr>
            <a:r>
              <a:rPr lang="tr-TR" sz="2400" b="1" dirty="0"/>
              <a:t>Yolcu uçakları normalde her türlü hava koşulunda çalışabilecek şekilde imal edilirler. Olabilecek en yüksek teknolojinin ürünü olan bu güçlü motorların iki büyük düşmanı </a:t>
            </a:r>
            <a:r>
              <a:rPr lang="tr-TR" sz="2400" b="1" dirty="0" smtClean="0"/>
              <a:t>vardır; </a:t>
            </a:r>
            <a:r>
              <a:rPr lang="tr-TR" sz="2400" b="1" dirty="0"/>
              <a:t>birisi </a:t>
            </a:r>
            <a:r>
              <a:rPr lang="tr-TR" sz="2400" b="1" i="1" dirty="0"/>
              <a:t>aşırı soğuk </a:t>
            </a:r>
            <a:r>
              <a:rPr lang="tr-TR" sz="2400" b="1" dirty="0"/>
              <a:t>ve diğeri de </a:t>
            </a:r>
            <a:r>
              <a:rPr lang="tr-TR" sz="2400" b="1" i="1" dirty="0"/>
              <a:t>volkanla</a:t>
            </a:r>
            <a:r>
              <a:rPr lang="tr-TR" sz="2400" b="1" dirty="0"/>
              <a:t>r. Bir yanardağın uçaklara ne gibi etkisi olduğunu yakın geçmişte, 2010 yılında İzlanda’da gördük. 30 aktif volkan sisteminden biri olan </a:t>
            </a:r>
            <a:r>
              <a:rPr lang="tr-TR" sz="2400" b="1" dirty="0" err="1" smtClean="0">
                <a:solidFill>
                  <a:srgbClr val="FF0000"/>
                </a:solidFill>
              </a:rPr>
              <a:t>Eyjafjallajökull</a:t>
            </a:r>
            <a:r>
              <a:rPr lang="tr-TR" sz="2400" b="1" dirty="0" smtClean="0">
                <a:solidFill>
                  <a:srgbClr val="FF0000"/>
                </a:solidFill>
              </a:rPr>
              <a:t> </a:t>
            </a:r>
            <a:r>
              <a:rPr lang="tr-TR" sz="2400" b="1" dirty="0" smtClean="0"/>
              <a:t>patladığında </a:t>
            </a:r>
            <a:r>
              <a:rPr lang="tr-TR" sz="2400" b="1" dirty="0"/>
              <a:t>oluşan kül bulutu tüm Avrupa’ya yayılmıştı. 20’ye yakın ülke ticari hava sahalarını kapatırken, 10 milyona yakın yolcu ulaşımda gecikmelerle karşılaşmıştı. Oluşan kriz havayolu firmalarına günde 20 milyon </a:t>
            </a:r>
            <a:r>
              <a:rPr lang="tr-TR" sz="2400" b="1" dirty="0" err="1"/>
              <a:t>Sterlin’e</a:t>
            </a:r>
            <a:r>
              <a:rPr lang="tr-TR" sz="2400" b="1" dirty="0"/>
              <a:t> varan kayıplara yol açtı. </a:t>
            </a:r>
            <a:r>
              <a:rPr lang="tr-TR" sz="2400" b="1" dirty="0" err="1"/>
              <a:t>Rolls-Royce</a:t>
            </a:r>
            <a:r>
              <a:rPr lang="tr-TR" sz="2400" b="1" dirty="0"/>
              <a:t> bu gibi bir olayın tekrarlanmaması için yenilikçi bir çözüm geliştiriyor</a:t>
            </a:r>
            <a:r>
              <a:rPr lang="tr-TR" sz="2400" b="1" dirty="0" smtClean="0"/>
              <a:t>.</a:t>
            </a:r>
          </a:p>
        </p:txBody>
      </p:sp>
    </p:spTree>
    <p:extLst>
      <p:ext uri="{BB962C8B-B14F-4D97-AF65-F5344CB8AC3E}">
        <p14:creationId xmlns:p14="http://schemas.microsoft.com/office/powerpoint/2010/main" val="21082298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237326" y="738410"/>
            <a:ext cx="7602134" cy="633190"/>
          </a:xfrm>
        </p:spPr>
        <p:txBody>
          <a:bodyPr>
            <a:normAutofit fontScale="90000"/>
          </a:bodyPr>
          <a:lstStyle/>
          <a:p>
            <a:pPr algn="ctr"/>
            <a:r>
              <a:rPr lang="tr-TR" b="1" u="sng" dirty="0" err="1">
                <a:solidFill>
                  <a:srgbClr val="002060"/>
                </a:solidFill>
              </a:rPr>
              <a:t>Rolls</a:t>
            </a:r>
            <a:r>
              <a:rPr lang="tr-TR" b="1" u="sng" dirty="0">
                <a:solidFill>
                  <a:srgbClr val="002060"/>
                </a:solidFill>
              </a:rPr>
              <a:t> </a:t>
            </a:r>
            <a:r>
              <a:rPr lang="tr-TR" b="1" u="sng" dirty="0" err="1">
                <a:solidFill>
                  <a:srgbClr val="002060"/>
                </a:solidFill>
              </a:rPr>
              <a:t>Royce</a:t>
            </a:r>
            <a:r>
              <a:rPr lang="tr-TR" b="1" u="sng" dirty="0">
                <a:solidFill>
                  <a:srgbClr val="002060"/>
                </a:solidFill>
              </a:rPr>
              <a:t> jet </a:t>
            </a:r>
            <a:r>
              <a:rPr lang="tr-TR" b="1" u="sng" dirty="0" err="1" smtClean="0">
                <a:solidFill>
                  <a:srgbClr val="002060"/>
                </a:solidFill>
              </a:rPr>
              <a:t>motorı</a:t>
            </a:r>
            <a:endParaRPr lang="tr-TR" b="1" u="sng" dirty="0">
              <a:solidFill>
                <a:srgbClr val="002060"/>
              </a:solidFill>
            </a:endParaRPr>
          </a:p>
        </p:txBody>
      </p:sp>
      <p:sp>
        <p:nvSpPr>
          <p:cNvPr id="3" name="İçerik Yer Tutucusu 2"/>
          <p:cNvSpPr>
            <a:spLocks noGrp="1"/>
          </p:cNvSpPr>
          <p:nvPr>
            <p:ph idx="1"/>
          </p:nvPr>
        </p:nvSpPr>
        <p:spPr>
          <a:xfrm>
            <a:off x="1918952" y="1371600"/>
            <a:ext cx="7947360" cy="5308600"/>
          </a:xfrm>
        </p:spPr>
        <p:txBody>
          <a:bodyPr>
            <a:noAutofit/>
          </a:bodyPr>
          <a:lstStyle/>
          <a:p>
            <a:pPr marL="0" indent="0" algn="ctr">
              <a:buNone/>
            </a:pPr>
            <a:r>
              <a:rPr lang="tr-TR" sz="2000" b="1" dirty="0" smtClean="0">
                <a:solidFill>
                  <a:srgbClr val="FF0000"/>
                </a:solidFill>
              </a:rPr>
              <a:t>İngiliz </a:t>
            </a:r>
            <a:r>
              <a:rPr lang="tr-TR" sz="2000" b="1" dirty="0">
                <a:solidFill>
                  <a:srgbClr val="FF0000"/>
                </a:solidFill>
              </a:rPr>
              <a:t>otomotiv, jet motoru ve mühendislik devi </a:t>
            </a:r>
            <a:r>
              <a:rPr lang="tr-TR" sz="2000" b="1" u="sng" dirty="0" err="1">
                <a:solidFill>
                  <a:srgbClr val="FF0000"/>
                </a:solidFill>
              </a:rPr>
              <a:t>Rolls-Royce</a:t>
            </a:r>
            <a:endParaRPr lang="tr-TR" sz="2000" b="1" u="sng" dirty="0">
              <a:solidFill>
                <a:srgbClr val="FF0000"/>
              </a:solidFill>
            </a:endParaRPr>
          </a:p>
          <a:p>
            <a:pPr marL="0" indent="0" algn="ctr">
              <a:buNone/>
            </a:pPr>
            <a:r>
              <a:rPr lang="tr-TR" sz="2000" b="1" dirty="0" smtClean="0">
                <a:solidFill>
                  <a:srgbClr val="0070C0"/>
                </a:solidFill>
              </a:rPr>
              <a:t>Havayolu </a:t>
            </a:r>
            <a:r>
              <a:rPr lang="tr-TR" sz="2000" b="1" dirty="0" smtClean="0">
                <a:solidFill>
                  <a:srgbClr val="0070C0"/>
                </a:solidFill>
              </a:rPr>
              <a:t>şirketleri </a:t>
            </a:r>
            <a:r>
              <a:rPr lang="tr-TR" sz="2000" b="1" dirty="0" smtClean="0">
                <a:solidFill>
                  <a:srgbClr val="0070C0"/>
                </a:solidFill>
              </a:rPr>
              <a:t>jet </a:t>
            </a:r>
            <a:r>
              <a:rPr lang="tr-TR" sz="2000" b="1" dirty="0">
                <a:solidFill>
                  <a:srgbClr val="0070C0"/>
                </a:solidFill>
              </a:rPr>
              <a:t>motoru satın almıyor; bunun yerine, </a:t>
            </a:r>
            <a:r>
              <a:rPr lang="tr-TR" sz="2000" b="1" dirty="0" err="1">
                <a:solidFill>
                  <a:srgbClr val="0070C0"/>
                </a:solidFill>
              </a:rPr>
              <a:t>Rolls</a:t>
            </a:r>
            <a:r>
              <a:rPr lang="tr-TR" sz="2000" b="1" dirty="0">
                <a:solidFill>
                  <a:srgbClr val="0070C0"/>
                </a:solidFill>
              </a:rPr>
              <a:t> </a:t>
            </a:r>
            <a:r>
              <a:rPr lang="tr-TR" sz="2000" b="1" dirty="0" err="1">
                <a:solidFill>
                  <a:srgbClr val="0070C0"/>
                </a:solidFill>
              </a:rPr>
              <a:t>Royce'un</a:t>
            </a:r>
            <a:r>
              <a:rPr lang="tr-TR" sz="2000" b="1" dirty="0">
                <a:solidFill>
                  <a:srgbClr val="0070C0"/>
                </a:solidFill>
              </a:rPr>
              <a:t> </a:t>
            </a:r>
            <a:r>
              <a:rPr lang="tr-TR" sz="2000" b="1" dirty="0" err="1">
                <a:solidFill>
                  <a:srgbClr val="0070C0"/>
                </a:solidFill>
              </a:rPr>
              <a:t>TotalCare'inden</a:t>
            </a:r>
            <a:r>
              <a:rPr lang="tr-TR" sz="2000" b="1" dirty="0">
                <a:solidFill>
                  <a:srgbClr val="0070C0"/>
                </a:solidFill>
              </a:rPr>
              <a:t> güvenilirlik satın </a:t>
            </a:r>
            <a:r>
              <a:rPr lang="tr-TR" sz="2000" b="1" dirty="0" smtClean="0">
                <a:solidFill>
                  <a:srgbClr val="0070C0"/>
                </a:solidFill>
              </a:rPr>
              <a:t>almaktadırlar. </a:t>
            </a:r>
            <a:r>
              <a:rPr lang="tr-TR" sz="2000" b="1" dirty="0">
                <a:solidFill>
                  <a:srgbClr val="0070C0"/>
                </a:solidFill>
              </a:rPr>
              <a:t>Müşteri, hizmet veya arıza olmadan güvenilir jet motorları sağlamak için ücret öder. Buna karşılık, </a:t>
            </a:r>
            <a:r>
              <a:rPr lang="tr-TR" sz="2000" b="1" dirty="0" err="1">
                <a:solidFill>
                  <a:srgbClr val="0070C0"/>
                </a:solidFill>
              </a:rPr>
              <a:t>Rolls</a:t>
            </a:r>
            <a:r>
              <a:rPr lang="tr-TR" sz="2000" b="1" dirty="0">
                <a:solidFill>
                  <a:srgbClr val="0070C0"/>
                </a:solidFill>
              </a:rPr>
              <a:t> </a:t>
            </a:r>
            <a:r>
              <a:rPr lang="tr-TR" sz="2000" b="1" dirty="0" err="1">
                <a:solidFill>
                  <a:srgbClr val="0070C0"/>
                </a:solidFill>
              </a:rPr>
              <a:t>Royce</a:t>
            </a:r>
            <a:r>
              <a:rPr lang="tr-TR" sz="2000" b="1" dirty="0">
                <a:solidFill>
                  <a:srgbClr val="0070C0"/>
                </a:solidFill>
              </a:rPr>
              <a:t> motorları tedarik ediyor ve tüm bakım ve destek sorumluluklarını kabul ediyor. Yine bu senaryoda </a:t>
            </a:r>
            <a:r>
              <a:rPr lang="tr-TR" sz="2000" b="1" dirty="0" err="1">
                <a:solidFill>
                  <a:srgbClr val="0070C0"/>
                </a:solidFill>
              </a:rPr>
              <a:t>Rolls</a:t>
            </a:r>
            <a:r>
              <a:rPr lang="tr-TR" sz="2000" b="1" dirty="0">
                <a:solidFill>
                  <a:srgbClr val="0070C0"/>
                </a:solidFill>
              </a:rPr>
              <a:t> </a:t>
            </a:r>
            <a:r>
              <a:rPr lang="tr-TR" sz="2000" b="1" dirty="0" err="1">
                <a:solidFill>
                  <a:srgbClr val="0070C0"/>
                </a:solidFill>
              </a:rPr>
              <a:t>Royce</a:t>
            </a:r>
            <a:r>
              <a:rPr lang="tr-TR" sz="2000" b="1" dirty="0">
                <a:solidFill>
                  <a:srgbClr val="0070C0"/>
                </a:solidFill>
              </a:rPr>
              <a:t>, motorları çalışma ömürlerinin her saniyesinde izlemek için binlerce </a:t>
            </a:r>
            <a:r>
              <a:rPr lang="tr-TR" sz="2000" b="1" dirty="0" err="1">
                <a:solidFill>
                  <a:srgbClr val="0070C0"/>
                </a:solidFill>
              </a:rPr>
              <a:t>sensör</a:t>
            </a:r>
            <a:r>
              <a:rPr lang="tr-TR" sz="2000" b="1" dirty="0">
                <a:solidFill>
                  <a:srgbClr val="0070C0"/>
                </a:solidFill>
              </a:rPr>
              <a:t> kullanır ve bir bileşenin hizmetinin ne zaman bozulduğunu bilmek için büyük miktarda tahmine dayalı veri oluşturur. </a:t>
            </a:r>
            <a:r>
              <a:rPr lang="tr-TR" sz="2000" b="1" dirty="0" err="1">
                <a:solidFill>
                  <a:srgbClr val="0070C0"/>
                </a:solidFill>
              </a:rPr>
              <a:t>Rolls</a:t>
            </a:r>
            <a:r>
              <a:rPr lang="tr-TR" sz="2000" b="1" dirty="0">
                <a:solidFill>
                  <a:srgbClr val="0070C0"/>
                </a:solidFill>
              </a:rPr>
              <a:t> </a:t>
            </a:r>
            <a:r>
              <a:rPr lang="tr-TR" sz="2000" b="1" dirty="0" err="1">
                <a:solidFill>
                  <a:srgbClr val="0070C0"/>
                </a:solidFill>
              </a:rPr>
              <a:t>Royce</a:t>
            </a:r>
            <a:r>
              <a:rPr lang="tr-TR" sz="2000" b="1" dirty="0">
                <a:solidFill>
                  <a:srgbClr val="0070C0"/>
                </a:solidFill>
              </a:rPr>
              <a:t>, tüm bu büyük miktarda veriyi toplayıp depolayarak, fiziksel motorun </a:t>
            </a:r>
            <a:r>
              <a:rPr lang="tr-TR" sz="2000" b="1" i="1" dirty="0">
                <a:solidFill>
                  <a:schemeClr val="tx1"/>
                </a:solidFill>
              </a:rPr>
              <a:t>“dijital ikizini” </a:t>
            </a:r>
            <a:r>
              <a:rPr lang="tr-TR" sz="2000" b="1" dirty="0">
                <a:solidFill>
                  <a:srgbClr val="0070C0"/>
                </a:solidFill>
              </a:rPr>
              <a:t>yaratabilir. Hem dijital hem de fiziksel ikizi sanal klonlardır, bu nedenle mühendisler motoru daha sonra iyi bulunan bileşenlere servis vermek için açmak zorunda kalmazlar, bunu zaten motora dokunmadan veya hizmet dışı bırakmadan bilirler</a:t>
            </a:r>
            <a:r>
              <a:rPr lang="tr-TR" sz="2000" b="1" dirty="0" smtClean="0">
                <a:solidFill>
                  <a:srgbClr val="0070C0"/>
                </a:solidFill>
              </a:rPr>
              <a:t>.</a:t>
            </a:r>
          </a:p>
        </p:txBody>
      </p:sp>
    </p:spTree>
    <p:extLst>
      <p:ext uri="{BB962C8B-B14F-4D97-AF65-F5344CB8AC3E}">
        <p14:creationId xmlns:p14="http://schemas.microsoft.com/office/powerpoint/2010/main" val="3566656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990430" y="874388"/>
            <a:ext cx="4361602" cy="5489835"/>
          </a:xfrm>
        </p:spPr>
        <p:txBody>
          <a:bodyPr>
            <a:normAutofit lnSpcReduction="10000"/>
          </a:bodyPr>
          <a:lstStyle/>
          <a:p>
            <a:pPr marL="0" indent="0" algn="ctr">
              <a:buNone/>
            </a:pPr>
            <a:r>
              <a:rPr lang="tr-TR" sz="3200" b="1" dirty="0" smtClean="0">
                <a:solidFill>
                  <a:srgbClr val="C00000"/>
                </a:solidFill>
              </a:rPr>
              <a:t>Dijital ikiz </a:t>
            </a:r>
            <a:r>
              <a:rPr lang="tr-TR" sz="3200" b="1" dirty="0">
                <a:solidFill>
                  <a:schemeClr val="tx1"/>
                </a:solidFill>
              </a:rPr>
              <a:t>kavramı, b</a:t>
            </a:r>
            <a:r>
              <a:rPr lang="tr-TR" sz="3200" b="1" dirty="0" smtClean="0">
                <a:solidFill>
                  <a:schemeClr val="tx1"/>
                </a:solidFill>
              </a:rPr>
              <a:t>üyük veri </a:t>
            </a:r>
            <a:r>
              <a:rPr lang="tr-TR" sz="3200" b="1" dirty="0">
                <a:solidFill>
                  <a:schemeClr val="tx1"/>
                </a:solidFill>
              </a:rPr>
              <a:t>analitiğinin sanal bir ikiz makinede test edilebilecek ve daha sonra üretime alınmadan önce işlenebilecek önerileri belirlemesine izin verdiğinden, üretimde ve Endüstriyel İnternet'te çok önemlidir.</a:t>
            </a:r>
            <a:endParaRPr lang="tr-TR" sz="3200" dirty="0">
              <a:solidFill>
                <a:schemeClr val="tx1"/>
              </a:solidFill>
            </a:endParaRPr>
          </a:p>
        </p:txBody>
      </p:sp>
      <p:pic>
        <p:nvPicPr>
          <p:cNvPr id="2" name="Resim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81216" y="1018031"/>
            <a:ext cx="4291584" cy="5346191"/>
          </a:xfrm>
          <a:prstGeom prst="rect">
            <a:avLst/>
          </a:prstGeom>
        </p:spPr>
      </p:pic>
    </p:spTree>
    <p:extLst>
      <p:ext uri="{BB962C8B-B14F-4D97-AF65-F5344CB8AC3E}">
        <p14:creationId xmlns:p14="http://schemas.microsoft.com/office/powerpoint/2010/main" val="10869032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890712" y="1308099"/>
            <a:ext cx="8373750" cy="4139663"/>
          </a:xfrm>
        </p:spPr>
        <p:txBody>
          <a:bodyPr>
            <a:normAutofit/>
          </a:bodyPr>
          <a:lstStyle/>
          <a:p>
            <a:pPr marL="0" indent="0" algn="ctr">
              <a:buNone/>
            </a:pPr>
            <a:r>
              <a:rPr lang="tr-TR" sz="2800" dirty="0">
                <a:solidFill>
                  <a:schemeClr val="tx1"/>
                </a:solidFill>
              </a:rPr>
              <a:t>Dijital ikiz teknolojisi, </a:t>
            </a:r>
            <a:r>
              <a:rPr lang="tr-TR" sz="2800" b="1" dirty="0">
                <a:solidFill>
                  <a:schemeClr val="tx1"/>
                </a:solidFill>
              </a:rPr>
              <a:t>herhangi bir nesnenin, cihazın, hizmetin fiziksel olarak yapılmadan </a:t>
            </a:r>
            <a:r>
              <a:rPr lang="tr-TR" sz="2800" b="1" dirty="0" smtClean="0">
                <a:solidFill>
                  <a:schemeClr val="tx1"/>
                </a:solidFill>
              </a:rPr>
              <a:t>dijital </a:t>
            </a:r>
            <a:r>
              <a:rPr lang="tr-TR" sz="2800" b="1" dirty="0">
                <a:solidFill>
                  <a:schemeClr val="tx1"/>
                </a:solidFill>
              </a:rPr>
              <a:t>ortamda bire bir kopyasının oluşturulmasıdır</a:t>
            </a:r>
            <a:r>
              <a:rPr lang="tr-TR" sz="2800" dirty="0">
                <a:solidFill>
                  <a:schemeClr val="tx1"/>
                </a:solidFill>
              </a:rPr>
              <a:t>. Akıllı </a:t>
            </a:r>
            <a:r>
              <a:rPr lang="tr-TR" sz="2800" dirty="0" err="1">
                <a:solidFill>
                  <a:schemeClr val="tx1"/>
                </a:solidFill>
              </a:rPr>
              <a:t>sensörler</a:t>
            </a:r>
            <a:r>
              <a:rPr lang="tr-TR" sz="2800" dirty="0">
                <a:solidFill>
                  <a:schemeClr val="tx1"/>
                </a:solidFill>
              </a:rPr>
              <a:t> veya Nesnelerin İnterneti (</a:t>
            </a:r>
            <a:r>
              <a:rPr lang="tr-TR" sz="2800" dirty="0" err="1">
                <a:solidFill>
                  <a:schemeClr val="tx1"/>
                </a:solidFill>
              </a:rPr>
              <a:t>IoT</a:t>
            </a:r>
            <a:r>
              <a:rPr lang="tr-TR" sz="2800" dirty="0">
                <a:solidFill>
                  <a:schemeClr val="tx1"/>
                </a:solidFill>
              </a:rPr>
              <a:t>) </a:t>
            </a:r>
            <a:r>
              <a:rPr lang="tr-TR" sz="2800" dirty="0" err="1">
                <a:solidFill>
                  <a:schemeClr val="tx1"/>
                </a:solidFill>
              </a:rPr>
              <a:t>sensörleriyle</a:t>
            </a:r>
            <a:r>
              <a:rPr lang="tr-TR" sz="2800" dirty="0">
                <a:solidFill>
                  <a:schemeClr val="tx1"/>
                </a:solidFill>
              </a:rPr>
              <a:t> fiziksel ortamdan alınan tam zamanlı veriler dijital ikize giriş olarak aktarılır.</a:t>
            </a:r>
          </a:p>
          <a:p>
            <a:pPr algn="ctr"/>
            <a:endParaRPr lang="tr-TR" sz="2800" dirty="0">
              <a:solidFill>
                <a:schemeClr val="tx1"/>
              </a:solidFill>
            </a:endParaRPr>
          </a:p>
        </p:txBody>
      </p:sp>
    </p:spTree>
    <p:extLst>
      <p:ext uri="{BB962C8B-B14F-4D97-AF65-F5344CB8AC3E}">
        <p14:creationId xmlns:p14="http://schemas.microsoft.com/office/powerpoint/2010/main" val="22451080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6685187" cy="534130"/>
          </a:xfrm>
        </p:spPr>
        <p:txBody>
          <a:bodyPr>
            <a:noAutofit/>
          </a:bodyPr>
          <a:lstStyle/>
          <a:p>
            <a:pPr algn="ctr"/>
            <a:r>
              <a:rPr lang="tr-TR" sz="3200" b="1" dirty="0">
                <a:solidFill>
                  <a:srgbClr val="C00000"/>
                </a:solidFill>
              </a:rPr>
              <a:t>Dijital </a:t>
            </a:r>
            <a:r>
              <a:rPr lang="tr-TR" sz="3200" b="1" dirty="0" smtClean="0">
                <a:solidFill>
                  <a:srgbClr val="C00000"/>
                </a:solidFill>
              </a:rPr>
              <a:t>İkizlerin </a:t>
            </a:r>
            <a:r>
              <a:rPr lang="tr-TR" sz="3200" b="1" dirty="0">
                <a:solidFill>
                  <a:srgbClr val="C00000"/>
                </a:solidFill>
              </a:rPr>
              <a:t>A</a:t>
            </a:r>
            <a:r>
              <a:rPr lang="tr-TR" sz="3200" b="1" dirty="0" smtClean="0">
                <a:solidFill>
                  <a:srgbClr val="C00000"/>
                </a:solidFill>
              </a:rPr>
              <a:t>vantajları</a:t>
            </a:r>
            <a:endParaRPr lang="tr-TR" sz="3200" b="1" dirty="0">
              <a:solidFill>
                <a:srgbClr val="C00000"/>
              </a:solidFill>
            </a:endParaRPr>
          </a:p>
        </p:txBody>
      </p:sp>
      <p:sp>
        <p:nvSpPr>
          <p:cNvPr id="3" name="İçerik Yer Tutucusu 2"/>
          <p:cNvSpPr>
            <a:spLocks noGrp="1"/>
          </p:cNvSpPr>
          <p:nvPr>
            <p:ph idx="1"/>
          </p:nvPr>
        </p:nvSpPr>
        <p:spPr>
          <a:xfrm>
            <a:off x="1296860" y="1280160"/>
            <a:ext cx="9285796" cy="5157216"/>
          </a:xfrm>
        </p:spPr>
        <p:txBody>
          <a:bodyPr>
            <a:noAutofit/>
          </a:bodyPr>
          <a:lstStyle/>
          <a:p>
            <a:r>
              <a:rPr lang="tr-TR" sz="2400" b="1" u="sng" dirty="0" smtClean="0">
                <a:solidFill>
                  <a:srgbClr val="002060"/>
                </a:solidFill>
              </a:rPr>
              <a:t>Geliştirilmiş </a:t>
            </a:r>
            <a:r>
              <a:rPr lang="tr-TR" sz="2400" b="1" u="sng" dirty="0">
                <a:solidFill>
                  <a:srgbClr val="002060"/>
                </a:solidFill>
              </a:rPr>
              <a:t>performans</a:t>
            </a:r>
          </a:p>
          <a:p>
            <a:pPr marL="0" indent="0" algn="just">
              <a:buNone/>
            </a:pPr>
            <a:r>
              <a:rPr lang="tr-TR" sz="2400" b="1" dirty="0"/>
              <a:t>Dijital ikizler tarafından sağlanan gerçek zamanlı bilgiler ve öngörüler; ekipmanınızın, fabrikanızın veya tesislerinizin performansını optimize etmenizi sağlar. Sorunlar ortaya çıktıkça ele alınabilir ve böylece sistemlerin en iyi şekilde çalışması sağlanır ve arıza süreleri azalır.</a:t>
            </a:r>
          </a:p>
          <a:p>
            <a:r>
              <a:rPr lang="tr-TR" sz="2400" b="1" u="sng" dirty="0">
                <a:solidFill>
                  <a:srgbClr val="002060"/>
                </a:solidFill>
              </a:rPr>
              <a:t>Tahmine dayalı özellikler</a:t>
            </a:r>
          </a:p>
          <a:p>
            <a:pPr marL="0" indent="0" algn="just">
              <a:buNone/>
            </a:pPr>
            <a:r>
              <a:rPr lang="tr-TR" sz="2400" b="1" dirty="0"/>
              <a:t>Dijital ikizler, binlerce ekipmandan oluşsa bile üretim fabrikanızın, ticari binanızın veya tesisinizin eksiksiz bir resmini ve dijital görünümünü sunabilir. Akıllı </a:t>
            </a:r>
            <a:r>
              <a:rPr lang="tr-TR" sz="2400" b="1" dirty="0" err="1"/>
              <a:t>sensörler</a:t>
            </a:r>
            <a:r>
              <a:rPr lang="tr-TR" sz="2400" b="1" dirty="0"/>
              <a:t> her bileşenin çıktısını izleyerek sorunları veya arızaları meydana geldiği anda belirtir. Ekipmanın tamamen bozulmasını beklemek yerine, sorunların ilk belirtisinde harekete geçebilirsiniz</a:t>
            </a:r>
            <a:r>
              <a:rPr lang="tr-TR" sz="2400" b="1" dirty="0" smtClean="0"/>
              <a:t>.</a:t>
            </a:r>
            <a:endParaRPr lang="tr-TR" sz="2400" b="1" dirty="0"/>
          </a:p>
        </p:txBody>
      </p:sp>
    </p:spTree>
    <p:extLst>
      <p:ext uri="{BB962C8B-B14F-4D97-AF65-F5344CB8AC3E}">
        <p14:creationId xmlns:p14="http://schemas.microsoft.com/office/powerpoint/2010/main" val="40988686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6685187" cy="534130"/>
          </a:xfrm>
        </p:spPr>
        <p:txBody>
          <a:bodyPr>
            <a:noAutofit/>
          </a:bodyPr>
          <a:lstStyle/>
          <a:p>
            <a:pPr algn="ctr"/>
            <a:r>
              <a:rPr lang="tr-TR" sz="3200" b="1" dirty="0">
                <a:solidFill>
                  <a:srgbClr val="C00000"/>
                </a:solidFill>
              </a:rPr>
              <a:t>Dijital </a:t>
            </a:r>
            <a:r>
              <a:rPr lang="tr-TR" sz="3200" b="1" dirty="0" smtClean="0">
                <a:solidFill>
                  <a:srgbClr val="C00000"/>
                </a:solidFill>
              </a:rPr>
              <a:t>İkizlerin </a:t>
            </a:r>
            <a:r>
              <a:rPr lang="tr-TR" sz="3200" b="1" dirty="0">
                <a:solidFill>
                  <a:srgbClr val="C00000"/>
                </a:solidFill>
              </a:rPr>
              <a:t>A</a:t>
            </a:r>
            <a:r>
              <a:rPr lang="tr-TR" sz="3200" b="1" dirty="0" smtClean="0">
                <a:solidFill>
                  <a:srgbClr val="C00000"/>
                </a:solidFill>
              </a:rPr>
              <a:t>vantajları</a:t>
            </a:r>
            <a:endParaRPr lang="tr-TR" sz="3200" b="1" dirty="0">
              <a:solidFill>
                <a:srgbClr val="C00000"/>
              </a:solidFill>
            </a:endParaRPr>
          </a:p>
        </p:txBody>
      </p:sp>
      <p:sp>
        <p:nvSpPr>
          <p:cNvPr id="3" name="İçerik Yer Tutucusu 2"/>
          <p:cNvSpPr>
            <a:spLocks noGrp="1"/>
          </p:cNvSpPr>
          <p:nvPr>
            <p:ph idx="1"/>
          </p:nvPr>
        </p:nvSpPr>
        <p:spPr>
          <a:xfrm>
            <a:off x="1296860" y="1280160"/>
            <a:ext cx="9285796" cy="4462272"/>
          </a:xfrm>
        </p:spPr>
        <p:txBody>
          <a:bodyPr>
            <a:noAutofit/>
          </a:bodyPr>
          <a:lstStyle/>
          <a:p>
            <a:r>
              <a:rPr lang="tr-TR" sz="2400" b="1" u="sng" dirty="0" smtClean="0">
                <a:solidFill>
                  <a:srgbClr val="002060"/>
                </a:solidFill>
              </a:rPr>
              <a:t>Uzaktan </a:t>
            </a:r>
            <a:r>
              <a:rPr lang="tr-TR" sz="2400" b="1" u="sng" dirty="0">
                <a:solidFill>
                  <a:srgbClr val="002060"/>
                </a:solidFill>
              </a:rPr>
              <a:t>izleme</a:t>
            </a:r>
          </a:p>
          <a:p>
            <a:pPr marL="0" indent="0" algn="just">
              <a:buNone/>
            </a:pPr>
            <a:r>
              <a:rPr lang="tr-TR" sz="2400" b="1" dirty="0"/>
              <a:t>Dijital ikizlerin sanal yapısı, tesisleri uzaktan izleyebileceğiniz ve kontrol edebileceğiniz anlamına gelir. Uzaktan izleme aynı zamanda daha az insanın potansiyel olarak tehlikeli endüstriyel ekipmanı kontrol etmesi gerektiği anlamına gelir.</a:t>
            </a:r>
          </a:p>
          <a:p>
            <a:r>
              <a:rPr lang="tr-TR" sz="2400" b="1" u="sng" dirty="0">
                <a:solidFill>
                  <a:srgbClr val="002060"/>
                </a:solidFill>
              </a:rPr>
              <a:t>Hızlandırılmış üretim süresi</a:t>
            </a:r>
          </a:p>
          <a:p>
            <a:pPr marL="0" indent="0" algn="just">
              <a:buNone/>
            </a:pPr>
            <a:r>
              <a:rPr lang="tr-TR" sz="2400" b="1" dirty="0"/>
              <a:t>Dijital kopyalar oluşturarak ürün ve tesislerin üretim süresini henüz üretilmeden önce hızlandırabilirsiniz. Senaryolar çalıştırarak, ürününüzün veya tesisinizin arızalara nasıl tepki verdiğini görebilir ve esas üretime geçmeden önce gerekli değişiklikleri yapabilirsiniz.</a:t>
            </a:r>
          </a:p>
          <a:p>
            <a:endParaRPr lang="tr-TR" sz="2400" b="1" dirty="0"/>
          </a:p>
        </p:txBody>
      </p:sp>
    </p:spTree>
    <p:extLst>
      <p:ext uri="{BB962C8B-B14F-4D97-AF65-F5344CB8AC3E}">
        <p14:creationId xmlns:p14="http://schemas.microsoft.com/office/powerpoint/2010/main" val="22621904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232497" y="777404"/>
            <a:ext cx="7542748" cy="599383"/>
          </a:xfrm>
          <a:solidFill>
            <a:schemeClr val="tx2">
              <a:lumMod val="40000"/>
              <a:lumOff val="60000"/>
            </a:schemeClr>
          </a:solidFill>
        </p:spPr>
        <p:txBody>
          <a:bodyPr>
            <a:normAutofit fontScale="90000"/>
          </a:bodyPr>
          <a:lstStyle/>
          <a:p>
            <a:r>
              <a:rPr lang="tr-TR" b="1" dirty="0">
                <a:solidFill>
                  <a:srgbClr val="FF0000"/>
                </a:solidFill>
              </a:rPr>
              <a:t>Endüstriyel İnternet Kullanım </a:t>
            </a:r>
            <a:r>
              <a:rPr lang="tr-TR" b="1" dirty="0" smtClean="0">
                <a:solidFill>
                  <a:srgbClr val="FF0000"/>
                </a:solidFill>
              </a:rPr>
              <a:t>Örnekleri</a:t>
            </a:r>
            <a:endParaRPr lang="tr-TR" b="1" dirty="0"/>
          </a:p>
        </p:txBody>
      </p:sp>
      <p:sp>
        <p:nvSpPr>
          <p:cNvPr id="5" name="Dikdörtgen 4"/>
          <p:cNvSpPr/>
          <p:nvPr/>
        </p:nvSpPr>
        <p:spPr>
          <a:xfrm>
            <a:off x="2163652" y="1555510"/>
            <a:ext cx="7598534" cy="3785652"/>
          </a:xfrm>
          <a:prstGeom prst="rect">
            <a:avLst/>
          </a:prstGeom>
        </p:spPr>
        <p:txBody>
          <a:bodyPr wrap="square">
            <a:spAutoFit/>
          </a:bodyPr>
          <a:lstStyle/>
          <a:p>
            <a:pPr algn="ctr"/>
            <a:r>
              <a:rPr lang="tr-TR" sz="2000" b="1" dirty="0"/>
              <a:t>Lojistik, havacılık, ulaşım, sağlık, enerji üretimi, petrol ve gaz üretimi ve imalat gibi geniş üretkenlik alanlarına yayılmış fırsatlarla birlikte Endüstriyel İnternet potansiyeli çok </a:t>
            </a:r>
            <a:r>
              <a:rPr lang="tr-TR" sz="2000" b="1" dirty="0" smtClean="0"/>
              <a:t>büyüktür. </a:t>
            </a:r>
          </a:p>
          <a:p>
            <a:pPr algn="ctr"/>
            <a:endParaRPr lang="tr-TR" sz="2000" b="1" dirty="0" smtClean="0"/>
          </a:p>
          <a:p>
            <a:pPr algn="ctr"/>
            <a:r>
              <a:rPr lang="tr-TR" sz="2000" b="1" dirty="0" smtClean="0"/>
              <a:t>Endüstri</a:t>
            </a:r>
            <a:r>
              <a:rPr lang="tr-TR" sz="2000" b="1" dirty="0"/>
              <a:t>, büyük gelir sağlamak için üretkenlikte yalnızca minimum bir değişime ihtiyaç duyar; bir örnek, üretkenlikte %1'lik bir artışın bile, havacılık yakıtı tasarrufu gibi büyük gelir faydaları üretebilmesidir. Bu potansiyel karları gerçekleştirmek için endüstrinin Endüstriyel Nesnelerin </a:t>
            </a:r>
            <a:r>
              <a:rPr lang="tr-TR" sz="2000" b="1" dirty="0" err="1"/>
              <a:t>İnterneti'ni</a:t>
            </a:r>
            <a:r>
              <a:rPr lang="tr-TR" sz="2000" b="1" dirty="0"/>
              <a:t> benimsemesi ve buna uyum sağlaması gerekiyor.</a:t>
            </a:r>
          </a:p>
        </p:txBody>
      </p:sp>
    </p:spTree>
    <p:extLst>
      <p:ext uri="{BB962C8B-B14F-4D97-AF65-F5344CB8AC3E}">
        <p14:creationId xmlns:p14="http://schemas.microsoft.com/office/powerpoint/2010/main" val="38061288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690717" y="733838"/>
            <a:ext cx="8911687" cy="619474"/>
          </a:xfrm>
        </p:spPr>
        <p:txBody>
          <a:bodyPr>
            <a:normAutofit fontScale="90000"/>
          </a:bodyPr>
          <a:lstStyle/>
          <a:p>
            <a:pPr algn="ctr"/>
            <a:r>
              <a:rPr lang="tr-TR" b="1" i="1" dirty="0">
                <a:solidFill>
                  <a:srgbClr val="C00000"/>
                </a:solidFill>
              </a:rPr>
              <a:t>Sağlık </a:t>
            </a:r>
            <a:r>
              <a:rPr lang="tr-TR" b="1" i="1" dirty="0" smtClean="0">
                <a:solidFill>
                  <a:srgbClr val="C00000"/>
                </a:solidFill>
              </a:rPr>
              <a:t>Hizmetleri</a:t>
            </a:r>
            <a:endParaRPr lang="tr-TR" b="1" i="1" dirty="0">
              <a:solidFill>
                <a:srgbClr val="C00000"/>
              </a:solidFill>
            </a:endParaRPr>
          </a:p>
        </p:txBody>
      </p:sp>
      <p:sp>
        <p:nvSpPr>
          <p:cNvPr id="3" name="İçerik Yer Tutucusu 2"/>
          <p:cNvSpPr>
            <a:spLocks noGrp="1"/>
          </p:cNvSpPr>
          <p:nvPr>
            <p:ph idx="1"/>
          </p:nvPr>
        </p:nvSpPr>
        <p:spPr>
          <a:xfrm>
            <a:off x="1690716" y="1236372"/>
            <a:ext cx="8911688" cy="4674850"/>
          </a:xfrm>
        </p:spPr>
        <p:txBody>
          <a:bodyPr>
            <a:noAutofit/>
          </a:bodyPr>
          <a:lstStyle/>
          <a:p>
            <a:pPr algn="ctr"/>
            <a:r>
              <a:rPr lang="tr-TR" sz="2400" b="1" dirty="0">
                <a:solidFill>
                  <a:srgbClr val="002060"/>
                </a:solidFill>
              </a:rPr>
              <a:t>Vücut değerlerinin takibi ve sağlık personelinin işlerini veri toplama analiz etme gibi işlemlerle kolaylaştırma konuları ilkler arasında. Bunun yanı sıra tıbbi cihazlar, giyilebilir akıllı cihazlar, acil bildirim sistemleri ile acil durumlarda gerekli şahıs veya kurumlara bildirim gönderme, kalp krizi vb. sorunlarda ambulans çağırma, gerçek zamanlı bebek izleme, uzaktan sağlık ve aşı takip sistemi gibi hayat kolaylaştırıcı sistemler sağlık alanında kullanılıyor.</a:t>
            </a:r>
          </a:p>
          <a:p>
            <a:pPr algn="ctr"/>
            <a:r>
              <a:rPr lang="tr-TR" sz="2400" b="1" dirty="0">
                <a:solidFill>
                  <a:srgbClr val="002060"/>
                </a:solidFill>
              </a:rPr>
              <a:t>E</a:t>
            </a:r>
            <a:r>
              <a:rPr lang="tr-TR" sz="2400" b="1" dirty="0" smtClean="0">
                <a:solidFill>
                  <a:srgbClr val="002060"/>
                </a:solidFill>
              </a:rPr>
              <a:t>vde </a:t>
            </a:r>
            <a:r>
              <a:rPr lang="tr-TR" sz="2400" b="1" dirty="0">
                <a:solidFill>
                  <a:srgbClr val="002060"/>
                </a:solidFill>
              </a:rPr>
              <a:t>bakım kitlerini kullanarak hastalar kendi durumları üzerinde daha fazla kontrole sahip olurlar ve kendi kronik tıbbi durumlarını kendi evlerinde yönetebilirler. </a:t>
            </a:r>
            <a:endParaRPr lang="tr-TR" sz="2400" b="1" dirty="0" smtClean="0">
              <a:solidFill>
                <a:srgbClr val="002060"/>
              </a:solidFill>
            </a:endParaRPr>
          </a:p>
        </p:txBody>
      </p:sp>
    </p:spTree>
    <p:extLst>
      <p:ext uri="{BB962C8B-B14F-4D97-AF65-F5344CB8AC3E}">
        <p14:creationId xmlns:p14="http://schemas.microsoft.com/office/powerpoint/2010/main" val="27368244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572768" y="719328"/>
            <a:ext cx="9424415" cy="536448"/>
          </a:xfrm>
        </p:spPr>
        <p:txBody>
          <a:bodyPr>
            <a:normAutofit fontScale="90000"/>
          </a:bodyPr>
          <a:lstStyle/>
          <a:p>
            <a:pPr algn="ctr"/>
            <a:r>
              <a:rPr lang="tr-TR" b="1" i="1" dirty="0">
                <a:solidFill>
                  <a:srgbClr val="C00000"/>
                </a:solidFill>
              </a:rPr>
              <a:t>Ulaşım </a:t>
            </a:r>
            <a:r>
              <a:rPr lang="tr-TR" b="1" i="1" dirty="0" smtClean="0">
                <a:solidFill>
                  <a:srgbClr val="C00000"/>
                </a:solidFill>
              </a:rPr>
              <a:t>Sektörü</a:t>
            </a:r>
            <a:endParaRPr lang="tr-TR" b="1" i="1" dirty="0">
              <a:solidFill>
                <a:srgbClr val="C00000"/>
              </a:solidFill>
            </a:endParaRPr>
          </a:p>
        </p:txBody>
      </p:sp>
      <p:sp>
        <p:nvSpPr>
          <p:cNvPr id="3" name="İçerik Yer Tutucusu 2"/>
          <p:cNvSpPr>
            <a:spLocks noGrp="1"/>
          </p:cNvSpPr>
          <p:nvPr>
            <p:ph idx="1"/>
          </p:nvPr>
        </p:nvSpPr>
        <p:spPr>
          <a:xfrm>
            <a:off x="1572768" y="1255776"/>
            <a:ext cx="8915400" cy="3777622"/>
          </a:xfrm>
        </p:spPr>
        <p:txBody>
          <a:bodyPr>
            <a:normAutofit/>
          </a:bodyPr>
          <a:lstStyle/>
          <a:p>
            <a:pPr algn="ctr"/>
            <a:r>
              <a:rPr lang="tr-TR" sz="2400" b="1" dirty="0" smtClean="0">
                <a:solidFill>
                  <a:schemeClr val="tx1"/>
                </a:solidFill>
              </a:rPr>
              <a:t>Hız </a:t>
            </a:r>
            <a:r>
              <a:rPr lang="tr-TR" sz="2400" b="1" dirty="0">
                <a:solidFill>
                  <a:schemeClr val="tx1"/>
                </a:solidFill>
              </a:rPr>
              <a:t>kesmeden gelişim gösteren ulaşım ve otomotiv sektörü durmadan yenilikler sunmakta ve otomasyon konusu daha da göz önünde tutulmaktadır. Sürüş deneyimi ve emniyeti arttırmak için sürekli olarak teknolojik nimetlerden faydalanan bu sektörde </a:t>
            </a:r>
            <a:r>
              <a:rPr lang="tr-TR" sz="2400" b="1" dirty="0" err="1">
                <a:solidFill>
                  <a:schemeClr val="tx1"/>
                </a:solidFill>
              </a:rPr>
              <a:t>IoT’nin</a:t>
            </a:r>
            <a:r>
              <a:rPr lang="tr-TR" sz="2400" b="1" dirty="0">
                <a:solidFill>
                  <a:schemeClr val="tx1"/>
                </a:solidFill>
              </a:rPr>
              <a:t> olması da kaçınılmazdı. Sürücü ile araç arasındaki etkileşimi arttırmak, akıllı park, trafik izleme, güvenlik, yol yardımı, insansız </a:t>
            </a:r>
            <a:r>
              <a:rPr lang="tr-TR" sz="2400" b="1" dirty="0" err="1">
                <a:solidFill>
                  <a:schemeClr val="tx1"/>
                </a:solidFill>
              </a:rPr>
              <a:t>navigasyon</a:t>
            </a:r>
            <a:r>
              <a:rPr lang="tr-TR" sz="2400" b="1" dirty="0">
                <a:solidFill>
                  <a:schemeClr val="tx1"/>
                </a:solidFill>
              </a:rPr>
              <a:t> yöntemi, acil durumlar için otomatik şanzıman sistemi </a:t>
            </a:r>
            <a:r>
              <a:rPr lang="tr-TR" sz="2400" b="1" dirty="0" err="1">
                <a:solidFill>
                  <a:schemeClr val="tx1"/>
                </a:solidFill>
              </a:rPr>
              <a:t>IoT</a:t>
            </a:r>
            <a:r>
              <a:rPr lang="tr-TR" sz="2400" b="1" dirty="0">
                <a:solidFill>
                  <a:schemeClr val="tx1"/>
                </a:solidFill>
              </a:rPr>
              <a:t> cihazlarıyla sağlanan yenilikler olarak karşımıza çıkıyor.</a:t>
            </a:r>
          </a:p>
          <a:p>
            <a:endParaRPr lang="tr-TR" sz="2400" b="1" dirty="0">
              <a:solidFill>
                <a:schemeClr val="tx1"/>
              </a:solidFill>
            </a:endParaRPr>
          </a:p>
        </p:txBody>
      </p:sp>
    </p:spTree>
    <p:extLst>
      <p:ext uri="{BB962C8B-B14F-4D97-AF65-F5344CB8AC3E}">
        <p14:creationId xmlns:p14="http://schemas.microsoft.com/office/powerpoint/2010/main" val="36059592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801812" y="723900"/>
            <a:ext cx="9526588" cy="5638800"/>
          </a:xfrm>
        </p:spPr>
        <p:txBody>
          <a:bodyPr>
            <a:noAutofit/>
          </a:bodyPr>
          <a:lstStyle/>
          <a:p>
            <a:pPr algn="just">
              <a:buFont typeface="Wingdings" pitchFamily="2" charset="2"/>
              <a:buChar char="v"/>
            </a:pPr>
            <a:r>
              <a:rPr lang="tr-TR" sz="2000" dirty="0">
                <a:solidFill>
                  <a:schemeClr val="tx1"/>
                </a:solidFill>
              </a:rPr>
              <a:t>Web 2.0 veya sosyal medya olarak da bilinen mecra, sosyal ağlar, </a:t>
            </a:r>
            <a:r>
              <a:rPr lang="tr-TR" sz="2000" dirty="0" err="1">
                <a:solidFill>
                  <a:schemeClr val="tx1"/>
                </a:solidFill>
              </a:rPr>
              <a:t>mikrobloglar</a:t>
            </a:r>
            <a:r>
              <a:rPr lang="tr-TR" sz="2000" dirty="0">
                <a:solidFill>
                  <a:schemeClr val="tx1"/>
                </a:solidFill>
              </a:rPr>
              <a:t>, </a:t>
            </a:r>
            <a:r>
              <a:rPr lang="tr-TR" sz="2000" dirty="0" err="1">
                <a:solidFill>
                  <a:schemeClr val="tx1"/>
                </a:solidFill>
              </a:rPr>
              <a:t>bloglar</a:t>
            </a:r>
            <a:r>
              <a:rPr lang="tr-TR" sz="2000" dirty="0">
                <a:solidFill>
                  <a:schemeClr val="tx1"/>
                </a:solidFill>
              </a:rPr>
              <a:t> veya sosyal video </a:t>
            </a:r>
            <a:r>
              <a:rPr lang="tr-TR" sz="2000" dirty="0" err="1">
                <a:solidFill>
                  <a:schemeClr val="tx1"/>
                </a:solidFill>
              </a:rPr>
              <a:t>portalları</a:t>
            </a:r>
            <a:r>
              <a:rPr lang="tr-TR" sz="2000" dirty="0">
                <a:solidFill>
                  <a:schemeClr val="tx1"/>
                </a:solidFill>
              </a:rPr>
              <a:t> gibi teknolojileri kapsayan ve insanlar için yeni iletişim seçeneklerini destekleyen bir olgudur. </a:t>
            </a:r>
            <a:r>
              <a:rPr lang="tr-TR" sz="2000" dirty="0" smtClean="0">
                <a:solidFill>
                  <a:schemeClr val="tx1"/>
                </a:solidFill>
              </a:rPr>
              <a:t>"</a:t>
            </a:r>
            <a:r>
              <a:rPr lang="tr-TR" sz="2000" dirty="0" err="1" smtClean="0">
                <a:solidFill>
                  <a:schemeClr val="tx1"/>
                </a:solidFill>
              </a:rPr>
              <a:t>MySpace</a:t>
            </a:r>
            <a:r>
              <a:rPr lang="tr-TR" sz="2000" dirty="0">
                <a:solidFill>
                  <a:schemeClr val="tx1"/>
                </a:solidFill>
              </a:rPr>
              <a:t>, </a:t>
            </a:r>
            <a:r>
              <a:rPr lang="tr-TR" sz="2000" dirty="0" err="1">
                <a:solidFill>
                  <a:schemeClr val="tx1"/>
                </a:solidFill>
              </a:rPr>
              <a:t>Flickr</a:t>
            </a:r>
            <a:r>
              <a:rPr lang="tr-TR" sz="2000" dirty="0">
                <a:solidFill>
                  <a:schemeClr val="tx1"/>
                </a:solidFill>
              </a:rPr>
              <a:t> ve </a:t>
            </a:r>
            <a:r>
              <a:rPr lang="tr-TR" sz="2000" dirty="0" err="1">
                <a:solidFill>
                  <a:schemeClr val="tx1"/>
                </a:solidFill>
              </a:rPr>
              <a:t>YouTube</a:t>
            </a:r>
            <a:r>
              <a:rPr lang="tr-TR" sz="2000" dirty="0">
                <a:solidFill>
                  <a:schemeClr val="tx1"/>
                </a:solidFill>
              </a:rPr>
              <a:t> gibi uygulamalar Web 2.0 tabanlı sosyal uygulamalarla ivme kazanmıştır. Bu da sosyal medya aracılığı ile insanların kendi içeriklerini üreterek ve geniş kitlelere sunarak daha fazla kişiyle iletişim kurabilme ve etkileşime girebilme imkânı </a:t>
            </a:r>
            <a:r>
              <a:rPr lang="tr-TR" sz="2000" dirty="0" smtClean="0">
                <a:solidFill>
                  <a:schemeClr val="tx1"/>
                </a:solidFill>
              </a:rPr>
              <a:t>vermiştir.</a:t>
            </a:r>
          </a:p>
          <a:p>
            <a:pPr algn="just">
              <a:buFont typeface="Wingdings" pitchFamily="2" charset="2"/>
              <a:buChar char="v"/>
            </a:pPr>
            <a:r>
              <a:rPr lang="tr-TR" sz="2000" dirty="0" smtClean="0">
                <a:solidFill>
                  <a:schemeClr val="tx1"/>
                </a:solidFill>
              </a:rPr>
              <a:t>Web </a:t>
            </a:r>
            <a:r>
              <a:rPr lang="tr-TR" sz="2000" dirty="0">
                <a:solidFill>
                  <a:schemeClr val="tx1"/>
                </a:solidFill>
              </a:rPr>
              <a:t>2.0 ile medyanın gelişen bu özellikleri, kişilerarası ve </a:t>
            </a:r>
            <a:r>
              <a:rPr lang="tr-TR" sz="2000" dirty="0" err="1" smtClean="0">
                <a:solidFill>
                  <a:schemeClr val="tx1"/>
                </a:solidFill>
              </a:rPr>
              <a:t>sosyo</a:t>
            </a:r>
            <a:r>
              <a:rPr lang="tr-TR" sz="2000" dirty="0" smtClean="0">
                <a:solidFill>
                  <a:schemeClr val="tx1"/>
                </a:solidFill>
              </a:rPr>
              <a:t>-kültürel </a:t>
            </a:r>
            <a:r>
              <a:rPr lang="tr-TR" sz="2000" dirty="0">
                <a:solidFill>
                  <a:schemeClr val="tx1"/>
                </a:solidFill>
              </a:rPr>
              <a:t>etkileşim kalıpları üzerinde önemli bir etkiye sahiptir. Kişisel, yerel ve küresel ağların yeni ve dönüştürücü yollarla yeniden yapılandırılmasına izin vermenin yanı sıra, yeni sosyal ilişkiler kurmanın yollarını </a:t>
            </a:r>
            <a:r>
              <a:rPr lang="tr-TR" sz="2000" dirty="0" smtClean="0">
                <a:solidFill>
                  <a:schemeClr val="tx1"/>
                </a:solidFill>
              </a:rPr>
              <a:t>tanıtmaktadır. </a:t>
            </a:r>
            <a:r>
              <a:rPr lang="tr-TR" sz="2000" dirty="0">
                <a:solidFill>
                  <a:schemeClr val="tx1"/>
                </a:solidFill>
              </a:rPr>
              <a:t>İşletmelerin de farklı türdeki paydaşlarla iletişim kurmak için belirlediği stratejiler ve pazarlama kanalları için internetin uygun bir alan olduğu düşünülürken, dijital senaryoda işletmeler, belirli hedef kitlelere ulaşmak için çeşitli dijital medyaları kullanabileceklerini </a:t>
            </a:r>
            <a:r>
              <a:rPr lang="tr-TR" sz="2000" dirty="0" smtClean="0">
                <a:solidFill>
                  <a:schemeClr val="tx1"/>
                </a:solidFill>
              </a:rPr>
              <a:t>keşfetmişlerdir.</a:t>
            </a:r>
            <a:endParaRPr lang="tr-TR" sz="2000" dirty="0">
              <a:solidFill>
                <a:schemeClr val="tx1"/>
              </a:solidFill>
            </a:endParaRPr>
          </a:p>
        </p:txBody>
      </p:sp>
    </p:spTree>
    <p:extLst>
      <p:ext uri="{BB962C8B-B14F-4D97-AF65-F5344CB8AC3E}">
        <p14:creationId xmlns:p14="http://schemas.microsoft.com/office/powerpoint/2010/main" val="23940385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678525" y="719328"/>
            <a:ext cx="8911687" cy="560832"/>
          </a:xfrm>
        </p:spPr>
        <p:txBody>
          <a:bodyPr>
            <a:normAutofit fontScale="90000"/>
          </a:bodyPr>
          <a:lstStyle/>
          <a:p>
            <a:pPr algn="ctr"/>
            <a:r>
              <a:rPr lang="tr-TR" b="1" i="1" dirty="0">
                <a:solidFill>
                  <a:srgbClr val="C00000"/>
                </a:solidFill>
              </a:rPr>
              <a:t>Tarım Sektöründe</a:t>
            </a:r>
          </a:p>
        </p:txBody>
      </p:sp>
      <p:sp>
        <p:nvSpPr>
          <p:cNvPr id="3" name="İçerik Yer Tutucusu 2"/>
          <p:cNvSpPr>
            <a:spLocks noGrp="1"/>
          </p:cNvSpPr>
          <p:nvPr>
            <p:ph idx="1"/>
          </p:nvPr>
        </p:nvSpPr>
        <p:spPr>
          <a:xfrm>
            <a:off x="1674812" y="1365504"/>
            <a:ext cx="8915400" cy="5340096"/>
          </a:xfrm>
        </p:spPr>
        <p:txBody>
          <a:bodyPr>
            <a:noAutofit/>
          </a:bodyPr>
          <a:lstStyle/>
          <a:p>
            <a:pPr algn="ctr"/>
            <a:r>
              <a:rPr lang="tr-TR" sz="2400" b="1" dirty="0" smtClean="0">
                <a:solidFill>
                  <a:srgbClr val="0070C0"/>
                </a:solidFill>
              </a:rPr>
              <a:t>Tarımda </a:t>
            </a:r>
            <a:r>
              <a:rPr lang="tr-TR" sz="2400" b="1" dirty="0">
                <a:solidFill>
                  <a:srgbClr val="0070C0"/>
                </a:solidFill>
              </a:rPr>
              <a:t>her adımın takibini sağlamak, kaliteli ve yüksek verimde ürünler üretmek için nesnelerin internetinden faydalanılıyor. Akıllı tarım aletleri, akıllı tarlalar gibi verimi arttırmaya ve süreyi kısaltmaya yönelik birçok alanda nesnelerin interneti mevzubahis oluyor. Ayrıca tüketilen yemeklerin gıda güvenliği sistemi ile geçtiği işlemlerin takibinin yapılması mümkün kılınıyor.</a:t>
            </a:r>
          </a:p>
          <a:p>
            <a:pPr algn="ctr"/>
            <a:r>
              <a:rPr lang="tr-TR" sz="2400" b="1" dirty="0">
                <a:solidFill>
                  <a:srgbClr val="0070C0"/>
                </a:solidFill>
              </a:rPr>
              <a:t>Suyun daima önemli olması ve tüketiminde israfa kaçılmaması sebebiyle tarım alanlarında su kullanımının denetlenmesi gerekiyor. </a:t>
            </a:r>
            <a:r>
              <a:rPr lang="tr-TR" sz="2400" b="1" dirty="0" err="1">
                <a:solidFill>
                  <a:srgbClr val="0070C0"/>
                </a:solidFill>
              </a:rPr>
              <a:t>IoT</a:t>
            </a:r>
            <a:r>
              <a:rPr lang="tr-TR" sz="2400" b="1" dirty="0">
                <a:solidFill>
                  <a:srgbClr val="0070C0"/>
                </a:solidFill>
              </a:rPr>
              <a:t> teknolojisi de daha az su tüketimiyle daha çok alan sulama gibi imkânların yanı sıra toprağın durumunu da bildirme faydası sunuyor. Çiftçilere böceklerin bulunduğu yeri gösteren ve ürünlerini bulmada kolaylık sağlayan cihazlar da tarım alanında çiftçilerin yardımcısı oluyor</a:t>
            </a:r>
            <a:r>
              <a:rPr lang="tr-TR" sz="2400" b="1" dirty="0" smtClean="0">
                <a:solidFill>
                  <a:srgbClr val="0070C0"/>
                </a:solidFill>
              </a:rPr>
              <a:t>.</a:t>
            </a:r>
            <a:endParaRPr lang="tr-TR" sz="2400" b="1" dirty="0">
              <a:solidFill>
                <a:srgbClr val="0070C0"/>
              </a:solidFill>
            </a:endParaRPr>
          </a:p>
        </p:txBody>
      </p:sp>
    </p:spTree>
    <p:extLst>
      <p:ext uri="{BB962C8B-B14F-4D97-AF65-F5344CB8AC3E}">
        <p14:creationId xmlns:p14="http://schemas.microsoft.com/office/powerpoint/2010/main" val="21292865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609345" y="731520"/>
            <a:ext cx="8314944" cy="499872"/>
          </a:xfrm>
        </p:spPr>
        <p:txBody>
          <a:bodyPr>
            <a:normAutofit fontScale="90000"/>
          </a:bodyPr>
          <a:lstStyle/>
          <a:p>
            <a:pPr algn="ctr"/>
            <a:r>
              <a:rPr lang="tr-TR" b="1" i="1" dirty="0">
                <a:solidFill>
                  <a:srgbClr val="C00000"/>
                </a:solidFill>
              </a:rPr>
              <a:t>Çevre Alanında</a:t>
            </a:r>
          </a:p>
        </p:txBody>
      </p:sp>
      <p:sp>
        <p:nvSpPr>
          <p:cNvPr id="3" name="İçerik Yer Tutucusu 2"/>
          <p:cNvSpPr>
            <a:spLocks noGrp="1"/>
          </p:cNvSpPr>
          <p:nvPr>
            <p:ph idx="1"/>
          </p:nvPr>
        </p:nvSpPr>
        <p:spPr>
          <a:xfrm>
            <a:off x="1309117" y="1328928"/>
            <a:ext cx="8915400" cy="3777622"/>
          </a:xfrm>
        </p:spPr>
        <p:txBody>
          <a:bodyPr>
            <a:normAutofit/>
          </a:bodyPr>
          <a:lstStyle/>
          <a:p>
            <a:pPr algn="ctr"/>
            <a:r>
              <a:rPr lang="tr-TR" sz="2400" b="1" dirty="0" smtClean="0">
                <a:solidFill>
                  <a:srgbClr val="7030A0"/>
                </a:solidFill>
              </a:rPr>
              <a:t>Çevre </a:t>
            </a:r>
            <a:r>
              <a:rPr lang="tr-TR" sz="2400" b="1" dirty="0">
                <a:solidFill>
                  <a:srgbClr val="7030A0"/>
                </a:solidFill>
              </a:rPr>
              <a:t>analiziyle </a:t>
            </a:r>
            <a:r>
              <a:rPr lang="tr-TR" sz="2400" b="1" dirty="0" err="1">
                <a:solidFill>
                  <a:srgbClr val="7030A0"/>
                </a:solidFill>
              </a:rPr>
              <a:t>IoT</a:t>
            </a:r>
            <a:r>
              <a:rPr lang="tr-TR" sz="2400" b="1" dirty="0">
                <a:solidFill>
                  <a:srgbClr val="7030A0"/>
                </a:solidFill>
              </a:rPr>
              <a:t> cihazlar; hava durumu, deprem gibi konularda erken haberdar etme ve kimi durumlarda otomatik tedbir alma sistemlerini sunuyor. Hava kirliliği konusunu da inceleyen </a:t>
            </a:r>
            <a:r>
              <a:rPr lang="tr-TR" sz="2400" b="1" dirty="0" err="1">
                <a:solidFill>
                  <a:srgbClr val="7030A0"/>
                </a:solidFill>
              </a:rPr>
              <a:t>IoT</a:t>
            </a:r>
            <a:r>
              <a:rPr lang="tr-TR" sz="2400" b="1" dirty="0">
                <a:solidFill>
                  <a:srgbClr val="7030A0"/>
                </a:solidFill>
              </a:rPr>
              <a:t> cihazlar, bu konuda çıkarımlar yapılmasını sağlıyor. Burada </a:t>
            </a:r>
            <a:r>
              <a:rPr lang="tr-TR" sz="2400" b="1" dirty="0" err="1">
                <a:solidFill>
                  <a:srgbClr val="7030A0"/>
                </a:solidFill>
              </a:rPr>
              <a:t>IoT</a:t>
            </a:r>
            <a:r>
              <a:rPr lang="tr-TR" sz="2400" b="1" dirty="0">
                <a:solidFill>
                  <a:srgbClr val="7030A0"/>
                </a:solidFill>
              </a:rPr>
              <a:t>; yangın ve yangın algılama sistemleri, bulut tabanla hava izleme sistemi, doğal afet erken uyarı ve tedbir sistemleri gibi alanlarda kendini gösteriyor.</a:t>
            </a:r>
          </a:p>
          <a:p>
            <a:pPr marL="0" indent="0" algn="ctr">
              <a:buNone/>
            </a:pPr>
            <a:endParaRPr lang="tr-TR" sz="2400" b="1" dirty="0"/>
          </a:p>
        </p:txBody>
      </p:sp>
    </p:spTree>
    <p:extLst>
      <p:ext uri="{BB962C8B-B14F-4D97-AF65-F5344CB8AC3E}">
        <p14:creationId xmlns:p14="http://schemas.microsoft.com/office/powerpoint/2010/main" val="25242549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922365" y="733838"/>
            <a:ext cx="7892195" cy="607282"/>
          </a:xfrm>
        </p:spPr>
        <p:txBody>
          <a:bodyPr>
            <a:normAutofit fontScale="90000"/>
          </a:bodyPr>
          <a:lstStyle/>
          <a:p>
            <a:pPr algn="ctr"/>
            <a:r>
              <a:rPr lang="tr-TR" b="1" i="1" dirty="0" smtClean="0">
                <a:solidFill>
                  <a:srgbClr val="C00000"/>
                </a:solidFill>
              </a:rPr>
              <a:t>Enerji Alanında</a:t>
            </a:r>
            <a:endParaRPr lang="tr-TR" i="1" dirty="0">
              <a:solidFill>
                <a:srgbClr val="C00000"/>
              </a:solidFill>
            </a:endParaRPr>
          </a:p>
        </p:txBody>
      </p:sp>
      <p:sp>
        <p:nvSpPr>
          <p:cNvPr id="3" name="İçerik Yer Tutucusu 2"/>
          <p:cNvSpPr>
            <a:spLocks noGrp="1"/>
          </p:cNvSpPr>
          <p:nvPr>
            <p:ph idx="1"/>
          </p:nvPr>
        </p:nvSpPr>
        <p:spPr>
          <a:xfrm>
            <a:off x="1410762" y="1341120"/>
            <a:ext cx="8915400" cy="5023104"/>
          </a:xfrm>
        </p:spPr>
        <p:txBody>
          <a:bodyPr>
            <a:noAutofit/>
          </a:bodyPr>
          <a:lstStyle/>
          <a:p>
            <a:pPr algn="ctr" fontAlgn="base"/>
            <a:r>
              <a:rPr lang="tr-TR" sz="2400" b="1" dirty="0" smtClean="0"/>
              <a:t>Üretilen </a:t>
            </a:r>
            <a:r>
              <a:rPr lang="tr-TR" sz="2400" b="1" dirty="0"/>
              <a:t>enerjinin verimli kullanılabilmesi </a:t>
            </a:r>
            <a:r>
              <a:rPr lang="tr-TR" sz="2400" b="1" dirty="0" err="1"/>
              <a:t>IoT’nin</a:t>
            </a:r>
            <a:r>
              <a:rPr lang="tr-TR" sz="2400" b="1" dirty="0"/>
              <a:t> en önemli alanlarından biri. Enerjinin akıllı tüketimi sayesinde gereksiz harcama ve israftan kurtulmak mümkün. </a:t>
            </a:r>
            <a:r>
              <a:rPr lang="tr-TR" sz="2400" b="1" dirty="0" err="1"/>
              <a:t>Sensörlerle</a:t>
            </a:r>
            <a:r>
              <a:rPr lang="tr-TR" sz="2400" b="1" dirty="0"/>
              <a:t> çalışan lambalar, musluklar bunların en yaygın örnekleri. Bu nesnelerin bir de internete bağlı olduğu düşünülünce yapılacak tasarruf da çeşitlenebiliyor. Örneğin kombi ve elektrikle uyumlu bir </a:t>
            </a:r>
            <a:r>
              <a:rPr lang="tr-TR" sz="2400" b="1" dirty="0" err="1"/>
              <a:t>IoT</a:t>
            </a:r>
            <a:r>
              <a:rPr lang="tr-TR" sz="2400" b="1" dirty="0"/>
              <a:t> sistemi sayesinde enerji tüketimi optimize ediliyor.</a:t>
            </a:r>
          </a:p>
          <a:p>
            <a:pPr algn="ctr" fontAlgn="base"/>
            <a:r>
              <a:rPr lang="tr-TR" sz="2400" b="1" dirty="0"/>
              <a:t>Dünya nüfusunun ve buna bağlı olarak kullanılan enerjinin artması global enerji sorunlarına neden olabilecek gibi görünüyor. Bu nedenle hem enerjinin üretiminde hem de kullanımında tasarrufa gidilmesi gerekiyor</a:t>
            </a:r>
            <a:r>
              <a:rPr lang="tr-TR" sz="2400" b="1" dirty="0" smtClean="0"/>
              <a:t>.</a:t>
            </a:r>
            <a:endParaRPr lang="tr-TR" sz="2400" b="1" dirty="0"/>
          </a:p>
        </p:txBody>
      </p:sp>
    </p:spTree>
    <p:extLst>
      <p:ext uri="{BB962C8B-B14F-4D97-AF65-F5344CB8AC3E}">
        <p14:creationId xmlns:p14="http://schemas.microsoft.com/office/powerpoint/2010/main" val="350268103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272476" y="1304544"/>
            <a:ext cx="5055172" cy="5266944"/>
          </a:xfrm>
        </p:spPr>
        <p:txBody>
          <a:bodyPr>
            <a:noAutofit/>
          </a:bodyPr>
          <a:lstStyle/>
          <a:p>
            <a:pPr marL="0" indent="0" algn="ctr">
              <a:buNone/>
            </a:pPr>
            <a:r>
              <a:rPr lang="tr-TR" sz="2200" b="1" dirty="0" smtClean="0">
                <a:solidFill>
                  <a:srgbClr val="002060"/>
                </a:solidFill>
              </a:rPr>
              <a:t>GE</a:t>
            </a:r>
            <a:r>
              <a:rPr lang="tr-TR" sz="2200" b="1" dirty="0">
                <a:solidFill>
                  <a:srgbClr val="002060"/>
                </a:solidFill>
              </a:rPr>
              <a:t>, rüzgar türbinlerine </a:t>
            </a:r>
            <a:r>
              <a:rPr lang="tr-TR" sz="2200" b="1" dirty="0" err="1">
                <a:solidFill>
                  <a:srgbClr val="002060"/>
                </a:solidFill>
              </a:rPr>
              <a:t>IoT</a:t>
            </a:r>
            <a:r>
              <a:rPr lang="tr-TR" sz="2200" b="1" dirty="0">
                <a:solidFill>
                  <a:srgbClr val="002060"/>
                </a:solidFill>
              </a:rPr>
              <a:t> teknolojisini entegre etti. </a:t>
            </a:r>
            <a:r>
              <a:rPr lang="tr-TR" sz="2200" b="1" dirty="0" err="1">
                <a:solidFill>
                  <a:srgbClr val="002060"/>
                </a:solidFill>
              </a:rPr>
              <a:t>Sensörler</a:t>
            </a:r>
            <a:r>
              <a:rPr lang="tr-TR" sz="2200" b="1" dirty="0">
                <a:solidFill>
                  <a:srgbClr val="002060"/>
                </a:solidFill>
              </a:rPr>
              <a:t> ve toplanan veriler sayesinde hangi türbinin ne zaman çalışması gerektiği görülebiliyor. Bu da hem türbinlerin ömrünü uzatıyor hem de enerji israfını önlüyor. Yeterli rüzgâr olmadığı zaman, türbinin çalışması için harcanan enerji, üretilen enerjiden fazla olabiliyor. Hava durumu raporları, türbinin bulunduğu </a:t>
            </a:r>
            <a:r>
              <a:rPr lang="tr-TR" sz="2200" b="1" dirty="0" err="1">
                <a:solidFill>
                  <a:srgbClr val="002060"/>
                </a:solidFill>
              </a:rPr>
              <a:t>lokasyon</a:t>
            </a:r>
            <a:r>
              <a:rPr lang="tr-TR" sz="2200" b="1" dirty="0">
                <a:solidFill>
                  <a:srgbClr val="002060"/>
                </a:solidFill>
              </a:rPr>
              <a:t>, güncel fiyatlar gibi pek çok etken türbinin çalıştırılıp çalıştırılmama kararında etkili oluyor.</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7648" y="972312"/>
            <a:ext cx="5010912" cy="5379720"/>
          </a:xfrm>
          <a:prstGeom prst="rect">
            <a:avLst/>
          </a:prstGeom>
        </p:spPr>
      </p:pic>
    </p:spTree>
    <p:extLst>
      <p:ext uri="{BB962C8B-B14F-4D97-AF65-F5344CB8AC3E}">
        <p14:creationId xmlns:p14="http://schemas.microsoft.com/office/powerpoint/2010/main" val="38684580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385661" y="721646"/>
            <a:ext cx="7282595" cy="595090"/>
          </a:xfrm>
        </p:spPr>
        <p:txBody>
          <a:bodyPr>
            <a:normAutofit fontScale="90000"/>
          </a:bodyPr>
          <a:lstStyle/>
          <a:p>
            <a:pPr algn="ctr"/>
            <a:r>
              <a:rPr lang="tr-TR" b="1" i="1" dirty="0">
                <a:solidFill>
                  <a:srgbClr val="C00000"/>
                </a:solidFill>
              </a:rPr>
              <a:t>Akıllı Şehirler ve </a:t>
            </a:r>
            <a:r>
              <a:rPr lang="tr-TR" b="1" i="1" dirty="0" smtClean="0">
                <a:solidFill>
                  <a:srgbClr val="C00000"/>
                </a:solidFill>
              </a:rPr>
              <a:t>Aydınlatma</a:t>
            </a:r>
            <a:endParaRPr lang="tr-TR" i="1" dirty="0">
              <a:solidFill>
                <a:srgbClr val="C00000"/>
              </a:solidFill>
            </a:endParaRPr>
          </a:p>
        </p:txBody>
      </p:sp>
      <p:sp>
        <p:nvSpPr>
          <p:cNvPr id="3" name="İçerik Yer Tutucusu 2"/>
          <p:cNvSpPr>
            <a:spLocks noGrp="1"/>
          </p:cNvSpPr>
          <p:nvPr>
            <p:ph idx="1"/>
          </p:nvPr>
        </p:nvSpPr>
        <p:spPr>
          <a:xfrm>
            <a:off x="1455356" y="1316736"/>
            <a:ext cx="8822500" cy="5388864"/>
          </a:xfrm>
        </p:spPr>
        <p:txBody>
          <a:bodyPr>
            <a:noAutofit/>
          </a:bodyPr>
          <a:lstStyle/>
          <a:p>
            <a:pPr algn="ctr" fontAlgn="base"/>
            <a:r>
              <a:rPr lang="tr-TR" sz="2400" b="1" dirty="0" smtClean="0"/>
              <a:t>Nesnelerin </a:t>
            </a:r>
            <a:r>
              <a:rPr lang="tr-TR" sz="2400" b="1" dirty="0"/>
              <a:t>interneti sayesinde akıllı şehirler, kirlilikten trafiğe birçok konuda bilgi toplayabilecek. Toplanan bu veriler sayesinde de şehirler daha güvenli ve daha yaşanabilir olacak. 2050 yılına gelindiğinde dünyanın büyük bir kısmının şehirlerde yaşayacağı öngörülüyor. Bu nedenle şehirlerin akıllı hale getirilmesinde sonsuz fayda var.</a:t>
            </a:r>
          </a:p>
          <a:p>
            <a:pPr algn="ctr" fontAlgn="base"/>
            <a:r>
              <a:rPr lang="tr-TR" sz="2400" b="1" dirty="0" err="1"/>
              <a:t>GE’nin</a:t>
            </a:r>
            <a:r>
              <a:rPr lang="tr-TR" sz="2400" b="1" dirty="0"/>
              <a:t> bu konuda üzerinde çalıştığı bazı projeler var. Bunlardan biri yangın söndürmek için </a:t>
            </a:r>
            <a:r>
              <a:rPr lang="tr-TR" sz="2400" b="1" dirty="0" err="1"/>
              <a:t>drone’ların</a:t>
            </a:r>
            <a:r>
              <a:rPr lang="tr-TR" sz="2400" b="1" dirty="0"/>
              <a:t> kullanılması. </a:t>
            </a:r>
            <a:r>
              <a:rPr lang="tr-TR" sz="2400" b="1" dirty="0" err="1"/>
              <a:t>Drone’lar</a:t>
            </a:r>
            <a:r>
              <a:rPr lang="tr-TR" sz="2400" b="1" dirty="0"/>
              <a:t>, insanların girmesinin zor veya tehlikeli olduğu yerlere gönderilebiliyor. Örneğin </a:t>
            </a:r>
            <a:r>
              <a:rPr lang="tr-TR" sz="2400" b="1" dirty="0" err="1"/>
              <a:t>sensörler</a:t>
            </a:r>
            <a:r>
              <a:rPr lang="tr-TR" sz="2400" b="1" dirty="0"/>
              <a:t> bir yerde yüksek sıcaklık ve muhtemel yangın tespit ettiğinde </a:t>
            </a:r>
            <a:r>
              <a:rPr lang="tr-TR" sz="2400" b="1" dirty="0" err="1"/>
              <a:t>drone’lar</a:t>
            </a:r>
            <a:r>
              <a:rPr lang="tr-TR" sz="2400" b="1" dirty="0"/>
              <a:t> GPS koordinatları sayesinde bu yere gidip kontrol edebilir. Video çekme özelliği sayesinde de itfaiyeye veya başka ilgili birime bilgi verilebilir</a:t>
            </a:r>
            <a:r>
              <a:rPr lang="tr-TR" sz="2400" b="1" dirty="0" smtClean="0"/>
              <a:t>.</a:t>
            </a:r>
            <a:endParaRPr lang="tr-TR" sz="2400" b="1" dirty="0"/>
          </a:p>
        </p:txBody>
      </p:sp>
    </p:spTree>
    <p:extLst>
      <p:ext uri="{BB962C8B-B14F-4D97-AF65-F5344CB8AC3E}">
        <p14:creationId xmlns:p14="http://schemas.microsoft.com/office/powerpoint/2010/main" val="35892258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345372" y="3377184"/>
            <a:ext cx="8915400" cy="1499616"/>
          </a:xfrm>
        </p:spPr>
        <p:txBody>
          <a:bodyPr>
            <a:normAutofit/>
          </a:bodyPr>
          <a:lstStyle/>
          <a:p>
            <a:pPr marL="0" indent="0" algn="r">
              <a:buNone/>
            </a:pPr>
            <a:r>
              <a:rPr lang="tr-TR" sz="8000" b="1" i="1" dirty="0" smtClean="0">
                <a:latin typeface="Baskerville Old Face" panose="02020602080505020303" pitchFamily="18" charset="0"/>
              </a:rPr>
              <a:t>TEŞEKKÜRLER</a:t>
            </a:r>
          </a:p>
        </p:txBody>
      </p:sp>
    </p:spTree>
    <p:extLst>
      <p:ext uri="{BB962C8B-B14F-4D97-AF65-F5344CB8AC3E}">
        <p14:creationId xmlns:p14="http://schemas.microsoft.com/office/powerpoint/2010/main" val="24698783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518856" y="1319276"/>
            <a:ext cx="9323388" cy="2277364"/>
          </a:xfrm>
        </p:spPr>
        <p:txBody>
          <a:bodyPr>
            <a:noAutofit/>
          </a:bodyPr>
          <a:lstStyle/>
          <a:p>
            <a:pPr algn="ctr">
              <a:buFont typeface="Wingdings" pitchFamily="2" charset="2"/>
              <a:buChar char="v"/>
            </a:pPr>
            <a:r>
              <a:rPr lang="tr-TR" sz="2400" b="1" dirty="0">
                <a:solidFill>
                  <a:srgbClr val="7030A0"/>
                </a:solidFill>
              </a:rPr>
              <a:t>Web 2.0, Web 1.0'ın yalnızca yeni bir sürümü değil, esnek web tasarımı, yaratıcı yeniden kullanım, güncellemeler, ortak içerik oluşturma ve değiştirme gibi fonksiyonlarla kullanıcıya yönelik bir Web kullanımı </a:t>
            </a:r>
            <a:r>
              <a:rPr lang="tr-TR" sz="2400" b="1" dirty="0" smtClean="0">
                <a:solidFill>
                  <a:srgbClr val="7030A0"/>
                </a:solidFill>
              </a:rPr>
              <a:t>sağlamaktadır.</a:t>
            </a:r>
            <a:endParaRPr lang="tr-TR" sz="2400" b="1" dirty="0">
              <a:solidFill>
                <a:srgbClr val="7030A0"/>
              </a:solidFill>
            </a:endParaRPr>
          </a:p>
          <a:p>
            <a:pPr algn="ctr"/>
            <a:r>
              <a:rPr lang="tr-TR" sz="2400" b="1" dirty="0">
                <a:solidFill>
                  <a:srgbClr val="7030A0"/>
                </a:solidFill>
              </a:rPr>
              <a:t>Web 3.0 ise World </a:t>
            </a:r>
            <a:r>
              <a:rPr lang="tr-TR" sz="2400" b="1" dirty="0" err="1">
                <a:solidFill>
                  <a:srgbClr val="7030A0"/>
                </a:solidFill>
              </a:rPr>
              <a:t>Wide</a:t>
            </a:r>
            <a:r>
              <a:rPr lang="tr-TR" sz="2400" b="1" dirty="0">
                <a:solidFill>
                  <a:srgbClr val="7030A0"/>
                </a:solidFill>
              </a:rPr>
              <a:t> </a:t>
            </a:r>
            <a:r>
              <a:rPr lang="tr-TR" sz="2400" b="1" dirty="0" err="1">
                <a:solidFill>
                  <a:srgbClr val="7030A0"/>
                </a:solidFill>
              </a:rPr>
              <a:t>Web'in</a:t>
            </a:r>
            <a:r>
              <a:rPr lang="tr-TR" sz="2400" b="1" dirty="0">
                <a:solidFill>
                  <a:srgbClr val="7030A0"/>
                </a:solidFill>
              </a:rPr>
              <a:t> üçüncü neslidir. İlk defa 2006 yılında New York Times'dan John </a:t>
            </a:r>
            <a:r>
              <a:rPr lang="tr-TR" sz="2400" b="1" dirty="0" err="1">
                <a:solidFill>
                  <a:srgbClr val="7030A0"/>
                </a:solidFill>
              </a:rPr>
              <a:t>Markoff</a:t>
            </a:r>
            <a:r>
              <a:rPr lang="tr-TR" sz="2400" b="1" dirty="0">
                <a:solidFill>
                  <a:srgbClr val="7030A0"/>
                </a:solidFill>
              </a:rPr>
              <a:t> tarafından ortaya atılan bir ifade ile çıkmış ve </a:t>
            </a:r>
            <a:r>
              <a:rPr lang="tr-TR" sz="2400" b="1" dirty="0" err="1">
                <a:solidFill>
                  <a:srgbClr val="7030A0"/>
                </a:solidFill>
              </a:rPr>
              <a:t>Web’in</a:t>
            </a:r>
            <a:r>
              <a:rPr lang="tr-TR" sz="2400" b="1" dirty="0">
                <a:solidFill>
                  <a:srgbClr val="7030A0"/>
                </a:solidFill>
              </a:rPr>
              <a:t> içeriğinin anlamsal olarak etiketlendiği varsayımı ile çalışan türü olarak isimlendirilmektedir. Semantik Web olarak bilinen Web 3.0’ın temelini veri entegrasyonu </a:t>
            </a:r>
            <a:r>
              <a:rPr lang="tr-TR" sz="2400" b="1" dirty="0" smtClean="0">
                <a:solidFill>
                  <a:srgbClr val="7030A0"/>
                </a:solidFill>
              </a:rPr>
              <a:t>oluşturmaktadır.</a:t>
            </a:r>
            <a:endParaRPr lang="tr-TR" sz="2400" b="1" dirty="0">
              <a:solidFill>
                <a:srgbClr val="7030A0"/>
              </a:solidFill>
            </a:endParaRPr>
          </a:p>
        </p:txBody>
      </p:sp>
    </p:spTree>
    <p:extLst>
      <p:ext uri="{BB962C8B-B14F-4D97-AF65-F5344CB8AC3E}">
        <p14:creationId xmlns:p14="http://schemas.microsoft.com/office/powerpoint/2010/main" val="665958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537138" y="1232422"/>
            <a:ext cx="7778838" cy="4640344"/>
          </a:xfrm>
        </p:spPr>
        <p:txBody>
          <a:bodyPr>
            <a:noAutofit/>
          </a:bodyPr>
          <a:lstStyle/>
          <a:p>
            <a:pPr marL="0" indent="0" algn="ctr">
              <a:buNone/>
            </a:pPr>
            <a:r>
              <a:rPr lang="tr-TR" sz="2000" b="1" dirty="0">
                <a:solidFill>
                  <a:srgbClr val="C00000"/>
                </a:solidFill>
              </a:rPr>
              <a:t>Pazarlama açısından </a:t>
            </a:r>
            <a:r>
              <a:rPr lang="tr-TR" sz="2000" b="1" dirty="0" err="1">
                <a:solidFill>
                  <a:srgbClr val="C00000"/>
                </a:solidFill>
              </a:rPr>
              <a:t>Web’in</a:t>
            </a:r>
            <a:r>
              <a:rPr lang="tr-TR" sz="2000" b="1" dirty="0">
                <a:solidFill>
                  <a:srgbClr val="C00000"/>
                </a:solidFill>
              </a:rPr>
              <a:t> bu dönüşümünün yansımaları değerlendirildiğinde; Web 1.0, işletmelerin tüketiciye salt okunur içerikler ile ürün ve hizmetleri hakkında bilgi verdiği, müşterinin </a:t>
            </a:r>
            <a:r>
              <a:rPr lang="tr-TR" sz="2000" b="1" dirty="0" err="1">
                <a:solidFill>
                  <a:srgbClr val="C00000"/>
                </a:solidFill>
              </a:rPr>
              <a:t>pasifize</a:t>
            </a:r>
            <a:r>
              <a:rPr lang="tr-TR" sz="2000" b="1" dirty="0">
                <a:solidFill>
                  <a:srgbClr val="C00000"/>
                </a:solidFill>
              </a:rPr>
              <a:t> edildiği ve ticari linklerin sadece bilgi edinilebilen mecralar olduğu bir yapıya sahipti. Web 1.0, pazarlama, ya içeriğin yayılması, çevrim içi tüketicilere mesaj gönderme, statik afişlerin uygulanması, ortak siteler arasında bağlantı alışverişi yapma ve haber bültenleri gönderme gibi imkânlar </a:t>
            </a:r>
            <a:r>
              <a:rPr lang="tr-TR" sz="2000" b="1" dirty="0" smtClean="0">
                <a:solidFill>
                  <a:srgbClr val="C00000"/>
                </a:solidFill>
              </a:rPr>
              <a:t>sağlamaktaydı.</a:t>
            </a:r>
          </a:p>
          <a:p>
            <a:pPr algn="ctr"/>
            <a:endParaRPr lang="tr-TR" sz="2000" b="1" dirty="0" smtClean="0">
              <a:solidFill>
                <a:srgbClr val="C00000"/>
              </a:solidFill>
            </a:endParaRPr>
          </a:p>
          <a:p>
            <a:pPr marL="0" indent="0" algn="ctr">
              <a:buNone/>
            </a:pPr>
            <a:r>
              <a:rPr lang="tr-TR" sz="2000" b="1" dirty="0" smtClean="0">
                <a:solidFill>
                  <a:srgbClr val="C00000"/>
                </a:solidFill>
              </a:rPr>
              <a:t>Bu </a:t>
            </a:r>
            <a:r>
              <a:rPr lang="tr-TR" sz="2000" b="1" dirty="0">
                <a:solidFill>
                  <a:srgbClr val="C00000"/>
                </a:solidFill>
              </a:rPr>
              <a:t>dönemde Pazarlama 1.0 faaliyetleri, pazarlamanın 4P’sine dayanmaktaydı ve ürün pazarlamanın kalbiydi. İşletmelerin temel amacı, basitçe daha çok üretmek, bunu yaparken de tüketici beklentileri hakkında endişelenmemekti</a:t>
            </a:r>
            <a:r>
              <a:rPr lang="tr-TR" sz="2000" b="1" dirty="0" smtClean="0">
                <a:solidFill>
                  <a:srgbClr val="C00000"/>
                </a:solidFill>
              </a:rPr>
              <a:t>.</a:t>
            </a:r>
            <a:endParaRPr lang="tr-TR" sz="2000" b="1" dirty="0">
              <a:solidFill>
                <a:srgbClr val="C00000"/>
              </a:solidFill>
            </a:endParaRPr>
          </a:p>
        </p:txBody>
      </p:sp>
    </p:spTree>
    <p:extLst>
      <p:ext uri="{BB962C8B-B14F-4D97-AF65-F5344CB8AC3E}">
        <p14:creationId xmlns:p14="http://schemas.microsoft.com/office/powerpoint/2010/main" val="4149397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485623" y="1296816"/>
            <a:ext cx="7817476" cy="3777622"/>
          </a:xfrm>
        </p:spPr>
        <p:txBody>
          <a:bodyPr>
            <a:noAutofit/>
          </a:bodyPr>
          <a:lstStyle/>
          <a:p>
            <a:pPr marL="0" indent="0" algn="ctr">
              <a:buNone/>
            </a:pPr>
            <a:r>
              <a:rPr lang="tr-TR" sz="2000" b="1" dirty="0">
                <a:solidFill>
                  <a:srgbClr val="002060"/>
                </a:solidFill>
              </a:rPr>
              <a:t>Web 2.0’da ise kullanıcı iş birliğinden yana olan yeni nesil web hizmetleri sayesinde müşteri ve işletme arasındaki etkileşimli iletişim kanalları kurulmuştur. Web 2.0 ile birlikte pazarlama içinde yeni bir dönem olan Pazarlama 2.0’dan söz edilmeye başlanmıştır. Bu dönemin temel ilkesi, tıpkı Web 2.0’da olduğu gibi tüketiciyi pazarlamanın tüm süreçlerinde rol oynayacak bir fonksiyonda tutmaktır. Bu mantıkla, tüketici sadece alıcı değil sürecin değişikliklerinde de aktif rol oynayan bir oyuncudur. Onu böylesinde aktif bir role yönlendiren Web 2.0 ile birlikte gelen “Sosyal Web” kavramı olmuştur. Sosyal Web; duygusal, entelektüel ilişkiler, üyelik grupları, referans grupları ve sanal topluluklar yaratmada sosyal bağlamın gücüne değer veren bir yapı olarak karşımıza çıkmaktadır. Bu olgu, medya yapısını ve reklamcı ile hedefleri arasındaki ilişkiyi değiştirerek pazarlama ve geleneksel iletişim süreçlerini doğrudan etkilemiştir. </a:t>
            </a:r>
          </a:p>
        </p:txBody>
      </p:sp>
    </p:spTree>
    <p:extLst>
      <p:ext uri="{BB962C8B-B14F-4D97-AF65-F5344CB8AC3E}">
        <p14:creationId xmlns:p14="http://schemas.microsoft.com/office/powerpoint/2010/main" val="2851909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691684" y="1378039"/>
            <a:ext cx="7837567" cy="4146998"/>
          </a:xfrm>
        </p:spPr>
        <p:txBody>
          <a:bodyPr>
            <a:normAutofit/>
          </a:bodyPr>
          <a:lstStyle/>
          <a:p>
            <a:pPr marL="0" indent="0" algn="ctr">
              <a:buNone/>
            </a:pPr>
            <a:r>
              <a:rPr lang="tr-TR" sz="2200" b="1" dirty="0">
                <a:solidFill>
                  <a:srgbClr val="C00000"/>
                </a:solidFill>
              </a:rPr>
              <a:t>Web 2.0 olgusu, yeni bir iletişim paradigmasının ortaya çıkışına işaret etmiş ve bundan etkilenen pazarlama iletişimi monologdan çok diyalog hâline gelmiştir. Bu dönemin en büyük yansıması kullanıcının aktif olmasıydı, bu sayede etkileşim artık tüketici ve markalar arasında değil, kullanıcılar arasındadır. Bu değişim akademik olarak da dikkat çekmiş; sosyal medyanın benimsenmesine ve sosyal medya pazarlaması, çevrim içi ağızdan ağıza iletişim, çevrim içi ağlar gibi ilgili konularda kapsamlı bir araştırma grubu geliştirilmesine neden olmuştur. Sosyal </a:t>
            </a:r>
            <a:r>
              <a:rPr lang="tr-TR" sz="2200" b="1" dirty="0" err="1">
                <a:solidFill>
                  <a:srgbClr val="C00000"/>
                </a:solidFill>
              </a:rPr>
              <a:t>Web’in</a:t>
            </a:r>
            <a:r>
              <a:rPr lang="tr-TR" sz="2200" b="1" dirty="0">
                <a:solidFill>
                  <a:srgbClr val="C00000"/>
                </a:solidFill>
              </a:rPr>
              <a:t> de ortaya çıkışı ile birlikte Pazarlama 2.0’da “müşteri kraldır” sözü gerçeğe dönüşmüştür.</a:t>
            </a:r>
          </a:p>
          <a:p>
            <a:pPr algn="just"/>
            <a:endParaRPr lang="tr-TR" sz="2200" dirty="0"/>
          </a:p>
          <a:p>
            <a:endParaRPr lang="tr-TR" sz="2200" dirty="0"/>
          </a:p>
        </p:txBody>
      </p:sp>
    </p:spTree>
    <p:extLst>
      <p:ext uri="{BB962C8B-B14F-4D97-AF65-F5344CB8AC3E}">
        <p14:creationId xmlns:p14="http://schemas.microsoft.com/office/powerpoint/2010/main" val="374569342"/>
      </p:ext>
    </p:extLst>
  </p:cSld>
  <p:clrMapOvr>
    <a:masterClrMapping/>
  </p:clrMapOvr>
</p:sld>
</file>

<file path=ppt/theme/theme1.xml><?xml version="1.0" encoding="utf-8"?>
<a:theme xmlns:a="http://schemas.openxmlformats.org/drawingml/2006/main" name="Duman">
  <a:themeElements>
    <a:clrScheme name="Duman">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Duman">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1145</TotalTime>
  <Words>4129</Words>
  <Application>Microsoft Office PowerPoint</Application>
  <PresentationFormat>Geniş ekran</PresentationFormat>
  <Paragraphs>261</Paragraphs>
  <Slides>55</Slides>
  <Notes>1</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55</vt:i4>
      </vt:variant>
    </vt:vector>
  </HeadingPairs>
  <TitlesOfParts>
    <vt:vector size="63" baseType="lpstr">
      <vt:lpstr>Arial</vt:lpstr>
      <vt:lpstr>Baskerville Old Face</vt:lpstr>
      <vt:lpstr>Calibri</vt:lpstr>
      <vt:lpstr>Century Gothic</vt:lpstr>
      <vt:lpstr>Times New Roman</vt:lpstr>
      <vt:lpstr>Wingdings</vt:lpstr>
      <vt:lpstr>Wingdings 3</vt:lpstr>
      <vt:lpstr>Duman</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Dijital Dönüşüm ve Dijital Dönüşüm Teknolojileri</vt:lpstr>
      <vt:lpstr>Dijital Dönüşüm</vt:lpstr>
      <vt:lpstr>PowerPoint Sunusu</vt:lpstr>
      <vt:lpstr>PowerPoint Sunusu</vt:lpstr>
      <vt:lpstr>PowerPoint Sunusu</vt:lpstr>
      <vt:lpstr>Dijital Dönüşümün Etki ve Hedefleri</vt:lpstr>
      <vt:lpstr>PowerPoint Sunusu</vt:lpstr>
      <vt:lpstr>Dijital Dönüşümün Etkileri  (Süreç)</vt:lpstr>
      <vt:lpstr>Dijital Dönüşümün Etkileri  (Personel)</vt:lpstr>
      <vt:lpstr>Dijital Dönüşümün Etkileri  (Verilerin Kullanılması)</vt:lpstr>
      <vt:lpstr>Dijital Dönüşümün Etkileri  (İletişim Ağı)</vt:lpstr>
      <vt:lpstr>Dijital Dönüşümün Etkileri  (Ürün Geliştirme)</vt:lpstr>
      <vt:lpstr>Dijital Dönüşümün Etkileri  (Müşteri Davranışı)</vt:lpstr>
      <vt:lpstr>Dijital Dönüşümün Etkileri  (Müşteri İlişkileri)</vt:lpstr>
      <vt:lpstr>Dijital Dönüşümün Etkileri  (Kanal Yönetimi)</vt:lpstr>
      <vt:lpstr>Dijital Dönüşümün Etkileri  (Pazarlama)</vt:lpstr>
      <vt:lpstr>PowerPoint Sunusu</vt:lpstr>
      <vt:lpstr>Dijital Dönüşümün Tarihsel Gelişimi</vt:lpstr>
      <vt:lpstr>PowerPoint Sunusu</vt:lpstr>
      <vt:lpstr>Dijital Dönüşümün Aşamaları</vt:lpstr>
      <vt:lpstr>Dijital dönüşümün temel aşamaları</vt:lpstr>
      <vt:lpstr>Dijital Dönüşümün Temel Aşamaları 1.AŞAMA: Dijitizasyon</vt:lpstr>
      <vt:lpstr>2.AŞAMA: Dijitalleşme</vt:lpstr>
      <vt:lpstr>3.AŞAMA: Dijital Dönüşüm</vt:lpstr>
      <vt:lpstr>Endüstriyel İnternet Nedir?</vt:lpstr>
      <vt:lpstr>%1'in Gücü</vt:lpstr>
      <vt:lpstr>Temel Endüstriyel İnternet Teknolojileri</vt:lpstr>
      <vt:lpstr>PowerPoint Sunusu</vt:lpstr>
      <vt:lpstr>Endüstriyel İnternetin Öncüleri </vt:lpstr>
      <vt:lpstr>Satın Alma İşleminin Arkasındaki Neden</vt:lpstr>
      <vt:lpstr>PowerPoint Sunusu</vt:lpstr>
      <vt:lpstr>Rolls Royce jet motorı</vt:lpstr>
      <vt:lpstr>PowerPoint Sunusu</vt:lpstr>
      <vt:lpstr>PowerPoint Sunusu</vt:lpstr>
      <vt:lpstr>Dijital İkizlerin Avantajları</vt:lpstr>
      <vt:lpstr>Dijital İkizlerin Avantajları</vt:lpstr>
      <vt:lpstr>Endüstriyel İnternet Kullanım Örnekleri</vt:lpstr>
      <vt:lpstr>Sağlık Hizmetleri</vt:lpstr>
      <vt:lpstr>Ulaşım Sektörü</vt:lpstr>
      <vt:lpstr>Tarım Sektöründe</vt:lpstr>
      <vt:lpstr>Çevre Alanında</vt:lpstr>
      <vt:lpstr>Enerji Alanında</vt:lpstr>
      <vt:lpstr>PowerPoint Sunusu</vt:lpstr>
      <vt:lpstr>Akıllı Şehirler ve Aydınlatma</vt:lpstr>
      <vt:lpstr>PowerPoint Sunusu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CEYDA</dc:creator>
  <cp:lastModifiedBy>Sony</cp:lastModifiedBy>
  <cp:revision>302</cp:revision>
  <dcterms:created xsi:type="dcterms:W3CDTF">2022-09-25T19:59:11Z</dcterms:created>
  <dcterms:modified xsi:type="dcterms:W3CDTF">2022-11-08T22:32:16Z</dcterms:modified>
</cp:coreProperties>
</file>