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8"/>
  </p:notesMasterIdLst>
  <p:sldIdLst>
    <p:sldId id="256" r:id="rId2"/>
    <p:sldId id="258" r:id="rId3"/>
    <p:sldId id="280" r:id="rId4"/>
    <p:sldId id="281" r:id="rId5"/>
    <p:sldId id="293" r:id="rId6"/>
    <p:sldId id="282" r:id="rId7"/>
    <p:sldId id="285" r:id="rId8"/>
    <p:sldId id="294" r:id="rId9"/>
    <p:sldId id="287" r:id="rId10"/>
    <p:sldId id="288" r:id="rId11"/>
    <p:sldId id="289" r:id="rId12"/>
    <p:sldId id="295" r:id="rId13"/>
    <p:sldId id="290" r:id="rId14"/>
    <p:sldId id="291" r:id="rId15"/>
    <p:sldId id="292" r:id="rId16"/>
    <p:sldId id="262" r:id="rId17"/>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9900"/>
    <a:srgbClr val="ED7D31"/>
    <a:srgbClr val="F8A82E"/>
    <a:srgbClr val="3297C3"/>
    <a:srgbClr val="4AB5D9"/>
    <a:srgbClr val="81D1EC"/>
    <a:srgbClr val="FD95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Μεσαίο στυλ 2 - Έμφαση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Μεσαίο στυλ 2 - Έμφαση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Χωρίς στυλ, πλέγμα πίνακα">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Φωτεινό στυλ 3 - Έμφαση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35" autoAdjust="0"/>
    <p:restoredTop sz="68772" autoAdjust="0"/>
  </p:normalViewPr>
  <p:slideViewPr>
    <p:cSldViewPr snapToGrid="0">
      <p:cViewPr varScale="1">
        <p:scale>
          <a:sx n="79" d="100"/>
          <a:sy n="79" d="100"/>
        </p:scale>
        <p:origin x="1242" y="84"/>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01041-E03C-4661-9607-908B0A03F6F5}"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C95FC8E3-511B-49FC-BE7A-222E345CC1A8}">
      <dgm:prSet/>
      <dgm:spPr/>
      <dgm:t>
        <a:bodyPr/>
        <a:lstStyle/>
        <a:p>
          <a:r>
            <a:rPr lang="es-ES_tradnl" dirty="0"/>
            <a:t>Qué es una B4XPage</a:t>
          </a:r>
          <a:endParaRPr lang="el-GR" dirty="0"/>
        </a:p>
      </dgm:t>
    </dgm:pt>
    <dgm:pt modelId="{ED6049B6-F2A8-4BD2-A8EF-FC1B7D6C9BCB}" type="parTrans" cxnId="{CEC063C3-80AF-4A60-80C4-AA7997F47D13}">
      <dgm:prSet/>
      <dgm:spPr/>
      <dgm:t>
        <a:bodyPr/>
        <a:lstStyle/>
        <a:p>
          <a:endParaRPr lang="el-GR"/>
        </a:p>
      </dgm:t>
    </dgm:pt>
    <dgm:pt modelId="{30477B69-2F94-4910-B445-245EB5E581C2}" type="sibTrans" cxnId="{CEC063C3-80AF-4A60-80C4-AA7997F47D13}">
      <dgm:prSet/>
      <dgm:spPr/>
      <dgm:t>
        <a:bodyPr/>
        <a:lstStyle/>
        <a:p>
          <a:endParaRPr lang="el-GR"/>
        </a:p>
      </dgm:t>
    </dgm:pt>
    <dgm:pt modelId="{84AE5510-BE6A-48CE-ACDD-27721BCEB6AB}">
      <dgm:prSet/>
      <dgm:spPr/>
      <dgm:t>
        <a:bodyPr/>
        <a:lstStyle/>
        <a:p>
          <a:pPr>
            <a:buFont typeface="Symbol" panose="05050102010706020507" pitchFamily="18" charset="2"/>
            <a:buChar char=""/>
          </a:pPr>
          <a:r>
            <a:rPr lang="es-ES_tradnl" dirty="0"/>
            <a:t>Cómo crear y borrar una B4XPage</a:t>
          </a:r>
          <a:endParaRPr lang="el-GR" dirty="0"/>
        </a:p>
      </dgm:t>
    </dgm:pt>
    <dgm:pt modelId="{A0CE3081-8961-4D52-A8AF-5B2262416596}" type="parTrans" cxnId="{DEFA0557-4BAF-45CC-A1A8-4854B1D587E3}">
      <dgm:prSet/>
      <dgm:spPr/>
      <dgm:t>
        <a:bodyPr/>
        <a:lstStyle/>
        <a:p>
          <a:endParaRPr lang="el-GR"/>
        </a:p>
      </dgm:t>
    </dgm:pt>
    <dgm:pt modelId="{58F4623E-18BB-4093-ADF6-869D6FC6654E}" type="sibTrans" cxnId="{DEFA0557-4BAF-45CC-A1A8-4854B1D587E3}">
      <dgm:prSet/>
      <dgm:spPr/>
      <dgm:t>
        <a:bodyPr/>
        <a:lstStyle/>
        <a:p>
          <a:endParaRPr lang="el-GR"/>
        </a:p>
      </dgm:t>
    </dgm:pt>
    <dgm:pt modelId="{A2ECAC36-2A95-46C5-ADD0-A35185A90149}">
      <dgm:prSet/>
      <dgm:spPr/>
      <dgm:t>
        <a:bodyPr/>
        <a:lstStyle/>
        <a:p>
          <a:pPr>
            <a:buFont typeface="Symbol" panose="05050102010706020507" pitchFamily="18" charset="2"/>
            <a:buChar char=""/>
          </a:pPr>
          <a:r>
            <a:rPr lang="es-ES_tradnl" dirty="0"/>
            <a:t>Paso de valores entre páginas </a:t>
          </a:r>
          <a:endParaRPr lang="el-GR" dirty="0"/>
        </a:p>
      </dgm:t>
    </dgm:pt>
    <dgm:pt modelId="{05B4AC10-9565-4DDB-9A95-56615EB63865}" type="parTrans" cxnId="{E4A4E5CE-E95E-4B25-A9F5-1E35647960F8}">
      <dgm:prSet/>
      <dgm:spPr/>
      <dgm:t>
        <a:bodyPr/>
        <a:lstStyle/>
        <a:p>
          <a:endParaRPr lang="el-GR"/>
        </a:p>
      </dgm:t>
    </dgm:pt>
    <dgm:pt modelId="{9B14BC9A-BA66-4986-A519-00C9AF25E145}" type="sibTrans" cxnId="{E4A4E5CE-E95E-4B25-A9F5-1E35647960F8}">
      <dgm:prSet/>
      <dgm:spPr/>
      <dgm:t>
        <a:bodyPr/>
        <a:lstStyle/>
        <a:p>
          <a:endParaRPr lang="el-GR"/>
        </a:p>
      </dgm:t>
    </dgm:pt>
    <dgm:pt modelId="{19028724-D1E1-4614-8076-49D4BC137DEF}" type="pres">
      <dgm:prSet presAssocID="{0C401041-E03C-4661-9607-908B0A03F6F5}" presName="diagram" presStyleCnt="0">
        <dgm:presLayoutVars>
          <dgm:dir/>
          <dgm:resizeHandles val="exact"/>
        </dgm:presLayoutVars>
      </dgm:prSet>
      <dgm:spPr/>
    </dgm:pt>
    <dgm:pt modelId="{364C55E3-DD9E-4BF9-BEEA-BB801630D954}" type="pres">
      <dgm:prSet presAssocID="{C95FC8E3-511B-49FC-BE7A-222E345CC1A8}" presName="node" presStyleLbl="node1" presStyleIdx="0" presStyleCnt="3">
        <dgm:presLayoutVars>
          <dgm:bulletEnabled val="1"/>
        </dgm:presLayoutVars>
      </dgm:prSet>
      <dgm:spPr/>
    </dgm:pt>
    <dgm:pt modelId="{A3D729A4-5585-4D9B-8730-F8286EC1FC04}" type="pres">
      <dgm:prSet presAssocID="{30477B69-2F94-4910-B445-245EB5E581C2}" presName="sibTrans" presStyleCnt="0"/>
      <dgm:spPr/>
    </dgm:pt>
    <dgm:pt modelId="{CDF6F585-4F76-462A-ABE2-215851FD7761}" type="pres">
      <dgm:prSet presAssocID="{84AE5510-BE6A-48CE-ACDD-27721BCEB6AB}" presName="node" presStyleLbl="node1" presStyleIdx="1" presStyleCnt="3">
        <dgm:presLayoutVars>
          <dgm:bulletEnabled val="1"/>
        </dgm:presLayoutVars>
      </dgm:prSet>
      <dgm:spPr/>
    </dgm:pt>
    <dgm:pt modelId="{D7EC9F28-0505-4B55-8471-AB47E854C7E4}" type="pres">
      <dgm:prSet presAssocID="{58F4623E-18BB-4093-ADF6-869D6FC6654E}" presName="sibTrans" presStyleCnt="0"/>
      <dgm:spPr/>
    </dgm:pt>
    <dgm:pt modelId="{3CD19A31-834E-4D69-8B3F-FAEBC7717341}" type="pres">
      <dgm:prSet presAssocID="{A2ECAC36-2A95-46C5-ADD0-A35185A90149}" presName="node" presStyleLbl="node1" presStyleIdx="2" presStyleCnt="3">
        <dgm:presLayoutVars>
          <dgm:bulletEnabled val="1"/>
        </dgm:presLayoutVars>
      </dgm:prSet>
      <dgm:spPr/>
    </dgm:pt>
  </dgm:ptLst>
  <dgm:cxnLst>
    <dgm:cxn modelId="{0088C625-76A7-43CC-97B1-65CCF3820E7D}" type="presOf" srcId="{C95FC8E3-511B-49FC-BE7A-222E345CC1A8}" destId="{364C55E3-DD9E-4BF9-BEEA-BB801630D954}" srcOrd="0" destOrd="0" presId="urn:microsoft.com/office/officeart/2005/8/layout/default"/>
    <dgm:cxn modelId="{B9EE8B47-E9E2-45FA-AAB4-B22A968F194F}" type="presOf" srcId="{0C401041-E03C-4661-9607-908B0A03F6F5}" destId="{19028724-D1E1-4614-8076-49D4BC137DEF}" srcOrd="0" destOrd="0" presId="urn:microsoft.com/office/officeart/2005/8/layout/default"/>
    <dgm:cxn modelId="{DEFA0557-4BAF-45CC-A1A8-4854B1D587E3}" srcId="{0C401041-E03C-4661-9607-908B0A03F6F5}" destId="{84AE5510-BE6A-48CE-ACDD-27721BCEB6AB}" srcOrd="1" destOrd="0" parTransId="{A0CE3081-8961-4D52-A8AF-5B2262416596}" sibTransId="{58F4623E-18BB-4093-ADF6-869D6FC6654E}"/>
    <dgm:cxn modelId="{8418C598-D47D-4778-855A-FD927DF943B2}" type="presOf" srcId="{84AE5510-BE6A-48CE-ACDD-27721BCEB6AB}" destId="{CDF6F585-4F76-462A-ABE2-215851FD7761}" srcOrd="0" destOrd="0" presId="urn:microsoft.com/office/officeart/2005/8/layout/default"/>
    <dgm:cxn modelId="{399B30B7-DDBE-495E-9C16-1E1EBAB9F1F8}" type="presOf" srcId="{A2ECAC36-2A95-46C5-ADD0-A35185A90149}" destId="{3CD19A31-834E-4D69-8B3F-FAEBC7717341}" srcOrd="0" destOrd="0" presId="urn:microsoft.com/office/officeart/2005/8/layout/default"/>
    <dgm:cxn modelId="{CEC063C3-80AF-4A60-80C4-AA7997F47D13}" srcId="{0C401041-E03C-4661-9607-908B0A03F6F5}" destId="{C95FC8E3-511B-49FC-BE7A-222E345CC1A8}" srcOrd="0" destOrd="0" parTransId="{ED6049B6-F2A8-4BD2-A8EF-FC1B7D6C9BCB}" sibTransId="{30477B69-2F94-4910-B445-245EB5E581C2}"/>
    <dgm:cxn modelId="{E4A4E5CE-E95E-4B25-A9F5-1E35647960F8}" srcId="{0C401041-E03C-4661-9607-908B0A03F6F5}" destId="{A2ECAC36-2A95-46C5-ADD0-A35185A90149}" srcOrd="2" destOrd="0" parTransId="{05B4AC10-9565-4DDB-9A95-56615EB63865}" sibTransId="{9B14BC9A-BA66-4986-A519-00C9AF25E145}"/>
    <dgm:cxn modelId="{1D567298-238E-4FA6-B609-5E6FFD982FE8}" type="presParOf" srcId="{19028724-D1E1-4614-8076-49D4BC137DEF}" destId="{364C55E3-DD9E-4BF9-BEEA-BB801630D954}" srcOrd="0" destOrd="0" presId="urn:microsoft.com/office/officeart/2005/8/layout/default"/>
    <dgm:cxn modelId="{D0117CC7-EF3B-48CF-9FEC-4CB77AD0B12B}" type="presParOf" srcId="{19028724-D1E1-4614-8076-49D4BC137DEF}" destId="{A3D729A4-5585-4D9B-8730-F8286EC1FC04}" srcOrd="1" destOrd="0" presId="urn:microsoft.com/office/officeart/2005/8/layout/default"/>
    <dgm:cxn modelId="{9CCDBE82-A015-4842-8584-D0DE0A19DF3B}" type="presParOf" srcId="{19028724-D1E1-4614-8076-49D4BC137DEF}" destId="{CDF6F585-4F76-462A-ABE2-215851FD7761}" srcOrd="2" destOrd="0" presId="urn:microsoft.com/office/officeart/2005/8/layout/default"/>
    <dgm:cxn modelId="{34A3E534-F9B3-4ED9-A2F0-B7F1F42668D9}" type="presParOf" srcId="{19028724-D1E1-4614-8076-49D4BC137DEF}" destId="{D7EC9F28-0505-4B55-8471-AB47E854C7E4}" srcOrd="3" destOrd="0" presId="urn:microsoft.com/office/officeart/2005/8/layout/default"/>
    <dgm:cxn modelId="{218CE9F5-A958-4A62-ADE3-3D882BDD4BE5}" type="presParOf" srcId="{19028724-D1E1-4614-8076-49D4BC137DEF}" destId="{3CD19A31-834E-4D69-8B3F-FAEBC7717341}"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C55E3-DD9E-4BF9-BEEA-BB801630D954}">
      <dsp:nvSpPr>
        <dsp:cNvPr id="0" name=""/>
        <dsp:cNvSpPr/>
      </dsp:nvSpPr>
      <dsp:spPr>
        <a:xfrm>
          <a:off x="1064983" y="1651"/>
          <a:ext cx="3518186" cy="21109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s-ES_tradnl" sz="4200" kern="1200" dirty="0"/>
            <a:t>Qué es una B4XPage</a:t>
          </a:r>
          <a:endParaRPr lang="el-GR" sz="4200" kern="1200" dirty="0"/>
        </a:p>
      </dsp:txBody>
      <dsp:txXfrm>
        <a:off x="1064983" y="1651"/>
        <a:ext cx="3518186" cy="2110912"/>
      </dsp:txXfrm>
    </dsp:sp>
    <dsp:sp modelId="{CDF6F585-4F76-462A-ABE2-215851FD7761}">
      <dsp:nvSpPr>
        <dsp:cNvPr id="0" name=""/>
        <dsp:cNvSpPr/>
      </dsp:nvSpPr>
      <dsp:spPr>
        <a:xfrm>
          <a:off x="4934988" y="1651"/>
          <a:ext cx="3518186" cy="2110912"/>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s-ES_tradnl" sz="4200" kern="1200" dirty="0"/>
            <a:t>Cómo crear y borrar una B4XPage</a:t>
          </a:r>
          <a:endParaRPr lang="el-GR" sz="4200" kern="1200" dirty="0"/>
        </a:p>
      </dsp:txBody>
      <dsp:txXfrm>
        <a:off x="4934988" y="1651"/>
        <a:ext cx="3518186" cy="2110912"/>
      </dsp:txXfrm>
    </dsp:sp>
    <dsp:sp modelId="{3CD19A31-834E-4D69-8B3F-FAEBC7717341}">
      <dsp:nvSpPr>
        <dsp:cNvPr id="0" name=""/>
        <dsp:cNvSpPr/>
      </dsp:nvSpPr>
      <dsp:spPr>
        <a:xfrm>
          <a:off x="2999986" y="2464381"/>
          <a:ext cx="3518186" cy="2110912"/>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Font typeface="Symbol" panose="05050102010706020507" pitchFamily="18" charset="2"/>
            <a:buNone/>
          </a:pPr>
          <a:r>
            <a:rPr lang="es-ES_tradnl" sz="4200" kern="1200" dirty="0"/>
            <a:t>Paso de valores entre páginas </a:t>
          </a:r>
          <a:endParaRPr lang="el-GR" sz="4200" kern="1200" dirty="0"/>
        </a:p>
      </dsp:txBody>
      <dsp:txXfrm>
        <a:off x="2999986" y="2464381"/>
        <a:ext cx="3518186" cy="211091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4402E-2714-4F60-8F6B-D0DE2235143B}" type="datetimeFigureOut">
              <a:rPr lang="el-GR" smtClean="0"/>
              <a:t>30/3/2021</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5FB4C-B738-4A33-B990-641E6E4721E1}" type="slidenum">
              <a:rPr lang="el-GR" smtClean="0"/>
              <a:t>‹Nº›</a:t>
            </a:fld>
            <a:endParaRPr lang="el-GR"/>
          </a:p>
        </p:txBody>
      </p:sp>
    </p:spTree>
    <p:extLst>
      <p:ext uri="{BB962C8B-B14F-4D97-AF65-F5344CB8AC3E}">
        <p14:creationId xmlns:p14="http://schemas.microsoft.com/office/powerpoint/2010/main" val="994655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B4XPages es una biblioteca de software. Incluye clases y métodos para crear múltiples formularios de comunicación con el usuario. Además, ayuda a portar aplicaciones a diferentes plataformas usando las herramientas de B4A, B4i y B4J. </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_tradnl" sz="1800" dirty="0">
                <a:effectLst/>
                <a:latin typeface="Verdana" panose="020B0604030504040204" pitchFamily="34" charset="0"/>
                <a:ea typeface="Calibri" panose="020F0502020204030204" pitchFamily="34" charset="0"/>
                <a:cs typeface="Times New Roman" panose="02020603050405020304" pitchFamily="18" charset="0"/>
              </a:rPr>
              <a:t>Cada aplicación que has creado con B4J ya incluye una B4XPage. Se trata de la B4XMainPage que siempre es el primer formulario que se muestra al usuario. De forma más general, podemos decir que cada B4XPage gestiona todo el código necesario para que la interfaz de usuario (GUI) funcione.</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3</a:t>
            </a:fld>
            <a:endParaRPr lang="el-GR"/>
          </a:p>
        </p:txBody>
      </p:sp>
    </p:spTree>
    <p:extLst>
      <p:ext uri="{BB962C8B-B14F-4D97-AF65-F5344CB8AC3E}">
        <p14:creationId xmlns:p14="http://schemas.microsoft.com/office/powerpoint/2010/main" val="853841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que una página acceda a los datos de otra, deben tener sus variables declaradas con la palabra reservada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Public</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Las propias variables que contienen las páginas deben ser también públicas, con independencia de si se declaran en el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MainPage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o en otro lugar.</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este ejemplo usaremos la aplicación del ejemplo 2 que incluye 3 páginas: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MainPage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B4XPage1 y B4XPage2. En el diseñador se han creado formularios también. Abre el ejemplo 2, ejecútalo y observa su comportamiento.</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13</a:t>
            </a:fld>
            <a:endParaRPr lang="el-GR"/>
          </a:p>
        </p:txBody>
      </p:sp>
    </p:spTree>
    <p:extLst>
      <p:ext uri="{BB962C8B-B14F-4D97-AF65-F5344CB8AC3E}">
        <p14:creationId xmlns:p14="http://schemas.microsoft.com/office/powerpoint/2010/main" val="8126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Al ejecutar la aplicación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Ejemplo 2</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fíjate que el texto de los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TextFields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se transfiere a las demás páginas. Esto es así porque la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page1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page2</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el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TextFiled</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se declararon como públicos.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que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page1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tenga acceso a la variable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txtGlobal1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debe indicarse el nombre de la página donde fue creada:</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i="1" dirty="0"/>
              <a:t>	lblGlobal1.Text = B4XPages.MainPage.txtGlobal.Text</a:t>
            </a:r>
          </a:p>
          <a:p>
            <a:pPr algn="just">
              <a:lnSpc>
                <a:spcPct val="107000"/>
              </a:lnSpc>
              <a:spcAft>
                <a:spcPts val="6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donde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lblGlobal1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es una etiqueta que muestra el contenido leído en la pantalla de la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page1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6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Del mismo modo,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Page2</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tiene acceso a la variable txtGlobal1 de la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MainPage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a la variable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txtGlobal2</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de la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Page1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haciendo lo siguiente:</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n-US" dirty="0"/>
              <a:t>	</a:t>
            </a:r>
            <a:r>
              <a:rPr lang="en-US" i="1" dirty="0"/>
              <a:t>lblGlobal1.Text = B4XPages.MainPage.txtGlobal.Text</a:t>
            </a:r>
          </a:p>
          <a:p>
            <a:r>
              <a:rPr lang="en-US" i="1" dirty="0"/>
              <a:t>	lblGlobal2.Text = B4XPages.MainPage.page1.txtGlobal2.Text</a:t>
            </a: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donde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lblGlobal1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lblGlobal2</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son dos etiquetas que muestran los contenidos de dos variables públicas en la pantalla de la page2.</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14</a:t>
            </a:fld>
            <a:endParaRPr lang="el-GR"/>
          </a:p>
        </p:txBody>
      </p:sp>
    </p:spTree>
    <p:extLst>
      <p:ext uri="{BB962C8B-B14F-4D97-AF65-F5344CB8AC3E}">
        <p14:creationId xmlns:p14="http://schemas.microsoft.com/office/powerpoint/2010/main" val="884149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el anterior ejemplo, prueba a cerrar todas las ventanas excepto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MainPage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escribe un nuevo texto y pulsa el botón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Ir a Page1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Verás que el valor mostrado no es el nuevo, sino el primero que escribiste.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Esto sucede porque las B4XPages permanecen en la memoria del ordenador, así que el evento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B4XPage_Created</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no se ejecuta de nuevo cuando volvemos a abrir la página. Para evitar esto, podemos usar el evento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B4XPage_Appear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para volver a leer las variables desde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MainPage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p>
          <a:p>
            <a:pPr lvl="1">
              <a:tabLst>
                <a:tab pos="180340" algn="l"/>
                <a:tab pos="540385" algn="l"/>
                <a:tab pos="900430" algn="l"/>
                <a:tab pos="1260475" algn="l"/>
              </a:tabLst>
            </a:pPr>
            <a:r>
              <a:rPr lang="es-ES_tradnl" sz="1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s-ES_tradnl" sz="1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Sub</a:t>
            </a:r>
            <a:r>
              <a:rPr lang="es-ES_tradnl" sz="18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B4XPage_Appear</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lvl="1">
              <a:tabLst>
                <a:tab pos="180340" algn="l"/>
                <a:tab pos="540385" algn="l"/>
                <a:tab pos="900430" algn="l"/>
                <a:tab pos="1260475" algn="l"/>
              </a:tabLst>
            </a:pPr>
            <a:r>
              <a:rPr lang="es-ES_tradnl" sz="1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lblGlobal1.Text = B4XPages.MainPage.txtGlobal.Text</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pPr lvl="1">
              <a:tabLst>
                <a:tab pos="180340" algn="l"/>
                <a:tab pos="540385" algn="l"/>
                <a:tab pos="900430" algn="l"/>
                <a:tab pos="1260475" algn="l"/>
              </a:tabLst>
            </a:pPr>
            <a:r>
              <a:rPr lang="es-ES_tradnl" sz="1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End</a:t>
            </a:r>
            <a:r>
              <a:rPr lang="es-ES_tradnl" sz="1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Sub</a:t>
            </a:r>
            <a:endParaRPr lang="es-ES" sz="1800" dirty="0">
              <a:effectLst/>
              <a:latin typeface="Courier New" panose="02070309020205020404" pitchFamily="49" charset="0"/>
              <a:ea typeface="Calibri" panose="020F0502020204030204" pitchFamily="34" charset="0"/>
              <a:cs typeface="Liberation Serif" panose="02020603050405020304" pitchFamily="18" charset="0"/>
            </a:endParaRPr>
          </a:p>
          <a:p>
            <a:endParaRPr lang="en-US" dirty="0"/>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Al contrario que el evento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B4XPage_Created</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que se ejecuta una única vez al crear por primera vez la página, el evento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B4XPage_Appear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se ejecuta cada vez que la página aparece en primer plano, con lo que puedes usarlo para transferir variables de unos formularios a otros.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15</a:t>
            </a:fld>
            <a:endParaRPr lang="el-GR"/>
          </a:p>
        </p:txBody>
      </p:sp>
    </p:spTree>
    <p:extLst>
      <p:ext uri="{BB962C8B-B14F-4D97-AF65-F5344CB8AC3E}">
        <p14:creationId xmlns:p14="http://schemas.microsoft.com/office/powerpoint/2010/main" val="1091370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16</a:t>
            </a:fld>
            <a:endParaRPr lang="el-GR"/>
          </a:p>
        </p:txBody>
      </p:sp>
    </p:spTree>
    <p:extLst>
      <p:ext uri="{BB962C8B-B14F-4D97-AF65-F5344CB8AC3E}">
        <p14:creationId xmlns:p14="http://schemas.microsoft.com/office/powerpoint/2010/main" val="109813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n-US" dirty="0"/>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Cuando se crea un nuevo programa con B4XPage, se crea la siguiente estructura de carpetas:</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s-ES_tradnl" dirty="0">
              <a:effectLst/>
            </a:endParaRPr>
          </a:p>
          <a:p>
            <a:pPr algn="just">
              <a:lnSpc>
                <a:spcPct val="107000"/>
              </a:lnSpc>
              <a:spcAft>
                <a:spcPts val="800"/>
              </a:spcAft>
            </a:pPr>
            <a:r>
              <a:rPr lang="es-ES_tradnl" dirty="0">
                <a:effectLst/>
              </a:rPr>
              <a:t>Cada una de las carpetas B4A, B4i y B4J incluye el código necesario para crear aplicaciones para Android, iOS y </a:t>
            </a:r>
            <a:r>
              <a:rPr lang="es-ES_tradnl" dirty="0" err="1">
                <a:effectLst/>
              </a:rPr>
              <a:t>PCs</a:t>
            </a:r>
            <a:r>
              <a:rPr lang="es-ES_tradnl" dirty="0">
                <a:effectLst/>
              </a:rPr>
              <a:t> (Windows, Linux, etc.) respectivamente.</a:t>
            </a:r>
          </a:p>
          <a:p>
            <a:pPr algn="just">
              <a:lnSpc>
                <a:spcPct val="107000"/>
              </a:lnSpc>
              <a:spcAft>
                <a:spcPts val="800"/>
              </a:spcAft>
            </a:pPr>
            <a:endParaRPr lang="es-ES_tradnl"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concreto, en la carpeta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B4J</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está la carpeta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Files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que contiene todos los ficheros creados con el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Diseñador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otros ficheros que se usan al ejecutar el programa como, por ejemplo, las imágenes. El fichero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MainPage</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bjl</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se crea automáticamente al crear la aplicación y es la pantalla de inicio del programa. La carpeta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Shared</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 Files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incluye los ficheros que los 3 tipos de aplicaciones pueden compartir si el programador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desea</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crear una aplicación para Android iOS y PC.</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dirty="0"/>
          </a:p>
          <a:p>
            <a:r>
              <a:rPr lang="es-ES" sz="1200" dirty="0"/>
              <a:t>La carpeta raíz de la aplicación contiene todos los ficheros que crean las diferentes B4XPages de nuestra aplicación</a:t>
            </a:r>
            <a:r>
              <a:rPr lang="en-US" sz="1200" dirty="0"/>
              <a:t>. </a:t>
            </a:r>
          </a:p>
          <a:p>
            <a:endParaRPr lang="en-US" sz="1200" dirty="0"/>
          </a:p>
          <a:p>
            <a:r>
              <a:rPr lang="es-ES" sz="1200" dirty="0"/>
              <a:t>La primera página que se crea debe tener el nombre “B4XMainPage.bas”  y no puede cambiarse; a todas las demás páginas se les puede cambiar el nombre</a:t>
            </a:r>
            <a:r>
              <a:rPr lang="en-US" sz="1200" dirty="0"/>
              <a:t>.</a:t>
            </a: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4</a:t>
            </a:fld>
            <a:endParaRPr lang="el-GR"/>
          </a:p>
        </p:txBody>
      </p:sp>
    </p:spTree>
    <p:extLst>
      <p:ext uri="{BB962C8B-B14F-4D97-AF65-F5344CB8AC3E}">
        <p14:creationId xmlns:p14="http://schemas.microsoft.com/office/powerpoint/2010/main" val="183426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Al crear una nueva aplicación con B4Xpage, se crea automáticamente la primera página cuyo nombre es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B4XMainPage.bas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Además, se crea un formulario (o pantalla de interfaz de usuario) para comunicarse con el usuario (que se llama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MainPage.bjl</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Para gestionar las páginas se crea también un mecanismo llamado B4XPagesManager.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n-US" b="1" dirty="0"/>
          </a:p>
          <a:p>
            <a:pPr>
              <a:lnSpc>
                <a:spcPct val="107000"/>
              </a:lnSpc>
              <a:spcBef>
                <a:spcPts val="200"/>
              </a:spcBef>
            </a:pPr>
            <a:r>
              <a:rPr lang="es-ES_tradnl" sz="18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Qué es </a:t>
            </a:r>
            <a:r>
              <a:rPr lang="es-ES_tradnl" sz="1800" b="1" dirty="0" err="1">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rPr>
              <a:t>Root</a:t>
            </a:r>
            <a:endParaRPr lang="es-ES" sz="1800" b="1" dirty="0">
              <a:solidFill>
                <a:srgbClr val="1F3763"/>
              </a:solidFill>
              <a:effectLst/>
              <a:latin typeface="Verdana" panose="020B060403050404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La variable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Root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es un objeto de la clase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B4XView</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Se encarga de gestionar la pantalla en los diferentes formularios que crea el programador (también está relacionado con la compartición de código en B4J, B4A, B4i). Así, con la sentencia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Root.LoadLayout</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MainPage</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el objeto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Root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carga en pantalla el formulario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MainPage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5</a:t>
            </a:fld>
            <a:endParaRPr lang="el-GR"/>
          </a:p>
        </p:txBody>
      </p:sp>
    </p:spTree>
    <p:extLst>
      <p:ext uri="{BB962C8B-B14F-4D97-AF65-F5344CB8AC3E}">
        <p14:creationId xmlns:p14="http://schemas.microsoft.com/office/powerpoint/2010/main" val="4553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Creamos un formulario desde el menú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Proyecto – Añadir nuevo módulo – Módulo de Clase – B4XPage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lo nombramos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B4XPage1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s-ES_tradnl" sz="1800" dirty="0">
              <a:effectLst/>
              <a:latin typeface="Verdana" panose="020B060403050404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Se creará una clase con el nombre “B4XPage1” más algún código básico para iniciarla. La interfaz de usuario (GUI) no se ha creado aún. Ello se hará después mediante el Diseñador.</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6</a:t>
            </a:fld>
            <a:endParaRPr lang="el-GR"/>
          </a:p>
        </p:txBody>
      </p:sp>
    </p:spTree>
    <p:extLst>
      <p:ext uri="{BB962C8B-B14F-4D97-AF65-F5344CB8AC3E}">
        <p14:creationId xmlns:p14="http://schemas.microsoft.com/office/powerpoint/2010/main" val="1322540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Abre el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Diseñador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y elige en el menú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Archivo</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la opción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Nuevo</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la pestaña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Variantes </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indica las dimensiones del formulario que quieras diseñar y añade una etiqueta y un botón al formulario como se ve en la imagen.</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7</a:t>
            </a:fld>
            <a:endParaRPr lang="el-GR"/>
          </a:p>
        </p:txBody>
      </p:sp>
    </p:spTree>
    <p:extLst>
      <p:ext uri="{BB962C8B-B14F-4D97-AF65-F5344CB8AC3E}">
        <p14:creationId xmlns:p14="http://schemas.microsoft.com/office/powerpoint/2010/main" val="370508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Elige la opción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Herramientas</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Generar</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Miembros para insertar los dos objetos en tu código junto con el evento Clic del botón. Recuerda que esta acción debe hacerse cuando estés en el código de la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B4XPage1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Desde el menú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Archivo – Salvar </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guarda el formulario con el nombre </a:t>
            </a:r>
            <a:r>
              <a:rPr lang="es-ES_tradnl" sz="1800" b="1" dirty="0">
                <a:effectLst/>
                <a:latin typeface="Verdana" panose="020B0604030504040204" pitchFamily="34" charset="0"/>
                <a:ea typeface="Calibri" panose="020F0502020204030204" pitchFamily="34" charset="0"/>
                <a:cs typeface="Times New Roman" panose="02020603050405020304" pitchFamily="18" charset="0"/>
              </a:rPr>
              <a:t>frmPage1</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(puedes elegir un nombre más representativo en otra aplicación).</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_tradnl" dirty="0">
                <a:effectLst/>
              </a:rPr>
              <a:t>Se creará el siguiente código (Imagen 5) y el fichero </a:t>
            </a:r>
            <a:r>
              <a:rPr lang="es-ES_tradnl" b="1" dirty="0">
                <a:effectLst/>
              </a:rPr>
              <a:t>frmPage1.bjl</a:t>
            </a:r>
            <a:r>
              <a:rPr lang="es-ES_tradnl" dirty="0">
                <a:effectLst/>
              </a:rPr>
              <a:t> aparecerá en la carpeta “</a:t>
            </a:r>
            <a:r>
              <a:rPr lang="es-ES_tradnl" b="1" dirty="0">
                <a:effectLst/>
              </a:rPr>
              <a:t>Files</a:t>
            </a:r>
            <a:r>
              <a:rPr lang="es-ES_tradnl" dirty="0">
                <a:effectLst/>
              </a:rPr>
              <a:t>”. </a:t>
            </a:r>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8</a:t>
            </a:fld>
            <a:endParaRPr lang="el-GR"/>
          </a:p>
        </p:txBody>
      </p:sp>
    </p:spTree>
    <p:extLst>
      <p:ext uri="{BB962C8B-B14F-4D97-AF65-F5344CB8AC3E}">
        <p14:creationId xmlns:p14="http://schemas.microsoft.com/office/powerpoint/2010/main" val="3887783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Para enlazar el formulario frmPage1 con B4XPage1 hay que invocar al método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LoadLayout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con la sentencia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Root.LoadLayout</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("frmPage1") dentro del evento B4XPage_Created.</a:t>
            </a:r>
          </a:p>
          <a:p>
            <a:pPr algn="just">
              <a:lnSpc>
                <a:spcPct val="107000"/>
              </a:lnSpc>
              <a:spcAft>
                <a:spcPts val="800"/>
              </a:spcAft>
            </a:pPr>
            <a:endParaRPr lang="es-ES_tradnl" sz="1800" dirty="0">
              <a:effectLst/>
              <a:latin typeface="Verdana" panose="020B060403050404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Los siguientes pasos consistirán en programar el resto de botones y acciones en función de lo que el programa quiera hacer.</a:t>
            </a:r>
          </a:p>
          <a:p>
            <a:pPr algn="just">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 nuestro ejemplo, hemos hecho que se cambie a la pantalla B4XPage1 al hacer clic en un botón de la B4XMainPage y que se vuelva a la B4XMainPage al hacer clic en el botón que hemos creado en la B4XPage1.</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9</a:t>
            </a:fld>
            <a:endParaRPr lang="el-GR"/>
          </a:p>
        </p:txBody>
      </p:sp>
    </p:spTree>
    <p:extLst>
      <p:ext uri="{BB962C8B-B14F-4D97-AF65-F5344CB8AC3E}">
        <p14:creationId xmlns:p14="http://schemas.microsoft.com/office/powerpoint/2010/main" val="1824861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algn="ctr">
              <a:lnSpc>
                <a:spcPct val="107000"/>
              </a:lnSpc>
              <a:spcAft>
                <a:spcPts val="800"/>
              </a:spcAft>
            </a:pP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228600" indent="-228600">
              <a:lnSpc>
                <a:spcPct val="107000"/>
              </a:lnSpc>
              <a:spcAft>
                <a:spcPts val="800"/>
              </a:spcAft>
              <a:buAutoNum type="arabicPeriod"/>
            </a:pPr>
            <a:r>
              <a:rPr lang="es-ES_tradnl" dirty="0">
                <a:effectLst/>
              </a:rPr>
              <a:t>Creamos un objeto de B4XPage1.</a:t>
            </a:r>
          </a:p>
          <a:p>
            <a:pPr marL="228600" indent="-228600">
              <a:lnSpc>
                <a:spcPct val="107000"/>
              </a:lnSpc>
              <a:spcAft>
                <a:spcPts val="800"/>
              </a:spcAft>
              <a:buAutoNum type="arabicPeriod"/>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Invocamos el método </a:t>
            </a:r>
            <a:r>
              <a:rPr lang="es-ES_tradnl" sz="1800" b="1" dirty="0" err="1">
                <a:effectLst/>
                <a:latin typeface="Verdana" panose="020B0604030504040204" pitchFamily="34" charset="0"/>
                <a:ea typeface="Calibri" panose="020F0502020204030204" pitchFamily="34" charset="0"/>
                <a:cs typeface="Times New Roman" panose="02020603050405020304" pitchFamily="18" charset="0"/>
              </a:rPr>
              <a:t>Initialize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para iniciar el objeto que acabamos de crear.</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pPr marL="228600" indent="-228600">
              <a:lnSpc>
                <a:spcPct val="107000"/>
              </a:lnSpc>
              <a:spcAft>
                <a:spcPts val="800"/>
              </a:spcAft>
              <a:buAutoNum type="arabicPeriod"/>
            </a:pPr>
            <a:r>
              <a:rPr lang="es-ES_tradnl" dirty="0">
                <a:effectLst/>
              </a:rPr>
              <a:t>Creamos un identificador para la página (en el ejemplo se llama “Mi primera página”).</a:t>
            </a:r>
            <a:r>
              <a:rPr lang="es-ES" dirty="0">
                <a:effectLst/>
              </a:rPr>
              <a:t> </a:t>
            </a:r>
            <a:endParaRPr lang="es-ES" sz="1800" dirty="0">
              <a:effectLst/>
              <a:latin typeface="Verdana" panose="020B0604030504040204" pitchFamily="34" charset="0"/>
              <a:cs typeface="Times New Roman" panose="02020603050405020304" pitchFamily="18" charset="0"/>
            </a:endParaRPr>
          </a:p>
          <a:p>
            <a:pPr marL="228600" indent="-228600">
              <a:lnSpc>
                <a:spcPct val="107000"/>
              </a:lnSpc>
              <a:spcAft>
                <a:spcPts val="800"/>
              </a:spcAft>
              <a:buAutoNum type="arabicPeriod"/>
            </a:pPr>
            <a:r>
              <a:rPr lang="es-ES_tradnl" dirty="0">
                <a:effectLst/>
              </a:rPr>
              <a:t>Mostramos la nueva página mientras la principal sigue abierta.</a:t>
            </a:r>
            <a:endParaRPr lang="es-ES" dirty="0">
              <a:effectLst/>
            </a:endParaRPr>
          </a:p>
          <a:p>
            <a:pPr marL="228600" indent="-228600">
              <a:lnSpc>
                <a:spcPct val="107000"/>
              </a:lnSpc>
              <a:spcAft>
                <a:spcPts val="800"/>
              </a:spcAft>
              <a:buAutoNum type="arabicPeriod"/>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Entre comentarios, indicamos cómo mostrar la nueva página cerrando la ventana anterior (puedes ver el resultado en la Imagen 7).</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10</a:t>
            </a:fld>
            <a:endParaRPr lang="el-GR"/>
          </a:p>
        </p:txBody>
      </p:sp>
    </p:spTree>
    <p:extLst>
      <p:ext uri="{BB962C8B-B14F-4D97-AF65-F5344CB8AC3E}">
        <p14:creationId xmlns:p14="http://schemas.microsoft.com/office/powerpoint/2010/main" val="380024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Cuando se invoca a una B4XPage, el control del programa se pasa a esa página. Así, para cerrar una página tiene que ocurrir algún evento como, por ejemplo, pulsar un botón o pulsar el botón de cerrar ventana en la esquina superior derecha de la ventana. Normalmente, dependerá de cómo se haya abierto la página:.</a:t>
            </a:r>
            <a:r>
              <a:rPr lang="en-US" dirty="0"/>
              <a:t>	</a:t>
            </a:r>
          </a:p>
          <a:p>
            <a:endParaRPr lang="en-US" dirty="0"/>
          </a:p>
          <a:p>
            <a:pPr algn="just">
              <a:lnSpc>
                <a:spcPct val="107000"/>
              </a:lnSpc>
              <a:spcAft>
                <a:spcPts val="800"/>
              </a:spcAft>
            </a:pPr>
            <a:r>
              <a:rPr lang="es-ES_tradnl" sz="1800" dirty="0">
                <a:effectLst/>
                <a:latin typeface="Verdana" panose="020B0604030504040204" pitchFamily="34" charset="0"/>
                <a:ea typeface="Calibri" panose="020F0502020204030204" pitchFamily="34" charset="0"/>
                <a:cs typeface="Times New Roman" panose="02020603050405020304" pitchFamily="18" charset="0"/>
              </a:rPr>
              <a:t>Con la primera forma se cierra la ventana actual, mientras que con la segunda se abre la página principal (</a:t>
            </a:r>
            <a:r>
              <a:rPr lang="es-ES_tradnl" sz="1800" dirty="0" err="1">
                <a:effectLst/>
                <a:latin typeface="Verdana" panose="020B0604030504040204" pitchFamily="34" charset="0"/>
                <a:ea typeface="Calibri" panose="020F0502020204030204" pitchFamily="34" charset="0"/>
                <a:cs typeface="Times New Roman" panose="02020603050405020304" pitchFamily="18" charset="0"/>
              </a:rPr>
              <a:t>MainPage</a:t>
            </a:r>
            <a:r>
              <a:rPr lang="es-ES_tradnl" sz="1800" dirty="0">
                <a:effectLst/>
                <a:latin typeface="Verdana" panose="020B0604030504040204" pitchFamily="34" charset="0"/>
                <a:ea typeface="Calibri" panose="020F0502020204030204" pitchFamily="34" charset="0"/>
                <a:cs typeface="Times New Roman" panose="02020603050405020304" pitchFamily="18" charset="0"/>
              </a:rPr>
              <a:t>) cuando se cierra la ventana actual. </a:t>
            </a:r>
            <a:endParaRPr lang="es-ES" sz="1800" dirty="0">
              <a:effectLst/>
              <a:latin typeface="Verdana" panose="020B0604030504040204" pitchFamily="34" charset="0"/>
              <a:ea typeface="Calibri" panose="020F0502020204030204" pitchFamily="34" charset="0"/>
              <a:cs typeface="Times New Roman" panose="02020603050405020304" pitchFamily="18" charset="0"/>
            </a:endParaRPr>
          </a:p>
          <a:p>
            <a:endParaRPr lang="el-GR" dirty="0"/>
          </a:p>
        </p:txBody>
      </p:sp>
      <p:sp>
        <p:nvSpPr>
          <p:cNvPr id="4" name="Θέση αριθμού διαφάνειας 3"/>
          <p:cNvSpPr>
            <a:spLocks noGrp="1"/>
          </p:cNvSpPr>
          <p:nvPr>
            <p:ph type="sldNum" sz="quarter" idx="5"/>
          </p:nvPr>
        </p:nvSpPr>
        <p:spPr/>
        <p:txBody>
          <a:bodyPr/>
          <a:lstStyle/>
          <a:p>
            <a:fld id="{CC55FB4C-B738-4A33-B990-641E6E4721E1}" type="slidenum">
              <a:rPr lang="el-GR" smtClean="0"/>
              <a:t>12</a:t>
            </a:fld>
            <a:endParaRPr lang="el-GR"/>
          </a:p>
        </p:txBody>
      </p:sp>
    </p:spTree>
    <p:extLst>
      <p:ext uri="{BB962C8B-B14F-4D97-AF65-F5344CB8AC3E}">
        <p14:creationId xmlns:p14="http://schemas.microsoft.com/office/powerpoint/2010/main" val="315474342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hyperlink" Target="https://creativecommons.org/licenses/by/4.0/" TargetMode="External"/><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19" name="Ορθογώνιο 18">
            <a:extLst>
              <a:ext uri="{FF2B5EF4-FFF2-40B4-BE49-F238E27FC236}">
                <a16:creationId xmlns:a16="http://schemas.microsoft.com/office/drawing/2014/main" id="{B11AC459-012E-4990-9400-5BB9961D79D2}"/>
              </a:ext>
            </a:extLst>
          </p:cNvPr>
          <p:cNvSpPr/>
          <p:nvPr userDrawn="1"/>
        </p:nvSpPr>
        <p:spPr>
          <a:xfrm>
            <a:off x="8605520" y="3921760"/>
            <a:ext cx="3586480" cy="293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8" name="Ορθογώνιο 17">
            <a:extLst>
              <a:ext uri="{FF2B5EF4-FFF2-40B4-BE49-F238E27FC236}">
                <a16:creationId xmlns:a16="http://schemas.microsoft.com/office/drawing/2014/main" id="{FB0CC4EE-5749-49C9-8FB6-0912A9119332}"/>
              </a:ext>
            </a:extLst>
          </p:cNvPr>
          <p:cNvSpPr/>
          <p:nvPr userDrawn="1"/>
        </p:nvSpPr>
        <p:spPr>
          <a:xfrm>
            <a:off x="0" y="-40640"/>
            <a:ext cx="35052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6" name="Γραφικό 15">
            <a:extLst>
              <a:ext uri="{FF2B5EF4-FFF2-40B4-BE49-F238E27FC236}">
                <a16:creationId xmlns:a16="http://schemas.microsoft.com/office/drawing/2014/main" id="{24CDF702-0F84-4A9C-9BE1-A61A1B1022A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0" y="-60960"/>
            <a:ext cx="10754501" cy="5354320"/>
          </a:xfrm>
          <a:prstGeom prst="rect">
            <a:avLst/>
          </a:prstGeom>
        </p:spPr>
      </p:pic>
      <p:sp>
        <p:nvSpPr>
          <p:cNvPr id="2" name="Τίτλος 1">
            <a:extLst>
              <a:ext uri="{FF2B5EF4-FFF2-40B4-BE49-F238E27FC236}">
                <a16:creationId xmlns:a16="http://schemas.microsoft.com/office/drawing/2014/main" id="{DEF2127B-A22A-4E8A-862B-8B15908EFB07}"/>
              </a:ext>
            </a:extLst>
          </p:cNvPr>
          <p:cNvSpPr>
            <a:spLocks noGrp="1"/>
          </p:cNvSpPr>
          <p:nvPr>
            <p:ph type="ctrTitle"/>
          </p:nvPr>
        </p:nvSpPr>
        <p:spPr>
          <a:xfrm>
            <a:off x="1174642" y="500062"/>
            <a:ext cx="10458450" cy="1655762"/>
          </a:xfrm>
        </p:spPr>
        <p:txBody>
          <a:bodyPr anchor="b">
            <a:noAutofit/>
          </a:bodyPr>
          <a:lstStyle>
            <a:lvl1pPr algn="r">
              <a:defRPr sz="4000" b="1">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7C966D58-965E-4FE9-8032-E5A8757DFC1A}"/>
              </a:ext>
            </a:extLst>
          </p:cNvPr>
          <p:cNvSpPr>
            <a:spLocks noGrp="1"/>
          </p:cNvSpPr>
          <p:nvPr>
            <p:ph type="subTitle" idx="1"/>
          </p:nvPr>
        </p:nvSpPr>
        <p:spPr>
          <a:xfrm>
            <a:off x="2489092" y="2547317"/>
            <a:ext cx="9144000" cy="1087791"/>
          </a:xfrm>
        </p:spPr>
        <p:txBody>
          <a:bodyPr/>
          <a:lstStyle>
            <a:lvl1pPr marL="0" indent="0" algn="r">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dirty="0"/>
              <a:t>Κάντε κλικ για να επεξεργαστείτε τον υπότιτλο του υποδείγματος</a:t>
            </a:r>
          </a:p>
        </p:txBody>
      </p:sp>
      <p:sp>
        <p:nvSpPr>
          <p:cNvPr id="14" name="Υπότιτλος 2">
            <a:extLst>
              <a:ext uri="{FF2B5EF4-FFF2-40B4-BE49-F238E27FC236}">
                <a16:creationId xmlns:a16="http://schemas.microsoft.com/office/drawing/2014/main" id="{0F4CAA1F-6039-4F98-8608-83DA5DC79E6F}"/>
              </a:ext>
            </a:extLst>
          </p:cNvPr>
          <p:cNvSpPr txBox="1">
            <a:spLocks/>
          </p:cNvSpPr>
          <p:nvPr userDrawn="1"/>
        </p:nvSpPr>
        <p:spPr>
          <a:xfrm>
            <a:off x="134512" y="5120937"/>
            <a:ext cx="1703166" cy="1087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Verdana" panose="020B0604030504040204" pitchFamily="34" charset="0"/>
                <a:ea typeface="Verdana" panose="020B0604030504040204" pitchFamily="34"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Verdana" panose="020B0604030504040204" pitchFamily="34" charset="0"/>
                <a:ea typeface="Verdana" panose="020B0604030504040204" pitchFamily="34"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Verdana" panose="020B0604030504040204" pitchFamily="34" charset="0"/>
                <a:ea typeface="Verdana" panose="020B060403050404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err="1"/>
              <a:t>Profesor</a:t>
            </a:r>
            <a:r>
              <a:rPr lang="en-US" dirty="0"/>
              <a:t>: </a:t>
            </a:r>
          </a:p>
          <a:p>
            <a:pPr algn="r"/>
            <a:r>
              <a:rPr lang="en-US" dirty="0" err="1"/>
              <a:t>Fecha</a:t>
            </a:r>
            <a:r>
              <a:rPr lang="en-US" dirty="0"/>
              <a:t>: </a:t>
            </a:r>
            <a:endParaRPr lang="el-GR" dirty="0"/>
          </a:p>
        </p:txBody>
      </p:sp>
      <p:pic>
        <p:nvPicPr>
          <p:cNvPr id="17" name="Γραφικό 16">
            <a:extLst>
              <a:ext uri="{FF2B5EF4-FFF2-40B4-BE49-F238E27FC236}">
                <a16:creationId xmlns:a16="http://schemas.microsoft.com/office/drawing/2014/main" id="{00EA142E-D1B7-499E-ADAD-2D2B1843858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72525" y="4114800"/>
            <a:ext cx="3419475" cy="2743200"/>
          </a:xfrm>
          <a:prstGeom prst="rect">
            <a:avLst/>
          </a:prstGeom>
        </p:spPr>
      </p:pic>
      <p:pic>
        <p:nvPicPr>
          <p:cNvPr id="5" name="Εικόνα 4">
            <a:extLst>
              <a:ext uri="{FF2B5EF4-FFF2-40B4-BE49-F238E27FC236}">
                <a16:creationId xmlns:a16="http://schemas.microsoft.com/office/drawing/2014/main" id="{66966CEF-A252-4DB7-8829-1E1FAF23EF5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606022" y="6343483"/>
            <a:ext cx="585978" cy="514517"/>
          </a:xfrm>
          <a:prstGeom prst="rect">
            <a:avLst/>
          </a:prstGeom>
        </p:spPr>
      </p:pic>
      <p:pic>
        <p:nvPicPr>
          <p:cNvPr id="10" name="Εικόνα 9">
            <a:hlinkClick r:id="rId7"/>
            <a:extLst>
              <a:ext uri="{FF2B5EF4-FFF2-40B4-BE49-F238E27FC236}">
                <a16:creationId xmlns:a16="http://schemas.microsoft.com/office/drawing/2014/main" id="{7C9FC214-8FCD-48B5-87C0-B786C9E22A51}"/>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336442" y="6453103"/>
            <a:ext cx="838200" cy="295275"/>
          </a:xfrm>
          <a:prstGeom prst="rect">
            <a:avLst/>
          </a:prstGeom>
        </p:spPr>
      </p:pic>
    </p:spTree>
    <p:extLst>
      <p:ext uri="{BB962C8B-B14F-4D97-AF65-F5344CB8AC3E}">
        <p14:creationId xmlns:p14="http://schemas.microsoft.com/office/powerpoint/2010/main" val="125583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849F63-26F0-4B68-A050-F7CA60D75328}"/>
              </a:ext>
            </a:extLst>
          </p:cNvPr>
          <p:cNvSpPr>
            <a:spLocks noGrp="1"/>
          </p:cNvSpPr>
          <p:nvPr>
            <p:ph type="title"/>
          </p:nvPr>
        </p:nvSpPr>
        <p:spPr>
          <a:xfrm>
            <a:off x="838200" y="136525"/>
            <a:ext cx="10515600" cy="771217"/>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4074419-188B-41BF-A0CD-995BD6FCBDDD}"/>
              </a:ext>
            </a:extLst>
          </p:cNvPr>
          <p:cNvSpPr>
            <a:spLocks noGrp="1"/>
          </p:cNvSpPr>
          <p:nvPr>
            <p:ph idx="1"/>
          </p:nvPr>
        </p:nvSpPr>
        <p:spPr>
          <a:xfrm>
            <a:off x="838200" y="1118586"/>
            <a:ext cx="10515600" cy="5058377"/>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D289619C-D57B-4018-936F-1D76EFE62C8E}"/>
              </a:ext>
            </a:extLst>
          </p:cNvPr>
          <p:cNvSpPr>
            <a:spLocks noGrp="1"/>
          </p:cNvSpPr>
          <p:nvPr>
            <p:ph type="dt" sz="half" idx="10"/>
          </p:nvPr>
        </p:nvSpPr>
        <p:spPr/>
        <p:txBody>
          <a:bodyPr/>
          <a:lstStyle/>
          <a:p>
            <a:fld id="{86F0BDD2-2FE9-4947-8A0F-347E40919148}" type="datetimeFigureOut">
              <a:rPr lang="el-GR" smtClean="0"/>
              <a:t>30/3/2021</a:t>
            </a:fld>
            <a:endParaRPr lang="el-GR"/>
          </a:p>
        </p:txBody>
      </p:sp>
      <p:sp>
        <p:nvSpPr>
          <p:cNvPr id="5" name="Θέση υποσέλιδου 4">
            <a:extLst>
              <a:ext uri="{FF2B5EF4-FFF2-40B4-BE49-F238E27FC236}">
                <a16:creationId xmlns:a16="http://schemas.microsoft.com/office/drawing/2014/main" id="{057C1504-AA3A-4740-AF16-C111F4936AEC}"/>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6" name="Θέση αριθμού διαφάνειας 5">
            <a:extLst>
              <a:ext uri="{FF2B5EF4-FFF2-40B4-BE49-F238E27FC236}">
                <a16:creationId xmlns:a16="http://schemas.microsoft.com/office/drawing/2014/main" id="{6E6BE8BA-A694-45DC-8CC7-390721770A29}"/>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180476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4CBC82C-1290-4F20-8F15-261EBCC85A2D}"/>
              </a:ext>
            </a:extLst>
          </p:cNvPr>
          <p:cNvSpPr>
            <a:spLocks noGrp="1"/>
          </p:cNvSpPr>
          <p:nvPr>
            <p:ph type="title"/>
          </p:nvPr>
        </p:nvSpPr>
        <p:spPr>
          <a:xfrm>
            <a:off x="831850" y="2790825"/>
            <a:ext cx="10515600" cy="1771650"/>
          </a:xfrm>
        </p:spPr>
        <p:txBody>
          <a:bodyPr anchor="b">
            <a:normAutofit/>
          </a:bodyPr>
          <a:lstStyle>
            <a:lvl1pPr>
              <a:defRPr sz="44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60EC0B3-83C2-4486-BD43-6AFAB4AF16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Verdana" panose="020B0604030504040204" pitchFamily="34" charset="0"/>
                <a:ea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131CAF37-DE98-42B5-86D4-E91445E4486A}"/>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30/3/2021</a:t>
            </a:fld>
            <a:endParaRPr lang="el-GR"/>
          </a:p>
        </p:txBody>
      </p:sp>
      <p:sp>
        <p:nvSpPr>
          <p:cNvPr id="5" name="Θέση υποσέλιδου 4">
            <a:extLst>
              <a:ext uri="{FF2B5EF4-FFF2-40B4-BE49-F238E27FC236}">
                <a16:creationId xmlns:a16="http://schemas.microsoft.com/office/drawing/2014/main" id="{372F5ABE-F7B2-4CF0-B7D0-1E53DDE7914F}"/>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p>
        </p:txBody>
      </p:sp>
      <p:sp>
        <p:nvSpPr>
          <p:cNvPr id="6" name="Θέση αριθμού διαφάνειας 5">
            <a:extLst>
              <a:ext uri="{FF2B5EF4-FFF2-40B4-BE49-F238E27FC236}">
                <a16:creationId xmlns:a16="http://schemas.microsoft.com/office/drawing/2014/main" id="{18615C33-2082-4F6F-8D8E-6F75246BCE8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spTree>
    <p:extLst>
      <p:ext uri="{BB962C8B-B14F-4D97-AF65-F5344CB8AC3E}">
        <p14:creationId xmlns:p14="http://schemas.microsoft.com/office/powerpoint/2010/main" val="162510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387F1AB-05A5-4D28-BF43-160DB9E32E22}"/>
              </a:ext>
            </a:extLst>
          </p:cNvPr>
          <p:cNvSpPr>
            <a:spLocks noGrp="1"/>
          </p:cNvSpPr>
          <p:nvPr>
            <p:ph type="title"/>
          </p:nvPr>
        </p:nvSpPr>
        <p:spPr>
          <a:xfrm>
            <a:off x="838200" y="136526"/>
            <a:ext cx="10515600" cy="742364"/>
          </a:xfrm>
        </p:spPr>
        <p:txBody>
          <a:bodyPr>
            <a:normAutofit/>
          </a:bodyPr>
          <a:lstStyle>
            <a:lvl1pPr>
              <a:defRPr sz="3600"/>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474E12A-9A3C-49DB-8349-85BF4F45F131}"/>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A5596B03-2F4D-4E0B-95DB-A7EB290301D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2E44FCD8-AE5B-4ADA-B6EC-05A99498F63D}"/>
              </a:ext>
            </a:extLst>
          </p:cNvPr>
          <p:cNvSpPr>
            <a:spLocks noGrp="1"/>
          </p:cNvSpPr>
          <p:nvPr>
            <p:ph type="dt" sz="half" idx="10"/>
          </p:nvPr>
        </p:nvSpPr>
        <p:spPr/>
        <p:txBody>
          <a:bodyPr/>
          <a:lstStyle/>
          <a:p>
            <a:fld id="{86F0BDD2-2FE9-4947-8A0F-347E40919148}" type="datetimeFigureOut">
              <a:rPr lang="el-GR" smtClean="0"/>
              <a:t>30/3/2021</a:t>
            </a:fld>
            <a:endParaRPr lang="el-GR"/>
          </a:p>
        </p:txBody>
      </p:sp>
      <p:sp>
        <p:nvSpPr>
          <p:cNvPr id="6" name="Θέση υποσέλιδου 5">
            <a:extLst>
              <a:ext uri="{FF2B5EF4-FFF2-40B4-BE49-F238E27FC236}">
                <a16:creationId xmlns:a16="http://schemas.microsoft.com/office/drawing/2014/main" id="{FC06318F-DBC2-4132-84A9-F67733327082}"/>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7" name="Θέση αριθμού διαφάνειας 6">
            <a:extLst>
              <a:ext uri="{FF2B5EF4-FFF2-40B4-BE49-F238E27FC236}">
                <a16:creationId xmlns:a16="http://schemas.microsoft.com/office/drawing/2014/main" id="{17CD9986-D78E-4A15-A75F-5E79C1007D9B}"/>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832348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2A900B-9B5A-492B-84B5-AEBF153EFAEB}"/>
              </a:ext>
            </a:extLst>
          </p:cNvPr>
          <p:cNvSpPr>
            <a:spLocks noGrp="1"/>
          </p:cNvSpPr>
          <p:nvPr>
            <p:ph type="title"/>
          </p:nvPr>
        </p:nvSpPr>
        <p:spPr>
          <a:xfrm>
            <a:off x="838200" y="181177"/>
            <a:ext cx="10515600" cy="82391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921A1656-409D-4494-A3B8-21E8A834DCC6}"/>
              </a:ext>
            </a:extLst>
          </p:cNvPr>
          <p:cNvSpPr>
            <a:spLocks noGrp="1"/>
          </p:cNvSpPr>
          <p:nvPr>
            <p:ph type="body" idx="1"/>
          </p:nvPr>
        </p:nvSpPr>
        <p:spPr>
          <a:xfrm>
            <a:off x="839788" y="1681163"/>
            <a:ext cx="5157787"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dirty="0"/>
              <a:t>Στυλ κειμένου υποδείγματος</a:t>
            </a:r>
          </a:p>
        </p:txBody>
      </p:sp>
      <p:sp>
        <p:nvSpPr>
          <p:cNvPr id="4" name="Θέση περιεχομένου 3">
            <a:extLst>
              <a:ext uri="{FF2B5EF4-FFF2-40B4-BE49-F238E27FC236}">
                <a16:creationId xmlns:a16="http://schemas.microsoft.com/office/drawing/2014/main" id="{9D3F537B-FD46-454C-BFC7-3AD24C83D445}"/>
              </a:ext>
            </a:extLst>
          </p:cNvPr>
          <p:cNvSpPr>
            <a:spLocks noGrp="1"/>
          </p:cNvSpPr>
          <p:nvPr>
            <p:ph sz="half" idx="2"/>
          </p:nvPr>
        </p:nvSpPr>
        <p:spPr>
          <a:xfrm>
            <a:off x="839788" y="2505075"/>
            <a:ext cx="5157787"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5" name="Θέση κειμένου 4">
            <a:extLst>
              <a:ext uri="{FF2B5EF4-FFF2-40B4-BE49-F238E27FC236}">
                <a16:creationId xmlns:a16="http://schemas.microsoft.com/office/drawing/2014/main" id="{5E4E925C-FB94-4105-AE25-A79377647835}"/>
              </a:ext>
            </a:extLst>
          </p:cNvPr>
          <p:cNvSpPr>
            <a:spLocks noGrp="1"/>
          </p:cNvSpPr>
          <p:nvPr>
            <p:ph type="body" sz="quarter" idx="3"/>
          </p:nvPr>
        </p:nvSpPr>
        <p:spPr>
          <a:xfrm>
            <a:off x="6172200" y="1681163"/>
            <a:ext cx="5183188" cy="823912"/>
          </a:xfrm>
        </p:spPr>
        <p:txBody>
          <a:bodyPr anchor="b"/>
          <a:lstStyle>
            <a:lvl1pPr marL="0" indent="0">
              <a:buNone/>
              <a:defRPr sz="2400" b="1">
                <a:latin typeface="Verdana" panose="020B0604030504040204" pitchFamily="34" charset="0"/>
                <a:ea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CE3305DB-55E9-489B-A983-306D17BD16AF}"/>
              </a:ext>
            </a:extLst>
          </p:cNvPr>
          <p:cNvSpPr>
            <a:spLocks noGrp="1"/>
          </p:cNvSpPr>
          <p:nvPr>
            <p:ph sz="quarter" idx="4"/>
          </p:nvPr>
        </p:nvSpPr>
        <p:spPr>
          <a:xfrm>
            <a:off x="6172200" y="2505075"/>
            <a:ext cx="5183188" cy="3684588"/>
          </a:xfrm>
        </p:spPr>
        <p:txBody>
          <a:bodyPr/>
          <a:lstStyle>
            <a:lvl1pPr>
              <a:defRPr>
                <a:latin typeface="Verdana" panose="020B0604030504040204" pitchFamily="34" charset="0"/>
                <a:ea typeface="Verdana" panose="020B0604030504040204" pitchFamily="34" charset="0"/>
              </a:defRPr>
            </a:lvl1pPr>
            <a:lvl2pPr>
              <a:defRPr>
                <a:latin typeface="Verdana" panose="020B0604030504040204" pitchFamily="34" charset="0"/>
                <a:ea typeface="Verdana" panose="020B0604030504040204" pitchFamily="34" charset="0"/>
              </a:defRPr>
            </a:lvl2pPr>
            <a:lvl3pPr>
              <a:defRPr>
                <a:latin typeface="Verdana" panose="020B0604030504040204" pitchFamily="34" charset="0"/>
                <a:ea typeface="Verdana" panose="020B0604030504040204" pitchFamily="34" charset="0"/>
              </a:defRPr>
            </a:lvl3pPr>
            <a:lvl4pPr>
              <a:defRPr>
                <a:latin typeface="Verdana" panose="020B0604030504040204" pitchFamily="34" charset="0"/>
                <a:ea typeface="Verdana" panose="020B0604030504040204" pitchFamily="34" charset="0"/>
              </a:defRPr>
            </a:lvl4pPr>
            <a:lvl5pPr>
              <a:defRPr>
                <a:latin typeface="Verdana" panose="020B0604030504040204" pitchFamily="34" charset="0"/>
                <a:ea typeface="Verdana" panose="020B0604030504040204" pitchFamily="34" charset="0"/>
              </a:defRPr>
            </a:lvl5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B31CCE80-6228-4DD5-B270-5EC35F50FDFB}"/>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30/3/2021</a:t>
            </a:fld>
            <a:endParaRPr lang="el-GR">
              <a:latin typeface="Verdana" panose="020B0604030504040204" pitchFamily="34" charset="0"/>
              <a:ea typeface="Verdana" panose="020B0604030504040204" pitchFamily="34" charset="0"/>
            </a:endParaRPr>
          </a:p>
        </p:txBody>
      </p:sp>
      <p:sp>
        <p:nvSpPr>
          <p:cNvPr id="8" name="Θέση υποσέλιδου 7">
            <a:extLst>
              <a:ext uri="{FF2B5EF4-FFF2-40B4-BE49-F238E27FC236}">
                <a16:creationId xmlns:a16="http://schemas.microsoft.com/office/drawing/2014/main" id="{8C690442-D101-4B82-8865-6D800E687CB5}"/>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9" name="Θέση αριθμού διαφάνειας 8">
            <a:extLst>
              <a:ext uri="{FF2B5EF4-FFF2-40B4-BE49-F238E27FC236}">
                <a16:creationId xmlns:a16="http://schemas.microsoft.com/office/drawing/2014/main" id="{343AE890-A72D-413C-ADF0-D412DC3F82D3}"/>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1938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81D275F-D8C3-47F9-BA4D-A231B57485F8}"/>
              </a:ext>
            </a:extLst>
          </p:cNvPr>
          <p:cNvSpPr>
            <a:spLocks noGrp="1"/>
          </p:cNvSpPr>
          <p:nvPr>
            <p:ph type="title"/>
          </p:nvPr>
        </p:nvSpPr>
        <p:spPr>
          <a:xfrm>
            <a:off x="372862" y="136526"/>
            <a:ext cx="10980938" cy="866652"/>
          </a:xfrm>
        </p:spPr>
        <p:txBody>
          <a:bodyPr>
            <a:normAutofit/>
          </a:bodyPr>
          <a:lstStyle>
            <a:lvl1pPr>
              <a:defRPr sz="32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9218DE2D-BD1C-46E4-A6B6-2CEB799C2A19}"/>
              </a:ext>
            </a:extLst>
          </p:cNvPr>
          <p:cNvSpPr>
            <a:spLocks noGrp="1"/>
          </p:cNvSpPr>
          <p:nvPr>
            <p:ph type="dt" sz="half" idx="10"/>
          </p:nvPr>
        </p:nvSpPr>
        <p:spPr/>
        <p:txBody>
          <a:bodyPr/>
          <a:lstStyle>
            <a:lvl1pPr>
              <a:defRPr sz="1100">
                <a:latin typeface="Verdana" panose="020B0604030504040204" pitchFamily="34" charset="0"/>
                <a:ea typeface="Verdana" panose="020B0604030504040204" pitchFamily="34" charset="0"/>
              </a:defRPr>
            </a:lvl1pPr>
          </a:lstStyle>
          <a:p>
            <a:fld id="{86F0BDD2-2FE9-4947-8A0F-347E40919148}" type="datetimeFigureOut">
              <a:rPr lang="el-GR" smtClean="0"/>
              <a:pPr/>
              <a:t>30/3/2021</a:t>
            </a:fld>
            <a:endParaRPr lang="el-GR" sz="1100"/>
          </a:p>
        </p:txBody>
      </p:sp>
      <p:sp>
        <p:nvSpPr>
          <p:cNvPr id="4" name="Θέση υποσέλιδου 3">
            <a:extLst>
              <a:ext uri="{FF2B5EF4-FFF2-40B4-BE49-F238E27FC236}">
                <a16:creationId xmlns:a16="http://schemas.microsoft.com/office/drawing/2014/main" id="{6E65DA5B-BFFD-4FFE-BEDD-EBC4CA0D8D87}"/>
              </a:ext>
            </a:extLst>
          </p:cNvPr>
          <p:cNvSpPr>
            <a:spLocks noGrp="1"/>
          </p:cNvSpPr>
          <p:nvPr>
            <p:ph type="ftr" sz="quarter" idx="11"/>
          </p:nvPr>
        </p:nvSpPr>
        <p:spPr>
          <a:xfrm>
            <a:off x="4038600" y="6356350"/>
            <a:ext cx="4114800" cy="365125"/>
          </a:xfrm>
          <a:prstGeom prst="rect">
            <a:avLst/>
          </a:prstGeom>
        </p:spPr>
        <p:txBody>
          <a:bodyPr/>
          <a:lstStyle>
            <a:lvl1pPr>
              <a:defRPr sz="1100">
                <a:latin typeface="Verdana" panose="020B0604030504040204" pitchFamily="34" charset="0"/>
                <a:ea typeface="Verdana" panose="020B0604030504040204" pitchFamily="34" charset="0"/>
              </a:defRPr>
            </a:lvl1pPr>
          </a:lstStyle>
          <a:p>
            <a:endParaRPr lang="el-GR" sz="1100"/>
          </a:p>
        </p:txBody>
      </p:sp>
      <p:sp>
        <p:nvSpPr>
          <p:cNvPr id="5" name="Θέση αριθμού διαφάνειας 4">
            <a:extLst>
              <a:ext uri="{FF2B5EF4-FFF2-40B4-BE49-F238E27FC236}">
                <a16:creationId xmlns:a16="http://schemas.microsoft.com/office/drawing/2014/main" id="{36A1EDA5-879C-4363-B06B-7271542089F9}"/>
              </a:ext>
            </a:extLst>
          </p:cNvPr>
          <p:cNvSpPr>
            <a:spLocks noGrp="1"/>
          </p:cNvSpPr>
          <p:nvPr>
            <p:ph type="sldNum" sz="quarter" idx="12"/>
          </p:nvPr>
        </p:nvSpPr>
        <p:spPr/>
        <p:txBody>
          <a:bodyPr/>
          <a:lstStyle>
            <a:lvl1pPr>
              <a:defRPr sz="1100">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sz="1100"/>
          </a:p>
        </p:txBody>
      </p:sp>
    </p:spTree>
    <p:extLst>
      <p:ext uri="{BB962C8B-B14F-4D97-AF65-F5344CB8AC3E}">
        <p14:creationId xmlns:p14="http://schemas.microsoft.com/office/powerpoint/2010/main" val="363492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2BC546EF-E5FC-4E48-A9ED-6A6EAD5B8CC6}"/>
              </a:ext>
            </a:extLst>
          </p:cNvPr>
          <p:cNvSpPr>
            <a:spLocks noGrp="1"/>
          </p:cNvSpPr>
          <p:nvPr>
            <p:ph type="dt" sz="half" idx="10"/>
          </p:nvPr>
        </p:nvSpPr>
        <p:spPr/>
        <p:txBody>
          <a:bodyPr/>
          <a:lstStyle/>
          <a:p>
            <a:fld id="{86F0BDD2-2FE9-4947-8A0F-347E40919148}" type="datetimeFigureOut">
              <a:rPr lang="el-GR" smtClean="0"/>
              <a:t>30/3/2021</a:t>
            </a:fld>
            <a:endParaRPr lang="el-GR"/>
          </a:p>
        </p:txBody>
      </p:sp>
      <p:sp>
        <p:nvSpPr>
          <p:cNvPr id="3" name="Θέση υποσέλιδου 2">
            <a:extLst>
              <a:ext uri="{FF2B5EF4-FFF2-40B4-BE49-F238E27FC236}">
                <a16:creationId xmlns:a16="http://schemas.microsoft.com/office/drawing/2014/main" id="{D880A407-EBDA-4698-9B55-ACD61B5ADEBB}"/>
              </a:ext>
            </a:extLst>
          </p:cNvPr>
          <p:cNvSpPr>
            <a:spLocks noGrp="1"/>
          </p:cNvSpPr>
          <p:nvPr>
            <p:ph type="ftr" sz="quarter" idx="11"/>
          </p:nvPr>
        </p:nvSpPr>
        <p:spPr>
          <a:xfrm>
            <a:off x="4038600" y="6356350"/>
            <a:ext cx="4114800" cy="365125"/>
          </a:xfrm>
          <a:prstGeom prst="rect">
            <a:avLst/>
          </a:prstGeom>
        </p:spPr>
        <p:txBody>
          <a:bodyPr/>
          <a:lstStyle/>
          <a:p>
            <a:endParaRPr lang="el-GR"/>
          </a:p>
        </p:txBody>
      </p:sp>
      <p:sp>
        <p:nvSpPr>
          <p:cNvPr id="4" name="Θέση αριθμού διαφάνειας 3">
            <a:extLst>
              <a:ext uri="{FF2B5EF4-FFF2-40B4-BE49-F238E27FC236}">
                <a16:creationId xmlns:a16="http://schemas.microsoft.com/office/drawing/2014/main" id="{BE8E8199-9566-40AC-BBAC-54B938380D6A}"/>
              </a:ext>
            </a:extLst>
          </p:cNvPr>
          <p:cNvSpPr>
            <a:spLocks noGrp="1"/>
          </p:cNvSpPr>
          <p:nvPr>
            <p:ph type="sldNum" sz="quarter" idx="12"/>
          </p:nvPr>
        </p:nvSpPr>
        <p:spPr/>
        <p:txBody>
          <a:bodyPr/>
          <a:lstStyle/>
          <a:p>
            <a:fld id="{F9728FE4-F993-4AA7-8D32-92FBEBDEE1A7}" type="slidenum">
              <a:rPr lang="el-GR" smtClean="0"/>
              <a:t>‹Nº›</a:t>
            </a:fld>
            <a:endParaRPr lang="el-GR"/>
          </a:p>
        </p:txBody>
      </p:sp>
    </p:spTree>
    <p:extLst>
      <p:ext uri="{BB962C8B-B14F-4D97-AF65-F5344CB8AC3E}">
        <p14:creationId xmlns:p14="http://schemas.microsoft.com/office/powerpoint/2010/main" val="3707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70E1B49-B613-4C5B-922A-22EC2861CBD9}"/>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05E8EA9-3430-4FC2-8A82-64D9E7D87DA4}"/>
              </a:ext>
            </a:extLst>
          </p:cNvPr>
          <p:cNvSpPr>
            <a:spLocks noGrp="1"/>
          </p:cNvSpPr>
          <p:nvPr>
            <p:ph idx="1"/>
          </p:nvPr>
        </p:nvSpPr>
        <p:spPr>
          <a:xfrm>
            <a:off x="5183188" y="987425"/>
            <a:ext cx="6172200" cy="4873625"/>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400">
                <a:latin typeface="Verdana" panose="020B0604030504040204" pitchFamily="34" charset="0"/>
                <a:ea typeface="Verdana" panose="020B0604030504040204" pitchFamily="34" charset="0"/>
              </a:defRPr>
            </a:lvl3pPr>
            <a:lvl4pPr>
              <a:defRPr sz="2000">
                <a:latin typeface="Verdana" panose="020B0604030504040204" pitchFamily="34" charset="0"/>
                <a:ea typeface="Verdana" panose="020B0604030504040204" pitchFamily="34" charset="0"/>
              </a:defRPr>
            </a:lvl4pPr>
            <a:lvl5pPr>
              <a:defRPr sz="20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κειμένου 3">
            <a:extLst>
              <a:ext uri="{FF2B5EF4-FFF2-40B4-BE49-F238E27FC236}">
                <a16:creationId xmlns:a16="http://schemas.microsoft.com/office/drawing/2014/main" id="{2A9B4ED1-4E8B-4218-99CC-82925C0F464D}"/>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037BA96-41B6-40EB-B9D0-4A07E9D8FDA5}"/>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30/3/2021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E993C2C8-FFB5-4154-9A9E-F3473E2D9F47}"/>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59B4D5BE-18A6-4E88-BC85-D0D749429E8D}"/>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8165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DC7CC-6405-4832-B15B-1582B7D93915}"/>
              </a:ext>
            </a:extLst>
          </p:cNvPr>
          <p:cNvSpPr>
            <a:spLocks noGrp="1"/>
          </p:cNvSpPr>
          <p:nvPr>
            <p:ph type="title"/>
          </p:nvPr>
        </p:nvSpPr>
        <p:spPr>
          <a:xfrm>
            <a:off x="839788" y="457200"/>
            <a:ext cx="3932237" cy="1600200"/>
          </a:xfrm>
        </p:spPr>
        <p:txBody>
          <a:bodyPr anchor="b">
            <a:noAutofit/>
          </a:bodyPr>
          <a:lstStyle>
            <a:lvl1pPr>
              <a:defRPr sz="2800">
                <a:latin typeface="Verdana" panose="020B0604030504040204" pitchFamily="34" charset="0"/>
                <a:ea typeface="Verdana" panose="020B0604030504040204" pitchFamily="34" charset="0"/>
              </a:defRPr>
            </a:lvl1pPr>
          </a:lstStyle>
          <a:p>
            <a:r>
              <a:rPr lang="el-GR" dirty="0"/>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4F384AAB-5615-4433-917C-971C23344D81}"/>
              </a:ext>
            </a:extLst>
          </p:cNvPr>
          <p:cNvSpPr>
            <a:spLocks noGrp="1"/>
          </p:cNvSpPr>
          <p:nvPr>
            <p:ph type="pic" idx="1"/>
          </p:nvPr>
        </p:nvSpPr>
        <p:spPr>
          <a:xfrm>
            <a:off x="5183188" y="987425"/>
            <a:ext cx="6172200" cy="4873625"/>
          </a:xfrm>
        </p:spPr>
        <p:txBody>
          <a:bodyPr/>
          <a:lstStyle>
            <a:lvl1pPr marL="0" indent="0">
              <a:buNone/>
              <a:defRPr sz="3200">
                <a:latin typeface="Verdana" panose="020B0604030504040204" pitchFamily="34" charset="0"/>
                <a:ea typeface="Verdana" panose="020B060403050404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357D8672-3EF9-496D-A77B-B11F4FDACAD9}"/>
              </a:ext>
            </a:extLst>
          </p:cNvPr>
          <p:cNvSpPr>
            <a:spLocks noGrp="1"/>
          </p:cNvSpPr>
          <p:nvPr>
            <p:ph type="body" sz="half" idx="2"/>
          </p:nvPr>
        </p:nvSpPr>
        <p:spPr>
          <a:xfrm>
            <a:off x="839788" y="2057400"/>
            <a:ext cx="3932237" cy="3811588"/>
          </a:xfrm>
        </p:spPr>
        <p:txBody>
          <a:bodyPr/>
          <a:lstStyle>
            <a:lvl1pPr marL="0" indent="0">
              <a:buNone/>
              <a:defRPr sz="1600">
                <a:latin typeface="Verdana" panose="020B0604030504040204" pitchFamily="34" charset="0"/>
                <a:ea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FFABA2C-4DBE-4A0A-9533-731E59F46089}"/>
              </a:ext>
            </a:extLst>
          </p:cNvPr>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86F0BDD2-2FE9-4947-8A0F-347E40919148}" type="datetimeFigureOut">
              <a:rPr lang="el-GR" smtClean="0"/>
              <a:pPr/>
              <a:t>30/3/2021</a:t>
            </a:fld>
            <a:endParaRPr lang="el-GR">
              <a:latin typeface="Verdana" panose="020B0604030504040204" pitchFamily="34" charset="0"/>
              <a:ea typeface="Verdana" panose="020B0604030504040204" pitchFamily="34" charset="0"/>
            </a:endParaRPr>
          </a:p>
        </p:txBody>
      </p:sp>
      <p:sp>
        <p:nvSpPr>
          <p:cNvPr id="6" name="Θέση υποσέλιδου 5">
            <a:extLst>
              <a:ext uri="{FF2B5EF4-FFF2-40B4-BE49-F238E27FC236}">
                <a16:creationId xmlns:a16="http://schemas.microsoft.com/office/drawing/2014/main" id="{541225EC-0FEC-4280-9DAE-C3D03B1D170A}"/>
              </a:ext>
            </a:extLst>
          </p:cNvPr>
          <p:cNvSpPr>
            <a:spLocks noGrp="1"/>
          </p:cNvSpPr>
          <p:nvPr>
            <p:ph type="ftr" sz="quarter" idx="11"/>
          </p:nvPr>
        </p:nvSpPr>
        <p:spPr>
          <a:xfrm>
            <a:off x="4038600" y="6356350"/>
            <a:ext cx="4114800" cy="365125"/>
          </a:xfrm>
          <a:prstGeom prst="rect">
            <a:avLst/>
          </a:prstGeom>
        </p:spPr>
        <p:txBody>
          <a:bodyPr/>
          <a:lstStyle>
            <a:lvl1pPr>
              <a:defRPr>
                <a:latin typeface="Verdana" panose="020B0604030504040204" pitchFamily="34" charset="0"/>
                <a:ea typeface="Verdana" panose="020B0604030504040204" pitchFamily="34" charset="0"/>
              </a:defRPr>
            </a:lvl1pPr>
          </a:lstStyle>
          <a:p>
            <a:endParaRPr lang="el-GR">
              <a:latin typeface="Verdana" panose="020B0604030504040204" pitchFamily="34" charset="0"/>
              <a:ea typeface="Verdana" panose="020B0604030504040204" pitchFamily="34" charset="0"/>
            </a:endParaRPr>
          </a:p>
        </p:txBody>
      </p:sp>
      <p:sp>
        <p:nvSpPr>
          <p:cNvPr id="7" name="Θέση αριθμού διαφάνειας 6">
            <a:extLst>
              <a:ext uri="{FF2B5EF4-FFF2-40B4-BE49-F238E27FC236}">
                <a16:creationId xmlns:a16="http://schemas.microsoft.com/office/drawing/2014/main" id="{A9539918-7522-4BB5-9393-3D8145DF64B8}"/>
              </a:ext>
            </a:extLst>
          </p:cNvPr>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25679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Γραφικό 12">
            <a:extLst>
              <a:ext uri="{FF2B5EF4-FFF2-40B4-BE49-F238E27FC236}">
                <a16:creationId xmlns:a16="http://schemas.microsoft.com/office/drawing/2014/main" id="{ADEC3B4E-1FD4-4733-A4BC-46F392A21E13}"/>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0"/>
            <a:ext cx="12192000" cy="6858000"/>
          </a:xfrm>
          <a:prstGeom prst="rect">
            <a:avLst/>
          </a:prstGeom>
        </p:spPr>
      </p:pic>
      <p:sp>
        <p:nvSpPr>
          <p:cNvPr id="2" name="Θέση τίτλου 1">
            <a:extLst>
              <a:ext uri="{FF2B5EF4-FFF2-40B4-BE49-F238E27FC236}">
                <a16:creationId xmlns:a16="http://schemas.microsoft.com/office/drawing/2014/main" id="{6BB32483-7988-47C3-BE95-B2EA95E8BF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dirty="0"/>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8B8816C2-025D-4AB5-B83A-B26184E74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dirty="0"/>
              <a:t>Στυλ κειμένου υποδείγματος</a:t>
            </a:r>
          </a:p>
          <a:p>
            <a:pPr lvl="1"/>
            <a:r>
              <a:rPr lang="el-GR" dirty="0"/>
              <a:t>Δεύτερο επίπεδο</a:t>
            </a:r>
          </a:p>
          <a:p>
            <a:pPr lvl="2"/>
            <a:r>
              <a:rPr lang="el-GR" dirty="0"/>
              <a:t>Τρίτο επίπεδο</a:t>
            </a:r>
          </a:p>
          <a:p>
            <a:pPr lvl="3"/>
            <a:r>
              <a:rPr lang="el-GR" dirty="0"/>
              <a:t>Τέταρτο επίπεδο</a:t>
            </a:r>
          </a:p>
          <a:p>
            <a:pPr lvl="4"/>
            <a:r>
              <a:rPr lang="el-GR" dirty="0"/>
              <a:t>Πέμπτο επίπεδο</a:t>
            </a:r>
          </a:p>
        </p:txBody>
      </p:sp>
      <p:sp>
        <p:nvSpPr>
          <p:cNvPr id="4" name="Θέση ημερομηνίας 3">
            <a:extLst>
              <a:ext uri="{FF2B5EF4-FFF2-40B4-BE49-F238E27FC236}">
                <a16:creationId xmlns:a16="http://schemas.microsoft.com/office/drawing/2014/main" id="{1ECFDF84-8E06-426B-9311-A48A1D0F83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86F0BDD2-2FE9-4947-8A0F-347E40919148}" type="datetimeFigureOut">
              <a:rPr lang="el-GR" smtClean="0"/>
              <a:pPr/>
              <a:t>30/3/2021</a:t>
            </a:fld>
            <a:endParaRPr lang="el-GR"/>
          </a:p>
        </p:txBody>
      </p:sp>
      <p:sp>
        <p:nvSpPr>
          <p:cNvPr id="6" name="Θέση αριθμού διαφάνειας 5">
            <a:extLst>
              <a:ext uri="{FF2B5EF4-FFF2-40B4-BE49-F238E27FC236}">
                <a16:creationId xmlns:a16="http://schemas.microsoft.com/office/drawing/2014/main" id="{8897C29E-5D8B-4F1E-A3EA-06C85C79AF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F9728FE4-F993-4AA7-8D32-92FBEBDEE1A7}" type="slidenum">
              <a:rPr lang="el-GR" smtClean="0"/>
              <a:pPr/>
              <a:t>‹Nº›</a:t>
            </a:fld>
            <a:endParaRPr lang="el-GR"/>
          </a:p>
        </p:txBody>
      </p:sp>
      <p:pic>
        <p:nvPicPr>
          <p:cNvPr id="9" name="Εικόνα 8">
            <a:extLst>
              <a:ext uri="{FF2B5EF4-FFF2-40B4-BE49-F238E27FC236}">
                <a16:creationId xmlns:a16="http://schemas.microsoft.com/office/drawing/2014/main" id="{DE18E044-0FAE-40AD-ACEA-6C6FE640725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645496" y="6288008"/>
            <a:ext cx="440313" cy="440313"/>
          </a:xfrm>
          <a:prstGeom prst="rect">
            <a:avLst/>
          </a:prstGeom>
        </p:spPr>
      </p:pic>
      <p:sp>
        <p:nvSpPr>
          <p:cNvPr id="10" name="TextBox 9">
            <a:extLst>
              <a:ext uri="{FF2B5EF4-FFF2-40B4-BE49-F238E27FC236}">
                <a16:creationId xmlns:a16="http://schemas.microsoft.com/office/drawing/2014/main" id="{DBBE44CD-BE87-443A-8AD8-C33B6B83B7E4}"/>
              </a:ext>
            </a:extLst>
          </p:cNvPr>
          <p:cNvSpPr txBox="1"/>
          <p:nvPr userDrawn="1"/>
        </p:nvSpPr>
        <p:spPr>
          <a:xfrm>
            <a:off x="5024254" y="6356350"/>
            <a:ext cx="2652896" cy="369332"/>
          </a:xfrm>
          <a:prstGeom prst="rect">
            <a:avLst/>
          </a:prstGeom>
          <a:noFill/>
        </p:spPr>
        <p:txBody>
          <a:bodyPr wrap="square" rtlCol="0">
            <a:spAutoFit/>
          </a:bodyPr>
          <a:lstStyle/>
          <a:p>
            <a:r>
              <a:rPr lang="en-US" sz="1800" dirty="0">
                <a:latin typeface="Verdana" panose="020B0604030504040204" pitchFamily="34" charset="0"/>
                <a:ea typeface="Verdana" panose="020B0604030504040204" pitchFamily="34" charset="0"/>
              </a:rPr>
              <a:t>Anywhere Software</a:t>
            </a:r>
            <a:endParaRPr lang="el-GR" sz="1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1814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680318F-C946-4161-B0ED-33C84BFAEFD7}"/>
              </a:ext>
            </a:extLst>
          </p:cNvPr>
          <p:cNvSpPr>
            <a:spLocks noGrp="1"/>
          </p:cNvSpPr>
          <p:nvPr>
            <p:ph type="ctrTitle"/>
          </p:nvPr>
        </p:nvSpPr>
        <p:spPr/>
        <p:txBody>
          <a:bodyPr/>
          <a:lstStyle/>
          <a:p>
            <a:r>
              <a:rPr lang="en-US" dirty="0" err="1"/>
              <a:t>Programando</a:t>
            </a:r>
            <a:r>
              <a:rPr lang="en-US" dirty="0"/>
              <a:t> con B4X</a:t>
            </a:r>
            <a:endParaRPr lang="el-GR" dirty="0"/>
          </a:p>
        </p:txBody>
      </p:sp>
      <p:sp>
        <p:nvSpPr>
          <p:cNvPr id="3" name="Υπότιτλος 2">
            <a:extLst>
              <a:ext uri="{FF2B5EF4-FFF2-40B4-BE49-F238E27FC236}">
                <a16:creationId xmlns:a16="http://schemas.microsoft.com/office/drawing/2014/main" id="{65D9E9BE-B890-4079-A4D7-6B3A5BBBFD95}"/>
              </a:ext>
            </a:extLst>
          </p:cNvPr>
          <p:cNvSpPr>
            <a:spLocks noGrp="1"/>
          </p:cNvSpPr>
          <p:nvPr>
            <p:ph type="subTitle" idx="1"/>
          </p:nvPr>
        </p:nvSpPr>
        <p:spPr>
          <a:xfrm>
            <a:off x="2489092" y="2547317"/>
            <a:ext cx="9144000" cy="699975"/>
          </a:xfrm>
        </p:spPr>
        <p:txBody>
          <a:bodyPr>
            <a:normAutofit/>
          </a:bodyPr>
          <a:lstStyle/>
          <a:p>
            <a:r>
              <a:rPr lang="en-US" sz="2800" b="1" kern="0" dirty="0" err="1">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Tema</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2800" b="1" kern="0" dirty="0">
                <a:solidFill>
                  <a:srgbClr val="2F5496"/>
                </a:solidFill>
                <a:ea typeface="Times New Roman" panose="02020603050405020304" pitchFamily="18" charset="0"/>
                <a:cs typeface="Times New Roman" panose="02020603050405020304" pitchFamily="18" charset="0"/>
              </a:rPr>
              <a:t>10</a:t>
            </a:r>
            <a:r>
              <a:rPr lang="en-US" sz="2800" b="1" kern="0" dirty="0">
                <a:solidFill>
                  <a:srgbClr val="2F5496"/>
                </a:solidFill>
                <a:effectLst/>
                <a:latin typeface="Verdana" panose="020B0604030504040204" pitchFamily="34" charset="0"/>
                <a:ea typeface="Times New Roman" panose="02020603050405020304" pitchFamily="18" charset="0"/>
                <a:cs typeface="Times New Roman" panose="02020603050405020304" pitchFamily="18" charset="0"/>
              </a:rPr>
              <a:t> – </a:t>
            </a:r>
            <a:r>
              <a:rPr lang="en-US" sz="2800" b="1" kern="0" dirty="0">
                <a:solidFill>
                  <a:srgbClr val="2F5496"/>
                </a:solidFill>
                <a:ea typeface="Times New Roman" panose="02020603050405020304" pitchFamily="18" charset="0"/>
                <a:cs typeface="Times New Roman" panose="02020603050405020304" pitchFamily="18" charset="0"/>
              </a:rPr>
              <a:t>B4XPages</a:t>
            </a:r>
            <a:endParaRPr lang="el-GR" sz="3600" dirty="0"/>
          </a:p>
        </p:txBody>
      </p:sp>
      <p:sp>
        <p:nvSpPr>
          <p:cNvPr id="4" name="TextBox 3">
            <a:extLst>
              <a:ext uri="{FF2B5EF4-FFF2-40B4-BE49-F238E27FC236}">
                <a16:creationId xmlns:a16="http://schemas.microsoft.com/office/drawing/2014/main" id="{77B7F15E-4F2E-4AB2-85F1-DBA7AE356FDE}"/>
              </a:ext>
            </a:extLst>
          </p:cNvPr>
          <p:cNvSpPr txBox="1"/>
          <p:nvPr/>
        </p:nvSpPr>
        <p:spPr>
          <a:xfrm>
            <a:off x="1748894" y="5095781"/>
            <a:ext cx="2831976" cy="461665"/>
          </a:xfrm>
          <a:prstGeom prst="rect">
            <a:avLst/>
          </a:prstGeom>
          <a:noFill/>
        </p:spPr>
        <p:txBody>
          <a:bodyPr wrap="square" rtlCol="0">
            <a:spAutoFit/>
          </a:bodyPr>
          <a:lstStyle/>
          <a:p>
            <a:r>
              <a:rPr lang="en-US" sz="2400" dirty="0"/>
              <a:t>Anywhere Software</a:t>
            </a:r>
            <a:endParaRPr lang="el-GR" sz="2400" dirty="0"/>
          </a:p>
        </p:txBody>
      </p:sp>
      <p:sp>
        <p:nvSpPr>
          <p:cNvPr id="5" name="TextBox 4">
            <a:extLst>
              <a:ext uri="{FF2B5EF4-FFF2-40B4-BE49-F238E27FC236}">
                <a16:creationId xmlns:a16="http://schemas.microsoft.com/office/drawing/2014/main" id="{29DB9695-B73B-4151-93E6-4C3E1A048403}"/>
              </a:ext>
            </a:extLst>
          </p:cNvPr>
          <p:cNvSpPr txBox="1"/>
          <p:nvPr/>
        </p:nvSpPr>
        <p:spPr>
          <a:xfrm>
            <a:off x="2140999" y="5594412"/>
            <a:ext cx="2130641" cy="369332"/>
          </a:xfrm>
          <a:prstGeom prst="rect">
            <a:avLst/>
          </a:prstGeom>
          <a:noFill/>
        </p:spPr>
        <p:txBody>
          <a:bodyPr wrap="square" rtlCol="0">
            <a:spAutoFit/>
          </a:bodyPr>
          <a:lstStyle/>
          <a:p>
            <a:endParaRPr lang="el-GR" dirty="0"/>
          </a:p>
        </p:txBody>
      </p:sp>
      <p:sp>
        <p:nvSpPr>
          <p:cNvPr id="6" name="TextBox 5">
            <a:extLst>
              <a:ext uri="{FF2B5EF4-FFF2-40B4-BE49-F238E27FC236}">
                <a16:creationId xmlns:a16="http://schemas.microsoft.com/office/drawing/2014/main" id="{28C857C2-D32A-4976-8535-00FC78F18D3F}"/>
              </a:ext>
            </a:extLst>
          </p:cNvPr>
          <p:cNvSpPr txBox="1"/>
          <p:nvPr/>
        </p:nvSpPr>
        <p:spPr>
          <a:xfrm>
            <a:off x="1748894" y="5547947"/>
            <a:ext cx="2831976" cy="461665"/>
          </a:xfrm>
          <a:prstGeom prst="rect">
            <a:avLst/>
          </a:prstGeom>
          <a:noFill/>
        </p:spPr>
        <p:txBody>
          <a:bodyPr wrap="square" rtlCol="0">
            <a:spAutoFit/>
          </a:bodyPr>
          <a:lstStyle/>
          <a:p>
            <a:r>
              <a:rPr lang="en-US" sz="2400" dirty="0" err="1"/>
              <a:t>marzo</a:t>
            </a:r>
            <a:r>
              <a:rPr lang="en-US" sz="2400" dirty="0"/>
              <a:t> 2021</a:t>
            </a:r>
            <a:endParaRPr lang="el-GR" sz="2400" dirty="0"/>
          </a:p>
        </p:txBody>
      </p:sp>
    </p:spTree>
    <p:extLst>
      <p:ext uri="{BB962C8B-B14F-4D97-AF65-F5344CB8AC3E}">
        <p14:creationId xmlns:p14="http://schemas.microsoft.com/office/powerpoint/2010/main" val="409948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Ορθογώνιο 13">
            <a:extLst>
              <a:ext uri="{FF2B5EF4-FFF2-40B4-BE49-F238E27FC236}">
                <a16:creationId xmlns:a16="http://schemas.microsoft.com/office/drawing/2014/main" id="{994F2977-643C-47E0-9E09-36503B5981D3}"/>
              </a:ext>
            </a:extLst>
          </p:cNvPr>
          <p:cNvSpPr/>
          <p:nvPr/>
        </p:nvSpPr>
        <p:spPr>
          <a:xfrm>
            <a:off x="6692906" y="4813052"/>
            <a:ext cx="5437231" cy="1197529"/>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Ορθογώνιο 12">
            <a:extLst>
              <a:ext uri="{FF2B5EF4-FFF2-40B4-BE49-F238E27FC236}">
                <a16:creationId xmlns:a16="http://schemas.microsoft.com/office/drawing/2014/main" id="{AEB31B0F-81EB-49AC-986C-216CC832F71A}"/>
              </a:ext>
            </a:extLst>
          </p:cNvPr>
          <p:cNvSpPr/>
          <p:nvPr/>
        </p:nvSpPr>
        <p:spPr>
          <a:xfrm>
            <a:off x="6692907" y="3911230"/>
            <a:ext cx="5437231" cy="866653"/>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Ορθογώνιο 11">
            <a:extLst>
              <a:ext uri="{FF2B5EF4-FFF2-40B4-BE49-F238E27FC236}">
                <a16:creationId xmlns:a16="http://schemas.microsoft.com/office/drawing/2014/main" id="{0FECBF33-641C-48AB-9E05-4288EA474A5E}"/>
              </a:ext>
            </a:extLst>
          </p:cNvPr>
          <p:cNvSpPr/>
          <p:nvPr/>
        </p:nvSpPr>
        <p:spPr>
          <a:xfrm>
            <a:off x="6666216" y="2678532"/>
            <a:ext cx="5437231" cy="1197529"/>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1" name="Ορθογώνιο 10">
            <a:extLst>
              <a:ext uri="{FF2B5EF4-FFF2-40B4-BE49-F238E27FC236}">
                <a16:creationId xmlns:a16="http://schemas.microsoft.com/office/drawing/2014/main" id="{79710B95-6275-4EF7-BFB2-30F3F569A6CB}"/>
              </a:ext>
            </a:extLst>
          </p:cNvPr>
          <p:cNvSpPr/>
          <p:nvPr/>
        </p:nvSpPr>
        <p:spPr>
          <a:xfrm>
            <a:off x="6692908" y="1788561"/>
            <a:ext cx="5437231" cy="866652"/>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Ορθογώνιο 7">
            <a:extLst>
              <a:ext uri="{FF2B5EF4-FFF2-40B4-BE49-F238E27FC236}">
                <a16:creationId xmlns:a16="http://schemas.microsoft.com/office/drawing/2014/main" id="{77D727C5-7119-4FA2-AE4D-6D98CC4245FD}"/>
              </a:ext>
            </a:extLst>
          </p:cNvPr>
          <p:cNvSpPr/>
          <p:nvPr/>
        </p:nvSpPr>
        <p:spPr>
          <a:xfrm>
            <a:off x="6710977" y="882589"/>
            <a:ext cx="5437231" cy="866652"/>
          </a:xfrm>
          <a:prstGeom prst="rect">
            <a:avLst/>
          </a:prstGeom>
          <a:solidFill>
            <a:srgbClr val="FE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146DAA1B-522F-4FCD-B51C-B642FB651710}"/>
              </a:ext>
            </a:extLst>
          </p:cNvPr>
          <p:cNvSpPr>
            <a:spLocks noGrp="1"/>
          </p:cNvSpPr>
          <p:nvPr>
            <p:ph type="title"/>
          </p:nvPr>
        </p:nvSpPr>
        <p:spPr/>
        <p:txBody>
          <a:bodyPr/>
          <a:lstStyle/>
          <a:p>
            <a:r>
              <a:rPr lang="es-ES" dirty="0"/>
              <a:t>Invocar a una nueva B4XPage</a:t>
            </a:r>
            <a:endParaRPr lang="el-GR" dirty="0"/>
          </a:p>
        </p:txBody>
      </p:sp>
      <p:sp>
        <p:nvSpPr>
          <p:cNvPr id="9" name="TextBox 8">
            <a:extLst>
              <a:ext uri="{FF2B5EF4-FFF2-40B4-BE49-F238E27FC236}">
                <a16:creationId xmlns:a16="http://schemas.microsoft.com/office/drawing/2014/main" id="{4767654E-7AF1-48CB-86EE-6C81169E5253}"/>
              </a:ext>
            </a:extLst>
          </p:cNvPr>
          <p:cNvSpPr txBox="1"/>
          <p:nvPr/>
        </p:nvSpPr>
        <p:spPr>
          <a:xfrm>
            <a:off x="6710977" y="921909"/>
            <a:ext cx="5208147" cy="5107232"/>
          </a:xfrm>
          <a:prstGeom prst="rect">
            <a:avLst/>
          </a:prstGeom>
          <a:noFill/>
        </p:spPr>
        <p:txBody>
          <a:bodyPr wrap="square">
            <a:spAutoFit/>
          </a:bodyPr>
          <a:lstStyle/>
          <a:p>
            <a:pPr marL="342900" lvl="0" indent="-342900">
              <a:lnSpc>
                <a:spcPct val="107000"/>
              </a:lnSpc>
              <a:spcBef>
                <a:spcPts val="600"/>
              </a:spcBef>
              <a:buFont typeface="+mj-lt"/>
              <a:buAutoNum type="arabicPeriod"/>
            </a:pPr>
            <a:r>
              <a:rPr lang="es-ES" sz="2400" dirty="0">
                <a:effectLst/>
                <a:latin typeface="Verdana" panose="020B0604030504040204" pitchFamily="34" charset="0"/>
                <a:ea typeface="Verdana" panose="020B0604030504040204" pitchFamily="34" charset="0"/>
              </a:rPr>
              <a:t>Creamos un objeto de la clase B4XPage1</a:t>
            </a:r>
            <a:r>
              <a:rPr lang="el-GR" sz="2400" dirty="0">
                <a:effectLst/>
                <a:latin typeface="Verdana" panose="020B0604030504040204" pitchFamily="34" charset="0"/>
                <a:ea typeface="Verdana" panose="020B0604030504040204" pitchFamily="34" charset="0"/>
                <a:cs typeface="Times New Roman" panose="02020603050405020304" pitchFamily="18" charset="0"/>
              </a:rPr>
              <a:t>. </a:t>
            </a:r>
            <a:endParaRPr lang="en-US"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spcBef>
                <a:spcPts val="600"/>
              </a:spcBef>
              <a:buFont typeface="+mj-lt"/>
              <a:buAutoNum type="arabicPeriod"/>
            </a:pPr>
            <a:r>
              <a:rPr lang="es-ES" sz="2400" dirty="0">
                <a:effectLst/>
                <a:latin typeface="Verdana" panose="020B0604030504040204" pitchFamily="34" charset="0"/>
                <a:ea typeface="Verdana" panose="020B0604030504040204" pitchFamily="34" charset="0"/>
                <a:cs typeface="Times New Roman" panose="02020603050405020304" pitchFamily="18" charset="0"/>
              </a:rPr>
              <a:t>Inicializamos el objeto que acabamos de crear</a:t>
            </a:r>
            <a:r>
              <a:rPr lang="el-GR" sz="2400" dirty="0">
                <a:effectLst/>
                <a:latin typeface="Verdana" panose="020B0604030504040204" pitchFamily="34" charset="0"/>
                <a:ea typeface="Verdana" panose="020B0604030504040204" pitchFamily="34" charset="0"/>
                <a:cs typeface="Times New Roman" panose="02020603050405020304" pitchFamily="18" charset="0"/>
              </a:rPr>
              <a:t>.</a:t>
            </a:r>
          </a:p>
          <a:p>
            <a:pPr marL="342900" lvl="0" indent="-342900">
              <a:lnSpc>
                <a:spcPct val="107000"/>
              </a:lnSpc>
              <a:spcBef>
                <a:spcPts val="600"/>
              </a:spcBef>
              <a:buFont typeface="+mj-lt"/>
              <a:buAutoNum type="arabicPeriod"/>
            </a:pPr>
            <a:r>
              <a:rPr lang="es-ES" sz="2400" dirty="0">
                <a:effectLst/>
                <a:latin typeface="Verdana" panose="020B0604030504040204" pitchFamily="34" charset="0"/>
                <a:ea typeface="Verdana" panose="020B0604030504040204" pitchFamily="34" charset="0"/>
                <a:cs typeface="Times New Roman" panose="02020603050405020304" pitchFamily="18" charset="0"/>
              </a:rPr>
              <a:t>Creamos un identificador para la página (en el ejemplo se llama “Mi primera página”)</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spcBef>
                <a:spcPts val="600"/>
              </a:spcBef>
              <a:buFont typeface="+mj-lt"/>
              <a:buAutoNum type="arabicPeriod"/>
            </a:pPr>
            <a:r>
              <a:rPr lang="es-ES" sz="2400" dirty="0">
                <a:effectLst/>
                <a:latin typeface="Verdana" panose="020B0604030504040204" pitchFamily="34" charset="0"/>
                <a:ea typeface="Verdana" panose="020B0604030504040204" pitchFamily="34" charset="0"/>
                <a:cs typeface="Times New Roman" panose="02020603050405020304" pitchFamily="18" charset="0"/>
              </a:rPr>
              <a:t>Mostramos la nueva página, pero la principal sigue abierta</a:t>
            </a:r>
            <a:r>
              <a:rPr lang="el-GR" sz="2400" dirty="0">
                <a:effectLst/>
                <a:latin typeface="Verdana" panose="020B0604030504040204" pitchFamily="34" charset="0"/>
                <a:ea typeface="Verdana" panose="020B0604030504040204" pitchFamily="34" charset="0"/>
                <a:cs typeface="Times New Roman" panose="02020603050405020304" pitchFamily="18" charset="0"/>
              </a:rPr>
              <a:t>.</a:t>
            </a:r>
          </a:p>
          <a:p>
            <a:pPr marL="342900" lvl="0" indent="-342900">
              <a:lnSpc>
                <a:spcPct val="107000"/>
              </a:lnSpc>
              <a:spcBef>
                <a:spcPts val="600"/>
              </a:spcBef>
              <a:spcAft>
                <a:spcPts val="800"/>
              </a:spcAft>
              <a:buFont typeface="+mj-lt"/>
              <a:buAutoNum type="arabicPeriod"/>
            </a:pPr>
            <a:r>
              <a:rPr lang="es-ES" sz="2400" dirty="0">
                <a:effectLst/>
                <a:latin typeface="Verdana" panose="020B0604030504040204" pitchFamily="34" charset="0"/>
                <a:ea typeface="Verdana" panose="020B0604030504040204" pitchFamily="34" charset="0"/>
                <a:cs typeface="Times New Roman" panose="02020603050405020304" pitchFamily="18" charset="0"/>
              </a:rPr>
              <a:t>Entre comentarios, indicamos cómo mostrar la nueva página cerrando la ventana anterior</a:t>
            </a:r>
            <a:endParaRPr lang="el-GR" sz="240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347A1BF8-88C1-442E-B1A4-B705340F35EF}"/>
              </a:ext>
            </a:extLst>
          </p:cNvPr>
          <p:cNvPicPr>
            <a:picLocks noChangeAspect="1"/>
          </p:cNvPicPr>
          <p:nvPr/>
        </p:nvPicPr>
        <p:blipFill>
          <a:blip r:embed="rId3"/>
          <a:stretch>
            <a:fillRect/>
          </a:stretch>
        </p:blipFill>
        <p:spPr>
          <a:xfrm>
            <a:off x="272876" y="982203"/>
            <a:ext cx="6304022" cy="4986643"/>
          </a:xfrm>
          <a:prstGeom prst="rect">
            <a:avLst/>
          </a:prstGeom>
        </p:spPr>
      </p:pic>
    </p:spTree>
    <p:extLst>
      <p:ext uri="{BB962C8B-B14F-4D97-AF65-F5344CB8AC3E}">
        <p14:creationId xmlns:p14="http://schemas.microsoft.com/office/powerpoint/2010/main" val="1303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12" grpId="0" animBg="1"/>
      <p:bldP spid="11"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C06E87-7BA9-427D-AB30-3E23B22DBC39}"/>
              </a:ext>
            </a:extLst>
          </p:cNvPr>
          <p:cNvSpPr>
            <a:spLocks noGrp="1"/>
          </p:cNvSpPr>
          <p:nvPr>
            <p:ph type="title"/>
          </p:nvPr>
        </p:nvSpPr>
        <p:spPr/>
        <p:txBody>
          <a:bodyPr/>
          <a:lstStyle/>
          <a:p>
            <a:r>
              <a:rPr lang="es-ES" dirty="0"/>
              <a:t>Invocar a una nueva B4XPage</a:t>
            </a:r>
            <a:endParaRPr lang="el-GR" dirty="0"/>
          </a:p>
        </p:txBody>
      </p:sp>
      <p:pic>
        <p:nvPicPr>
          <p:cNvPr id="7" name="Εικόνα 3">
            <a:extLst>
              <a:ext uri="{FF2B5EF4-FFF2-40B4-BE49-F238E27FC236}">
                <a16:creationId xmlns:a16="http://schemas.microsoft.com/office/drawing/2014/main" id="{692CFF4E-F4FF-48BD-927F-83E39B38D823}"/>
              </a:ext>
            </a:extLst>
          </p:cNvPr>
          <p:cNvPicPr/>
          <p:nvPr/>
        </p:nvPicPr>
        <p:blipFill>
          <a:blip r:embed="rId2">
            <a:extLst>
              <a:ext uri="{28A0092B-C50C-407E-A947-70E740481C1C}">
                <a14:useLocalDpi xmlns:a14="http://schemas.microsoft.com/office/drawing/2010/main" val="0"/>
              </a:ext>
            </a:extLst>
          </a:blip>
          <a:srcRect/>
          <a:stretch/>
        </p:blipFill>
        <p:spPr>
          <a:xfrm>
            <a:off x="267353" y="1251974"/>
            <a:ext cx="5432609" cy="3954009"/>
          </a:xfrm>
          <a:prstGeom prst="rect">
            <a:avLst/>
          </a:prstGeom>
          <a:ln w="3175">
            <a:solidFill>
              <a:schemeClr val="tx1"/>
            </a:solidFill>
          </a:ln>
        </p:spPr>
      </p:pic>
      <p:pic>
        <p:nvPicPr>
          <p:cNvPr id="10" name="Εικόνα 5">
            <a:extLst>
              <a:ext uri="{FF2B5EF4-FFF2-40B4-BE49-F238E27FC236}">
                <a16:creationId xmlns:a16="http://schemas.microsoft.com/office/drawing/2014/main" id="{95D2FBA9-CE92-4FCC-9767-84DC2CF40D11}"/>
              </a:ext>
            </a:extLst>
          </p:cNvPr>
          <p:cNvPicPr/>
          <p:nvPr/>
        </p:nvPicPr>
        <p:blipFill>
          <a:blip r:embed="rId3">
            <a:extLst>
              <a:ext uri="{28A0092B-C50C-407E-A947-70E740481C1C}">
                <a14:useLocalDpi xmlns:a14="http://schemas.microsoft.com/office/drawing/2010/main" val="0"/>
              </a:ext>
            </a:extLst>
          </a:blip>
          <a:srcRect/>
          <a:stretch/>
        </p:blipFill>
        <p:spPr>
          <a:xfrm>
            <a:off x="7355122" y="1939992"/>
            <a:ext cx="3192082" cy="3556305"/>
          </a:xfrm>
          <a:prstGeom prst="rect">
            <a:avLst/>
          </a:prstGeom>
          <a:ln w="3175">
            <a:solidFill>
              <a:schemeClr val="tx1"/>
            </a:solidFill>
          </a:ln>
        </p:spPr>
      </p:pic>
      <p:pic>
        <p:nvPicPr>
          <p:cNvPr id="5" name="Imagen 4">
            <a:extLst>
              <a:ext uri="{FF2B5EF4-FFF2-40B4-BE49-F238E27FC236}">
                <a16:creationId xmlns:a16="http://schemas.microsoft.com/office/drawing/2014/main" id="{7A50FCBF-E3B6-4C6E-BDB2-287568D31685}"/>
              </a:ext>
            </a:extLst>
          </p:cNvPr>
          <p:cNvPicPr>
            <a:picLocks noChangeAspect="1"/>
          </p:cNvPicPr>
          <p:nvPr/>
        </p:nvPicPr>
        <p:blipFill>
          <a:blip r:embed="rId4"/>
          <a:stretch>
            <a:fillRect/>
          </a:stretch>
        </p:blipFill>
        <p:spPr>
          <a:xfrm>
            <a:off x="346802" y="5358374"/>
            <a:ext cx="5624117" cy="711567"/>
          </a:xfrm>
          <a:prstGeom prst="rect">
            <a:avLst/>
          </a:prstGeom>
        </p:spPr>
      </p:pic>
      <p:pic>
        <p:nvPicPr>
          <p:cNvPr id="12" name="Imagen 11">
            <a:extLst>
              <a:ext uri="{FF2B5EF4-FFF2-40B4-BE49-F238E27FC236}">
                <a16:creationId xmlns:a16="http://schemas.microsoft.com/office/drawing/2014/main" id="{2EF39AC7-64C4-4D26-81F8-C624330EF092}"/>
              </a:ext>
            </a:extLst>
          </p:cNvPr>
          <p:cNvPicPr>
            <a:picLocks noChangeAspect="1"/>
          </p:cNvPicPr>
          <p:nvPr/>
        </p:nvPicPr>
        <p:blipFill>
          <a:blip r:embed="rId5"/>
          <a:stretch>
            <a:fillRect/>
          </a:stretch>
        </p:blipFill>
        <p:spPr>
          <a:xfrm>
            <a:off x="5951074" y="1260839"/>
            <a:ext cx="6000179" cy="531220"/>
          </a:xfrm>
          <a:prstGeom prst="rect">
            <a:avLst/>
          </a:prstGeom>
        </p:spPr>
      </p:pic>
    </p:spTree>
    <p:extLst>
      <p:ext uri="{BB962C8B-B14F-4D97-AF65-F5344CB8AC3E}">
        <p14:creationId xmlns:p14="http://schemas.microsoft.com/office/powerpoint/2010/main" val="215948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28B0F48-08AF-4302-AC54-3B434F190040}"/>
              </a:ext>
            </a:extLst>
          </p:cNvPr>
          <p:cNvSpPr>
            <a:spLocks noGrp="1"/>
          </p:cNvSpPr>
          <p:nvPr>
            <p:ph type="title"/>
          </p:nvPr>
        </p:nvSpPr>
        <p:spPr/>
        <p:txBody>
          <a:bodyPr/>
          <a:lstStyle/>
          <a:p>
            <a:r>
              <a:rPr lang="en-US" dirty="0" err="1"/>
              <a:t>Cerrar</a:t>
            </a:r>
            <a:r>
              <a:rPr lang="en-US" dirty="0"/>
              <a:t> una B4XPage.</a:t>
            </a:r>
            <a:endParaRPr lang="el-GR" dirty="0"/>
          </a:p>
        </p:txBody>
      </p:sp>
      <p:graphicFrame>
        <p:nvGraphicFramePr>
          <p:cNvPr id="3" name="Tabla 2">
            <a:extLst>
              <a:ext uri="{FF2B5EF4-FFF2-40B4-BE49-F238E27FC236}">
                <a16:creationId xmlns:a16="http://schemas.microsoft.com/office/drawing/2014/main" id="{EFC8E5D8-9624-4206-967E-B0F161A0B219}"/>
              </a:ext>
            </a:extLst>
          </p:cNvPr>
          <p:cNvGraphicFramePr>
            <a:graphicFrameLocks noGrp="1"/>
          </p:cNvGraphicFramePr>
          <p:nvPr>
            <p:extLst>
              <p:ext uri="{D42A27DB-BD31-4B8C-83A1-F6EECF244321}">
                <p14:modId xmlns:p14="http://schemas.microsoft.com/office/powerpoint/2010/main" val="4005811228"/>
              </p:ext>
            </p:extLst>
          </p:nvPr>
        </p:nvGraphicFramePr>
        <p:xfrm>
          <a:off x="372862" y="1560576"/>
          <a:ext cx="11306200" cy="3974591"/>
        </p:xfrm>
        <a:graphic>
          <a:graphicData uri="http://schemas.openxmlformats.org/drawingml/2006/table">
            <a:tbl>
              <a:tblPr firstRow="1" firstCol="1" bandRow="1">
                <a:tableStyleId>{5C22544A-7EE6-4342-B048-85BDC9FD1C3A}</a:tableStyleId>
              </a:tblPr>
              <a:tblGrid>
                <a:gridCol w="5653100">
                  <a:extLst>
                    <a:ext uri="{9D8B030D-6E8A-4147-A177-3AD203B41FA5}">
                      <a16:colId xmlns:a16="http://schemas.microsoft.com/office/drawing/2014/main" val="362965398"/>
                    </a:ext>
                  </a:extLst>
                </a:gridCol>
                <a:gridCol w="5653100">
                  <a:extLst>
                    <a:ext uri="{9D8B030D-6E8A-4147-A177-3AD203B41FA5}">
                      <a16:colId xmlns:a16="http://schemas.microsoft.com/office/drawing/2014/main" val="2960888872"/>
                    </a:ext>
                  </a:extLst>
                </a:gridCol>
              </a:tblGrid>
              <a:tr h="1285695">
                <a:tc>
                  <a:txBody>
                    <a:bodyPr/>
                    <a:lstStyle/>
                    <a:p>
                      <a:pPr>
                        <a:lnSpc>
                          <a:spcPct val="107000"/>
                        </a:lnSpc>
                        <a:spcAft>
                          <a:spcPts val="800"/>
                        </a:spcAft>
                      </a:pPr>
                      <a:r>
                        <a:rPr lang="es-ES_tradnl" sz="2800" dirty="0">
                          <a:solidFill>
                            <a:schemeClr val="tx1"/>
                          </a:solidFill>
                          <a:effectLst/>
                        </a:rPr>
                        <a:t>Cuando se abre con:</a:t>
                      </a:r>
                      <a:endParaRPr lang="es-ES" sz="3200" dirty="0">
                        <a:solidFill>
                          <a:schemeClr val="tx1"/>
                        </a:solidFill>
                        <a:effectLst/>
                        <a:latin typeface="Verdana" panose="020B0604030504040204" pitchFamily="34" charset="0"/>
                        <a:ea typeface="Calibri" panose="020F0502020204030204" pitchFamily="34" charset="0"/>
                        <a:cs typeface="Times New Roman" panose="02020603050405020304" pitchFamily="18" charset="0"/>
                      </a:endParaRPr>
                    </a:p>
                  </a:txBody>
                  <a:tcPr marL="147082" marR="147082" marT="0" marB="0" anchor="ctr">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s-ES_tradnl" sz="2800" dirty="0">
                          <a:solidFill>
                            <a:schemeClr val="tx1"/>
                          </a:solidFill>
                          <a:effectLst/>
                        </a:rPr>
                        <a:t>Normalmente se cierra con:</a:t>
                      </a:r>
                      <a:endParaRPr lang="es-ES" sz="3200" dirty="0">
                        <a:solidFill>
                          <a:schemeClr val="tx1"/>
                        </a:solidFill>
                        <a:effectLst/>
                        <a:latin typeface="Verdana" panose="020B0604030504040204" pitchFamily="34" charset="0"/>
                        <a:ea typeface="Calibri" panose="020F0502020204030204" pitchFamily="34" charset="0"/>
                        <a:cs typeface="Times New Roman" panose="02020603050405020304" pitchFamily="18" charset="0"/>
                      </a:endParaRPr>
                    </a:p>
                  </a:txBody>
                  <a:tcPr marL="147082" marR="147082"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035024"/>
                  </a:ext>
                </a:extLst>
              </a:tr>
              <a:tr h="1344448">
                <a:tc>
                  <a:txBody>
                    <a:bodyPr/>
                    <a:lstStyle/>
                    <a:p>
                      <a:pPr>
                        <a:lnSpc>
                          <a:spcPct val="107000"/>
                        </a:lnSpc>
                        <a:spcAft>
                          <a:spcPts val="800"/>
                        </a:spcAft>
                      </a:pPr>
                      <a:r>
                        <a:rPr lang="es-ES_tradnl" sz="2800" b="0" dirty="0">
                          <a:solidFill>
                            <a:schemeClr val="tx1"/>
                          </a:solidFill>
                          <a:effectLst/>
                        </a:rPr>
                        <a:t>B4XPages.ShowPage("Mi primera Página")</a:t>
                      </a:r>
                      <a:endParaRPr lang="es-ES" sz="3200" b="0" dirty="0">
                        <a:solidFill>
                          <a:schemeClr val="tx1"/>
                        </a:solidFill>
                        <a:effectLst/>
                        <a:latin typeface="Verdana" panose="020B0604030504040204" pitchFamily="34" charset="0"/>
                        <a:ea typeface="Calibri" panose="020F0502020204030204" pitchFamily="34" charset="0"/>
                        <a:cs typeface="Times New Roman" panose="02020603050405020304" pitchFamily="18" charset="0"/>
                      </a:endParaRPr>
                    </a:p>
                  </a:txBody>
                  <a:tcPr marL="147082" marR="14708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s-ES_tradnl" sz="2800" dirty="0">
                          <a:solidFill>
                            <a:schemeClr val="tx1"/>
                          </a:solidFill>
                          <a:effectLst/>
                        </a:rPr>
                        <a:t>B4XPages.ClosePage(Me)</a:t>
                      </a:r>
                      <a:endParaRPr lang="es-ES" sz="3200" dirty="0">
                        <a:solidFill>
                          <a:schemeClr val="tx1"/>
                        </a:solidFill>
                        <a:effectLst/>
                        <a:latin typeface="Verdana" panose="020B0604030504040204" pitchFamily="34" charset="0"/>
                        <a:ea typeface="Calibri" panose="020F0502020204030204" pitchFamily="34" charset="0"/>
                        <a:cs typeface="Times New Roman" panose="02020603050405020304" pitchFamily="18" charset="0"/>
                      </a:endParaRPr>
                    </a:p>
                  </a:txBody>
                  <a:tcPr marL="147082" marR="147082"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4404710"/>
                  </a:ext>
                </a:extLst>
              </a:tr>
              <a:tr h="1344448">
                <a:tc>
                  <a:txBody>
                    <a:bodyPr/>
                    <a:lstStyle/>
                    <a:p>
                      <a:pPr>
                        <a:lnSpc>
                          <a:spcPct val="107000"/>
                        </a:lnSpc>
                        <a:spcAft>
                          <a:spcPts val="800"/>
                        </a:spcAft>
                      </a:pPr>
                      <a:r>
                        <a:rPr lang="es-ES_tradnl" sz="2800" b="0" dirty="0">
                          <a:solidFill>
                            <a:schemeClr val="tx1"/>
                          </a:solidFill>
                          <a:effectLst/>
                        </a:rPr>
                        <a:t>B4XPages.ShowPageAndRemovePreviousPages("Mi primera página")</a:t>
                      </a:r>
                      <a:endParaRPr lang="es-ES" sz="3200" b="0" dirty="0">
                        <a:solidFill>
                          <a:schemeClr val="tx1"/>
                        </a:solidFill>
                        <a:effectLst/>
                        <a:latin typeface="Verdana" panose="020B0604030504040204" pitchFamily="34" charset="0"/>
                        <a:ea typeface="Calibri" panose="020F0502020204030204" pitchFamily="34" charset="0"/>
                        <a:cs typeface="Times New Roman" panose="02020603050405020304" pitchFamily="18" charset="0"/>
                      </a:endParaRPr>
                    </a:p>
                  </a:txBody>
                  <a:tcPr marL="147082" marR="147082" marT="0" marB="0" anchor="ctr">
                    <a:lnT w="12700" cap="flat" cmpd="sng" algn="ctr">
                      <a:solidFill>
                        <a:schemeClr val="tx1"/>
                      </a:solidFill>
                      <a:prstDash val="solid"/>
                      <a:round/>
                      <a:headEnd type="none" w="med" len="med"/>
                      <a:tailEnd type="none" w="med" len="med"/>
                    </a:lnT>
                    <a:noFill/>
                  </a:tcPr>
                </a:tc>
                <a:tc>
                  <a:txBody>
                    <a:bodyPr/>
                    <a:lstStyle/>
                    <a:p>
                      <a:pPr>
                        <a:lnSpc>
                          <a:spcPct val="107000"/>
                        </a:lnSpc>
                        <a:spcAft>
                          <a:spcPts val="800"/>
                        </a:spcAft>
                      </a:pPr>
                      <a:r>
                        <a:rPr lang="es-ES_tradnl" sz="2800" dirty="0">
                          <a:solidFill>
                            <a:schemeClr val="tx1"/>
                          </a:solidFill>
                          <a:effectLst/>
                        </a:rPr>
                        <a:t>B4XPages.ShowPageAndRemovePreviousPages("</a:t>
                      </a:r>
                      <a:r>
                        <a:rPr lang="es-ES_tradnl" sz="2800" dirty="0" err="1">
                          <a:solidFill>
                            <a:schemeClr val="tx1"/>
                          </a:solidFill>
                          <a:effectLst/>
                        </a:rPr>
                        <a:t>MainPage</a:t>
                      </a:r>
                      <a:r>
                        <a:rPr lang="es-ES_tradnl" sz="2800" dirty="0">
                          <a:solidFill>
                            <a:schemeClr val="tx1"/>
                          </a:solidFill>
                          <a:effectLst/>
                        </a:rPr>
                        <a:t>")	</a:t>
                      </a:r>
                      <a:endParaRPr lang="es-ES" sz="3200" dirty="0">
                        <a:solidFill>
                          <a:schemeClr val="tx1"/>
                        </a:solidFill>
                        <a:effectLst/>
                        <a:latin typeface="Verdana" panose="020B0604030504040204" pitchFamily="34" charset="0"/>
                        <a:ea typeface="Calibri" panose="020F0502020204030204" pitchFamily="34" charset="0"/>
                        <a:cs typeface="Times New Roman" panose="02020603050405020304" pitchFamily="18" charset="0"/>
                      </a:endParaRPr>
                    </a:p>
                  </a:txBody>
                  <a:tcPr marL="147082" marR="147082"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61460670"/>
                  </a:ext>
                </a:extLst>
              </a:tr>
            </a:tbl>
          </a:graphicData>
        </a:graphic>
      </p:graphicFrame>
    </p:spTree>
    <p:extLst>
      <p:ext uri="{BB962C8B-B14F-4D97-AF65-F5344CB8AC3E}">
        <p14:creationId xmlns:p14="http://schemas.microsoft.com/office/powerpoint/2010/main" val="2766316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97DC70A-76A6-4634-AF33-D551547BF578}"/>
              </a:ext>
            </a:extLst>
          </p:cNvPr>
          <p:cNvSpPr>
            <a:spLocks noGrp="1"/>
          </p:cNvSpPr>
          <p:nvPr>
            <p:ph type="title"/>
          </p:nvPr>
        </p:nvSpPr>
        <p:spPr/>
        <p:txBody>
          <a:bodyPr/>
          <a:lstStyle/>
          <a:p>
            <a:r>
              <a:rPr lang="en-US" dirty="0" err="1"/>
              <a:t>Transferir</a:t>
            </a:r>
            <a:r>
              <a:rPr lang="en-US" dirty="0"/>
              <a:t> </a:t>
            </a:r>
            <a:r>
              <a:rPr lang="en-US" dirty="0" err="1"/>
              <a:t>información</a:t>
            </a:r>
            <a:r>
              <a:rPr lang="en-US" dirty="0"/>
              <a:t> entre </a:t>
            </a:r>
            <a:r>
              <a:rPr lang="en-US" dirty="0" err="1"/>
              <a:t>páginas</a:t>
            </a:r>
            <a:endParaRPr lang="el-GR" dirty="0"/>
          </a:p>
        </p:txBody>
      </p:sp>
      <p:pic>
        <p:nvPicPr>
          <p:cNvPr id="5" name="Εικόνα 3">
            <a:extLst>
              <a:ext uri="{FF2B5EF4-FFF2-40B4-BE49-F238E27FC236}">
                <a16:creationId xmlns:a16="http://schemas.microsoft.com/office/drawing/2014/main" id="{A289897F-D0D5-4C96-8309-DA768F32B159}"/>
              </a:ext>
            </a:extLst>
          </p:cNvPr>
          <p:cNvPicPr/>
          <p:nvPr/>
        </p:nvPicPr>
        <p:blipFill>
          <a:blip r:embed="rId3">
            <a:extLst>
              <a:ext uri="{28A0092B-C50C-407E-A947-70E740481C1C}">
                <a14:useLocalDpi xmlns:a14="http://schemas.microsoft.com/office/drawing/2010/main" val="0"/>
              </a:ext>
            </a:extLst>
          </a:blip>
          <a:srcRect/>
          <a:stretch/>
        </p:blipFill>
        <p:spPr>
          <a:xfrm>
            <a:off x="2723435" y="1150355"/>
            <a:ext cx="6279791" cy="5055373"/>
          </a:xfrm>
          <a:prstGeom prst="rect">
            <a:avLst/>
          </a:prstGeom>
          <a:ln w="3175">
            <a:solidFill>
              <a:schemeClr val="tx1"/>
            </a:solidFill>
          </a:ln>
        </p:spPr>
      </p:pic>
    </p:spTree>
    <p:extLst>
      <p:ext uri="{BB962C8B-B14F-4D97-AF65-F5344CB8AC3E}">
        <p14:creationId xmlns:p14="http://schemas.microsoft.com/office/powerpoint/2010/main" val="272618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Εικόνα 605">
            <a:extLst>
              <a:ext uri="{FF2B5EF4-FFF2-40B4-BE49-F238E27FC236}">
                <a16:creationId xmlns:a16="http://schemas.microsoft.com/office/drawing/2014/main" id="{8B96B527-E548-477A-A91A-B812EDB7C313}"/>
              </a:ext>
            </a:extLst>
          </p:cNvPr>
          <p:cNvPicPr/>
          <p:nvPr/>
        </p:nvPicPr>
        <p:blipFill>
          <a:blip r:embed="rId3">
            <a:extLst>
              <a:ext uri="{28A0092B-C50C-407E-A947-70E740481C1C}">
                <a14:useLocalDpi xmlns:a14="http://schemas.microsoft.com/office/drawing/2010/main" val="0"/>
              </a:ext>
            </a:extLst>
          </a:blip>
          <a:srcRect/>
          <a:stretch/>
        </p:blipFill>
        <p:spPr>
          <a:xfrm>
            <a:off x="6114284" y="2914918"/>
            <a:ext cx="4992396" cy="2091832"/>
          </a:xfrm>
          <a:prstGeom prst="rect">
            <a:avLst/>
          </a:prstGeom>
          <a:ln w="3175">
            <a:solidFill>
              <a:schemeClr val="tx1"/>
            </a:solidFill>
          </a:ln>
        </p:spPr>
      </p:pic>
      <p:pic>
        <p:nvPicPr>
          <p:cNvPr id="13" name="Εικόνα 606">
            <a:extLst>
              <a:ext uri="{FF2B5EF4-FFF2-40B4-BE49-F238E27FC236}">
                <a16:creationId xmlns:a16="http://schemas.microsoft.com/office/drawing/2014/main" id="{D038871B-C7B3-407D-9E28-DB64D2FAF5D2}"/>
              </a:ext>
            </a:extLst>
          </p:cNvPr>
          <p:cNvPicPr/>
          <p:nvPr/>
        </p:nvPicPr>
        <p:blipFill>
          <a:blip r:embed="rId4">
            <a:extLst>
              <a:ext uri="{28A0092B-C50C-407E-A947-70E740481C1C}">
                <a14:useLocalDpi xmlns:a14="http://schemas.microsoft.com/office/drawing/2010/main" val="0"/>
              </a:ext>
            </a:extLst>
          </a:blip>
          <a:srcRect/>
          <a:stretch/>
        </p:blipFill>
        <p:spPr>
          <a:xfrm>
            <a:off x="538557" y="2108770"/>
            <a:ext cx="4697913" cy="2091832"/>
          </a:xfrm>
          <a:prstGeom prst="rect">
            <a:avLst/>
          </a:prstGeom>
          <a:ln w="3175">
            <a:solidFill>
              <a:schemeClr val="tx1"/>
            </a:solidFill>
          </a:ln>
        </p:spPr>
      </p:pic>
      <p:sp>
        <p:nvSpPr>
          <p:cNvPr id="2" name="Τίτλος 1">
            <a:extLst>
              <a:ext uri="{FF2B5EF4-FFF2-40B4-BE49-F238E27FC236}">
                <a16:creationId xmlns:a16="http://schemas.microsoft.com/office/drawing/2014/main" id="{BC4B4287-0AAD-4DF8-819D-CA2BC0845C7D}"/>
              </a:ext>
            </a:extLst>
          </p:cNvPr>
          <p:cNvSpPr>
            <a:spLocks noGrp="1"/>
          </p:cNvSpPr>
          <p:nvPr>
            <p:ph type="title"/>
          </p:nvPr>
        </p:nvSpPr>
        <p:spPr/>
        <p:txBody>
          <a:bodyPr/>
          <a:lstStyle/>
          <a:p>
            <a:r>
              <a:rPr lang="en-US" dirty="0" err="1"/>
              <a:t>Transferir</a:t>
            </a:r>
            <a:r>
              <a:rPr lang="en-US" dirty="0"/>
              <a:t> </a:t>
            </a:r>
            <a:r>
              <a:rPr lang="en-US" dirty="0" err="1"/>
              <a:t>información</a:t>
            </a:r>
            <a:r>
              <a:rPr lang="en-US" dirty="0"/>
              <a:t> entre </a:t>
            </a:r>
            <a:r>
              <a:rPr lang="en-US" dirty="0" err="1"/>
              <a:t>páginas</a:t>
            </a:r>
            <a:endParaRPr lang="el-GR" dirty="0"/>
          </a:p>
        </p:txBody>
      </p:sp>
      <p:sp>
        <p:nvSpPr>
          <p:cNvPr id="3" name="Ορθογώνιο 2">
            <a:extLst>
              <a:ext uri="{FF2B5EF4-FFF2-40B4-BE49-F238E27FC236}">
                <a16:creationId xmlns:a16="http://schemas.microsoft.com/office/drawing/2014/main" id="{4817F90D-9F12-4FBE-86AE-6894C93418EB}"/>
              </a:ext>
            </a:extLst>
          </p:cNvPr>
          <p:cNvSpPr/>
          <p:nvPr/>
        </p:nvSpPr>
        <p:spPr>
          <a:xfrm>
            <a:off x="1170512" y="2940807"/>
            <a:ext cx="996464" cy="9374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6" name="Ορθογώνιο 5">
            <a:extLst>
              <a:ext uri="{FF2B5EF4-FFF2-40B4-BE49-F238E27FC236}">
                <a16:creationId xmlns:a16="http://schemas.microsoft.com/office/drawing/2014/main" id="{0BB8D6CD-8559-41AE-959B-8F902670BDB3}"/>
              </a:ext>
            </a:extLst>
          </p:cNvPr>
          <p:cNvSpPr/>
          <p:nvPr/>
        </p:nvSpPr>
        <p:spPr>
          <a:xfrm>
            <a:off x="6777972" y="4340790"/>
            <a:ext cx="1005773" cy="41278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TextBox 8">
            <a:extLst>
              <a:ext uri="{FF2B5EF4-FFF2-40B4-BE49-F238E27FC236}">
                <a16:creationId xmlns:a16="http://schemas.microsoft.com/office/drawing/2014/main" id="{738B4D96-C937-4132-912C-5F3667B4875B}"/>
              </a:ext>
            </a:extLst>
          </p:cNvPr>
          <p:cNvSpPr txBox="1"/>
          <p:nvPr/>
        </p:nvSpPr>
        <p:spPr>
          <a:xfrm>
            <a:off x="405080" y="1344789"/>
            <a:ext cx="9433864" cy="461665"/>
          </a:xfrm>
          <a:prstGeom prst="rect">
            <a:avLst/>
          </a:prstGeom>
          <a:noFill/>
        </p:spPr>
        <p:txBody>
          <a:bodyPr wrap="square">
            <a:spAutoFit/>
          </a:bodyPr>
          <a:lstStyle/>
          <a:p>
            <a:r>
              <a:rPr lang="en-US" sz="2400" dirty="0">
                <a:latin typeface="Courier New" panose="02070309020205020404" pitchFamily="49" charset="0"/>
                <a:ea typeface="Verdana" panose="020B0604030504040204" pitchFamily="34" charset="0"/>
                <a:cs typeface="Courier New" panose="02070309020205020404" pitchFamily="49" charset="0"/>
              </a:rPr>
              <a:t>lblGlobal1.Text = B4XPages.MainPage.txtGlobal.Text</a:t>
            </a:r>
          </a:p>
        </p:txBody>
      </p:sp>
      <p:sp>
        <p:nvSpPr>
          <p:cNvPr id="12" name="TextBox 11">
            <a:extLst>
              <a:ext uri="{FF2B5EF4-FFF2-40B4-BE49-F238E27FC236}">
                <a16:creationId xmlns:a16="http://schemas.microsoft.com/office/drawing/2014/main" id="{6D24B39B-5EE0-4E4F-839F-AD4CCF8FA3CD}"/>
              </a:ext>
            </a:extLst>
          </p:cNvPr>
          <p:cNvSpPr txBox="1"/>
          <p:nvPr/>
        </p:nvSpPr>
        <p:spPr>
          <a:xfrm>
            <a:off x="1290792" y="5402089"/>
            <a:ext cx="10901208" cy="830997"/>
          </a:xfrm>
          <a:prstGeom prst="rect">
            <a:avLst/>
          </a:prstGeom>
          <a:noFill/>
        </p:spPr>
        <p:txBody>
          <a:bodyPr wrap="square">
            <a:spAutoFit/>
          </a:bodyPr>
          <a:lstStyle/>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lblGlobal1.Text =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B4XPages.MainPage</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.txtGlobal.Text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lblGlobal2.Text = </a:t>
            </a:r>
            <a:r>
              <a:rPr lang="el-GR" sz="2400" b="1"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B4XPages.MainPage.page1</a:t>
            </a:r>
            <a:r>
              <a:rPr lang="el-GR" sz="24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.txtGlobal2.Text</a:t>
            </a:r>
            <a:endParaRPr lang="el-GR" sz="2400" dirty="0">
              <a:effectLst/>
              <a:latin typeface="Courier New" panose="02070309020205020404" pitchFamily="49" charset="0"/>
              <a:ea typeface="Calibri" panose="020F0502020204030204" pitchFamily="34" charset="0"/>
              <a:cs typeface="Liberation Serif" panose="02020603050405020304" pitchFamily="18" charset="0"/>
            </a:endParaRPr>
          </a:p>
        </p:txBody>
      </p:sp>
      <p:sp>
        <p:nvSpPr>
          <p:cNvPr id="14" name="TextBox 13">
            <a:extLst>
              <a:ext uri="{FF2B5EF4-FFF2-40B4-BE49-F238E27FC236}">
                <a16:creationId xmlns:a16="http://schemas.microsoft.com/office/drawing/2014/main" id="{8A6DDBCB-4C10-4FEE-A03E-A689FE5417E4}"/>
              </a:ext>
            </a:extLst>
          </p:cNvPr>
          <p:cNvSpPr txBox="1"/>
          <p:nvPr/>
        </p:nvSpPr>
        <p:spPr>
          <a:xfrm>
            <a:off x="538557" y="4224217"/>
            <a:ext cx="6096000" cy="461665"/>
          </a:xfrm>
          <a:prstGeom prst="rect">
            <a:avLst/>
          </a:prstGeom>
          <a:noFill/>
        </p:spPr>
        <p:txBody>
          <a:bodyPr wrap="square">
            <a:spAutoFit/>
          </a:bodyPr>
          <a:lstStyle/>
          <a:p>
            <a:r>
              <a:rPr lang="el-GR" sz="2400" dirty="0" err="1">
                <a:effectLst/>
                <a:latin typeface="Verdana" panose="020B0604030504040204" pitchFamily="34" charset="0"/>
                <a:ea typeface="Calibri" panose="020F0502020204030204" pitchFamily="34" charset="0"/>
                <a:cs typeface="Times New Roman" panose="02020603050405020304" pitchFamily="18" charset="0"/>
              </a:rPr>
              <a:t>MainPage</a:t>
            </a:r>
            <a:endParaRPr lang="el-GR" sz="2400" dirty="0"/>
          </a:p>
        </p:txBody>
      </p:sp>
      <p:sp>
        <p:nvSpPr>
          <p:cNvPr id="16" name="TextBox 15">
            <a:extLst>
              <a:ext uri="{FF2B5EF4-FFF2-40B4-BE49-F238E27FC236}">
                <a16:creationId xmlns:a16="http://schemas.microsoft.com/office/drawing/2014/main" id="{98C87A00-4843-45CF-8647-77FFA9886071}"/>
              </a:ext>
            </a:extLst>
          </p:cNvPr>
          <p:cNvSpPr txBox="1"/>
          <p:nvPr/>
        </p:nvSpPr>
        <p:spPr>
          <a:xfrm>
            <a:off x="5961888" y="2370703"/>
            <a:ext cx="6096000" cy="461665"/>
          </a:xfrm>
          <a:prstGeom prst="rect">
            <a:avLst/>
          </a:prstGeom>
          <a:noFill/>
        </p:spPr>
        <p:txBody>
          <a:bodyPr wrap="square">
            <a:spAutoFit/>
          </a:bodyPr>
          <a:lstStyle/>
          <a:p>
            <a:r>
              <a:rPr lang="el-GR" sz="2400" dirty="0">
                <a:effectLst/>
                <a:latin typeface="Verdana" panose="020B0604030504040204" pitchFamily="34" charset="0"/>
                <a:ea typeface="Calibri" panose="020F0502020204030204" pitchFamily="34" charset="0"/>
                <a:cs typeface="Times New Roman" panose="02020603050405020304" pitchFamily="18" charset="0"/>
              </a:rPr>
              <a:t>Page1</a:t>
            </a:r>
            <a:endParaRPr lang="el-GR" sz="2400" dirty="0"/>
          </a:p>
        </p:txBody>
      </p:sp>
    </p:spTree>
    <p:extLst>
      <p:ext uri="{BB962C8B-B14F-4D97-AF65-F5344CB8AC3E}">
        <p14:creationId xmlns:p14="http://schemas.microsoft.com/office/powerpoint/2010/main" val="423171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A987C14-CB66-4BD4-A958-E6B0B2DBFB6D}"/>
              </a:ext>
            </a:extLst>
          </p:cNvPr>
          <p:cNvSpPr>
            <a:spLocks noGrp="1"/>
          </p:cNvSpPr>
          <p:nvPr>
            <p:ph type="title"/>
          </p:nvPr>
        </p:nvSpPr>
        <p:spPr/>
        <p:txBody>
          <a:bodyPr/>
          <a:lstStyle/>
          <a:p>
            <a:r>
              <a:rPr lang="es-ES" dirty="0"/>
              <a:t>La Vida de las B4XPages</a:t>
            </a:r>
            <a:endParaRPr lang="el-GR" dirty="0"/>
          </a:p>
        </p:txBody>
      </p:sp>
      <p:sp>
        <p:nvSpPr>
          <p:cNvPr id="5" name="TextBox 4">
            <a:extLst>
              <a:ext uri="{FF2B5EF4-FFF2-40B4-BE49-F238E27FC236}">
                <a16:creationId xmlns:a16="http://schemas.microsoft.com/office/drawing/2014/main" id="{7F13E933-0055-48E4-AC9B-B9A20A139A8A}"/>
              </a:ext>
            </a:extLst>
          </p:cNvPr>
          <p:cNvSpPr txBox="1"/>
          <p:nvPr/>
        </p:nvSpPr>
        <p:spPr>
          <a:xfrm>
            <a:off x="719220" y="4958225"/>
            <a:ext cx="10980938" cy="1200329"/>
          </a:xfrm>
          <a:prstGeom prst="rect">
            <a:avLst/>
          </a:prstGeom>
          <a:noFill/>
        </p:spPr>
        <p:txBody>
          <a:bodyPr wrap="square">
            <a:spAutoFit/>
          </a:bodyPr>
          <a:lstStyle/>
          <a:p>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Sub</a:t>
            </a:r>
            <a:r>
              <a:rPr lang="en-US" sz="2400" dirty="0">
                <a:latin typeface="Courier New" panose="02070309020205020404" pitchFamily="49" charset="0"/>
                <a:cs typeface="Courier New" panose="02070309020205020404" pitchFamily="49" charset="0"/>
              </a:rPr>
              <a:t> B4XPage_Appear</a:t>
            </a:r>
          </a:p>
          <a:p>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lblGlobal1.Text = B4XPages.MainPage.txtGlobal.Text</a:t>
            </a:r>
          </a:p>
          <a:p>
            <a:r>
              <a:rPr lang="en-US" sz="2400" b="1" dirty="0">
                <a:latin typeface="Courier New" panose="02070309020205020404" pitchFamily="49" charset="0"/>
                <a:cs typeface="Courier New" panose="02070309020205020404" pitchFamily="49" charset="0"/>
              </a:rPr>
              <a:t>End Sub</a:t>
            </a:r>
          </a:p>
        </p:txBody>
      </p:sp>
      <p:pic>
        <p:nvPicPr>
          <p:cNvPr id="6" name="Εικόνα 617">
            <a:extLst>
              <a:ext uri="{FF2B5EF4-FFF2-40B4-BE49-F238E27FC236}">
                <a16:creationId xmlns:a16="http://schemas.microsoft.com/office/drawing/2014/main" id="{0310297F-1398-44F1-91B3-EA6061B8E4B2}"/>
              </a:ext>
            </a:extLst>
          </p:cNvPr>
          <p:cNvPicPr/>
          <p:nvPr/>
        </p:nvPicPr>
        <p:blipFill>
          <a:blip r:embed="rId3">
            <a:extLst>
              <a:ext uri="{28A0092B-C50C-407E-A947-70E740481C1C}">
                <a14:useLocalDpi xmlns:a14="http://schemas.microsoft.com/office/drawing/2010/main" val="0"/>
              </a:ext>
            </a:extLst>
          </a:blip>
          <a:stretch>
            <a:fillRect/>
          </a:stretch>
        </p:blipFill>
        <p:spPr>
          <a:xfrm>
            <a:off x="6315646" y="569852"/>
            <a:ext cx="5384512" cy="4700292"/>
          </a:xfrm>
          <a:prstGeom prst="rect">
            <a:avLst/>
          </a:prstGeom>
          <a:ln w="3175">
            <a:solidFill>
              <a:schemeClr val="tx1"/>
            </a:solidFill>
          </a:ln>
        </p:spPr>
      </p:pic>
    </p:spTree>
    <p:extLst>
      <p:ext uri="{BB962C8B-B14F-4D97-AF65-F5344CB8AC3E}">
        <p14:creationId xmlns:p14="http://schemas.microsoft.com/office/powerpoint/2010/main" val="348612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7FBC3-4166-4DEC-BF7C-E8AA3314345D}"/>
              </a:ext>
            </a:extLst>
          </p:cNvPr>
          <p:cNvSpPr txBox="1"/>
          <p:nvPr/>
        </p:nvSpPr>
        <p:spPr>
          <a:xfrm>
            <a:off x="3252716" y="2025640"/>
            <a:ext cx="6096000" cy="923330"/>
          </a:xfrm>
          <a:prstGeom prst="rect">
            <a:avLst/>
          </a:prstGeom>
          <a:noFill/>
        </p:spPr>
        <p:txBody>
          <a:bodyPr wrap="square">
            <a:spAutoFit/>
          </a:bodyPr>
          <a:lstStyle/>
          <a:p>
            <a:pPr algn="ctr"/>
            <a:r>
              <a:rPr lang="en-US" sz="5400" dirty="0">
                <a:latin typeface="Verdana" panose="020B0604030504040204" pitchFamily="34" charset="0"/>
                <a:ea typeface="Verdana" panose="020B0604030504040204" pitchFamily="34" charset="0"/>
              </a:rPr>
              <a:t>¡Gracias!</a:t>
            </a:r>
            <a:endParaRPr lang="el-GR" sz="5400" dirty="0">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3172A60-BECA-41D7-B629-04DB25205106}"/>
              </a:ext>
            </a:extLst>
          </p:cNvPr>
          <p:cNvSpPr txBox="1"/>
          <p:nvPr/>
        </p:nvSpPr>
        <p:spPr>
          <a:xfrm>
            <a:off x="260445" y="5066998"/>
            <a:ext cx="10889776" cy="338554"/>
          </a:xfrm>
          <a:prstGeom prst="rect">
            <a:avLst/>
          </a:prstGeom>
          <a:noFill/>
        </p:spPr>
        <p:txBody>
          <a:bodyPr wrap="square">
            <a:spAutoFit/>
          </a:bodyPr>
          <a:lstStyle/>
          <a:p>
            <a:r>
              <a:rPr lang="en-US" sz="1600" b="1" dirty="0" err="1"/>
              <a:t>Fotos</a:t>
            </a:r>
            <a:r>
              <a:rPr lang="en-US" sz="1600" b="1" dirty="0"/>
              <a:t> </a:t>
            </a:r>
            <a:r>
              <a:rPr lang="en-US" sz="1600" b="1" dirty="0" err="1"/>
              <a:t>tomadas</a:t>
            </a:r>
            <a:r>
              <a:rPr lang="en-US" sz="1600" b="1" dirty="0"/>
              <a:t> de:</a:t>
            </a:r>
            <a:endParaRPr lang="el-GR" sz="1600" b="1" dirty="0"/>
          </a:p>
        </p:txBody>
      </p:sp>
    </p:spTree>
    <p:extLst>
      <p:ext uri="{BB962C8B-B14F-4D97-AF65-F5344CB8AC3E}">
        <p14:creationId xmlns:p14="http://schemas.microsoft.com/office/powerpoint/2010/main" val="35102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E1251F-4EFC-4E79-AE1D-200A24780AC1}"/>
              </a:ext>
            </a:extLst>
          </p:cNvPr>
          <p:cNvSpPr>
            <a:spLocks noGrp="1"/>
          </p:cNvSpPr>
          <p:nvPr>
            <p:ph type="title"/>
          </p:nvPr>
        </p:nvSpPr>
        <p:spPr/>
        <p:txBody>
          <a:bodyPr>
            <a:normAutofit/>
          </a:bodyPr>
          <a:lstStyle/>
          <a:p>
            <a:r>
              <a:rPr lang="en-US" dirty="0"/>
              <a:t>Hoy </a:t>
            </a:r>
            <a:r>
              <a:rPr lang="en-US" dirty="0" err="1"/>
              <a:t>aprenderás</a:t>
            </a:r>
            <a:endParaRPr lang="el-GR" dirty="0"/>
          </a:p>
        </p:txBody>
      </p:sp>
      <p:graphicFrame>
        <p:nvGraphicFramePr>
          <p:cNvPr id="5" name="Θέση περιεχομένου 2">
            <a:extLst>
              <a:ext uri="{FF2B5EF4-FFF2-40B4-BE49-F238E27FC236}">
                <a16:creationId xmlns:a16="http://schemas.microsoft.com/office/drawing/2014/main" id="{5E07429F-E239-4F09-BF47-3305F51400EF}"/>
              </a:ext>
            </a:extLst>
          </p:cNvPr>
          <p:cNvGraphicFramePr>
            <a:graphicFrameLocks noGrp="1"/>
          </p:cNvGraphicFramePr>
          <p:nvPr>
            <p:ph idx="4294967295"/>
            <p:extLst>
              <p:ext uri="{D42A27DB-BD31-4B8C-83A1-F6EECF244321}">
                <p14:modId xmlns:p14="http://schemas.microsoft.com/office/powerpoint/2010/main" val="3595099229"/>
              </p:ext>
            </p:extLst>
          </p:nvPr>
        </p:nvGraphicFramePr>
        <p:xfrm>
          <a:off x="1336920" y="1140527"/>
          <a:ext cx="9518159" cy="45769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2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A3025A-3D79-4AF7-AC60-09F9A8546273}"/>
              </a:ext>
            </a:extLst>
          </p:cNvPr>
          <p:cNvSpPr>
            <a:spLocks noGrp="1"/>
          </p:cNvSpPr>
          <p:nvPr>
            <p:ph type="title"/>
          </p:nvPr>
        </p:nvSpPr>
        <p:spPr/>
        <p:txBody>
          <a:bodyPr>
            <a:normAutofit/>
          </a:bodyPr>
          <a:lstStyle/>
          <a:p>
            <a:r>
              <a:rPr lang="en-US" dirty="0" err="1"/>
              <a:t>Qué</a:t>
            </a:r>
            <a:r>
              <a:rPr lang="en-US" dirty="0"/>
              <a:t> es una B4XPage</a:t>
            </a:r>
            <a:endParaRPr lang="el-GR" dirty="0"/>
          </a:p>
        </p:txBody>
      </p:sp>
      <p:pic>
        <p:nvPicPr>
          <p:cNvPr id="4" name="Γραφικό 4">
            <a:extLst>
              <a:ext uri="{FF2B5EF4-FFF2-40B4-BE49-F238E27FC236}">
                <a16:creationId xmlns:a16="http://schemas.microsoft.com/office/drawing/2014/main" id="{1A27E6ED-05AC-4B01-915C-5F67C5E16EEC}"/>
              </a:ext>
            </a:extLst>
          </p:cNvPr>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58875" y="1617784"/>
            <a:ext cx="2744910" cy="3458308"/>
          </a:xfrm>
          <a:prstGeom prst="rect">
            <a:avLst/>
          </a:prstGeom>
        </p:spPr>
      </p:pic>
      <p:sp>
        <p:nvSpPr>
          <p:cNvPr id="5" name="TextBox 4">
            <a:extLst>
              <a:ext uri="{FF2B5EF4-FFF2-40B4-BE49-F238E27FC236}">
                <a16:creationId xmlns:a16="http://schemas.microsoft.com/office/drawing/2014/main" id="{5AC499F9-7CB1-46C1-BC06-E4F8557D9994}"/>
              </a:ext>
            </a:extLst>
          </p:cNvPr>
          <p:cNvSpPr txBox="1"/>
          <p:nvPr/>
        </p:nvSpPr>
        <p:spPr>
          <a:xfrm>
            <a:off x="4818185" y="1896180"/>
            <a:ext cx="6096000" cy="523220"/>
          </a:xfrm>
          <a:prstGeom prst="rect">
            <a:avLst/>
          </a:prstGeom>
          <a:noFill/>
        </p:spPr>
        <p:txBody>
          <a:bodyPr wrap="square">
            <a:spAutoFit/>
          </a:bodyPr>
          <a:lstStyle/>
          <a:p>
            <a:pPr algn="ctr"/>
            <a:r>
              <a:rPr lang="es-ES" sz="2800" dirty="0"/>
              <a:t>B4XPages es una biblioteca de software</a:t>
            </a:r>
            <a:endParaRPr lang="el-GR" sz="2800" dirty="0"/>
          </a:p>
        </p:txBody>
      </p:sp>
      <p:sp>
        <p:nvSpPr>
          <p:cNvPr id="7" name="TextBox 6">
            <a:extLst>
              <a:ext uri="{FF2B5EF4-FFF2-40B4-BE49-F238E27FC236}">
                <a16:creationId xmlns:a16="http://schemas.microsoft.com/office/drawing/2014/main" id="{9D3955EC-DB88-466D-A08C-354F612AEA16}"/>
              </a:ext>
            </a:extLst>
          </p:cNvPr>
          <p:cNvSpPr txBox="1"/>
          <p:nvPr/>
        </p:nvSpPr>
        <p:spPr>
          <a:xfrm>
            <a:off x="4937125" y="2404461"/>
            <a:ext cx="6096000" cy="1815882"/>
          </a:xfrm>
          <a:prstGeom prst="rect">
            <a:avLst/>
          </a:prstGeom>
          <a:noFill/>
        </p:spPr>
        <p:txBody>
          <a:bodyPr wrap="square">
            <a:spAutoFit/>
          </a:bodyPr>
          <a:lstStyle/>
          <a:p>
            <a:pPr algn="ctr"/>
            <a:r>
              <a:rPr lang="en-US" sz="2800" dirty="0" err="1"/>
              <a:t>Incluye</a:t>
            </a:r>
            <a:endParaRPr lang="en-US" sz="2800" dirty="0"/>
          </a:p>
          <a:p>
            <a:pPr algn="ctr"/>
            <a:r>
              <a:rPr lang="en-US" sz="2800" dirty="0" err="1"/>
              <a:t>Clases</a:t>
            </a:r>
            <a:endParaRPr lang="en-US" sz="2800" dirty="0"/>
          </a:p>
          <a:p>
            <a:pPr algn="ctr"/>
            <a:r>
              <a:rPr lang="en-US" sz="2800" dirty="0"/>
              <a:t>y</a:t>
            </a:r>
          </a:p>
          <a:p>
            <a:pPr algn="ctr"/>
            <a:r>
              <a:rPr lang="en-US" sz="2800" dirty="0" err="1"/>
              <a:t>Métodos</a:t>
            </a:r>
            <a:endParaRPr lang="el-GR" sz="2800" dirty="0"/>
          </a:p>
        </p:txBody>
      </p:sp>
      <p:sp>
        <p:nvSpPr>
          <p:cNvPr id="11" name="TextBox 10">
            <a:extLst>
              <a:ext uri="{FF2B5EF4-FFF2-40B4-BE49-F238E27FC236}">
                <a16:creationId xmlns:a16="http://schemas.microsoft.com/office/drawing/2014/main" id="{D49D6E29-9580-41D1-BFB1-5FE21A1DEB99}"/>
              </a:ext>
            </a:extLst>
          </p:cNvPr>
          <p:cNvSpPr txBox="1"/>
          <p:nvPr/>
        </p:nvSpPr>
        <p:spPr>
          <a:xfrm>
            <a:off x="3903785" y="4599038"/>
            <a:ext cx="8288215" cy="954107"/>
          </a:xfrm>
          <a:prstGeom prst="rect">
            <a:avLst/>
          </a:prstGeom>
          <a:noFill/>
        </p:spPr>
        <p:txBody>
          <a:bodyPr wrap="square">
            <a:spAutoFit/>
          </a:bodyPr>
          <a:lstStyle/>
          <a:p>
            <a:pPr algn="ctr"/>
            <a:r>
              <a:rPr lang="es-ES" sz="2800" dirty="0"/>
              <a:t>Además, ayuda a portar aplicaciones a diferentes plataformas usando las herramientas de B4A, B4i y B4J</a:t>
            </a:r>
            <a:endParaRPr lang="el-GR" sz="2800" dirty="0"/>
          </a:p>
        </p:txBody>
      </p:sp>
    </p:spTree>
    <p:extLst>
      <p:ext uri="{BB962C8B-B14F-4D97-AF65-F5344CB8AC3E}">
        <p14:creationId xmlns:p14="http://schemas.microsoft.com/office/powerpoint/2010/main" val="689271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E632F8-7474-4697-BA31-F1ECE9C2DBE4}"/>
              </a:ext>
            </a:extLst>
          </p:cNvPr>
          <p:cNvSpPr>
            <a:spLocks noGrp="1"/>
          </p:cNvSpPr>
          <p:nvPr>
            <p:ph type="title"/>
          </p:nvPr>
        </p:nvSpPr>
        <p:spPr/>
        <p:txBody>
          <a:bodyPr/>
          <a:lstStyle/>
          <a:p>
            <a:r>
              <a:rPr lang="es-ES" dirty="0"/>
              <a:t>La estructura de las carpetas de una aplicación</a:t>
            </a:r>
            <a:endParaRPr lang="el-GR" dirty="0"/>
          </a:p>
        </p:txBody>
      </p:sp>
      <p:pic>
        <p:nvPicPr>
          <p:cNvPr id="4" name="Εικόνα 3">
            <a:extLst>
              <a:ext uri="{FF2B5EF4-FFF2-40B4-BE49-F238E27FC236}">
                <a16:creationId xmlns:a16="http://schemas.microsoft.com/office/drawing/2014/main" id="{D3918FC1-0731-421F-8C3E-BE6E7857F647}"/>
              </a:ext>
            </a:extLst>
          </p:cNvPr>
          <p:cNvPicPr>
            <a:picLocks noChangeAspect="1"/>
          </p:cNvPicPr>
          <p:nvPr/>
        </p:nvPicPr>
        <p:blipFill>
          <a:blip r:embed="rId3"/>
          <a:stretch>
            <a:fillRect/>
          </a:stretch>
        </p:blipFill>
        <p:spPr>
          <a:xfrm>
            <a:off x="545123" y="1174762"/>
            <a:ext cx="5371583" cy="2254238"/>
          </a:xfrm>
          <a:prstGeom prst="rect">
            <a:avLst/>
          </a:prstGeom>
        </p:spPr>
      </p:pic>
      <p:pic>
        <p:nvPicPr>
          <p:cNvPr id="5" name="Εικόνα 4">
            <a:extLst>
              <a:ext uri="{FF2B5EF4-FFF2-40B4-BE49-F238E27FC236}">
                <a16:creationId xmlns:a16="http://schemas.microsoft.com/office/drawing/2014/main" id="{7158E9D5-B0C5-4D30-9480-2A5DE677B046}"/>
              </a:ext>
            </a:extLst>
          </p:cNvPr>
          <p:cNvPicPr/>
          <p:nvPr/>
        </p:nvPicPr>
        <p:blipFill>
          <a:blip r:embed="rId4">
            <a:extLst>
              <a:ext uri="{28A0092B-C50C-407E-A947-70E740481C1C}">
                <a14:useLocalDpi xmlns:a14="http://schemas.microsoft.com/office/drawing/2010/main" val="0"/>
              </a:ext>
            </a:extLst>
          </a:blip>
          <a:stretch>
            <a:fillRect/>
          </a:stretch>
        </p:blipFill>
        <p:spPr>
          <a:xfrm>
            <a:off x="6588370" y="3569676"/>
            <a:ext cx="5128846" cy="2538046"/>
          </a:xfrm>
          <a:prstGeom prst="rect">
            <a:avLst/>
          </a:prstGeom>
        </p:spPr>
      </p:pic>
      <p:sp>
        <p:nvSpPr>
          <p:cNvPr id="6" name="TextBox 5">
            <a:extLst>
              <a:ext uri="{FF2B5EF4-FFF2-40B4-BE49-F238E27FC236}">
                <a16:creationId xmlns:a16="http://schemas.microsoft.com/office/drawing/2014/main" id="{8DC0D9EE-39FC-4BE0-ABB8-D91C26EC7551}"/>
              </a:ext>
            </a:extLst>
          </p:cNvPr>
          <p:cNvSpPr txBox="1"/>
          <p:nvPr/>
        </p:nvSpPr>
        <p:spPr>
          <a:xfrm>
            <a:off x="6002216" y="1174762"/>
            <a:ext cx="6096000" cy="1569660"/>
          </a:xfrm>
          <a:prstGeom prst="rect">
            <a:avLst/>
          </a:prstGeom>
          <a:noFill/>
        </p:spPr>
        <p:txBody>
          <a:bodyPr wrap="square">
            <a:spAutoFit/>
          </a:bodyPr>
          <a:lstStyle/>
          <a:p>
            <a:r>
              <a:rPr lang="es-ES" sz="2400" dirty="0"/>
              <a:t>Cada una de las carpetas B4A, B4i y B4J incluye el código necesario para crear aplicaciones para Android, iOS y </a:t>
            </a:r>
            <a:r>
              <a:rPr lang="es-ES" sz="2400" dirty="0" err="1"/>
              <a:t>PCs</a:t>
            </a:r>
            <a:r>
              <a:rPr lang="es-ES" sz="2400" dirty="0"/>
              <a:t> (Windows, Linux, etc.) res-</a:t>
            </a:r>
            <a:r>
              <a:rPr lang="es-ES" sz="2400" dirty="0" err="1"/>
              <a:t>pectivamente</a:t>
            </a:r>
            <a:r>
              <a:rPr lang="es-ES" sz="2400" dirty="0"/>
              <a:t>.</a:t>
            </a:r>
            <a:endParaRPr lang="en-US" sz="2400" dirty="0"/>
          </a:p>
        </p:txBody>
      </p:sp>
      <p:sp>
        <p:nvSpPr>
          <p:cNvPr id="8" name="TextBox 7">
            <a:extLst>
              <a:ext uri="{FF2B5EF4-FFF2-40B4-BE49-F238E27FC236}">
                <a16:creationId xmlns:a16="http://schemas.microsoft.com/office/drawing/2014/main" id="{7E8379ED-E9B5-4666-8E50-2BB4D45A82A5}"/>
              </a:ext>
            </a:extLst>
          </p:cNvPr>
          <p:cNvSpPr txBox="1"/>
          <p:nvPr/>
        </p:nvSpPr>
        <p:spPr>
          <a:xfrm>
            <a:off x="372862" y="3827475"/>
            <a:ext cx="6096000" cy="2677656"/>
          </a:xfrm>
          <a:prstGeom prst="rect">
            <a:avLst/>
          </a:prstGeom>
          <a:noFill/>
        </p:spPr>
        <p:txBody>
          <a:bodyPr wrap="square">
            <a:spAutoFit/>
          </a:bodyPr>
          <a:lstStyle/>
          <a:p>
            <a:r>
              <a:rPr lang="es-ES" sz="2400" dirty="0"/>
              <a:t>La carpeta raíz de la aplicación contiene todos los ficheros que crean las diferentes B4XPages de nuestra aplicación</a:t>
            </a:r>
            <a:r>
              <a:rPr lang="en-US" sz="2400" dirty="0"/>
              <a:t>. </a:t>
            </a:r>
          </a:p>
          <a:p>
            <a:r>
              <a:rPr lang="es-ES" sz="2400" dirty="0"/>
              <a:t>La primera página que se crea debe tener el nombre “B4XMainPage.bas”  y no puede cambiarse; a todas las demás páginas se les puede cambiar el nombre</a:t>
            </a:r>
            <a:r>
              <a:rPr lang="en-US" sz="2400" dirty="0"/>
              <a:t>.</a:t>
            </a:r>
          </a:p>
        </p:txBody>
      </p:sp>
      <p:sp>
        <p:nvSpPr>
          <p:cNvPr id="9" name="Ορθογώνιο 8">
            <a:extLst>
              <a:ext uri="{FF2B5EF4-FFF2-40B4-BE49-F238E27FC236}">
                <a16:creationId xmlns:a16="http://schemas.microsoft.com/office/drawing/2014/main" id="{32EEC944-2601-414B-B5EE-3747F35B7FB6}"/>
              </a:ext>
            </a:extLst>
          </p:cNvPr>
          <p:cNvSpPr/>
          <p:nvPr/>
        </p:nvSpPr>
        <p:spPr>
          <a:xfrm>
            <a:off x="9413631" y="4712677"/>
            <a:ext cx="2110154" cy="3985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52934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Εικόνα 6">
            <a:extLst>
              <a:ext uri="{FF2B5EF4-FFF2-40B4-BE49-F238E27FC236}">
                <a16:creationId xmlns:a16="http://schemas.microsoft.com/office/drawing/2014/main" id="{685CD603-BF6C-400C-817D-FA6FF9387631}"/>
              </a:ext>
            </a:extLst>
          </p:cNvPr>
          <p:cNvPicPr>
            <a:picLocks noChangeAspect="1"/>
          </p:cNvPicPr>
          <p:nvPr/>
        </p:nvPicPr>
        <p:blipFill>
          <a:blip r:embed="rId3"/>
          <a:stretch>
            <a:fillRect/>
          </a:stretch>
        </p:blipFill>
        <p:spPr>
          <a:xfrm>
            <a:off x="561853" y="1139704"/>
            <a:ext cx="9197630" cy="5225927"/>
          </a:xfrm>
          <a:prstGeom prst="rect">
            <a:avLst/>
          </a:prstGeom>
        </p:spPr>
      </p:pic>
      <p:sp>
        <p:nvSpPr>
          <p:cNvPr id="2" name="Τίτλος 1">
            <a:extLst>
              <a:ext uri="{FF2B5EF4-FFF2-40B4-BE49-F238E27FC236}">
                <a16:creationId xmlns:a16="http://schemas.microsoft.com/office/drawing/2014/main" id="{07A2CE2D-F02B-445C-BBB4-947C57F71DFC}"/>
              </a:ext>
            </a:extLst>
          </p:cNvPr>
          <p:cNvSpPr>
            <a:spLocks noGrp="1"/>
          </p:cNvSpPr>
          <p:nvPr>
            <p:ph type="title"/>
          </p:nvPr>
        </p:nvSpPr>
        <p:spPr/>
        <p:txBody>
          <a:bodyPr/>
          <a:lstStyle/>
          <a:p>
            <a:r>
              <a:rPr lang="es-ES" dirty="0"/>
              <a:t>Iniciar una aplicación con B4XPage</a:t>
            </a:r>
            <a:endParaRPr lang="el-GR" dirty="0"/>
          </a:p>
        </p:txBody>
      </p:sp>
      <p:sp>
        <p:nvSpPr>
          <p:cNvPr id="3" name="Rectangle 2">
            <a:extLst>
              <a:ext uri="{FF2B5EF4-FFF2-40B4-BE49-F238E27FC236}">
                <a16:creationId xmlns:a16="http://schemas.microsoft.com/office/drawing/2014/main" id="{4EF83B34-144A-4CC0-834E-75F37408996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6" name="Ορθογώνιο: Στρογγύλεμα γωνιών 5">
            <a:extLst>
              <a:ext uri="{FF2B5EF4-FFF2-40B4-BE49-F238E27FC236}">
                <a16:creationId xmlns:a16="http://schemas.microsoft.com/office/drawing/2014/main" id="{3FA72E5E-B7C3-4CFD-8BF6-086BF2E57AD2}"/>
              </a:ext>
            </a:extLst>
          </p:cNvPr>
          <p:cNvSpPr/>
          <p:nvPr/>
        </p:nvSpPr>
        <p:spPr>
          <a:xfrm>
            <a:off x="1500554" y="1723293"/>
            <a:ext cx="5462954" cy="43375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61562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B9FEC0F-F3F7-49A2-95FE-BC876B9D5D80}"/>
              </a:ext>
            </a:extLst>
          </p:cNvPr>
          <p:cNvSpPr>
            <a:spLocks noGrp="1"/>
          </p:cNvSpPr>
          <p:nvPr>
            <p:ph type="title"/>
          </p:nvPr>
        </p:nvSpPr>
        <p:spPr/>
        <p:txBody>
          <a:bodyPr/>
          <a:lstStyle/>
          <a:p>
            <a:r>
              <a:rPr lang="en-US" dirty="0" err="1"/>
              <a:t>Crear</a:t>
            </a:r>
            <a:r>
              <a:rPr lang="en-US" dirty="0"/>
              <a:t> una </a:t>
            </a:r>
            <a:r>
              <a:rPr lang="en-US" dirty="0" err="1"/>
              <a:t>nueva</a:t>
            </a:r>
            <a:r>
              <a:rPr lang="en-US" dirty="0"/>
              <a:t> B4XPage, paso 1</a:t>
            </a:r>
            <a:endParaRPr lang="el-GR" dirty="0"/>
          </a:p>
        </p:txBody>
      </p:sp>
      <p:pic>
        <p:nvPicPr>
          <p:cNvPr id="7" name="Εικόνα 6" descr="Κοτόπουλο δεν έχει εντυπωσιαστεί">
            <a:extLst>
              <a:ext uri="{FF2B5EF4-FFF2-40B4-BE49-F238E27FC236}">
                <a16:creationId xmlns:a16="http://schemas.microsoft.com/office/drawing/2014/main" id="{B7A3FF11-C6D5-478C-8182-3751E17F8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86509" y="3429000"/>
            <a:ext cx="2655277" cy="3810000"/>
          </a:xfrm>
          <a:prstGeom prst="rect">
            <a:avLst/>
          </a:prstGeom>
        </p:spPr>
      </p:pic>
      <p:sp>
        <p:nvSpPr>
          <p:cNvPr id="9" name="TextBox 8">
            <a:extLst>
              <a:ext uri="{FF2B5EF4-FFF2-40B4-BE49-F238E27FC236}">
                <a16:creationId xmlns:a16="http://schemas.microsoft.com/office/drawing/2014/main" id="{8DC2F984-A5D2-474D-947B-94F1E44AB4A9}"/>
              </a:ext>
            </a:extLst>
          </p:cNvPr>
          <p:cNvSpPr txBox="1"/>
          <p:nvPr/>
        </p:nvSpPr>
        <p:spPr>
          <a:xfrm>
            <a:off x="1318846" y="3901365"/>
            <a:ext cx="4073769" cy="523220"/>
          </a:xfrm>
          <a:prstGeom prst="rect">
            <a:avLst/>
          </a:prstGeom>
          <a:noFill/>
        </p:spPr>
        <p:txBody>
          <a:bodyPr wrap="square">
            <a:spAutoFit/>
          </a:bodyPr>
          <a:lstStyle/>
          <a:p>
            <a:r>
              <a:rPr lang="es-ES" sz="2800" dirty="0">
                <a:effectLst/>
              </a:rPr>
              <a:t>Pon de nombre </a:t>
            </a:r>
            <a:r>
              <a:rPr lang="el-GR" sz="2800" dirty="0">
                <a:effectLst/>
              </a:rPr>
              <a:t>B4XPage1</a:t>
            </a:r>
            <a:endParaRPr lang="el-GR" sz="2800" dirty="0"/>
          </a:p>
        </p:txBody>
      </p:sp>
      <p:pic>
        <p:nvPicPr>
          <p:cNvPr id="8" name="Imagen 7">
            <a:extLst>
              <a:ext uri="{FF2B5EF4-FFF2-40B4-BE49-F238E27FC236}">
                <a16:creationId xmlns:a16="http://schemas.microsoft.com/office/drawing/2014/main" id="{AA9DA593-2853-404B-948F-AA5D8E98D354}"/>
              </a:ext>
            </a:extLst>
          </p:cNvPr>
          <p:cNvPicPr/>
          <p:nvPr/>
        </p:nvPicPr>
        <p:blipFill rotWithShape="1">
          <a:blip r:embed="rId4"/>
          <a:srcRect b="45678"/>
          <a:stretch/>
        </p:blipFill>
        <p:spPr>
          <a:xfrm>
            <a:off x="372861" y="1173939"/>
            <a:ext cx="6440509" cy="1264461"/>
          </a:xfrm>
          <a:prstGeom prst="rect">
            <a:avLst/>
          </a:prstGeom>
          <a:ln w="3175">
            <a:solidFill>
              <a:schemeClr val="tx1"/>
            </a:solidFill>
          </a:ln>
        </p:spPr>
      </p:pic>
      <p:pic>
        <p:nvPicPr>
          <p:cNvPr id="6" name="Εικόνα 5">
            <a:extLst>
              <a:ext uri="{FF2B5EF4-FFF2-40B4-BE49-F238E27FC236}">
                <a16:creationId xmlns:a16="http://schemas.microsoft.com/office/drawing/2014/main" id="{F5954F31-94B2-46FB-83F0-5499B9DF1BF7}"/>
              </a:ext>
            </a:extLst>
          </p:cNvPr>
          <p:cNvPicPr>
            <a:picLocks noChangeAspect="1"/>
          </p:cNvPicPr>
          <p:nvPr/>
        </p:nvPicPr>
        <p:blipFill>
          <a:blip r:embed="rId5"/>
          <a:stretch>
            <a:fillRect/>
          </a:stretch>
        </p:blipFill>
        <p:spPr>
          <a:xfrm>
            <a:off x="6216469" y="2033994"/>
            <a:ext cx="5738993" cy="4257962"/>
          </a:xfrm>
          <a:prstGeom prst="rect">
            <a:avLst/>
          </a:prstGeom>
        </p:spPr>
      </p:pic>
    </p:spTree>
    <p:extLst>
      <p:ext uri="{BB962C8B-B14F-4D97-AF65-F5344CB8AC3E}">
        <p14:creationId xmlns:p14="http://schemas.microsoft.com/office/powerpoint/2010/main" val="121335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48D6E60-C83B-4B0E-9D7B-C3A7821B49DC}"/>
              </a:ext>
            </a:extLst>
          </p:cNvPr>
          <p:cNvSpPr>
            <a:spLocks noGrp="1"/>
          </p:cNvSpPr>
          <p:nvPr>
            <p:ph type="title"/>
          </p:nvPr>
        </p:nvSpPr>
        <p:spPr/>
        <p:txBody>
          <a:bodyPr/>
          <a:lstStyle/>
          <a:p>
            <a:r>
              <a:rPr lang="es-ES" dirty="0"/>
              <a:t>Crear una nueva B4XPage, paso 2</a:t>
            </a:r>
          </a:p>
        </p:txBody>
      </p:sp>
      <p:sp>
        <p:nvSpPr>
          <p:cNvPr id="3" name="TextBox 2">
            <a:extLst>
              <a:ext uri="{FF2B5EF4-FFF2-40B4-BE49-F238E27FC236}">
                <a16:creationId xmlns:a16="http://schemas.microsoft.com/office/drawing/2014/main" id="{1D2C544B-5CBD-4D26-AD5F-B706247C8EA5}"/>
              </a:ext>
            </a:extLst>
          </p:cNvPr>
          <p:cNvSpPr txBox="1"/>
          <p:nvPr/>
        </p:nvSpPr>
        <p:spPr>
          <a:xfrm>
            <a:off x="372862" y="1670930"/>
            <a:ext cx="7775014" cy="523220"/>
          </a:xfrm>
          <a:prstGeom prst="rect">
            <a:avLst/>
          </a:prstGeom>
          <a:noFill/>
        </p:spPr>
        <p:txBody>
          <a:bodyPr wrap="none" rtlCol="0">
            <a:spAutoFit/>
          </a:bodyPr>
          <a:lstStyle/>
          <a:p>
            <a:r>
              <a:rPr lang="es-ES" sz="2800" dirty="0">
                <a:latin typeface="Verdana" panose="020B0604030504040204" pitchFamily="34" charset="0"/>
                <a:ea typeface="Verdana" panose="020B0604030504040204" pitchFamily="34" charset="0"/>
              </a:rPr>
              <a:t>Usa el diseñador para crear esta pantalla:</a:t>
            </a:r>
          </a:p>
        </p:txBody>
      </p:sp>
      <p:pic>
        <p:nvPicPr>
          <p:cNvPr id="6" name="Imagen 5">
            <a:extLst>
              <a:ext uri="{FF2B5EF4-FFF2-40B4-BE49-F238E27FC236}">
                <a16:creationId xmlns:a16="http://schemas.microsoft.com/office/drawing/2014/main" id="{1118DCA4-F4DD-48A9-B3E7-470906DFF05F}"/>
              </a:ext>
            </a:extLst>
          </p:cNvPr>
          <p:cNvPicPr/>
          <p:nvPr/>
        </p:nvPicPr>
        <p:blipFill>
          <a:blip r:embed="rId3">
            <a:extLst>
              <a:ext uri="{28A0092B-C50C-407E-A947-70E740481C1C}">
                <a14:useLocalDpi xmlns:a14="http://schemas.microsoft.com/office/drawing/2010/main" val="0"/>
              </a:ext>
            </a:extLst>
          </a:blip>
          <a:stretch>
            <a:fillRect/>
          </a:stretch>
        </p:blipFill>
        <p:spPr>
          <a:xfrm>
            <a:off x="6859079" y="2381503"/>
            <a:ext cx="3735769" cy="3412053"/>
          </a:xfrm>
          <a:prstGeom prst="rect">
            <a:avLst/>
          </a:prstGeom>
        </p:spPr>
      </p:pic>
    </p:spTree>
    <p:extLst>
      <p:ext uri="{BB962C8B-B14F-4D97-AF65-F5344CB8AC3E}">
        <p14:creationId xmlns:p14="http://schemas.microsoft.com/office/powerpoint/2010/main" val="2369159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27EF679A-D857-436C-9E05-50113EA193CF}"/>
              </a:ext>
            </a:extLst>
          </p:cNvPr>
          <p:cNvPicPr/>
          <p:nvPr/>
        </p:nvPicPr>
        <p:blipFill>
          <a:blip r:embed="rId3"/>
          <a:stretch>
            <a:fillRect/>
          </a:stretch>
        </p:blipFill>
        <p:spPr>
          <a:xfrm>
            <a:off x="368983" y="1003177"/>
            <a:ext cx="3977297" cy="3815381"/>
          </a:xfrm>
          <a:prstGeom prst="rect">
            <a:avLst/>
          </a:prstGeom>
          <a:ln w="3175">
            <a:solidFill>
              <a:schemeClr val="tx1"/>
            </a:solidFill>
          </a:ln>
        </p:spPr>
      </p:pic>
      <p:sp>
        <p:nvSpPr>
          <p:cNvPr id="2" name="Τίτλος 1">
            <a:extLst>
              <a:ext uri="{FF2B5EF4-FFF2-40B4-BE49-F238E27FC236}">
                <a16:creationId xmlns:a16="http://schemas.microsoft.com/office/drawing/2014/main" id="{748D6E60-C83B-4B0E-9D7B-C3A7821B49DC}"/>
              </a:ext>
            </a:extLst>
          </p:cNvPr>
          <p:cNvSpPr>
            <a:spLocks noGrp="1"/>
          </p:cNvSpPr>
          <p:nvPr>
            <p:ph type="title"/>
          </p:nvPr>
        </p:nvSpPr>
        <p:spPr/>
        <p:txBody>
          <a:bodyPr/>
          <a:lstStyle/>
          <a:p>
            <a:r>
              <a:rPr lang="es-ES" dirty="0"/>
              <a:t>Crear una nueva B4XPage, paso 3</a:t>
            </a:r>
          </a:p>
        </p:txBody>
      </p:sp>
      <p:sp>
        <p:nvSpPr>
          <p:cNvPr id="3" name="TextBox 2">
            <a:extLst>
              <a:ext uri="{FF2B5EF4-FFF2-40B4-BE49-F238E27FC236}">
                <a16:creationId xmlns:a16="http://schemas.microsoft.com/office/drawing/2014/main" id="{F741147B-6216-4B77-9B0A-E5850C4D3EA5}"/>
              </a:ext>
            </a:extLst>
          </p:cNvPr>
          <p:cNvSpPr txBox="1"/>
          <p:nvPr/>
        </p:nvSpPr>
        <p:spPr>
          <a:xfrm>
            <a:off x="113800" y="5151812"/>
            <a:ext cx="3947427" cy="461665"/>
          </a:xfrm>
          <a:prstGeom prst="rect">
            <a:avLst/>
          </a:prstGeom>
          <a:noFill/>
        </p:spPr>
        <p:txBody>
          <a:bodyPr wrap="none" rtlCol="0">
            <a:spAutoFit/>
          </a:bodyPr>
          <a:lstStyle/>
          <a:p>
            <a:r>
              <a:rPr lang="es-ES" sz="2400" dirty="0">
                <a:latin typeface="Verdana" panose="020B0604030504040204" pitchFamily="34" charset="0"/>
                <a:ea typeface="Verdana" panose="020B0604030504040204" pitchFamily="34" charset="0"/>
              </a:rPr>
              <a:t>Guarda como frmPage1 </a:t>
            </a:r>
          </a:p>
        </p:txBody>
      </p:sp>
      <p:pic>
        <p:nvPicPr>
          <p:cNvPr id="8" name="Εικόνα 580">
            <a:extLst>
              <a:ext uri="{FF2B5EF4-FFF2-40B4-BE49-F238E27FC236}">
                <a16:creationId xmlns:a16="http://schemas.microsoft.com/office/drawing/2014/main" id="{186E863B-3428-410D-A907-0F4A20179334}"/>
              </a:ext>
            </a:extLst>
          </p:cNvPr>
          <p:cNvPicPr/>
          <p:nvPr/>
        </p:nvPicPr>
        <p:blipFill>
          <a:blip r:embed="rId4">
            <a:extLst>
              <a:ext uri="{28A0092B-C50C-407E-A947-70E740481C1C}">
                <a14:useLocalDpi xmlns:a14="http://schemas.microsoft.com/office/drawing/2010/main" val="0"/>
              </a:ext>
            </a:extLst>
          </a:blip>
          <a:srcRect/>
          <a:stretch/>
        </p:blipFill>
        <p:spPr>
          <a:xfrm>
            <a:off x="4025453" y="1254818"/>
            <a:ext cx="5001959" cy="4600005"/>
          </a:xfrm>
          <a:prstGeom prst="rect">
            <a:avLst/>
          </a:prstGeom>
          <a:ln w="3175">
            <a:solidFill>
              <a:schemeClr val="tx1"/>
            </a:solidFill>
          </a:ln>
        </p:spPr>
      </p:pic>
      <p:pic>
        <p:nvPicPr>
          <p:cNvPr id="9" name="Εικόνα 586">
            <a:extLst>
              <a:ext uri="{FF2B5EF4-FFF2-40B4-BE49-F238E27FC236}">
                <a16:creationId xmlns:a16="http://schemas.microsoft.com/office/drawing/2014/main" id="{A0F8A6D8-6CB9-470B-BA48-0E35FD82088B}"/>
              </a:ext>
            </a:extLst>
          </p:cNvPr>
          <p:cNvPicPr/>
          <p:nvPr/>
        </p:nvPicPr>
        <p:blipFill>
          <a:blip r:embed="rId5">
            <a:extLst>
              <a:ext uri="{28A0092B-C50C-407E-A947-70E740481C1C}">
                <a14:useLocalDpi xmlns:a14="http://schemas.microsoft.com/office/drawing/2010/main" val="0"/>
              </a:ext>
            </a:extLst>
          </a:blip>
          <a:srcRect/>
          <a:stretch/>
        </p:blipFill>
        <p:spPr>
          <a:xfrm>
            <a:off x="8257040" y="2019238"/>
            <a:ext cx="3845461" cy="1601786"/>
          </a:xfrm>
          <a:prstGeom prst="rect">
            <a:avLst/>
          </a:prstGeom>
        </p:spPr>
      </p:pic>
    </p:spTree>
    <p:extLst>
      <p:ext uri="{BB962C8B-B14F-4D97-AF65-F5344CB8AC3E}">
        <p14:creationId xmlns:p14="http://schemas.microsoft.com/office/powerpoint/2010/main" val="371683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608CEA-F286-4AB1-9BFF-46F15F1EC3F6}"/>
              </a:ext>
            </a:extLst>
          </p:cNvPr>
          <p:cNvSpPr>
            <a:spLocks noGrp="1"/>
          </p:cNvSpPr>
          <p:nvPr>
            <p:ph type="title"/>
          </p:nvPr>
        </p:nvSpPr>
        <p:spPr/>
        <p:txBody>
          <a:bodyPr/>
          <a:lstStyle/>
          <a:p>
            <a:r>
              <a:rPr lang="es-ES" dirty="0"/>
              <a:t>Crear una nueva B4XPage, paso 4</a:t>
            </a:r>
            <a:endParaRPr lang="el-GR" dirty="0"/>
          </a:p>
        </p:txBody>
      </p:sp>
      <p:sp>
        <p:nvSpPr>
          <p:cNvPr id="5" name="Πλαίσιο κειμένου 2">
            <a:extLst>
              <a:ext uri="{FF2B5EF4-FFF2-40B4-BE49-F238E27FC236}">
                <a16:creationId xmlns:a16="http://schemas.microsoft.com/office/drawing/2014/main" id="{001C097A-6579-4274-A4FF-8904E98B8C31}"/>
              </a:ext>
            </a:extLst>
          </p:cNvPr>
          <p:cNvSpPr txBox="1">
            <a:spLocks noChangeArrowheads="1"/>
          </p:cNvSpPr>
          <p:nvPr/>
        </p:nvSpPr>
        <p:spPr bwMode="auto">
          <a:xfrm>
            <a:off x="457200" y="2121878"/>
            <a:ext cx="11277599" cy="2677656"/>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tabLst>
                <a:tab pos="180340" algn="l"/>
                <a:tab pos="540385" algn="l"/>
                <a:tab pos="900430" algn="l"/>
                <a:tab pos="1260475" algn="l"/>
              </a:tabLst>
            </a:pP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Private</a:t>
            </a:r>
            <a:r>
              <a:rPr lang="el-GR" sz="2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Sub</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B4XPage_Created  (Root1 </a:t>
            </a:r>
            <a:r>
              <a:rPr lang="el-GR" sz="2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As</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a:solidFill>
                  <a:srgbClr val="1F3864"/>
                </a:solidFill>
                <a:effectLst/>
                <a:latin typeface="Courier New" panose="02070309020205020404" pitchFamily="49" charset="0"/>
                <a:ea typeface="Calibri" panose="020F0502020204030204" pitchFamily="34" charset="0"/>
                <a:cs typeface="Liberation Serif" panose="02020603050405020304" pitchFamily="18" charset="0"/>
              </a:rPr>
              <a:t> B4XView</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dirty="0" err="1">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Root</a:t>
            </a: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  Root1</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dirty="0">
                <a:solidFill>
                  <a:srgbClr val="000000"/>
                </a:solidFill>
                <a:effectLst/>
                <a:latin typeface="Courier New" panose="02070309020205020404" pitchFamily="49" charset="0"/>
                <a:ea typeface="Calibri" panose="020F0502020204030204" pitchFamily="34" charset="0"/>
                <a:cs typeface="Liberation Serif" panose="02020603050405020304" pitchFamily="18" charset="0"/>
              </a:rPr>
              <a:t>	</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Root.LoadLayout</a:t>
            </a:r>
            <a:r>
              <a:rPr lang="el-GR"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rPr>
              <a:t>(“frmPage1”)</a:t>
            </a:r>
            <a:endParaRPr lang="en-US"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endParaRPr lang="el-GR" sz="2800" b="1" dirty="0">
              <a:solidFill>
                <a:srgbClr val="FF0000"/>
              </a:solidFill>
              <a:effectLst/>
              <a:latin typeface="Courier New" panose="02070309020205020404" pitchFamily="49" charset="0"/>
              <a:ea typeface="Calibri" panose="020F0502020204030204" pitchFamily="34" charset="0"/>
              <a:cs typeface="Liberation Serif" panose="02020603050405020304" pitchFamily="18" charset="0"/>
            </a:endParaRPr>
          </a:p>
          <a:p>
            <a:pPr>
              <a:tabLst>
                <a:tab pos="180340" algn="l"/>
                <a:tab pos="540385" algn="l"/>
                <a:tab pos="900430" algn="l"/>
                <a:tab pos="1260475" algn="l"/>
              </a:tabLst>
            </a:pP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End</a:t>
            </a:r>
            <a:r>
              <a:rPr lang="el-GR" sz="2800" b="1" dirty="0">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 </a:t>
            </a:r>
            <a:r>
              <a:rPr lang="el-GR" sz="2800" b="1" dirty="0" err="1">
                <a:solidFill>
                  <a:srgbClr val="385623"/>
                </a:solidFill>
                <a:effectLst/>
                <a:latin typeface="Courier New" panose="02070309020205020404" pitchFamily="49" charset="0"/>
                <a:ea typeface="Calibri" panose="020F0502020204030204" pitchFamily="34" charset="0"/>
                <a:cs typeface="Liberation Serif" panose="02020603050405020304" pitchFamily="18" charset="0"/>
              </a:rPr>
              <a:t>Sub</a:t>
            </a:r>
            <a:endParaRPr lang="el-GR" sz="2800" dirty="0">
              <a:effectLst/>
              <a:latin typeface="Courier New" panose="02070309020205020404" pitchFamily="49" charset="0"/>
              <a:ea typeface="Calibri" panose="020F0502020204030204" pitchFamily="34" charset="0"/>
              <a:cs typeface="Liberation Serif" panose="02020603050405020304" pitchFamily="18" charset="0"/>
            </a:endParaRPr>
          </a:p>
        </p:txBody>
      </p:sp>
    </p:spTree>
    <p:extLst>
      <p:ext uri="{BB962C8B-B14F-4D97-AF65-F5344CB8AC3E}">
        <p14:creationId xmlns:p14="http://schemas.microsoft.com/office/powerpoint/2010/main" val="210681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1825</TotalTime>
  <Words>1687</Words>
  <Application>Microsoft Office PowerPoint</Application>
  <PresentationFormat>Panorámica</PresentationFormat>
  <Paragraphs>137</Paragraphs>
  <Slides>16</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Courier New</vt:lpstr>
      <vt:lpstr>Symbol</vt:lpstr>
      <vt:lpstr>Verdana</vt:lpstr>
      <vt:lpstr>Θέμα του Office</vt:lpstr>
      <vt:lpstr>Programando con B4X</vt:lpstr>
      <vt:lpstr>Hoy aprenderás</vt:lpstr>
      <vt:lpstr>Qué es una B4XPage</vt:lpstr>
      <vt:lpstr>La estructura de las carpetas de una aplicación</vt:lpstr>
      <vt:lpstr>Iniciar una aplicación con B4XPage</vt:lpstr>
      <vt:lpstr>Crear una nueva B4XPage, paso 1</vt:lpstr>
      <vt:lpstr>Crear una nueva B4XPage, paso 2</vt:lpstr>
      <vt:lpstr>Crear una nueva B4XPage, paso 3</vt:lpstr>
      <vt:lpstr>Crear una nueva B4XPage, paso 4</vt:lpstr>
      <vt:lpstr>Invocar a una nueva B4XPage</vt:lpstr>
      <vt:lpstr>Invocar a una nueva B4XPage</vt:lpstr>
      <vt:lpstr>Cerrar una B4XPage.</vt:lpstr>
      <vt:lpstr>Transferir información entre páginas</vt:lpstr>
      <vt:lpstr>Transferir información entre páginas</vt:lpstr>
      <vt:lpstr>La Vida de las B4XPages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ΜΠΑΚΟΥΡΟΥ ΧΡΥΣΑΝΘΗ</dc:creator>
  <cp:lastModifiedBy>usuario</cp:lastModifiedBy>
  <cp:revision>308</cp:revision>
  <dcterms:created xsi:type="dcterms:W3CDTF">2021-01-19T13:00:32Z</dcterms:created>
  <dcterms:modified xsi:type="dcterms:W3CDTF">2021-03-30T19:32:49Z</dcterms:modified>
</cp:coreProperties>
</file>