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3"/>
  </p:notesMasterIdLst>
  <p:sldIdLst>
    <p:sldId id="256" r:id="rId2"/>
    <p:sldId id="258" r:id="rId3"/>
    <p:sldId id="277" r:id="rId4"/>
    <p:sldId id="273" r:id="rId5"/>
    <p:sldId id="274" r:id="rId6"/>
    <p:sldId id="278" r:id="rId7"/>
    <p:sldId id="275" r:id="rId8"/>
    <p:sldId id="279" r:id="rId9"/>
    <p:sldId id="276" r:id="rId10"/>
    <p:sldId id="280" r:id="rId11"/>
    <p:sldId id="262" r:id="rId1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900"/>
    <a:srgbClr val="ED7D31"/>
    <a:srgbClr val="F8A82E"/>
    <a:srgbClr val="3297C3"/>
    <a:srgbClr val="4AB5D9"/>
    <a:srgbClr val="81D1EC"/>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Φωτεινό στυλ 3 - Έμφαση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35" autoAdjust="0"/>
    <p:restoredTop sz="72487" autoAdjust="0"/>
  </p:normalViewPr>
  <p:slideViewPr>
    <p:cSldViewPr snapToGrid="0">
      <p:cViewPr varScale="1">
        <p:scale>
          <a:sx n="83" d="100"/>
          <a:sy n="83" d="100"/>
        </p:scale>
        <p:origin x="1086" y="84"/>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s-ES" dirty="0"/>
            <a:t>Qué es una subrutina (Sub)</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A609CE4D-891A-4349-82EE-26C9E93C7B3C}">
      <dgm:prSet/>
      <dgm:spPr/>
      <dgm:t>
        <a:bodyPr/>
        <a:lstStyle/>
        <a:p>
          <a:pPr>
            <a:buFont typeface="Symbol" panose="05050102010706020507" pitchFamily="18" charset="2"/>
            <a:buChar char=""/>
          </a:pPr>
          <a:r>
            <a:rPr lang="es-ES" dirty="0"/>
            <a:t>Declaración de una Subrutina</a:t>
          </a:r>
          <a:endParaRPr lang="el-GR" dirty="0"/>
        </a:p>
      </dgm:t>
    </dgm:pt>
    <dgm:pt modelId="{E0D4EE74-7A05-41E4-A191-72CA07AB3868}" type="parTrans" cxnId="{8D238CC1-BBA4-4C5F-A612-29A3342507A4}">
      <dgm:prSet/>
      <dgm:spPr/>
      <dgm:t>
        <a:bodyPr/>
        <a:lstStyle/>
        <a:p>
          <a:endParaRPr lang="el-GR"/>
        </a:p>
      </dgm:t>
    </dgm:pt>
    <dgm:pt modelId="{299E9180-2511-49DC-AF12-DE495F942F5A}" type="sibTrans" cxnId="{8D238CC1-BBA4-4C5F-A612-29A3342507A4}">
      <dgm:prSet/>
      <dgm:spPr/>
      <dgm:t>
        <a:bodyPr/>
        <a:lstStyle/>
        <a:p>
          <a:endParaRPr lang="el-GR"/>
        </a:p>
      </dgm:t>
    </dgm:pt>
    <dgm:pt modelId="{46FEF942-85D4-4883-B33B-FA2B9C5886F8}">
      <dgm:prSet/>
      <dgm:spPr/>
      <dgm:t>
        <a:bodyPr/>
        <a:lstStyle/>
        <a:p>
          <a:pPr>
            <a:buFont typeface="Symbol" panose="05050102010706020507" pitchFamily="18" charset="2"/>
            <a:buChar char=""/>
          </a:pPr>
          <a:r>
            <a:rPr lang="es-ES" dirty="0"/>
            <a:t>Paso de Valores</a:t>
          </a:r>
          <a:endParaRPr lang="el-GR" dirty="0"/>
        </a:p>
      </dgm:t>
    </dgm:pt>
    <dgm:pt modelId="{C3A60EA3-6F39-4264-B427-A34156A24D72}" type="parTrans" cxnId="{5F04CB61-020F-4A92-BD76-44F2A9EACAC2}">
      <dgm:prSet/>
      <dgm:spPr/>
      <dgm:t>
        <a:bodyPr/>
        <a:lstStyle/>
        <a:p>
          <a:endParaRPr lang="el-GR"/>
        </a:p>
      </dgm:t>
    </dgm:pt>
    <dgm:pt modelId="{5C4C2EE2-D4D1-4A6E-888C-BE9A3DC089BC}" type="sibTrans" cxnId="{5F04CB61-020F-4A92-BD76-44F2A9EACAC2}">
      <dgm:prSet/>
      <dgm:spPr/>
      <dgm:t>
        <a:bodyPr/>
        <a:lstStyle/>
        <a:p>
          <a:endParaRPr lang="el-GR"/>
        </a:p>
      </dgm:t>
    </dgm:pt>
    <dgm:pt modelId="{866679DC-7DA4-489B-B1D0-A5B39DB3C46F}">
      <dgm:prSet/>
      <dgm:spPr/>
      <dgm:t>
        <a:bodyPr/>
        <a:lstStyle/>
        <a:p>
          <a:pPr>
            <a:buFont typeface="Symbol" panose="05050102010706020507" pitchFamily="18" charset="2"/>
            <a:buChar char=""/>
          </a:pPr>
          <a:r>
            <a:rPr lang="es-ES"/>
            <a:t>Devolución de Valores de una Subrutina</a:t>
          </a:r>
          <a:endParaRPr lang="el-GR" dirty="0"/>
        </a:p>
      </dgm:t>
    </dgm:pt>
    <dgm:pt modelId="{8B8682A2-8705-48F7-8FC0-DC826D56CD01}" type="parTrans" cxnId="{F2B61518-471D-42F6-B66C-5846502AA443}">
      <dgm:prSet/>
      <dgm:spPr/>
      <dgm:t>
        <a:bodyPr/>
        <a:lstStyle/>
        <a:p>
          <a:endParaRPr lang="el-GR"/>
        </a:p>
      </dgm:t>
    </dgm:pt>
    <dgm:pt modelId="{FAAFB21B-8B6B-4B56-83A4-2232916227A6}" type="sibTrans" cxnId="{F2B61518-471D-42F6-B66C-5846502AA443}">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4">
        <dgm:presLayoutVars>
          <dgm:bulletEnabled val="1"/>
        </dgm:presLayoutVars>
      </dgm:prSet>
      <dgm:spPr/>
    </dgm:pt>
    <dgm:pt modelId="{A3D729A4-5585-4D9B-8730-F8286EC1FC04}" type="pres">
      <dgm:prSet presAssocID="{30477B69-2F94-4910-B445-245EB5E581C2}" presName="sibTrans" presStyleCnt="0"/>
      <dgm:spPr/>
    </dgm:pt>
    <dgm:pt modelId="{DA05B9CC-D68E-47D8-B0C5-FE681DCFB34E}" type="pres">
      <dgm:prSet presAssocID="{A609CE4D-891A-4349-82EE-26C9E93C7B3C}" presName="node" presStyleLbl="node1" presStyleIdx="1" presStyleCnt="4">
        <dgm:presLayoutVars>
          <dgm:bulletEnabled val="1"/>
        </dgm:presLayoutVars>
      </dgm:prSet>
      <dgm:spPr/>
    </dgm:pt>
    <dgm:pt modelId="{5A1B387D-CD3C-45B3-9683-35BF057F00D4}" type="pres">
      <dgm:prSet presAssocID="{299E9180-2511-49DC-AF12-DE495F942F5A}" presName="sibTrans" presStyleCnt="0"/>
      <dgm:spPr/>
    </dgm:pt>
    <dgm:pt modelId="{35A177AB-AEA0-4FB7-AF2A-D45A5CFEBC0E}" type="pres">
      <dgm:prSet presAssocID="{46FEF942-85D4-4883-B33B-FA2B9C5886F8}" presName="node" presStyleLbl="node1" presStyleIdx="2" presStyleCnt="4">
        <dgm:presLayoutVars>
          <dgm:bulletEnabled val="1"/>
        </dgm:presLayoutVars>
      </dgm:prSet>
      <dgm:spPr/>
    </dgm:pt>
    <dgm:pt modelId="{63358782-A313-4E30-B727-1D9598D28978}" type="pres">
      <dgm:prSet presAssocID="{5C4C2EE2-D4D1-4A6E-888C-BE9A3DC089BC}" presName="sibTrans" presStyleCnt="0"/>
      <dgm:spPr/>
    </dgm:pt>
    <dgm:pt modelId="{269E5E7E-EA49-487C-B85B-28FB083890FC}" type="pres">
      <dgm:prSet presAssocID="{866679DC-7DA4-489B-B1D0-A5B39DB3C46F}" presName="node" presStyleLbl="node1" presStyleIdx="3" presStyleCnt="4">
        <dgm:presLayoutVars>
          <dgm:bulletEnabled val="1"/>
        </dgm:presLayoutVars>
      </dgm:prSet>
      <dgm:spPr/>
    </dgm:pt>
  </dgm:ptLst>
  <dgm:cxnLst>
    <dgm:cxn modelId="{F2B61518-471D-42F6-B66C-5846502AA443}" srcId="{0C401041-E03C-4661-9607-908B0A03F6F5}" destId="{866679DC-7DA4-489B-B1D0-A5B39DB3C46F}" srcOrd="3" destOrd="0" parTransId="{8B8682A2-8705-48F7-8FC0-DC826D56CD01}" sibTransId="{FAAFB21B-8B6B-4B56-83A4-2232916227A6}"/>
    <dgm:cxn modelId="{DBE63C20-B445-4784-BBAD-766C6373725B}" type="presOf" srcId="{866679DC-7DA4-489B-B1D0-A5B39DB3C46F}" destId="{269E5E7E-EA49-487C-B85B-28FB083890FC}" srcOrd="0" destOrd="0" presId="urn:microsoft.com/office/officeart/2005/8/layout/default"/>
    <dgm:cxn modelId="{0088C625-76A7-43CC-97B1-65CCF3820E7D}" type="presOf" srcId="{C95FC8E3-511B-49FC-BE7A-222E345CC1A8}" destId="{364C55E3-DD9E-4BF9-BEEA-BB801630D954}" srcOrd="0" destOrd="0" presId="urn:microsoft.com/office/officeart/2005/8/layout/default"/>
    <dgm:cxn modelId="{4408885E-A343-402A-B25B-93064C1FEA7C}" type="presOf" srcId="{A609CE4D-891A-4349-82EE-26C9E93C7B3C}" destId="{DA05B9CC-D68E-47D8-B0C5-FE681DCFB34E}" srcOrd="0" destOrd="0" presId="urn:microsoft.com/office/officeart/2005/8/layout/default"/>
    <dgm:cxn modelId="{5F04CB61-020F-4A92-BD76-44F2A9EACAC2}" srcId="{0C401041-E03C-4661-9607-908B0A03F6F5}" destId="{46FEF942-85D4-4883-B33B-FA2B9C5886F8}" srcOrd="2" destOrd="0" parTransId="{C3A60EA3-6F39-4264-B427-A34156A24D72}" sibTransId="{5C4C2EE2-D4D1-4A6E-888C-BE9A3DC089BC}"/>
    <dgm:cxn modelId="{B9EE8B47-E9E2-45FA-AAB4-B22A968F194F}" type="presOf" srcId="{0C401041-E03C-4661-9607-908B0A03F6F5}" destId="{19028724-D1E1-4614-8076-49D4BC137DEF}" srcOrd="0" destOrd="0" presId="urn:microsoft.com/office/officeart/2005/8/layout/default"/>
    <dgm:cxn modelId="{3191AEA8-C222-47E8-9714-B64E699917BA}" type="presOf" srcId="{46FEF942-85D4-4883-B33B-FA2B9C5886F8}" destId="{35A177AB-AEA0-4FB7-AF2A-D45A5CFEBC0E}" srcOrd="0" destOrd="0" presId="urn:microsoft.com/office/officeart/2005/8/layout/default"/>
    <dgm:cxn modelId="{8D238CC1-BBA4-4C5F-A612-29A3342507A4}" srcId="{0C401041-E03C-4661-9607-908B0A03F6F5}" destId="{A609CE4D-891A-4349-82EE-26C9E93C7B3C}" srcOrd="1" destOrd="0" parTransId="{E0D4EE74-7A05-41E4-A191-72CA07AB3868}" sibTransId="{299E9180-2511-49DC-AF12-DE495F942F5A}"/>
    <dgm:cxn modelId="{CEC063C3-80AF-4A60-80C4-AA7997F47D13}" srcId="{0C401041-E03C-4661-9607-908B0A03F6F5}" destId="{C95FC8E3-511B-49FC-BE7A-222E345CC1A8}" srcOrd="0" destOrd="0" parTransId="{ED6049B6-F2A8-4BD2-A8EF-FC1B7D6C9BCB}" sibTransId="{30477B69-2F94-4910-B445-245EB5E581C2}"/>
    <dgm:cxn modelId="{1D567298-238E-4FA6-B609-5E6FFD982FE8}" type="presParOf" srcId="{19028724-D1E1-4614-8076-49D4BC137DEF}" destId="{364C55E3-DD9E-4BF9-BEEA-BB801630D954}" srcOrd="0" destOrd="0" presId="urn:microsoft.com/office/officeart/2005/8/layout/default"/>
    <dgm:cxn modelId="{D0117CC7-EF3B-48CF-9FEC-4CB77AD0B12B}" type="presParOf" srcId="{19028724-D1E1-4614-8076-49D4BC137DEF}" destId="{A3D729A4-5585-4D9B-8730-F8286EC1FC04}" srcOrd="1" destOrd="0" presId="urn:microsoft.com/office/officeart/2005/8/layout/default"/>
    <dgm:cxn modelId="{2334E89E-CA83-4505-AAEC-1DE4A4E6D3EA}" type="presParOf" srcId="{19028724-D1E1-4614-8076-49D4BC137DEF}" destId="{DA05B9CC-D68E-47D8-B0C5-FE681DCFB34E}" srcOrd="2" destOrd="0" presId="urn:microsoft.com/office/officeart/2005/8/layout/default"/>
    <dgm:cxn modelId="{E7B7D60F-3047-4B15-A2EA-EA42079D8107}" type="presParOf" srcId="{19028724-D1E1-4614-8076-49D4BC137DEF}" destId="{5A1B387D-CD3C-45B3-9683-35BF057F00D4}" srcOrd="3" destOrd="0" presId="urn:microsoft.com/office/officeart/2005/8/layout/default"/>
    <dgm:cxn modelId="{98A6AB27-0D02-4032-A1C7-6AA12579ADC8}" type="presParOf" srcId="{19028724-D1E1-4614-8076-49D4BC137DEF}" destId="{35A177AB-AEA0-4FB7-AF2A-D45A5CFEBC0E}" srcOrd="4" destOrd="0" presId="urn:microsoft.com/office/officeart/2005/8/layout/default"/>
    <dgm:cxn modelId="{EB467781-3104-4EAA-82F3-30174DC08F8A}" type="presParOf" srcId="{19028724-D1E1-4614-8076-49D4BC137DEF}" destId="{63358782-A313-4E30-B727-1D9598D28978}" srcOrd="5" destOrd="0" presId="urn:microsoft.com/office/officeart/2005/8/layout/default"/>
    <dgm:cxn modelId="{ACFDF15A-7FE3-4C3B-87F9-A097BB29A2B7}" type="presParOf" srcId="{19028724-D1E1-4614-8076-49D4BC137DEF}" destId="{269E5E7E-EA49-487C-B85B-28FB083890FC}"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1064983" y="1651"/>
          <a:ext cx="3518186" cy="21109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s-ES" sz="4200" kern="1200" dirty="0"/>
            <a:t>Qué es una subrutina (Sub)</a:t>
          </a:r>
          <a:endParaRPr lang="el-GR" sz="4200" kern="1200" dirty="0"/>
        </a:p>
      </dsp:txBody>
      <dsp:txXfrm>
        <a:off x="1064983" y="1651"/>
        <a:ext cx="3518186" cy="2110912"/>
      </dsp:txXfrm>
    </dsp:sp>
    <dsp:sp modelId="{DA05B9CC-D68E-47D8-B0C5-FE681DCFB34E}">
      <dsp:nvSpPr>
        <dsp:cNvPr id="0" name=""/>
        <dsp:cNvSpPr/>
      </dsp:nvSpPr>
      <dsp:spPr>
        <a:xfrm>
          <a:off x="4934988" y="1651"/>
          <a:ext cx="3518186" cy="2110912"/>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Font typeface="Symbol" panose="05050102010706020507" pitchFamily="18" charset="2"/>
            <a:buNone/>
          </a:pPr>
          <a:r>
            <a:rPr lang="es-ES" sz="4200" kern="1200" dirty="0"/>
            <a:t>Declaración de una Subrutina</a:t>
          </a:r>
          <a:endParaRPr lang="el-GR" sz="4200" kern="1200" dirty="0"/>
        </a:p>
      </dsp:txBody>
      <dsp:txXfrm>
        <a:off x="4934988" y="1651"/>
        <a:ext cx="3518186" cy="2110912"/>
      </dsp:txXfrm>
    </dsp:sp>
    <dsp:sp modelId="{35A177AB-AEA0-4FB7-AF2A-D45A5CFEBC0E}">
      <dsp:nvSpPr>
        <dsp:cNvPr id="0" name=""/>
        <dsp:cNvSpPr/>
      </dsp:nvSpPr>
      <dsp:spPr>
        <a:xfrm>
          <a:off x="1064983" y="2464381"/>
          <a:ext cx="3518186" cy="2110912"/>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Font typeface="Symbol" panose="05050102010706020507" pitchFamily="18" charset="2"/>
            <a:buNone/>
          </a:pPr>
          <a:r>
            <a:rPr lang="es-ES" sz="4200" kern="1200" dirty="0"/>
            <a:t>Paso de Valores</a:t>
          </a:r>
          <a:endParaRPr lang="el-GR" sz="4200" kern="1200" dirty="0"/>
        </a:p>
      </dsp:txBody>
      <dsp:txXfrm>
        <a:off x="1064983" y="2464381"/>
        <a:ext cx="3518186" cy="2110912"/>
      </dsp:txXfrm>
    </dsp:sp>
    <dsp:sp modelId="{269E5E7E-EA49-487C-B85B-28FB083890FC}">
      <dsp:nvSpPr>
        <dsp:cNvPr id="0" name=""/>
        <dsp:cNvSpPr/>
      </dsp:nvSpPr>
      <dsp:spPr>
        <a:xfrm>
          <a:off x="4934988" y="2464381"/>
          <a:ext cx="3518186" cy="2110912"/>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Font typeface="Symbol" panose="05050102010706020507" pitchFamily="18" charset="2"/>
            <a:buNone/>
          </a:pPr>
          <a:r>
            <a:rPr lang="es-ES" sz="4200" kern="1200"/>
            <a:t>Devolución de Valores de una Subrutina</a:t>
          </a:r>
          <a:endParaRPr lang="el-GR" sz="4200" kern="1200" dirty="0"/>
        </a:p>
      </dsp:txBody>
      <dsp:txXfrm>
        <a:off x="4934988" y="2464381"/>
        <a:ext cx="3518186" cy="21109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23/3/2021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‹Nº›</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En programación, una subrutina es una secuencia de instrucciones que realizar una tarea concreta y que forman una unidad. Esta unidad puede usarse después en los programas dondequiera que esa tarea sea realizada.</a:t>
            </a:r>
          </a:p>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Las subrutinas pueden definirse dentro de nuestro programa o dentro de bibliotecas que agrupan múltiples subrutinas para que puedan ser usadas por otros programas. Según el lenguaje de programación, a las subrutinas se les puede llamar funciones, subprogramas, métodos o procedimiento. Para crear una subrutina el programador debe tener en cuenta esto:</a:t>
            </a:r>
          </a:p>
          <a:p>
            <a:pPr marL="342900" lvl="0" indent="-342900" algn="just">
              <a:lnSpc>
                <a:spcPct val="107000"/>
              </a:lnSpc>
              <a:buFont typeface="Verdana" panose="020B0604030504040204" pitchFamily="34" charset="0"/>
              <a:buChar char="-"/>
            </a:pPr>
            <a:r>
              <a:rPr lang="es-ES" sz="1800" dirty="0">
                <a:effectLst/>
                <a:latin typeface="Verdana" panose="020B0604030504040204" pitchFamily="34" charset="0"/>
                <a:ea typeface="Calibri" panose="020F0502020204030204" pitchFamily="34" charset="0"/>
                <a:cs typeface="Times New Roman" panose="02020603050405020304" pitchFamily="18" charset="0"/>
              </a:rPr>
              <a:t>Debe realiza una única tarea.</a:t>
            </a:r>
          </a:p>
          <a:p>
            <a:pPr marL="342900" lvl="0" indent="-342900" algn="just">
              <a:lnSpc>
                <a:spcPct val="107000"/>
              </a:lnSpc>
              <a:buFont typeface="Verdana" panose="020B0604030504040204" pitchFamily="34" charset="0"/>
              <a:buChar char="-"/>
            </a:pPr>
            <a:r>
              <a:rPr lang="es-ES" sz="1800" dirty="0">
                <a:effectLst/>
                <a:latin typeface="Verdana" panose="020B0604030504040204" pitchFamily="34" charset="0"/>
                <a:ea typeface="Calibri" panose="020F0502020204030204" pitchFamily="34" charset="0"/>
                <a:cs typeface="Times New Roman" panose="02020603050405020304" pitchFamily="18" charset="0"/>
              </a:rPr>
              <a:t>Debe ser relativamente pequeña e, idealmente, no mayor que lo que cabría en una pantalla para que pueda leerse fácilmente.</a:t>
            </a:r>
          </a:p>
          <a:p>
            <a:pPr marL="342900" lvl="0" indent="-342900" algn="just">
              <a:lnSpc>
                <a:spcPct val="107000"/>
              </a:lnSpc>
              <a:spcAft>
                <a:spcPts val="800"/>
              </a:spcAft>
              <a:buFont typeface="Verdana" panose="020B0604030504040204" pitchFamily="34" charset="0"/>
              <a:buChar char="-"/>
            </a:pPr>
            <a:r>
              <a:rPr lang="es-ES" sz="1800" dirty="0">
                <a:effectLst/>
                <a:latin typeface="Verdana" panose="020B0604030504040204" pitchFamily="34" charset="0"/>
                <a:ea typeface="Calibri" panose="020F0502020204030204" pitchFamily="34" charset="0"/>
                <a:cs typeface="Times New Roman" panose="02020603050405020304" pitchFamily="18" charset="0"/>
              </a:rPr>
              <a:t>Debe tener un nombre que haga referencia a lo que hace.</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404256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s-ES" sz="1800" dirty="0">
                <a:effectLst/>
                <a:latin typeface="Verdana" panose="020B0604030504040204" pitchFamily="34" charset="0"/>
                <a:ea typeface="Calibri" panose="020F0502020204030204" pitchFamily="34" charset="0"/>
                <a:cs typeface="Times New Roman" panose="02020603050405020304" pitchFamily="18" charset="0"/>
              </a:rPr>
              <a:t>Ya hemos visto la subrutina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Button1_Click</a:t>
            </a:r>
            <a:r>
              <a:rPr lang="es-ES" sz="1800" dirty="0">
                <a:effectLst/>
                <a:latin typeface="Verdana" panose="020B0604030504040204" pitchFamily="34" charset="0"/>
                <a:ea typeface="Calibri" panose="020F0502020204030204" pitchFamily="34" charset="0"/>
                <a:cs typeface="Times New Roman" panose="02020603050405020304" pitchFamily="18" charset="0"/>
              </a:rPr>
              <a:t> en B4J cuando se crea un nuevo programa. Fíjate que los eventos de “</a:t>
            </a:r>
            <a:r>
              <a:rPr lang="es-ES" sz="1800" dirty="0" err="1">
                <a:effectLst/>
                <a:latin typeface="Verdana" panose="020B0604030504040204" pitchFamily="34" charset="0"/>
                <a:ea typeface="Calibri" panose="020F0502020204030204" pitchFamily="34" charset="0"/>
                <a:cs typeface="Times New Roman" panose="02020603050405020304" pitchFamily="18" charset="0"/>
              </a:rPr>
              <a:t>Click</a:t>
            </a:r>
            <a:r>
              <a:rPr lang="es-ES" sz="1800" dirty="0">
                <a:effectLst/>
                <a:latin typeface="Verdana" panose="020B0604030504040204" pitchFamily="34" charset="0"/>
                <a:ea typeface="Calibri" panose="020F0502020204030204" pitchFamily="34" charset="0"/>
                <a:cs typeface="Times New Roman" panose="02020603050405020304" pitchFamily="18" charset="0"/>
              </a:rPr>
              <a:t>” se gestionan mediante subrutinas</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222525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Imagínate una función que deba sumar dos números introducidos por el usuario. Se trata de un ejemplo muy sencillo, pero lo usaremos para entender el concepto de subrutina y ver cómo funciona.</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s-ES" sz="1800" dirty="0">
                <a:effectLst/>
                <a:latin typeface="Verdana" panose="020B0604030504040204" pitchFamily="34" charset="0"/>
                <a:ea typeface="Calibri" panose="020F0502020204030204" pitchFamily="34" charset="0"/>
                <a:cs typeface="Times New Roman" panose="02020603050405020304" pitchFamily="18" charset="0"/>
              </a:rPr>
              <a:t>Los dos enteros </a:t>
            </a:r>
            <a:r>
              <a:rPr lang="es-ES" sz="1800" dirty="0" err="1">
                <a:effectLst/>
                <a:latin typeface="Verdana" panose="020B0604030504040204" pitchFamily="34" charset="0"/>
                <a:ea typeface="Calibri" panose="020F0502020204030204" pitchFamily="34" charset="0"/>
                <a:cs typeface="Times New Roman" panose="02020603050405020304" pitchFamily="18" charset="0"/>
              </a:rPr>
              <a:t>intA</a:t>
            </a:r>
            <a:r>
              <a:rPr lang="es-ES" sz="1800" dirty="0">
                <a:effectLst/>
                <a:latin typeface="Verdana" panose="020B0604030504040204" pitchFamily="34" charset="0"/>
                <a:ea typeface="Calibri" panose="020F0502020204030204" pitchFamily="34" charset="0"/>
                <a:cs typeface="Times New Roman" panose="02020603050405020304" pitchFamily="18" charset="0"/>
              </a:rPr>
              <a:t> e </a:t>
            </a:r>
            <a:r>
              <a:rPr lang="es-ES" sz="1800" dirty="0" err="1">
                <a:effectLst/>
                <a:latin typeface="Verdana" panose="020B0604030504040204" pitchFamily="34" charset="0"/>
                <a:ea typeface="Calibri" panose="020F0502020204030204" pitchFamily="34" charset="0"/>
                <a:cs typeface="Times New Roman" panose="02020603050405020304" pitchFamily="18" charset="0"/>
              </a:rPr>
              <a:t>intB</a:t>
            </a:r>
            <a:r>
              <a:rPr lang="es-ES" sz="1800" dirty="0">
                <a:effectLst/>
                <a:latin typeface="Verdana" panose="020B0604030504040204" pitchFamily="34" charset="0"/>
                <a:ea typeface="Calibri" panose="020F0502020204030204" pitchFamily="34" charset="0"/>
                <a:cs typeface="Times New Roman" panose="02020603050405020304" pitchFamily="18" charset="0"/>
              </a:rPr>
              <a:t> se declaran en el programa, se les asigna un valor y después invocamos la subrutina MostrarSuma1</a:t>
            </a:r>
          </a:p>
          <a:p>
            <a:endParaRPr lang="es-ES" sz="1800" dirty="0">
              <a:effectLst/>
              <a:latin typeface="Verdana" panose="020B0604030504040204" pitchFamily="34" charset="0"/>
              <a:cs typeface="Times New Roman" panose="02020603050405020304" pitchFamily="18" charset="0"/>
            </a:endParaRPr>
          </a:p>
          <a:p>
            <a:r>
              <a:rPr lang="es-ES" sz="1800" dirty="0">
                <a:effectLst/>
                <a:latin typeface="Verdana" panose="020B0604030504040204" pitchFamily="34" charset="0"/>
                <a:ea typeface="Calibri" panose="020F0502020204030204" pitchFamily="34" charset="0"/>
                <a:cs typeface="Times New Roman" panose="02020603050405020304" pitchFamily="18" charset="0"/>
              </a:rPr>
              <a:t>Invocar a una subrutina se hace escribiendo su nombre (el que queramos) y entre paréntesis ponemos las variables cuyos valores debe conocer para funcionar.</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1385612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Si delante ponemos la palabra reservada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Private</a:t>
            </a:r>
            <a:r>
              <a:rPr lang="es-ES" sz="1800" dirty="0">
                <a:effectLst/>
                <a:latin typeface="Verdana" panose="020B0604030504040204" pitchFamily="34" charset="0"/>
                <a:ea typeface="Calibri" panose="020F0502020204030204" pitchFamily="34" charset="0"/>
                <a:cs typeface="Times New Roman" panose="02020603050405020304" pitchFamily="18" charset="0"/>
              </a:rPr>
              <a:t>, significará que esta subrutina sólo se conocerá dentro del código B4XmainPage; si ponemos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Public</a:t>
            </a:r>
            <a:r>
              <a:rPr lang="es-ES" sz="1800" dirty="0">
                <a:effectLst/>
                <a:latin typeface="Verdana" panose="020B0604030504040204" pitchFamily="34" charset="0"/>
                <a:ea typeface="Calibri" panose="020F0502020204030204" pitchFamily="34" charset="0"/>
                <a:cs typeface="Times New Roman" panose="02020603050405020304" pitchFamily="18" charset="0"/>
              </a:rPr>
              <a:t>, la subrutina se podrá usar en otras partes de nuestra aplicación.</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s-ES" sz="1800" dirty="0">
                <a:effectLst/>
                <a:latin typeface="Verdana" panose="020B0604030504040204" pitchFamily="34" charset="0"/>
                <a:ea typeface="Calibri" panose="020F0502020204030204" pitchFamily="34" charset="0"/>
                <a:cs typeface="Times New Roman" panose="02020603050405020304" pitchFamily="18" charset="0"/>
              </a:rPr>
              <a:t>La palabra “Sub” es una abreviatura de subrutina. Entre paréntesis escribimos el nombre de las variables cuyos valores se enviarán a la función</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Verdana" panose="020B0604030504040204" pitchFamily="34" charset="0"/>
                <a:ea typeface="Calibri" panose="020F0502020204030204" pitchFamily="34" charset="0"/>
                <a:cs typeface="Times New Roman" panose="02020603050405020304" pitchFamily="18" charset="0"/>
              </a:rPr>
              <a:t>Fíjate en que los datos se envían a la función en el orden en que están escritos al invocar a la subrutina. Por ej. el valor de “</a:t>
            </a:r>
            <a:r>
              <a:rPr lang="es-ES" sz="1800" dirty="0" err="1">
                <a:effectLst/>
                <a:latin typeface="Verdana" panose="020B0604030504040204" pitchFamily="34" charset="0"/>
                <a:ea typeface="Calibri" panose="020F0502020204030204" pitchFamily="34" charset="0"/>
                <a:cs typeface="Times New Roman" panose="02020603050405020304" pitchFamily="18" charset="0"/>
              </a:rPr>
              <a:t>intA</a:t>
            </a:r>
            <a:r>
              <a:rPr lang="es-ES" sz="1800" dirty="0">
                <a:effectLst/>
                <a:latin typeface="Verdana" panose="020B0604030504040204" pitchFamily="34" charset="0"/>
                <a:ea typeface="Calibri" panose="020F0502020204030204" pitchFamily="34" charset="0"/>
                <a:cs typeface="Times New Roman" panose="02020603050405020304" pitchFamily="18" charset="0"/>
              </a:rPr>
              <a:t>” se introduce en la variable “a” y el valor de “</a:t>
            </a:r>
            <a:r>
              <a:rPr lang="es-ES" sz="1800" dirty="0" err="1">
                <a:effectLst/>
                <a:latin typeface="Verdana" panose="020B0604030504040204" pitchFamily="34" charset="0"/>
                <a:ea typeface="Calibri" panose="020F0502020204030204" pitchFamily="34" charset="0"/>
                <a:cs typeface="Times New Roman" panose="02020603050405020304" pitchFamily="18" charset="0"/>
              </a:rPr>
              <a:t>intA</a:t>
            </a:r>
            <a:r>
              <a:rPr lang="es-ES" sz="1800" dirty="0">
                <a:effectLst/>
                <a:latin typeface="Verdana" panose="020B0604030504040204" pitchFamily="34" charset="0"/>
                <a:ea typeface="Calibri" panose="020F0502020204030204" pitchFamily="34" charset="0"/>
                <a:cs typeface="Times New Roman" panose="02020603050405020304" pitchFamily="18" charset="0"/>
              </a:rPr>
              <a:t>” en la variable “b”.</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Verdana" panose="020B0604030504040204" pitchFamily="34" charset="0"/>
                <a:ea typeface="Calibri" panose="020F0502020204030204" pitchFamily="34" charset="0"/>
                <a:cs typeface="Times New Roman" panose="02020603050405020304" pitchFamily="18" charset="0"/>
              </a:rPr>
              <a:t>Las variables usadas en las subrutinas cuando son invocadas se llaman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parámetros</a:t>
            </a:r>
            <a:r>
              <a:rPr lang="es-ES" sz="1800" dirty="0">
                <a:effectLst/>
                <a:latin typeface="Verdana" panose="020B0604030504040204" pitchFamily="34" charset="0"/>
                <a:ea typeface="Calibri" panose="020F0502020204030204" pitchFamily="34" charset="0"/>
                <a:cs typeface="Times New Roman" panose="02020603050405020304" pitchFamily="18" charset="0"/>
              </a:rPr>
              <a:t>. </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2366669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s-ES" sz="1800" dirty="0">
                <a:effectLst/>
                <a:latin typeface="Verdana" panose="020B0604030504040204" pitchFamily="34" charset="0"/>
                <a:ea typeface="Calibri" panose="020F0502020204030204" pitchFamily="34" charset="0"/>
                <a:cs typeface="Times New Roman" panose="02020603050405020304" pitchFamily="18" charset="0"/>
              </a:rPr>
              <a:t>Cada subrutina tiene su propio espacio de memoria donde almacenar variables. La única excepción es la subrutina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Class_Globals</a:t>
            </a:r>
            <a:r>
              <a:rPr lang="es-ES" sz="1800" dirty="0">
                <a:effectLst/>
                <a:latin typeface="Verdana" panose="020B0604030504040204" pitchFamily="34" charset="0"/>
                <a:ea typeface="Calibri" panose="020F0502020204030204" pitchFamily="34" charset="0"/>
                <a:cs typeface="Times New Roman" panose="02020603050405020304" pitchFamily="18" charset="0"/>
              </a:rPr>
              <a:t> cuyas variables pueden ser consultados por todas las rutinas de B4XMainPage por sus nombres.</a:t>
            </a:r>
          </a:p>
          <a:p>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s-ES" sz="1800" dirty="0">
                <a:effectLst/>
                <a:latin typeface="Verdana" panose="020B0604030504040204" pitchFamily="34" charset="0"/>
                <a:ea typeface="Calibri" panose="020F0502020204030204" pitchFamily="34" charset="0"/>
                <a:cs typeface="Times New Roman" panose="02020603050405020304" pitchFamily="18" charset="0"/>
              </a:rPr>
              <a:t>En la </a:t>
            </a:r>
            <a:r>
              <a:rPr lang="es-ES" sz="1800" b="0" dirty="0">
                <a:effectLst/>
                <a:latin typeface="Verdana" panose="020B0604030504040204" pitchFamily="34" charset="0"/>
                <a:ea typeface="Calibri" panose="020F0502020204030204" pitchFamily="34" charset="0"/>
                <a:cs typeface="Times New Roman" panose="02020603050405020304" pitchFamily="18" charset="0"/>
              </a:rPr>
              <a:t>imagen con el código</a:t>
            </a:r>
            <a:r>
              <a:rPr lang="es-ES" sz="1800" dirty="0">
                <a:effectLst/>
                <a:latin typeface="Verdana" panose="020B0604030504040204" pitchFamily="34" charset="0"/>
                <a:ea typeface="Calibri" panose="020F0502020204030204" pitchFamily="34" charset="0"/>
                <a:cs typeface="Times New Roman" panose="02020603050405020304" pitchFamily="18" charset="0"/>
              </a:rPr>
              <a:t> puedes ver que la variable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intSum</a:t>
            </a:r>
            <a:r>
              <a:rPr lang="es-ES" sz="1800" dirty="0">
                <a:effectLst/>
                <a:latin typeface="Verdana" panose="020B0604030504040204" pitchFamily="34" charset="0"/>
                <a:ea typeface="Calibri" panose="020F0502020204030204" pitchFamily="34" charset="0"/>
                <a:cs typeface="Times New Roman" panose="02020603050405020304" pitchFamily="18" charset="0"/>
              </a:rPr>
              <a:t> es accesible desde cualquier subrutina y se puede consultar escribiendo su nombre. En B4X estas variables se representan en un color diferente para que el programador pueda distinguirlas fácilmente. Por el contrario, las variables declaradas dentro de una subrutina sólo son accesible desde esa subrutina</a:t>
            </a:r>
          </a:p>
          <a:p>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2650496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Una subrutina puede devolver un valor al código que la invocó. Esto se hace de la siguiente forma: </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rabicPeriod"/>
            </a:pPr>
            <a:r>
              <a:rPr lang="es-ES" sz="1800" dirty="0">
                <a:effectLst/>
                <a:latin typeface="Verdana" panose="020B0604030504040204" pitchFamily="34" charset="0"/>
                <a:ea typeface="Calibri" panose="020F0502020204030204" pitchFamily="34" charset="0"/>
                <a:cs typeface="Times New Roman" panose="02020603050405020304" pitchFamily="18" charset="0"/>
              </a:rPr>
              <a:t>En la declaración de la subrutina tienes que incluir el tipo de variable que devolverá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as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Int</a:t>
            </a:r>
            <a:r>
              <a:rPr lang="es-ES" sz="1800" dirty="0">
                <a:effectLst/>
                <a:latin typeface="Verdana" panose="020B0604030504040204" pitchFamily="34" charset="0"/>
                <a:ea typeface="Calibri" panose="020F0502020204030204" pitchFamily="34" charset="0"/>
                <a:cs typeface="Times New Roman" panose="02020603050405020304" pitchFamily="18" charset="0"/>
              </a:rPr>
              <a:t> en la imagen).</a:t>
            </a:r>
          </a:p>
          <a:p>
            <a:pPr marL="342900" indent="-342900" algn="just">
              <a:lnSpc>
                <a:spcPct val="107000"/>
              </a:lnSpc>
              <a:spcAft>
                <a:spcPts val="800"/>
              </a:spcAft>
              <a:buAutoNum type="arabicPeriod"/>
            </a:pPr>
            <a:r>
              <a:rPr lang="es-ES" sz="1800" dirty="0">
                <a:effectLst/>
                <a:latin typeface="Verdana" panose="020B0604030504040204" pitchFamily="34" charset="0"/>
                <a:ea typeface="Calibri" panose="020F0502020204030204" pitchFamily="34" charset="0"/>
                <a:cs typeface="Times New Roman" panose="02020603050405020304" pitchFamily="18" charset="0"/>
              </a:rPr>
              <a:t>Debes usar la sentencia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Return</a:t>
            </a:r>
            <a:r>
              <a:rPr lang="es-ES" sz="1800" dirty="0">
                <a:effectLst/>
                <a:latin typeface="Verdana" panose="020B0604030504040204" pitchFamily="34" charset="0"/>
                <a:ea typeface="Calibri" panose="020F0502020204030204" pitchFamily="34" charset="0"/>
                <a:cs typeface="Times New Roman" panose="02020603050405020304" pitchFamily="18" charset="0"/>
              </a:rPr>
              <a:t> dentro de la subrutina para devolver el valor que quieras.</a:t>
            </a:r>
          </a:p>
          <a:p>
            <a:pPr marL="342900" indent="-342900" algn="just">
              <a:lnSpc>
                <a:spcPct val="107000"/>
              </a:lnSpc>
              <a:spcAft>
                <a:spcPts val="800"/>
              </a:spcAft>
              <a:buAutoNum type="arabicPeriod"/>
            </a:pPr>
            <a:r>
              <a:rPr lang="es-ES" sz="1800" dirty="0">
                <a:effectLst/>
                <a:latin typeface="Verdana" panose="020B0604030504040204" pitchFamily="34" charset="0"/>
                <a:ea typeface="Calibri" panose="020F0502020204030204" pitchFamily="34" charset="0"/>
                <a:cs typeface="Times New Roman" panose="02020603050405020304" pitchFamily="18" charset="0"/>
              </a:rPr>
              <a:t>El código que ha invocado la subrutina usará el valor devuelto por la subrutina como si fuera una variable.</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4189874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Verdana" panose="020B0604030504040204" pitchFamily="34" charset="0"/>
                <a:ea typeface="Calibri" panose="020F0502020204030204" pitchFamily="34" charset="0"/>
                <a:cs typeface="Times New Roman" panose="02020603050405020304" pitchFamily="18" charset="0"/>
              </a:rPr>
              <a:t>Escribe un programa que lea 3 enteros y devuelva el mayor. </a:t>
            </a:r>
          </a:p>
          <a:p>
            <a:pPr algn="l"/>
            <a:endParaRPr lang="en-US" sz="1800" dirty="0"/>
          </a:p>
          <a:p>
            <a:pPr algn="l"/>
            <a:r>
              <a:rPr lang="en-US" sz="1800" dirty="0"/>
              <a:t>1. </a:t>
            </a:r>
            <a:r>
              <a:rPr lang="es-ES" sz="1800" dirty="0"/>
              <a:t>Declaramos 3 variables enteras (</a:t>
            </a:r>
            <a:r>
              <a:rPr lang="es-ES" sz="1800" dirty="0" err="1"/>
              <a:t>Inta</a:t>
            </a:r>
            <a:r>
              <a:rPr lang="es-ES" sz="1800" dirty="0"/>
              <a:t>, </a:t>
            </a:r>
            <a:r>
              <a:rPr lang="es-ES" sz="1800" dirty="0" err="1"/>
              <a:t>intB</a:t>
            </a:r>
            <a:r>
              <a:rPr lang="es-ES" sz="1800" dirty="0"/>
              <a:t>, </a:t>
            </a:r>
            <a:r>
              <a:rPr lang="es-ES" sz="1800" dirty="0" err="1"/>
              <a:t>intC</a:t>
            </a:r>
            <a:r>
              <a:rPr lang="es-ES" sz="1800" dirty="0"/>
              <a:t>) en la subrutina </a:t>
            </a:r>
            <a:r>
              <a:rPr lang="es-ES" sz="1800" b="1" dirty="0"/>
              <a:t>B4XPage_Created</a:t>
            </a:r>
            <a:r>
              <a:rPr lang="es-ES" sz="1800" dirty="0"/>
              <a:t>.</a:t>
            </a:r>
            <a:endParaRPr lang="en-US" sz="1800" dirty="0"/>
          </a:p>
          <a:p>
            <a:pPr algn="l"/>
            <a:r>
              <a:rPr lang="en-US" sz="1800" dirty="0"/>
              <a:t>2. </a:t>
            </a:r>
            <a:r>
              <a:rPr lang="es-ES" sz="1800" dirty="0"/>
              <a:t>Asignamos valores a las tres variables</a:t>
            </a:r>
            <a:r>
              <a:rPr lang="en-US" sz="1800" dirty="0"/>
              <a:t>.</a:t>
            </a:r>
          </a:p>
          <a:p>
            <a:pPr algn="l"/>
            <a:r>
              <a:rPr lang="en-US" sz="1800" dirty="0"/>
              <a:t>3. </a:t>
            </a:r>
            <a:r>
              <a:rPr lang="es-ES" sz="1800" dirty="0"/>
              <a:t>Invocamos a la subrutina </a:t>
            </a:r>
            <a:r>
              <a:rPr lang="es-ES" sz="1800" dirty="0" err="1"/>
              <a:t>CalcularMax</a:t>
            </a:r>
            <a:r>
              <a:rPr lang="es-ES" sz="1800" dirty="0"/>
              <a:t> con las 3 variables como parámetros</a:t>
            </a:r>
            <a:r>
              <a:rPr lang="en-US" sz="1800" dirty="0"/>
              <a:t>.</a:t>
            </a:r>
          </a:p>
          <a:p>
            <a:pPr algn="l"/>
            <a:r>
              <a:rPr lang="en-US" sz="1800" dirty="0"/>
              <a:t>4. </a:t>
            </a:r>
            <a:r>
              <a:rPr lang="es-ES" sz="1800" dirty="0"/>
              <a:t>La subrutina aplica el algoritmo Máximo a las variables a, b, c y devuelve el resultado </a:t>
            </a:r>
            <a:r>
              <a:rPr lang="es-ES" sz="1800" dirty="0" err="1"/>
              <a:t>intM</a:t>
            </a:r>
            <a:r>
              <a:rPr lang="es-ES" sz="1800" dirty="0"/>
              <a:t> calculado</a:t>
            </a:r>
            <a:r>
              <a:rPr lang="en-US" sz="1800" dirty="0"/>
              <a:t>.</a:t>
            </a:r>
          </a:p>
          <a:p>
            <a:pPr algn="l"/>
            <a:r>
              <a:rPr lang="en-US" sz="1800" dirty="0"/>
              <a:t>5. </a:t>
            </a:r>
            <a:r>
              <a:rPr lang="es-ES" sz="1800" dirty="0"/>
              <a:t>El valor mayor es mostrado en la ventana de Log</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1568714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11</a:t>
            </a:fld>
            <a:endParaRPr lang="el-GR"/>
          </a:p>
        </p:txBody>
      </p:sp>
    </p:spTree>
    <p:extLst>
      <p:ext uri="{BB962C8B-B14F-4D97-AF65-F5344CB8AC3E}">
        <p14:creationId xmlns:p14="http://schemas.microsoft.com/office/powerpoint/2010/main" val="109813067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creativecommons.org/licenses/by/4.0/" TargetMode="External"/><Relationship Id="rId3" Type="http://schemas.openxmlformats.org/officeDocument/2006/relationships/image" Target="../media/image5.sv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mailto:pliroforikos@gmail.com" TargetMode="External"/><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err="1"/>
              <a:t>Profesor</a:t>
            </a:r>
            <a:r>
              <a:rPr lang="en-US" dirty="0"/>
              <a:t>: </a:t>
            </a:r>
          </a:p>
          <a:p>
            <a:pPr algn="r"/>
            <a:r>
              <a:rPr lang="en-US" dirty="0" err="1"/>
              <a:t>Fecha</a:t>
            </a:r>
            <a:r>
              <a:rPr lang="en-US" dirty="0"/>
              <a:t>: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pic>
        <p:nvPicPr>
          <p:cNvPr id="5" name="Εικόνα 4">
            <a:hlinkClick r:id="rId6"/>
            <a:extLst>
              <a:ext uri="{FF2B5EF4-FFF2-40B4-BE49-F238E27FC236}">
                <a16:creationId xmlns:a16="http://schemas.microsoft.com/office/drawing/2014/main" id="{66966CEF-A252-4DB7-8829-1E1FAF23EF5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606022" y="6343483"/>
            <a:ext cx="585978" cy="514517"/>
          </a:xfrm>
          <a:prstGeom prst="rect">
            <a:avLst/>
          </a:prstGeom>
        </p:spPr>
      </p:pic>
      <p:pic>
        <p:nvPicPr>
          <p:cNvPr id="10" name="Εικόνα 9">
            <a:hlinkClick r:id="rId8"/>
            <a:extLst>
              <a:ext uri="{FF2B5EF4-FFF2-40B4-BE49-F238E27FC236}">
                <a16:creationId xmlns:a16="http://schemas.microsoft.com/office/drawing/2014/main" id="{831BBFB1-CA75-488B-A531-FC93E402E54D}"/>
              </a:ext>
            </a:extLst>
          </p:cNvPr>
          <p:cNvPicPr/>
          <p:nvPr userDrawn="1"/>
        </p:nvPicPr>
        <p:blipFill>
          <a:blip r:embed="rId9">
            <a:extLst>
              <a:ext uri="{28A0092B-C50C-407E-A947-70E740481C1C}">
                <a14:useLocalDpi xmlns:a14="http://schemas.microsoft.com/office/drawing/2010/main" val="0"/>
              </a:ext>
            </a:extLst>
          </a:blip>
          <a:stretch>
            <a:fillRect/>
          </a:stretch>
        </p:blipFill>
        <p:spPr>
          <a:xfrm>
            <a:off x="336442" y="6453103"/>
            <a:ext cx="838200" cy="295275"/>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23/3/2021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23/3/2021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23/3/2021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23/3/2021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461639" y="136526"/>
            <a:ext cx="10892161"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23/3/2021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23/3/2021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23/3/2021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23/3/2021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23/3/2021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unsplash.com/@markusspiske?utm_source=unsplash&amp;utm_medium=referral&amp;utm_content=creditCopyText"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unsplash.com/s/photos/program?utm_source=unsplash&amp;utm_medium=referral&amp;utm_content=creditCopyText"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err="1"/>
              <a:t>Programando</a:t>
            </a:r>
            <a:r>
              <a:rPr lang="en-US" dirty="0"/>
              <a:t> con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Tema</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r>
              <a:rPr lang="el-GR"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8</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a:t>
            </a:r>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Subrutinas</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Feb 2021</a:t>
            </a:r>
            <a:endParaRPr lang="el-GR" sz="2400" dirty="0"/>
          </a:p>
        </p:txBody>
      </p:sp>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Ορθογώνιο 9">
            <a:extLst>
              <a:ext uri="{FF2B5EF4-FFF2-40B4-BE49-F238E27FC236}">
                <a16:creationId xmlns:a16="http://schemas.microsoft.com/office/drawing/2014/main" id="{D1136848-71DC-473E-858A-D77C116665D5}"/>
              </a:ext>
            </a:extLst>
          </p:cNvPr>
          <p:cNvSpPr/>
          <p:nvPr/>
        </p:nvSpPr>
        <p:spPr>
          <a:xfrm>
            <a:off x="1782499" y="3871477"/>
            <a:ext cx="10123624" cy="51301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Ορθογώνιο 8">
            <a:extLst>
              <a:ext uri="{FF2B5EF4-FFF2-40B4-BE49-F238E27FC236}">
                <a16:creationId xmlns:a16="http://schemas.microsoft.com/office/drawing/2014/main" id="{0BF42369-10DA-4CC5-919E-2EE10F2D86DA}"/>
              </a:ext>
            </a:extLst>
          </p:cNvPr>
          <p:cNvSpPr/>
          <p:nvPr/>
        </p:nvSpPr>
        <p:spPr>
          <a:xfrm>
            <a:off x="1782500" y="2949431"/>
            <a:ext cx="10123625" cy="922046"/>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ρθογώνιο 7">
            <a:extLst>
              <a:ext uri="{FF2B5EF4-FFF2-40B4-BE49-F238E27FC236}">
                <a16:creationId xmlns:a16="http://schemas.microsoft.com/office/drawing/2014/main" id="{63AB9BAB-1772-466B-B4B8-BC6D9DB9EFF9}"/>
              </a:ext>
            </a:extLst>
          </p:cNvPr>
          <p:cNvSpPr/>
          <p:nvPr/>
        </p:nvSpPr>
        <p:spPr>
          <a:xfrm>
            <a:off x="1782502" y="2051459"/>
            <a:ext cx="10123624" cy="897972"/>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Ορθογώνιο 6">
            <a:extLst>
              <a:ext uri="{FF2B5EF4-FFF2-40B4-BE49-F238E27FC236}">
                <a16:creationId xmlns:a16="http://schemas.microsoft.com/office/drawing/2014/main" id="{BA3E8B52-FC40-4165-8516-D07A37D3426F}"/>
              </a:ext>
            </a:extLst>
          </p:cNvPr>
          <p:cNvSpPr/>
          <p:nvPr/>
        </p:nvSpPr>
        <p:spPr>
          <a:xfrm>
            <a:off x="1782501" y="1541845"/>
            <a:ext cx="10123624" cy="556054"/>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CAC0788B-1B8E-445F-BCDA-392DEA9E8399}"/>
              </a:ext>
            </a:extLst>
          </p:cNvPr>
          <p:cNvSpPr>
            <a:spLocks noGrp="1"/>
          </p:cNvSpPr>
          <p:nvPr>
            <p:ph type="title"/>
          </p:nvPr>
        </p:nvSpPr>
        <p:spPr/>
        <p:txBody>
          <a:bodyPr>
            <a:normAutofit fontScale="90000"/>
          </a:bodyPr>
          <a:lstStyle/>
          <a:p>
            <a:r>
              <a:rPr lang="en-US" dirty="0" err="1"/>
              <a:t>Recuerda</a:t>
            </a:r>
            <a:br>
              <a:rPr lang="en-US" dirty="0"/>
            </a:br>
            <a:endParaRPr lang="el-GR" dirty="0"/>
          </a:p>
        </p:txBody>
      </p:sp>
      <p:sp>
        <p:nvSpPr>
          <p:cNvPr id="4" name="TextBox 3">
            <a:extLst>
              <a:ext uri="{FF2B5EF4-FFF2-40B4-BE49-F238E27FC236}">
                <a16:creationId xmlns:a16="http://schemas.microsoft.com/office/drawing/2014/main" id="{F6E4B45F-81CD-43A4-B88C-641C3A598928}"/>
              </a:ext>
            </a:extLst>
          </p:cNvPr>
          <p:cNvSpPr txBox="1"/>
          <p:nvPr/>
        </p:nvSpPr>
        <p:spPr>
          <a:xfrm>
            <a:off x="1782501" y="1003178"/>
            <a:ext cx="10123622" cy="3381310"/>
          </a:xfrm>
          <a:prstGeom prst="rect">
            <a:avLst/>
          </a:prstGeom>
          <a:noFill/>
        </p:spPr>
        <p:txBody>
          <a:bodyPr wrap="square">
            <a:spAutoFit/>
          </a:bodyPr>
          <a:lstStyle/>
          <a:p>
            <a:pPr>
              <a:lnSpc>
                <a:spcPct val="107000"/>
              </a:lnSpc>
              <a:spcAft>
                <a:spcPts val="800"/>
              </a:spcAft>
            </a:pPr>
            <a:r>
              <a:rPr lang="es-ES" sz="2800" dirty="0">
                <a:effectLst/>
                <a:latin typeface="Verdana" panose="020B0604030504040204" pitchFamily="34" charset="0"/>
                <a:ea typeface="Calibri" panose="020F0502020204030204" pitchFamily="34" charset="0"/>
                <a:cs typeface="Times New Roman" panose="02020603050405020304" pitchFamily="18" charset="0"/>
              </a:rPr>
              <a:t>Nos encantan las subrutinas porque:</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ES" sz="2800" dirty="0">
                <a:effectLst/>
                <a:latin typeface="Verdana" panose="020B0604030504040204" pitchFamily="34" charset="0"/>
                <a:ea typeface="Calibri" panose="020F0502020204030204" pitchFamily="34" charset="0"/>
                <a:cs typeface="Times New Roman" panose="02020603050405020304" pitchFamily="18" charset="0"/>
              </a:rPr>
              <a:t>Es aburrido escribir siempre el mismo código.</a:t>
            </a:r>
          </a:p>
          <a:p>
            <a:pPr marL="342900" lvl="0" indent="-342900">
              <a:lnSpc>
                <a:spcPct val="107000"/>
              </a:lnSpc>
              <a:buFont typeface="Symbol" panose="05050102010706020507" pitchFamily="18" charset="2"/>
              <a:buChar char=""/>
            </a:pPr>
            <a:r>
              <a:rPr lang="es-ES" sz="2800" dirty="0">
                <a:effectLst/>
                <a:latin typeface="Verdana" panose="020B0604030504040204" pitchFamily="34" charset="0"/>
                <a:ea typeface="Calibri" panose="020F0502020204030204" pitchFamily="34" charset="0"/>
                <a:cs typeface="Times New Roman" panose="02020603050405020304" pitchFamily="18" charset="0"/>
              </a:rPr>
              <a:t>Es más rápido usarlas que escribir de nuevo el código. </a:t>
            </a:r>
          </a:p>
          <a:p>
            <a:pPr marL="342900" lvl="0" indent="-342900">
              <a:lnSpc>
                <a:spcPct val="107000"/>
              </a:lnSpc>
              <a:buFont typeface="Symbol" panose="05050102010706020507" pitchFamily="18" charset="2"/>
              <a:buChar char=""/>
            </a:pPr>
            <a:r>
              <a:rPr lang="es-ES" sz="2800" dirty="0">
                <a:effectLst/>
                <a:latin typeface="Verdana" panose="020B0604030504040204" pitchFamily="34" charset="0"/>
                <a:ea typeface="Calibri" panose="020F0502020204030204" pitchFamily="34" charset="0"/>
                <a:cs typeface="Times New Roman" panose="02020603050405020304" pitchFamily="18" charset="0"/>
              </a:rPr>
              <a:t>Es útil no repetir los mismos fallos. ¡Ya los has corregido una vez!</a:t>
            </a:r>
          </a:p>
          <a:p>
            <a:pPr marL="342900" lvl="0" indent="-342900">
              <a:lnSpc>
                <a:spcPct val="107000"/>
              </a:lnSpc>
              <a:buFont typeface="Symbol" panose="05050102010706020507" pitchFamily="18" charset="2"/>
              <a:buChar char=""/>
            </a:pPr>
            <a:r>
              <a:rPr lang="es-ES" sz="2800" dirty="0">
                <a:effectLst/>
                <a:latin typeface="Verdana" panose="020B0604030504040204" pitchFamily="34" charset="0"/>
                <a:ea typeface="Calibri" panose="020F0502020204030204" pitchFamily="34" charset="0"/>
                <a:cs typeface="Times New Roman" panose="02020603050405020304" pitchFamily="18" charset="0"/>
              </a:rPr>
              <a:t>Los buenos programadores usan subrutinas.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p:txBody>
      </p:sp>
      <p:pic>
        <p:nvPicPr>
          <p:cNvPr id="6" name="Εικόνα 5" descr="Αγαπησιάρικο Κοτόπουλο">
            <a:extLst>
              <a:ext uri="{FF2B5EF4-FFF2-40B4-BE49-F238E27FC236}">
                <a16:creationId xmlns:a16="http://schemas.microsoft.com/office/drawing/2014/main" id="{EC474B2F-082E-4CDD-9CF2-0BE64186A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428" y="3618471"/>
            <a:ext cx="3810000" cy="3810000"/>
          </a:xfrm>
          <a:prstGeom prst="rect">
            <a:avLst/>
          </a:prstGeom>
        </p:spPr>
      </p:pic>
    </p:spTree>
    <p:extLst>
      <p:ext uri="{BB962C8B-B14F-4D97-AF65-F5344CB8AC3E}">
        <p14:creationId xmlns:p14="http://schemas.microsoft.com/office/powerpoint/2010/main" val="168844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8"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252716" y="2025640"/>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¡Gracias!</a:t>
            </a:r>
            <a:endParaRPr lang="el-GR" sz="5400"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63172A60-BECA-41D7-B629-04DB25205106}"/>
              </a:ext>
            </a:extLst>
          </p:cNvPr>
          <p:cNvSpPr txBox="1"/>
          <p:nvPr/>
        </p:nvSpPr>
        <p:spPr>
          <a:xfrm>
            <a:off x="260445" y="5066998"/>
            <a:ext cx="10889776" cy="584775"/>
          </a:xfrm>
          <a:prstGeom prst="rect">
            <a:avLst/>
          </a:prstGeom>
          <a:noFill/>
        </p:spPr>
        <p:txBody>
          <a:bodyPr wrap="square">
            <a:spAutoFit/>
          </a:bodyPr>
          <a:lstStyle/>
          <a:p>
            <a:r>
              <a:rPr lang="en-US" sz="1600" b="1" dirty="0" err="1"/>
              <a:t>Fotos</a:t>
            </a:r>
            <a:r>
              <a:rPr lang="en-US" sz="1600" b="1" dirty="0"/>
              <a:t> </a:t>
            </a:r>
            <a:r>
              <a:rPr lang="en-US" sz="1600" b="1" dirty="0" err="1"/>
              <a:t>tomadas</a:t>
            </a:r>
            <a:r>
              <a:rPr lang="en-US" sz="1600" b="1" dirty="0"/>
              <a:t> de:</a:t>
            </a:r>
          </a:p>
          <a:p>
            <a:r>
              <a:rPr lang="en-US" sz="1600" dirty="0"/>
              <a:t>Photo by </a:t>
            </a:r>
            <a:r>
              <a:rPr lang="en-US" sz="1600" dirty="0">
                <a:hlinkClick r:id="rId3"/>
              </a:rPr>
              <a:t>Markus </a:t>
            </a:r>
            <a:r>
              <a:rPr lang="en-US" sz="1600" dirty="0" err="1">
                <a:hlinkClick r:id="rId3"/>
              </a:rPr>
              <a:t>Spiske</a:t>
            </a:r>
            <a:r>
              <a:rPr lang="en-US" sz="1600" dirty="0"/>
              <a:t> on </a:t>
            </a:r>
            <a:r>
              <a:rPr lang="en-US" sz="1600" dirty="0" err="1">
                <a:hlinkClick r:id="rId4"/>
              </a:rPr>
              <a:t>Unsplash</a:t>
            </a:r>
            <a:endParaRPr lang="el-GR" sz="1600" b="1"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Hoy </a:t>
            </a:r>
            <a:r>
              <a:rPr lang="en-US" dirty="0" err="1"/>
              <a:t>aprenderás</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1517760658"/>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Ορθογώνιο 9">
            <a:extLst>
              <a:ext uri="{FF2B5EF4-FFF2-40B4-BE49-F238E27FC236}">
                <a16:creationId xmlns:a16="http://schemas.microsoft.com/office/drawing/2014/main" id="{F02C7826-5695-40DC-89AC-6C26281691D2}"/>
              </a:ext>
            </a:extLst>
          </p:cNvPr>
          <p:cNvSpPr/>
          <p:nvPr/>
        </p:nvSpPr>
        <p:spPr>
          <a:xfrm>
            <a:off x="196771" y="4677508"/>
            <a:ext cx="8613122" cy="715107"/>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ρθογώνιο 10">
            <a:extLst>
              <a:ext uri="{FF2B5EF4-FFF2-40B4-BE49-F238E27FC236}">
                <a16:creationId xmlns:a16="http://schemas.microsoft.com/office/drawing/2014/main" id="{B5E1030B-14D4-40C9-8216-62E084725ED1}"/>
              </a:ext>
            </a:extLst>
          </p:cNvPr>
          <p:cNvSpPr/>
          <p:nvPr/>
        </p:nvSpPr>
        <p:spPr>
          <a:xfrm>
            <a:off x="190908" y="5392615"/>
            <a:ext cx="8616053" cy="448059"/>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Ορθογώνιο 8">
            <a:extLst>
              <a:ext uri="{FF2B5EF4-FFF2-40B4-BE49-F238E27FC236}">
                <a16:creationId xmlns:a16="http://schemas.microsoft.com/office/drawing/2014/main" id="{8E3E734E-1FAF-46C1-8ACB-E02250FF1EFE}"/>
              </a:ext>
            </a:extLst>
          </p:cNvPr>
          <p:cNvSpPr/>
          <p:nvPr/>
        </p:nvSpPr>
        <p:spPr>
          <a:xfrm>
            <a:off x="193840" y="4229449"/>
            <a:ext cx="8616053" cy="448059"/>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EED5AE0E-5A16-48D6-9184-143EB8E917FF}"/>
              </a:ext>
            </a:extLst>
          </p:cNvPr>
          <p:cNvSpPr>
            <a:spLocks noGrp="1"/>
          </p:cNvSpPr>
          <p:nvPr>
            <p:ph type="title"/>
          </p:nvPr>
        </p:nvSpPr>
        <p:spPr/>
        <p:txBody>
          <a:bodyPr>
            <a:normAutofit/>
          </a:bodyPr>
          <a:lstStyle/>
          <a:p>
            <a:r>
              <a:rPr lang="en-US" dirty="0" err="1"/>
              <a:t>Qué</a:t>
            </a:r>
            <a:r>
              <a:rPr lang="en-US" dirty="0"/>
              <a:t> es una </a:t>
            </a:r>
            <a:r>
              <a:rPr lang="en-US" dirty="0" err="1"/>
              <a:t>subrutina</a:t>
            </a:r>
            <a:endParaRPr lang="el-GR" dirty="0"/>
          </a:p>
        </p:txBody>
      </p:sp>
      <p:pic>
        <p:nvPicPr>
          <p:cNvPr id="4" name="Εικόνα 3" descr="Εικόνα που περιέχει κείμενο&#10;&#10;Περιγραφή που δημιουργήθηκε αυτόματα">
            <a:extLst>
              <a:ext uri="{FF2B5EF4-FFF2-40B4-BE49-F238E27FC236}">
                <a16:creationId xmlns:a16="http://schemas.microsoft.com/office/drawing/2014/main" id="{76359FC1-8600-4835-BF79-1187C963E67B}"/>
              </a:ext>
            </a:extLst>
          </p:cNvPr>
          <p:cNvPicPr>
            <a:picLocks noChangeAspect="1"/>
          </p:cNvPicPr>
          <p:nvPr/>
        </p:nvPicPr>
        <p:blipFill rotWithShape="1">
          <a:blip r:embed="rId3">
            <a:extLst>
              <a:ext uri="{28A0092B-C50C-407E-A947-70E740481C1C}">
                <a14:useLocalDpi xmlns:a14="http://schemas.microsoft.com/office/drawing/2010/main" val="0"/>
              </a:ext>
            </a:extLst>
          </a:blip>
          <a:srcRect r="65641"/>
          <a:stretch/>
        </p:blipFill>
        <p:spPr>
          <a:xfrm>
            <a:off x="8809893" y="0"/>
            <a:ext cx="3534508" cy="6858000"/>
          </a:xfrm>
          <a:prstGeom prst="rect">
            <a:avLst/>
          </a:prstGeom>
        </p:spPr>
      </p:pic>
      <p:sp>
        <p:nvSpPr>
          <p:cNvPr id="6" name="TextBox 5">
            <a:extLst>
              <a:ext uri="{FF2B5EF4-FFF2-40B4-BE49-F238E27FC236}">
                <a16:creationId xmlns:a16="http://schemas.microsoft.com/office/drawing/2014/main" id="{7F7A12A7-1462-42B5-88E5-9AB8FA14D71C}"/>
              </a:ext>
            </a:extLst>
          </p:cNvPr>
          <p:cNvSpPr txBox="1"/>
          <p:nvPr/>
        </p:nvSpPr>
        <p:spPr>
          <a:xfrm>
            <a:off x="461639" y="1606973"/>
            <a:ext cx="7054362" cy="1384995"/>
          </a:xfrm>
          <a:prstGeom prst="rect">
            <a:avLst/>
          </a:prstGeom>
          <a:noFill/>
        </p:spPr>
        <p:txBody>
          <a:bodyPr wrap="square">
            <a:spAutoFit/>
          </a:bodyPr>
          <a:lstStyle/>
          <a:p>
            <a:r>
              <a:rPr lang="es-ES" sz="2800" dirty="0"/>
              <a:t>Una subrutina es una secuencia de instrucciones que realizar una tarea concreta y que forman una unidad</a:t>
            </a:r>
            <a:endParaRPr lang="el-GR" sz="2800" dirty="0"/>
          </a:p>
        </p:txBody>
      </p:sp>
      <p:sp>
        <p:nvSpPr>
          <p:cNvPr id="8" name="TextBox 7">
            <a:extLst>
              <a:ext uri="{FF2B5EF4-FFF2-40B4-BE49-F238E27FC236}">
                <a16:creationId xmlns:a16="http://schemas.microsoft.com/office/drawing/2014/main" id="{DEA81481-9335-4600-A796-2D42675333BC}"/>
              </a:ext>
            </a:extLst>
          </p:cNvPr>
          <p:cNvSpPr txBox="1"/>
          <p:nvPr/>
        </p:nvSpPr>
        <p:spPr>
          <a:xfrm>
            <a:off x="193839" y="4229449"/>
            <a:ext cx="8613121" cy="1569660"/>
          </a:xfrm>
          <a:prstGeom prst="rect">
            <a:avLst/>
          </a:prstGeom>
          <a:noFill/>
        </p:spPr>
        <p:txBody>
          <a:bodyPr wrap="square">
            <a:spAutoFit/>
          </a:bodyPr>
          <a:lstStyle/>
          <a:p>
            <a:pPr algn="r"/>
            <a:r>
              <a:rPr lang="es-ES" sz="2400" dirty="0"/>
              <a:t>Debe realiza una única tarea.</a:t>
            </a:r>
          </a:p>
          <a:p>
            <a:pPr algn="r"/>
            <a:r>
              <a:rPr lang="es-ES" sz="2400" dirty="0"/>
              <a:t>Debe ser relativamente pequeña e, idealmente, no mayor que lo que cabría en una pantalla para que pueda leerse fácilmente</a:t>
            </a:r>
          </a:p>
          <a:p>
            <a:pPr algn="r"/>
            <a:r>
              <a:rPr lang="es-ES" sz="2400" dirty="0"/>
              <a:t>Debe tener un nombre que haga referencia a lo que hace.</a:t>
            </a:r>
          </a:p>
        </p:txBody>
      </p:sp>
    </p:spTree>
    <p:extLst>
      <p:ext uri="{BB962C8B-B14F-4D97-AF65-F5344CB8AC3E}">
        <p14:creationId xmlns:p14="http://schemas.microsoft.com/office/powerpoint/2010/main" val="161178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E53522E-07EC-44D0-BA1E-191916F19198}"/>
              </a:ext>
            </a:extLst>
          </p:cNvPr>
          <p:cNvSpPr>
            <a:spLocks noGrp="1"/>
          </p:cNvSpPr>
          <p:nvPr>
            <p:ph type="title"/>
          </p:nvPr>
        </p:nvSpPr>
        <p:spPr/>
        <p:txBody>
          <a:bodyPr/>
          <a:lstStyle/>
          <a:p>
            <a:r>
              <a:rPr lang="en-US" dirty="0" err="1"/>
              <a:t>Subrutinas</a:t>
            </a:r>
            <a:endParaRPr lang="el-GR" dirty="0"/>
          </a:p>
        </p:txBody>
      </p:sp>
      <p:pic>
        <p:nvPicPr>
          <p:cNvPr id="12" name="Γραφικό 411">
            <a:extLst>
              <a:ext uri="{FF2B5EF4-FFF2-40B4-BE49-F238E27FC236}">
                <a16:creationId xmlns:a16="http://schemas.microsoft.com/office/drawing/2014/main" id="{495D6037-B2F2-442D-8BFE-90F86DBB56A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43605" y="960746"/>
            <a:ext cx="7986532" cy="4936510"/>
          </a:xfrm>
          <a:prstGeom prst="rect">
            <a:avLst/>
          </a:prstGeom>
          <a:ln w="3175">
            <a:solidFill>
              <a:schemeClr val="tx1"/>
            </a:solidFill>
          </a:ln>
        </p:spPr>
      </p:pic>
      <p:sp>
        <p:nvSpPr>
          <p:cNvPr id="8" name="Rectángulo 7">
            <a:extLst>
              <a:ext uri="{FF2B5EF4-FFF2-40B4-BE49-F238E27FC236}">
                <a16:creationId xmlns:a16="http://schemas.microsoft.com/office/drawing/2014/main" id="{3ADFBA57-82E8-4522-BE83-8A303E1D10AE}"/>
              </a:ext>
            </a:extLst>
          </p:cNvPr>
          <p:cNvSpPr/>
          <p:nvPr/>
        </p:nvSpPr>
        <p:spPr>
          <a:xfrm>
            <a:off x="2172931" y="987799"/>
            <a:ext cx="3734788" cy="10428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 name="Rectángulo 8">
            <a:extLst>
              <a:ext uri="{FF2B5EF4-FFF2-40B4-BE49-F238E27FC236}">
                <a16:creationId xmlns:a16="http://schemas.microsoft.com/office/drawing/2014/main" id="{63719257-0B02-43EF-983F-8E1AAB86DCB3}"/>
              </a:ext>
            </a:extLst>
          </p:cNvPr>
          <p:cNvSpPr/>
          <p:nvPr/>
        </p:nvSpPr>
        <p:spPr>
          <a:xfrm>
            <a:off x="2172931" y="2213162"/>
            <a:ext cx="3734788" cy="7364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Rectángulo 9">
            <a:extLst>
              <a:ext uri="{FF2B5EF4-FFF2-40B4-BE49-F238E27FC236}">
                <a16:creationId xmlns:a16="http://schemas.microsoft.com/office/drawing/2014/main" id="{EE8CE77A-0694-4A70-8160-96D24D4FD6E9}"/>
              </a:ext>
            </a:extLst>
          </p:cNvPr>
          <p:cNvSpPr/>
          <p:nvPr/>
        </p:nvSpPr>
        <p:spPr>
          <a:xfrm>
            <a:off x="2172931" y="3448148"/>
            <a:ext cx="4915699" cy="10428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1" name="Rectángulo 10">
            <a:extLst>
              <a:ext uri="{FF2B5EF4-FFF2-40B4-BE49-F238E27FC236}">
                <a16:creationId xmlns:a16="http://schemas.microsoft.com/office/drawing/2014/main" id="{35FCEC1F-D4EE-4813-9909-AEEFCE34F631}"/>
              </a:ext>
            </a:extLst>
          </p:cNvPr>
          <p:cNvSpPr/>
          <p:nvPr/>
        </p:nvSpPr>
        <p:spPr>
          <a:xfrm>
            <a:off x="2172931" y="5079823"/>
            <a:ext cx="4915699" cy="8174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Tree>
    <p:extLst>
      <p:ext uri="{BB962C8B-B14F-4D97-AF65-F5344CB8AC3E}">
        <p14:creationId xmlns:p14="http://schemas.microsoft.com/office/powerpoint/2010/main" val="72286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3224935-D5D9-457E-A3B1-001DADCDCA56}"/>
              </a:ext>
            </a:extLst>
          </p:cNvPr>
          <p:cNvSpPr>
            <a:spLocks noGrp="1"/>
          </p:cNvSpPr>
          <p:nvPr>
            <p:ph type="title"/>
          </p:nvPr>
        </p:nvSpPr>
        <p:spPr/>
        <p:txBody>
          <a:bodyPr/>
          <a:lstStyle/>
          <a:p>
            <a:r>
              <a:rPr lang="en-US" dirty="0" err="1"/>
              <a:t>Ejemplo</a:t>
            </a:r>
            <a:r>
              <a:rPr lang="en-US" dirty="0"/>
              <a:t> 1</a:t>
            </a:r>
            <a:endParaRPr lang="el-GR" dirty="0"/>
          </a:p>
        </p:txBody>
      </p:sp>
      <p:pic>
        <p:nvPicPr>
          <p:cNvPr id="17" name="Γραφικό 414">
            <a:extLst>
              <a:ext uri="{FF2B5EF4-FFF2-40B4-BE49-F238E27FC236}">
                <a16:creationId xmlns:a16="http://schemas.microsoft.com/office/drawing/2014/main" id="{BF0D64B7-7EA7-4681-ABFD-F0F52D547C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08527" y="1203189"/>
            <a:ext cx="6121022" cy="4477774"/>
          </a:xfrm>
          <a:prstGeom prst="rect">
            <a:avLst/>
          </a:prstGeom>
          <a:ln>
            <a:solidFill>
              <a:schemeClr val="tx1"/>
            </a:solidFill>
          </a:ln>
        </p:spPr>
      </p:pic>
      <p:sp>
        <p:nvSpPr>
          <p:cNvPr id="14" name="Rectángulo 13">
            <a:extLst>
              <a:ext uri="{FF2B5EF4-FFF2-40B4-BE49-F238E27FC236}">
                <a16:creationId xmlns:a16="http://schemas.microsoft.com/office/drawing/2014/main" id="{9C211B2D-3852-4D94-B37C-81216D0EED11}"/>
              </a:ext>
            </a:extLst>
          </p:cNvPr>
          <p:cNvSpPr/>
          <p:nvPr/>
        </p:nvSpPr>
        <p:spPr>
          <a:xfrm>
            <a:off x="3099380" y="3038272"/>
            <a:ext cx="3818836" cy="3907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cxnSp>
        <p:nvCxnSpPr>
          <p:cNvPr id="15" name="Conector recto de flecha 14">
            <a:extLst>
              <a:ext uri="{FF2B5EF4-FFF2-40B4-BE49-F238E27FC236}">
                <a16:creationId xmlns:a16="http://schemas.microsoft.com/office/drawing/2014/main" id="{15BA1FB6-3CCB-410A-82B3-6B33BBF814B0}"/>
              </a:ext>
            </a:extLst>
          </p:cNvPr>
          <p:cNvCxnSpPr>
            <a:cxnSpLocks/>
          </p:cNvCxnSpPr>
          <p:nvPr/>
        </p:nvCxnSpPr>
        <p:spPr>
          <a:xfrm>
            <a:off x="5201470" y="3286483"/>
            <a:ext cx="750904" cy="13972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D7AD5BE6-013D-4CCB-B052-D7CAE2C38216}"/>
              </a:ext>
            </a:extLst>
          </p:cNvPr>
          <p:cNvCxnSpPr>
            <a:cxnSpLocks/>
          </p:cNvCxnSpPr>
          <p:nvPr/>
        </p:nvCxnSpPr>
        <p:spPr>
          <a:xfrm>
            <a:off x="5907719" y="3310635"/>
            <a:ext cx="1168966" cy="13217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46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Ορθογώνιο 14">
            <a:extLst>
              <a:ext uri="{FF2B5EF4-FFF2-40B4-BE49-F238E27FC236}">
                <a16:creationId xmlns:a16="http://schemas.microsoft.com/office/drawing/2014/main" id="{3810333A-0DA2-432C-8D7F-E2A9CD834997}"/>
              </a:ext>
            </a:extLst>
          </p:cNvPr>
          <p:cNvSpPr/>
          <p:nvPr/>
        </p:nvSpPr>
        <p:spPr>
          <a:xfrm>
            <a:off x="461639" y="2161256"/>
            <a:ext cx="9303684" cy="831770"/>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Ορθογώνιο 13">
            <a:extLst>
              <a:ext uri="{FF2B5EF4-FFF2-40B4-BE49-F238E27FC236}">
                <a16:creationId xmlns:a16="http://schemas.microsoft.com/office/drawing/2014/main" id="{0B958B0A-29AE-45B1-A3A2-3286F9B60E9F}"/>
              </a:ext>
            </a:extLst>
          </p:cNvPr>
          <p:cNvSpPr/>
          <p:nvPr/>
        </p:nvSpPr>
        <p:spPr>
          <a:xfrm>
            <a:off x="461639" y="1682699"/>
            <a:ext cx="9303684" cy="448059"/>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ρθογώνιο 12">
            <a:extLst>
              <a:ext uri="{FF2B5EF4-FFF2-40B4-BE49-F238E27FC236}">
                <a16:creationId xmlns:a16="http://schemas.microsoft.com/office/drawing/2014/main" id="{90341738-0E60-43C0-A08F-AB23DC4D8ED0}"/>
              </a:ext>
            </a:extLst>
          </p:cNvPr>
          <p:cNvSpPr/>
          <p:nvPr/>
        </p:nvSpPr>
        <p:spPr>
          <a:xfrm>
            <a:off x="461639" y="1230924"/>
            <a:ext cx="9303684" cy="448059"/>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0C7E16A2-525A-4696-A684-090C196DEDB2}"/>
              </a:ext>
            </a:extLst>
          </p:cNvPr>
          <p:cNvSpPr>
            <a:spLocks noGrp="1"/>
          </p:cNvSpPr>
          <p:nvPr>
            <p:ph type="title"/>
          </p:nvPr>
        </p:nvSpPr>
        <p:spPr>
          <a:xfrm>
            <a:off x="339969" y="136526"/>
            <a:ext cx="11013831" cy="866652"/>
          </a:xfrm>
        </p:spPr>
        <p:txBody>
          <a:bodyPr/>
          <a:lstStyle/>
          <a:p>
            <a:r>
              <a:rPr lang="en-US" dirty="0" err="1"/>
              <a:t>Crear</a:t>
            </a:r>
            <a:r>
              <a:rPr lang="en-US" dirty="0"/>
              <a:t> una </a:t>
            </a:r>
            <a:r>
              <a:rPr lang="en-US" dirty="0" err="1"/>
              <a:t>subrutina</a:t>
            </a:r>
            <a:endParaRPr lang="el-GR" dirty="0"/>
          </a:p>
        </p:txBody>
      </p:sp>
      <p:sp>
        <p:nvSpPr>
          <p:cNvPr id="11" name="TextBox 10">
            <a:extLst>
              <a:ext uri="{FF2B5EF4-FFF2-40B4-BE49-F238E27FC236}">
                <a16:creationId xmlns:a16="http://schemas.microsoft.com/office/drawing/2014/main" id="{4856A3D1-4C42-4A89-839A-1D43DC3AA9D3}"/>
              </a:ext>
            </a:extLst>
          </p:cNvPr>
          <p:cNvSpPr txBox="1"/>
          <p:nvPr/>
        </p:nvSpPr>
        <p:spPr>
          <a:xfrm>
            <a:off x="461638" y="1230924"/>
            <a:ext cx="9174731" cy="1815882"/>
          </a:xfrm>
          <a:prstGeom prst="rect">
            <a:avLst/>
          </a:prstGeom>
          <a:noFill/>
        </p:spPr>
        <p:txBody>
          <a:bodyPr wrap="square">
            <a:spAutoFit/>
          </a:bodyPr>
          <a:lstStyle/>
          <a:p>
            <a:r>
              <a:rPr lang="en-US" sz="2800" dirty="0" err="1"/>
              <a:t>Siempre</a:t>
            </a:r>
            <a:r>
              <a:rPr lang="en-US" sz="2800" dirty="0"/>
              <a:t> </a:t>
            </a:r>
            <a:r>
              <a:rPr lang="en-US" sz="2800" dirty="0" err="1"/>
              <a:t>comienza</a:t>
            </a:r>
            <a:r>
              <a:rPr lang="en-US" sz="2800" dirty="0"/>
              <a:t> por las palabras Private o Public</a:t>
            </a:r>
          </a:p>
          <a:p>
            <a:r>
              <a:rPr lang="en-US" sz="2800" dirty="0" err="1"/>
              <a:t>Después</a:t>
            </a:r>
            <a:r>
              <a:rPr lang="en-US" sz="2800" dirty="0"/>
              <a:t> </a:t>
            </a:r>
            <a:r>
              <a:rPr lang="en-US" sz="2800" dirty="0" err="1"/>
              <a:t>sigue</a:t>
            </a:r>
            <a:r>
              <a:rPr lang="en-US" sz="2800" dirty="0"/>
              <a:t> con la palabra Sub que </a:t>
            </a:r>
            <a:r>
              <a:rPr lang="en-US" sz="2800" dirty="0" err="1"/>
              <a:t>significa</a:t>
            </a:r>
            <a:r>
              <a:rPr lang="en-US" sz="2800" dirty="0"/>
              <a:t> </a:t>
            </a:r>
            <a:r>
              <a:rPr lang="en-US" sz="2800" dirty="0" err="1"/>
              <a:t>subrutina</a:t>
            </a:r>
            <a:endParaRPr lang="en-US" sz="2800" dirty="0"/>
          </a:p>
          <a:p>
            <a:r>
              <a:rPr lang="en-US" sz="2800" dirty="0"/>
              <a:t>Entre </a:t>
            </a:r>
            <a:r>
              <a:rPr lang="en-US" sz="2800" dirty="0" err="1"/>
              <a:t>paréntesis</a:t>
            </a:r>
            <a:r>
              <a:rPr lang="en-US" sz="2800" dirty="0"/>
              <a:t>, se </a:t>
            </a:r>
            <a:r>
              <a:rPr lang="en-US" sz="2800" dirty="0" err="1"/>
              <a:t>indican</a:t>
            </a:r>
            <a:r>
              <a:rPr lang="en-US" sz="2800" dirty="0"/>
              <a:t> los </a:t>
            </a:r>
            <a:r>
              <a:rPr lang="en-US" sz="2800" dirty="0" err="1"/>
              <a:t>nombres</a:t>
            </a:r>
            <a:r>
              <a:rPr lang="en-US" sz="2800" dirty="0"/>
              <a:t> de las variables que </a:t>
            </a:r>
            <a:r>
              <a:rPr lang="en-US" sz="2800" dirty="0" err="1"/>
              <a:t>recibirán</a:t>
            </a:r>
            <a:r>
              <a:rPr lang="en-US" sz="2800" dirty="0"/>
              <a:t> los </a:t>
            </a:r>
            <a:r>
              <a:rPr lang="en-US" sz="2800" dirty="0" err="1"/>
              <a:t>datos</a:t>
            </a:r>
            <a:r>
              <a:rPr lang="en-US" sz="2800" dirty="0"/>
              <a:t> </a:t>
            </a:r>
            <a:r>
              <a:rPr lang="en-US" sz="2800" dirty="0" err="1"/>
              <a:t>desde</a:t>
            </a:r>
            <a:r>
              <a:rPr lang="en-US" sz="2800" dirty="0"/>
              <a:t> el punto de </a:t>
            </a:r>
            <a:r>
              <a:rPr lang="en-US" sz="2800" dirty="0" err="1"/>
              <a:t>invocación</a:t>
            </a:r>
            <a:endParaRPr lang="en-US" sz="2800" dirty="0"/>
          </a:p>
        </p:txBody>
      </p:sp>
      <p:pic>
        <p:nvPicPr>
          <p:cNvPr id="8" name="Γραφικό 414">
            <a:extLst>
              <a:ext uri="{FF2B5EF4-FFF2-40B4-BE49-F238E27FC236}">
                <a16:creationId xmlns:a16="http://schemas.microsoft.com/office/drawing/2014/main" id="{5726C2DD-4FE2-462B-ADB5-967B5CB4B662}"/>
              </a:ext>
            </a:extLst>
          </p:cNvPr>
          <p:cNvPicPr>
            <a:picLocks noChangeAspect="1"/>
          </p:cNvPicPr>
          <p:nvPr/>
        </p:nvPicPr>
        <p:blipFill rotWithShape="1">
          <a:blip r:embed="rId3">
            <a:extLst>
              <a:ext uri="{28A0092B-C50C-407E-A947-70E740481C1C}">
                <a14:useLocalDpi xmlns:a14="http://schemas.microsoft.com/office/drawing/2010/main" val="0"/>
              </a:ext>
            </a:extLst>
          </a:blip>
          <a:srcRect t="39972" b="11293"/>
          <a:stretch/>
        </p:blipFill>
        <p:spPr>
          <a:xfrm>
            <a:off x="2697894" y="3474246"/>
            <a:ext cx="6121022" cy="2182276"/>
          </a:xfrm>
          <a:prstGeom prst="rect">
            <a:avLst/>
          </a:prstGeom>
          <a:ln>
            <a:solidFill>
              <a:schemeClr val="tx1"/>
            </a:solidFill>
          </a:ln>
        </p:spPr>
      </p:pic>
      <p:sp>
        <p:nvSpPr>
          <p:cNvPr id="9" name="Rectángulo 8">
            <a:extLst>
              <a:ext uri="{FF2B5EF4-FFF2-40B4-BE49-F238E27FC236}">
                <a16:creationId xmlns:a16="http://schemas.microsoft.com/office/drawing/2014/main" id="{2BD2C0ED-6076-4DE9-9319-3C9FE233091E}"/>
              </a:ext>
            </a:extLst>
          </p:cNvPr>
          <p:cNvSpPr/>
          <p:nvPr/>
        </p:nvSpPr>
        <p:spPr>
          <a:xfrm>
            <a:off x="3292052" y="3488714"/>
            <a:ext cx="3818836" cy="3907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cxnSp>
        <p:nvCxnSpPr>
          <p:cNvPr id="10" name="Conector recto de flecha 9">
            <a:extLst>
              <a:ext uri="{FF2B5EF4-FFF2-40B4-BE49-F238E27FC236}">
                <a16:creationId xmlns:a16="http://schemas.microsoft.com/office/drawing/2014/main" id="{A38AAC2B-3AB5-41D8-84D0-277308335884}"/>
              </a:ext>
            </a:extLst>
          </p:cNvPr>
          <p:cNvCxnSpPr>
            <a:cxnSpLocks/>
          </p:cNvCxnSpPr>
          <p:nvPr/>
        </p:nvCxnSpPr>
        <p:spPr>
          <a:xfrm>
            <a:off x="5498064" y="3778009"/>
            <a:ext cx="750904" cy="13972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20D19E73-423B-40FC-95EA-6E168843708B}"/>
              </a:ext>
            </a:extLst>
          </p:cNvPr>
          <p:cNvCxnSpPr>
            <a:cxnSpLocks/>
          </p:cNvCxnSpPr>
          <p:nvPr/>
        </p:nvCxnSpPr>
        <p:spPr>
          <a:xfrm>
            <a:off x="6211453" y="3815795"/>
            <a:ext cx="1168966" cy="13217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33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Εικόνα 425">
            <a:extLst>
              <a:ext uri="{FF2B5EF4-FFF2-40B4-BE49-F238E27FC236}">
                <a16:creationId xmlns:a16="http://schemas.microsoft.com/office/drawing/2014/main" id="{A440D806-CD99-4043-A459-496893D91B50}"/>
              </a:ext>
            </a:extLst>
          </p:cNvPr>
          <p:cNvPicPr/>
          <p:nvPr/>
        </p:nvPicPr>
        <p:blipFill rotWithShape="1">
          <a:blip r:embed="rId3">
            <a:extLst>
              <a:ext uri="{28A0092B-C50C-407E-A947-70E740481C1C}">
                <a14:useLocalDpi xmlns:a14="http://schemas.microsoft.com/office/drawing/2010/main" val="0"/>
              </a:ext>
            </a:extLst>
          </a:blip>
          <a:srcRect l="-1" r="15741"/>
          <a:stretch/>
        </p:blipFill>
        <p:spPr>
          <a:xfrm>
            <a:off x="378006" y="1207330"/>
            <a:ext cx="4528476" cy="4857804"/>
          </a:xfrm>
          <a:prstGeom prst="rect">
            <a:avLst/>
          </a:prstGeom>
          <a:ln w="3175">
            <a:solidFill>
              <a:schemeClr val="tx1"/>
            </a:solidFill>
          </a:ln>
        </p:spPr>
      </p:pic>
      <p:sp>
        <p:nvSpPr>
          <p:cNvPr id="9" name="Ορθογώνιο 8">
            <a:extLst>
              <a:ext uri="{FF2B5EF4-FFF2-40B4-BE49-F238E27FC236}">
                <a16:creationId xmlns:a16="http://schemas.microsoft.com/office/drawing/2014/main" id="{17536196-4F32-4790-9DB1-14E3C8C3864D}"/>
              </a:ext>
            </a:extLst>
          </p:cNvPr>
          <p:cNvSpPr/>
          <p:nvPr/>
        </p:nvSpPr>
        <p:spPr>
          <a:xfrm>
            <a:off x="8198418" y="3310359"/>
            <a:ext cx="3842940" cy="1780776"/>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ρθογώνιο 7">
            <a:extLst>
              <a:ext uri="{FF2B5EF4-FFF2-40B4-BE49-F238E27FC236}">
                <a16:creationId xmlns:a16="http://schemas.microsoft.com/office/drawing/2014/main" id="{189D6CE3-6655-4612-8335-422916D93433}"/>
              </a:ext>
            </a:extLst>
          </p:cNvPr>
          <p:cNvSpPr/>
          <p:nvPr/>
        </p:nvSpPr>
        <p:spPr>
          <a:xfrm>
            <a:off x="8198418" y="1201711"/>
            <a:ext cx="3842940" cy="1780776"/>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6B5CB52C-8250-4E7A-BA24-230A1230B0D2}"/>
              </a:ext>
            </a:extLst>
          </p:cNvPr>
          <p:cNvSpPr>
            <a:spLocks noGrp="1"/>
          </p:cNvSpPr>
          <p:nvPr>
            <p:ph type="title"/>
          </p:nvPr>
        </p:nvSpPr>
        <p:spPr/>
        <p:txBody>
          <a:bodyPr/>
          <a:lstStyle/>
          <a:p>
            <a:r>
              <a:rPr lang="es-ES" dirty="0"/>
              <a:t>La memoria de una subrutina en B4X</a:t>
            </a:r>
            <a:endParaRPr lang="el-GR" dirty="0"/>
          </a:p>
        </p:txBody>
      </p:sp>
      <p:sp>
        <p:nvSpPr>
          <p:cNvPr id="7" name="TextBox 6">
            <a:extLst>
              <a:ext uri="{FF2B5EF4-FFF2-40B4-BE49-F238E27FC236}">
                <a16:creationId xmlns:a16="http://schemas.microsoft.com/office/drawing/2014/main" id="{DA602865-F486-4381-8587-8E747072C05B}"/>
              </a:ext>
            </a:extLst>
          </p:cNvPr>
          <p:cNvSpPr txBox="1"/>
          <p:nvPr/>
        </p:nvSpPr>
        <p:spPr>
          <a:xfrm>
            <a:off x="8198418" y="1201711"/>
            <a:ext cx="3659474" cy="3890873"/>
          </a:xfrm>
          <a:prstGeom prst="rect">
            <a:avLst/>
          </a:prstGeom>
          <a:noFill/>
        </p:spPr>
        <p:txBody>
          <a:bodyPr wrap="square">
            <a:spAutoFit/>
          </a:bodyPr>
          <a:lstStyle/>
          <a:p>
            <a:pPr algn="just">
              <a:lnSpc>
                <a:spcPct val="107000"/>
              </a:lnSpc>
              <a:spcAft>
                <a:spcPts val="800"/>
              </a:spcAft>
            </a:pPr>
            <a:r>
              <a:rPr lang="es-ES" sz="2000" dirty="0">
                <a:effectLst/>
                <a:latin typeface="Verdana" panose="020B0604030504040204" pitchFamily="34" charset="0"/>
                <a:ea typeface="Calibri" panose="020F0502020204030204" pitchFamily="34" charset="0"/>
                <a:cs typeface="Times New Roman" panose="02020603050405020304" pitchFamily="18" charset="0"/>
              </a:rPr>
              <a:t>Las variables declaradas dentro de </a:t>
            </a:r>
            <a:r>
              <a:rPr lang="es-ES" sz="2000" b="1" dirty="0" err="1">
                <a:effectLst/>
                <a:latin typeface="Verdana" panose="020B0604030504040204" pitchFamily="34" charset="0"/>
                <a:ea typeface="Calibri" panose="020F0502020204030204" pitchFamily="34" charset="0"/>
                <a:cs typeface="Times New Roman" panose="02020603050405020304" pitchFamily="18" charset="0"/>
              </a:rPr>
              <a:t>Class_Globals</a:t>
            </a:r>
            <a:r>
              <a:rPr lang="es-ES" sz="2000" b="1" dirty="0">
                <a:effectLst/>
                <a:latin typeface="Verdana" panose="020B0604030504040204" pitchFamily="34" charset="0"/>
                <a:ea typeface="Calibri" panose="020F0502020204030204" pitchFamily="34" charset="0"/>
                <a:cs typeface="Times New Roman" panose="02020603050405020304" pitchFamily="18" charset="0"/>
              </a:rPr>
              <a:t> </a:t>
            </a:r>
            <a:r>
              <a:rPr lang="es-ES" sz="2000" dirty="0">
                <a:effectLst/>
                <a:latin typeface="Verdana" panose="020B0604030504040204" pitchFamily="34" charset="0"/>
                <a:ea typeface="Calibri" panose="020F0502020204030204" pitchFamily="34" charset="0"/>
                <a:cs typeface="Times New Roman" panose="02020603050405020304" pitchFamily="18" charset="0"/>
              </a:rPr>
              <a:t>se pueden ver desde cualquier subrutina y se llaman </a:t>
            </a:r>
            <a:r>
              <a:rPr lang="es-ES" sz="2000" b="1" dirty="0">
                <a:effectLst/>
                <a:latin typeface="Verdana" panose="020B0604030504040204" pitchFamily="34" charset="0"/>
                <a:ea typeface="Calibri" panose="020F0502020204030204" pitchFamily="34" charset="0"/>
                <a:cs typeface="Times New Roman" panose="02020603050405020304" pitchFamily="18" charset="0"/>
              </a:rPr>
              <a:t>Globales</a:t>
            </a:r>
            <a:r>
              <a:rPr lang="es-ES" sz="2000" dirty="0">
                <a:effectLst/>
                <a:latin typeface="Verdana" panose="020B0604030504040204" pitchFamily="34" charset="0"/>
                <a:ea typeface="Calibri" panose="020F0502020204030204" pitchFamily="34" charset="0"/>
                <a:cs typeface="Times New Roman" panose="02020603050405020304" pitchFamily="18" charset="0"/>
              </a:rPr>
              <a:t>.</a:t>
            </a:r>
            <a:endParaRPr lang="en-US" sz="2000" b="1"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l-GR" sz="20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2000" dirty="0">
                <a:effectLst/>
                <a:latin typeface="Verdana" panose="020B0604030504040204" pitchFamily="34" charset="0"/>
                <a:ea typeface="Calibri" panose="020F0502020204030204" pitchFamily="34" charset="0"/>
                <a:cs typeface="Times New Roman" panose="02020603050405020304" pitchFamily="18" charset="0"/>
              </a:rPr>
              <a:t>Las variables declaradas dentro de una subrutina sólo se pueden ver dentro de esa subrutina y se llaman </a:t>
            </a:r>
            <a:r>
              <a:rPr lang="es-ES" sz="2000" b="1" dirty="0">
                <a:effectLst/>
                <a:latin typeface="Verdana" panose="020B0604030504040204" pitchFamily="34" charset="0"/>
                <a:ea typeface="Calibri" panose="020F0502020204030204" pitchFamily="34" charset="0"/>
                <a:cs typeface="Times New Roman" panose="02020603050405020304" pitchFamily="18" charset="0"/>
              </a:rPr>
              <a:t>Locales</a:t>
            </a:r>
            <a:r>
              <a:rPr lang="es-ES" sz="2000" dirty="0">
                <a:effectLst/>
                <a:latin typeface="Verdana" panose="020B0604030504040204" pitchFamily="34" charset="0"/>
                <a:ea typeface="Calibri" panose="020F0502020204030204" pitchFamily="34" charset="0"/>
                <a:cs typeface="Times New Roman" panose="02020603050405020304" pitchFamily="18" charset="0"/>
              </a:rPr>
              <a:t>.</a:t>
            </a:r>
            <a:endParaRPr lang="el-GR" sz="2000" dirty="0">
              <a:effectLst/>
              <a:latin typeface="Verdana" panose="020B0604030504040204" pitchFamily="34" charset="0"/>
              <a:ea typeface="Calibri" panose="020F0502020204030204" pitchFamily="34" charset="0"/>
              <a:cs typeface="Times New Roman" panose="02020603050405020304" pitchFamily="18" charset="0"/>
            </a:endParaRPr>
          </a:p>
        </p:txBody>
      </p:sp>
      <p:cxnSp>
        <p:nvCxnSpPr>
          <p:cNvPr id="10" name="Ευθύγραμμο βέλος σύνδεσης 9">
            <a:extLst>
              <a:ext uri="{FF2B5EF4-FFF2-40B4-BE49-F238E27FC236}">
                <a16:creationId xmlns:a16="http://schemas.microsoft.com/office/drawing/2014/main" id="{3E820C04-981B-4097-869E-C2952CA6E426}"/>
              </a:ext>
            </a:extLst>
          </p:cNvPr>
          <p:cNvCxnSpPr>
            <a:cxnSpLocks/>
          </p:cNvCxnSpPr>
          <p:nvPr/>
        </p:nvCxnSpPr>
        <p:spPr>
          <a:xfrm>
            <a:off x="2754775" y="1737875"/>
            <a:ext cx="2442258" cy="3542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Ευθύγραμμο βέλος σύνδεσης 11">
            <a:extLst>
              <a:ext uri="{FF2B5EF4-FFF2-40B4-BE49-F238E27FC236}">
                <a16:creationId xmlns:a16="http://schemas.microsoft.com/office/drawing/2014/main" id="{5229C2B7-2959-405C-AB08-ADA0C2F59A6D}"/>
              </a:ext>
            </a:extLst>
          </p:cNvPr>
          <p:cNvCxnSpPr>
            <a:cxnSpLocks/>
          </p:cNvCxnSpPr>
          <p:nvPr/>
        </p:nvCxnSpPr>
        <p:spPr>
          <a:xfrm flipV="1">
            <a:off x="3223846" y="3154833"/>
            <a:ext cx="1973187" cy="5613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Ευθύγραμμο βέλος σύνδεσης 13">
            <a:extLst>
              <a:ext uri="{FF2B5EF4-FFF2-40B4-BE49-F238E27FC236}">
                <a16:creationId xmlns:a16="http://schemas.microsoft.com/office/drawing/2014/main" id="{20204907-C882-4AA2-BFB6-0B50F68CB791}"/>
              </a:ext>
            </a:extLst>
          </p:cNvPr>
          <p:cNvCxnSpPr>
            <a:cxnSpLocks/>
          </p:cNvCxnSpPr>
          <p:nvPr/>
        </p:nvCxnSpPr>
        <p:spPr>
          <a:xfrm flipV="1">
            <a:off x="3134228" y="4525701"/>
            <a:ext cx="2062805" cy="7680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Γραφικό 424">
            <a:extLst>
              <a:ext uri="{FF2B5EF4-FFF2-40B4-BE49-F238E27FC236}">
                <a16:creationId xmlns:a16="http://schemas.microsoft.com/office/drawing/2014/main" id="{AB8F6162-23E7-487F-A87C-49E92EBAB698}"/>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06482" y="1478782"/>
            <a:ext cx="3136391" cy="3812335"/>
          </a:xfrm>
          <a:prstGeom prst="rect">
            <a:avLst/>
          </a:prstGeom>
        </p:spPr>
      </p:pic>
      <p:sp>
        <p:nvSpPr>
          <p:cNvPr id="17" name="Cuadro de texto 20">
            <a:extLst>
              <a:ext uri="{FF2B5EF4-FFF2-40B4-BE49-F238E27FC236}">
                <a16:creationId xmlns:a16="http://schemas.microsoft.com/office/drawing/2014/main" id="{9400AB18-9161-4F95-ABA1-2FBF104E9CAF}"/>
              </a:ext>
            </a:extLst>
          </p:cNvPr>
          <p:cNvSpPr txBox="1"/>
          <p:nvPr/>
        </p:nvSpPr>
        <p:spPr>
          <a:xfrm>
            <a:off x="5088288" y="3799748"/>
            <a:ext cx="2903516" cy="354224"/>
          </a:xfrm>
          <a:prstGeom prst="rect">
            <a:avLst/>
          </a:prstGeom>
          <a:solidFill>
            <a:schemeClr val="lt1"/>
          </a:solidFill>
          <a:ln w="6350">
            <a:noFill/>
          </a:ln>
        </p:spPr>
        <p:txBody>
          <a:bodyPr rot="0" spcFirstLastPara="0" vert="horz" wrap="square" lIns="0" tIns="45720" rIns="0" bIns="45720" numCol="1" spcCol="0" rtlCol="0" fromWordArt="0" anchor="t" anchorCtr="0" forceAA="0" compatLnSpc="1">
            <a:prstTxWarp prst="textNoShape">
              <a:avLst/>
            </a:prstTxWarp>
            <a:noAutofit/>
          </a:bodyPr>
          <a:lstStyle/>
          <a:p>
            <a:pPr>
              <a:lnSpc>
                <a:spcPct val="107000"/>
              </a:lnSpc>
              <a:spcAft>
                <a:spcPts val="800"/>
              </a:spcAft>
            </a:pPr>
            <a:r>
              <a:rPr lang="es-ES" sz="1100" dirty="0" err="1">
                <a:effectLst/>
                <a:latin typeface="Verdana" panose="020B0604030504040204" pitchFamily="34" charset="0"/>
                <a:ea typeface="Calibri" panose="020F0502020204030204" pitchFamily="34" charset="0"/>
                <a:cs typeface="Times New Roman" panose="02020603050405020304" pitchFamily="18" charset="0"/>
              </a:rPr>
              <a:t>Private</a:t>
            </a:r>
            <a:r>
              <a:rPr lang="es-ES" sz="1100" dirty="0">
                <a:effectLst/>
                <a:latin typeface="Verdana" panose="020B0604030504040204" pitchFamily="34" charset="0"/>
                <a:ea typeface="Calibri" panose="020F0502020204030204" pitchFamily="34" charset="0"/>
                <a:cs typeface="Times New Roman" panose="02020603050405020304" pitchFamily="18" charset="0"/>
              </a:rPr>
              <a:t> Sub MuestraSuma1(a, b As </a:t>
            </a:r>
            <a:r>
              <a:rPr lang="es-ES" sz="1100" dirty="0" err="1">
                <a:effectLst/>
                <a:latin typeface="Verdana" panose="020B0604030504040204" pitchFamily="34" charset="0"/>
                <a:ea typeface="Calibri" panose="020F0502020204030204" pitchFamily="34" charset="0"/>
                <a:cs typeface="Times New Roman" panose="02020603050405020304" pitchFamily="18" charset="0"/>
              </a:rPr>
              <a:t>Int</a:t>
            </a:r>
            <a:r>
              <a:rPr lang="es-ES" sz="1100" dirty="0">
                <a:effectLst/>
                <a:latin typeface="Verdana" panose="020B0604030504040204" pitchFamily="34" charset="0"/>
                <a:ea typeface="Calibri" panose="020F0502020204030204" pitchFamily="34" charset="0"/>
                <a:cs typeface="Times New Roman" panose="02020603050405020304" pitchFamily="18" charset="0"/>
              </a:rPr>
              <a:t>)</a:t>
            </a:r>
            <a:endParaRPr lang="es-ES"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387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Ορθογώνιο 11">
            <a:extLst>
              <a:ext uri="{FF2B5EF4-FFF2-40B4-BE49-F238E27FC236}">
                <a16:creationId xmlns:a16="http://schemas.microsoft.com/office/drawing/2014/main" id="{A9DD6FB5-754D-42C4-8BAA-44AEB7129A5C}"/>
              </a:ext>
            </a:extLst>
          </p:cNvPr>
          <p:cNvSpPr/>
          <p:nvPr/>
        </p:nvSpPr>
        <p:spPr>
          <a:xfrm>
            <a:off x="5389206" y="4589209"/>
            <a:ext cx="6607722" cy="149602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ρθογώνιο 10">
            <a:extLst>
              <a:ext uri="{FF2B5EF4-FFF2-40B4-BE49-F238E27FC236}">
                <a16:creationId xmlns:a16="http://schemas.microsoft.com/office/drawing/2014/main" id="{C6DFB24A-A059-48A9-944A-98FFE5247354}"/>
              </a:ext>
            </a:extLst>
          </p:cNvPr>
          <p:cNvSpPr/>
          <p:nvPr/>
        </p:nvSpPr>
        <p:spPr>
          <a:xfrm>
            <a:off x="5389206" y="2891176"/>
            <a:ext cx="6607722" cy="1449175"/>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Ορθογώνιο 9">
            <a:extLst>
              <a:ext uri="{FF2B5EF4-FFF2-40B4-BE49-F238E27FC236}">
                <a16:creationId xmlns:a16="http://schemas.microsoft.com/office/drawing/2014/main" id="{1F795837-0B91-44B9-A044-38CE7C6E9C00}"/>
              </a:ext>
            </a:extLst>
          </p:cNvPr>
          <p:cNvSpPr/>
          <p:nvPr/>
        </p:nvSpPr>
        <p:spPr>
          <a:xfrm>
            <a:off x="5389206" y="1585961"/>
            <a:ext cx="6607722" cy="1075646"/>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FC36A2DF-6F96-4886-BADE-22337118F37F}"/>
              </a:ext>
            </a:extLst>
          </p:cNvPr>
          <p:cNvSpPr>
            <a:spLocks noGrp="1"/>
          </p:cNvSpPr>
          <p:nvPr>
            <p:ph type="title"/>
          </p:nvPr>
        </p:nvSpPr>
        <p:spPr/>
        <p:txBody>
          <a:bodyPr/>
          <a:lstStyle/>
          <a:p>
            <a:r>
              <a:rPr lang="es-ES" dirty="0"/>
              <a:t>Devolución de una valor desde una subrutina </a:t>
            </a:r>
            <a:endParaRPr lang="el-GR" dirty="0"/>
          </a:p>
        </p:txBody>
      </p:sp>
      <p:sp>
        <p:nvSpPr>
          <p:cNvPr id="9" name="TextBox 8">
            <a:extLst>
              <a:ext uri="{FF2B5EF4-FFF2-40B4-BE49-F238E27FC236}">
                <a16:creationId xmlns:a16="http://schemas.microsoft.com/office/drawing/2014/main" id="{B0AE831C-D835-4ADD-8DD6-64A0D6E6673B}"/>
              </a:ext>
            </a:extLst>
          </p:cNvPr>
          <p:cNvSpPr txBox="1"/>
          <p:nvPr/>
        </p:nvSpPr>
        <p:spPr>
          <a:xfrm>
            <a:off x="5389206" y="1634993"/>
            <a:ext cx="6424841" cy="4401205"/>
          </a:xfrm>
          <a:prstGeom prst="rect">
            <a:avLst/>
          </a:prstGeom>
          <a:noFill/>
        </p:spPr>
        <p:txBody>
          <a:bodyPr wrap="square">
            <a:spAutoFit/>
          </a:bodyPr>
          <a:lstStyle/>
          <a:p>
            <a:pPr algn="r"/>
            <a:r>
              <a:rPr lang="es-ES" sz="2800" dirty="0"/>
              <a:t>En la declaración de la subrutina se incluye el tipo de variable que devolverá</a:t>
            </a:r>
          </a:p>
          <a:p>
            <a:pPr algn="r"/>
            <a:endParaRPr lang="en-US" sz="2800" dirty="0"/>
          </a:p>
          <a:p>
            <a:pPr algn="r"/>
            <a:r>
              <a:rPr lang="es-ES" sz="2800" dirty="0"/>
              <a:t>Debes usar la sentencia </a:t>
            </a:r>
            <a:r>
              <a:rPr lang="es-ES" sz="2800" b="1" dirty="0" err="1"/>
              <a:t>Return</a:t>
            </a:r>
            <a:r>
              <a:rPr lang="es-ES" sz="2800" dirty="0"/>
              <a:t> dentro de la subrutina para devolver el valor que quieras.</a:t>
            </a:r>
          </a:p>
          <a:p>
            <a:pPr algn="r"/>
            <a:endParaRPr lang="en-US" sz="2800" dirty="0"/>
          </a:p>
          <a:p>
            <a:pPr algn="r"/>
            <a:r>
              <a:rPr lang="es-ES" sz="2800" dirty="0"/>
              <a:t>El código que ha invocado la subrutina usará el valor devuelto por la subrutina como si fuera una variable</a:t>
            </a:r>
            <a:endParaRPr lang="en-US" sz="2800" dirty="0"/>
          </a:p>
        </p:txBody>
      </p:sp>
      <p:pic>
        <p:nvPicPr>
          <p:cNvPr id="13" name="Εικόνα 355">
            <a:extLst>
              <a:ext uri="{FF2B5EF4-FFF2-40B4-BE49-F238E27FC236}">
                <a16:creationId xmlns:a16="http://schemas.microsoft.com/office/drawing/2014/main" id="{09965C29-1B89-4E81-A2FB-4B4B6BA5784F}"/>
              </a:ext>
            </a:extLst>
          </p:cNvPr>
          <p:cNvPicPr/>
          <p:nvPr/>
        </p:nvPicPr>
        <p:blipFill>
          <a:blip r:embed="rId3">
            <a:extLst>
              <a:ext uri="{28A0092B-C50C-407E-A947-70E740481C1C}">
                <a14:useLocalDpi xmlns:a14="http://schemas.microsoft.com/office/drawing/2010/main" val="0"/>
              </a:ext>
            </a:extLst>
          </a:blip>
          <a:srcRect/>
          <a:stretch/>
        </p:blipFill>
        <p:spPr>
          <a:xfrm>
            <a:off x="377953" y="1687295"/>
            <a:ext cx="4906067" cy="4198540"/>
          </a:xfrm>
          <a:prstGeom prst="rect">
            <a:avLst/>
          </a:prstGeom>
        </p:spPr>
      </p:pic>
      <p:sp>
        <p:nvSpPr>
          <p:cNvPr id="14" name="Οβάλ 356">
            <a:extLst>
              <a:ext uri="{FF2B5EF4-FFF2-40B4-BE49-F238E27FC236}">
                <a16:creationId xmlns:a16="http://schemas.microsoft.com/office/drawing/2014/main" id="{CA4B434E-B396-4235-A354-DC92488742E2}"/>
              </a:ext>
            </a:extLst>
          </p:cNvPr>
          <p:cNvSpPr/>
          <p:nvPr/>
        </p:nvSpPr>
        <p:spPr>
          <a:xfrm>
            <a:off x="1085453" y="5363930"/>
            <a:ext cx="1363638" cy="36429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5" name="Τόξο 357">
            <a:extLst>
              <a:ext uri="{FF2B5EF4-FFF2-40B4-BE49-F238E27FC236}">
                <a16:creationId xmlns:a16="http://schemas.microsoft.com/office/drawing/2014/main" id="{2DF470D4-2EBE-4479-B60E-4AAF69429367}"/>
              </a:ext>
            </a:extLst>
          </p:cNvPr>
          <p:cNvSpPr/>
          <p:nvPr/>
        </p:nvSpPr>
        <p:spPr>
          <a:xfrm rot="2120699">
            <a:off x="-193548" y="3557796"/>
            <a:ext cx="2578010" cy="2768950"/>
          </a:xfrm>
          <a:prstGeom prst="arc">
            <a:avLst>
              <a:gd name="adj1" fmla="val 16278220"/>
              <a:gd name="adj2" fmla="val 20891794"/>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Tree>
    <p:extLst>
      <p:ext uri="{BB962C8B-B14F-4D97-AF65-F5344CB8AC3E}">
        <p14:creationId xmlns:p14="http://schemas.microsoft.com/office/powerpoint/2010/main" val="402889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Ορθογώνιο 11">
            <a:extLst>
              <a:ext uri="{FF2B5EF4-FFF2-40B4-BE49-F238E27FC236}">
                <a16:creationId xmlns:a16="http://schemas.microsoft.com/office/drawing/2014/main" id="{562C5255-82C8-49BD-9860-E10C5254C46E}"/>
              </a:ext>
            </a:extLst>
          </p:cNvPr>
          <p:cNvSpPr/>
          <p:nvPr/>
        </p:nvSpPr>
        <p:spPr>
          <a:xfrm>
            <a:off x="5577218" y="5440101"/>
            <a:ext cx="6541476" cy="86665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ρθογώνιο 10">
            <a:extLst>
              <a:ext uri="{FF2B5EF4-FFF2-40B4-BE49-F238E27FC236}">
                <a16:creationId xmlns:a16="http://schemas.microsoft.com/office/drawing/2014/main" id="{42FDAFD7-496C-4CCF-AE55-E62C78A73966}"/>
              </a:ext>
            </a:extLst>
          </p:cNvPr>
          <p:cNvSpPr/>
          <p:nvPr/>
        </p:nvSpPr>
        <p:spPr>
          <a:xfrm>
            <a:off x="5577141" y="4186705"/>
            <a:ext cx="6541476" cy="1253396"/>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Ορθογώνιο 9">
            <a:extLst>
              <a:ext uri="{FF2B5EF4-FFF2-40B4-BE49-F238E27FC236}">
                <a16:creationId xmlns:a16="http://schemas.microsoft.com/office/drawing/2014/main" id="{DE26E7EF-ED0E-4665-8EEC-09F660A3D884}"/>
              </a:ext>
            </a:extLst>
          </p:cNvPr>
          <p:cNvSpPr/>
          <p:nvPr/>
        </p:nvSpPr>
        <p:spPr>
          <a:xfrm>
            <a:off x="5577141" y="3321935"/>
            <a:ext cx="6541476" cy="864770"/>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Ορθογώνιο 8">
            <a:extLst>
              <a:ext uri="{FF2B5EF4-FFF2-40B4-BE49-F238E27FC236}">
                <a16:creationId xmlns:a16="http://schemas.microsoft.com/office/drawing/2014/main" id="{A0DA0582-EE2D-4458-8494-39D7F7261790}"/>
              </a:ext>
            </a:extLst>
          </p:cNvPr>
          <p:cNvSpPr/>
          <p:nvPr/>
        </p:nvSpPr>
        <p:spPr>
          <a:xfrm>
            <a:off x="5577142" y="2934943"/>
            <a:ext cx="6541476" cy="38699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ρθογώνιο 7">
            <a:extLst>
              <a:ext uri="{FF2B5EF4-FFF2-40B4-BE49-F238E27FC236}">
                <a16:creationId xmlns:a16="http://schemas.microsoft.com/office/drawing/2014/main" id="{20FFF43B-E9D2-486E-83C5-A0F468BA0060}"/>
              </a:ext>
            </a:extLst>
          </p:cNvPr>
          <p:cNvSpPr/>
          <p:nvPr/>
        </p:nvSpPr>
        <p:spPr>
          <a:xfrm>
            <a:off x="5577141" y="1683182"/>
            <a:ext cx="6541476" cy="125176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B3AED177-250E-4502-A5BB-B9464D9B04AD}"/>
              </a:ext>
            </a:extLst>
          </p:cNvPr>
          <p:cNvSpPr>
            <a:spLocks noGrp="1"/>
          </p:cNvSpPr>
          <p:nvPr>
            <p:ph type="title"/>
          </p:nvPr>
        </p:nvSpPr>
        <p:spPr>
          <a:xfrm>
            <a:off x="356133" y="136526"/>
            <a:ext cx="10997668" cy="728221"/>
          </a:xfrm>
        </p:spPr>
        <p:txBody>
          <a:bodyPr/>
          <a:lstStyle/>
          <a:p>
            <a:r>
              <a:rPr lang="en-US" dirty="0" err="1"/>
              <a:t>Ejemplo</a:t>
            </a:r>
            <a:r>
              <a:rPr lang="en-US" dirty="0"/>
              <a:t> 2</a:t>
            </a:r>
            <a:endParaRPr lang="el-GR" dirty="0"/>
          </a:p>
        </p:txBody>
      </p:sp>
      <p:sp>
        <p:nvSpPr>
          <p:cNvPr id="5" name="TextBox 4">
            <a:extLst>
              <a:ext uri="{FF2B5EF4-FFF2-40B4-BE49-F238E27FC236}">
                <a16:creationId xmlns:a16="http://schemas.microsoft.com/office/drawing/2014/main" id="{7FF32162-9658-4E0D-8C88-726AB8643469}"/>
              </a:ext>
            </a:extLst>
          </p:cNvPr>
          <p:cNvSpPr txBox="1"/>
          <p:nvPr/>
        </p:nvSpPr>
        <p:spPr>
          <a:xfrm>
            <a:off x="5577064" y="1573830"/>
            <a:ext cx="6433227" cy="4832092"/>
          </a:xfrm>
          <a:prstGeom prst="rect">
            <a:avLst/>
          </a:prstGeom>
          <a:noFill/>
        </p:spPr>
        <p:txBody>
          <a:bodyPr wrap="square">
            <a:spAutoFit/>
          </a:bodyPr>
          <a:lstStyle/>
          <a:p>
            <a:pPr algn="r"/>
            <a:r>
              <a:rPr lang="en-US" sz="2800" dirty="0"/>
              <a:t>1. </a:t>
            </a:r>
            <a:r>
              <a:rPr lang="es-ES" sz="2800" dirty="0"/>
              <a:t>Declaramos 3 variables enteras (</a:t>
            </a:r>
            <a:r>
              <a:rPr lang="es-ES" sz="2800" dirty="0" err="1"/>
              <a:t>Inta</a:t>
            </a:r>
            <a:r>
              <a:rPr lang="es-ES" sz="2800" dirty="0"/>
              <a:t>, </a:t>
            </a:r>
            <a:r>
              <a:rPr lang="es-ES" sz="2800" dirty="0" err="1"/>
              <a:t>intB</a:t>
            </a:r>
            <a:r>
              <a:rPr lang="es-ES" sz="2800" dirty="0"/>
              <a:t>, </a:t>
            </a:r>
            <a:r>
              <a:rPr lang="es-ES" sz="2800" dirty="0" err="1"/>
              <a:t>intC</a:t>
            </a:r>
            <a:r>
              <a:rPr lang="es-ES" sz="2800" dirty="0"/>
              <a:t>) en la subrutina B4XPage_Created.</a:t>
            </a:r>
            <a:endParaRPr lang="en-US" sz="2800" dirty="0"/>
          </a:p>
          <a:p>
            <a:pPr algn="r"/>
            <a:r>
              <a:rPr lang="en-US" sz="2800" dirty="0"/>
              <a:t>2. </a:t>
            </a:r>
            <a:r>
              <a:rPr lang="es-ES" sz="2800" dirty="0"/>
              <a:t>Asignamos valores a las tres variables</a:t>
            </a:r>
            <a:r>
              <a:rPr lang="en-US" sz="2800" dirty="0"/>
              <a:t>.</a:t>
            </a:r>
          </a:p>
          <a:p>
            <a:pPr algn="r"/>
            <a:r>
              <a:rPr lang="en-US" sz="2800" dirty="0"/>
              <a:t>3. </a:t>
            </a:r>
            <a:r>
              <a:rPr lang="es-ES" sz="2800" dirty="0"/>
              <a:t>Invocamos a la subrutina </a:t>
            </a:r>
            <a:r>
              <a:rPr lang="es-ES" sz="2800" dirty="0" err="1"/>
              <a:t>CalcularMax</a:t>
            </a:r>
            <a:r>
              <a:rPr lang="es-ES" sz="2800" dirty="0"/>
              <a:t> con las 3 variables como parámetros</a:t>
            </a:r>
            <a:r>
              <a:rPr lang="en-US" sz="2800" dirty="0"/>
              <a:t>.</a:t>
            </a:r>
          </a:p>
          <a:p>
            <a:pPr algn="r"/>
            <a:r>
              <a:rPr lang="en-US" sz="2800" dirty="0"/>
              <a:t>4. </a:t>
            </a:r>
            <a:r>
              <a:rPr lang="es-ES" sz="2800" dirty="0"/>
              <a:t>La subrutina aplica el algoritmo Máximo a las variables a, b, c y devuelve el resultado </a:t>
            </a:r>
            <a:r>
              <a:rPr lang="es-ES" sz="2800" dirty="0" err="1"/>
              <a:t>intM</a:t>
            </a:r>
            <a:r>
              <a:rPr lang="es-ES" sz="2800" dirty="0"/>
              <a:t> calculado</a:t>
            </a:r>
            <a:r>
              <a:rPr lang="en-US" sz="2800" dirty="0"/>
              <a:t>.</a:t>
            </a:r>
          </a:p>
          <a:p>
            <a:pPr algn="r"/>
            <a:r>
              <a:rPr lang="en-US" sz="2800" dirty="0"/>
              <a:t>5. </a:t>
            </a:r>
            <a:r>
              <a:rPr lang="es-ES" sz="2800" dirty="0"/>
              <a:t>El valor mayor es mostrado en la ventana de Log</a:t>
            </a:r>
            <a:r>
              <a:rPr lang="en-US" sz="2800" dirty="0"/>
              <a:t>.</a:t>
            </a:r>
          </a:p>
        </p:txBody>
      </p:sp>
      <p:sp>
        <p:nvSpPr>
          <p:cNvPr id="7" name="TextBox 6">
            <a:extLst>
              <a:ext uri="{FF2B5EF4-FFF2-40B4-BE49-F238E27FC236}">
                <a16:creationId xmlns:a16="http://schemas.microsoft.com/office/drawing/2014/main" id="{C6B2B2BE-3169-432F-B5E6-EB3C94410AE0}"/>
              </a:ext>
            </a:extLst>
          </p:cNvPr>
          <p:cNvSpPr txBox="1"/>
          <p:nvPr/>
        </p:nvSpPr>
        <p:spPr>
          <a:xfrm>
            <a:off x="356132" y="892374"/>
            <a:ext cx="9192982" cy="523220"/>
          </a:xfrm>
          <a:prstGeom prst="rect">
            <a:avLst/>
          </a:prstGeom>
          <a:noFill/>
        </p:spPr>
        <p:txBody>
          <a:bodyPr wrap="square">
            <a:spAutoFit/>
          </a:bodyPr>
          <a:lstStyle/>
          <a:p>
            <a:r>
              <a:rPr lang="es-ES" sz="2800" dirty="0"/>
              <a:t>Escribe un programa que lea 3 enteros y devuelva el mayor. </a:t>
            </a:r>
            <a:endParaRPr lang="en-US" sz="2800" dirty="0"/>
          </a:p>
        </p:txBody>
      </p:sp>
      <p:pic>
        <p:nvPicPr>
          <p:cNvPr id="13" name="Εικόνα 364">
            <a:extLst>
              <a:ext uri="{FF2B5EF4-FFF2-40B4-BE49-F238E27FC236}">
                <a16:creationId xmlns:a16="http://schemas.microsoft.com/office/drawing/2014/main" id="{3436D7B2-CD68-4ECE-836F-4151C3985DC5}"/>
              </a:ext>
            </a:extLst>
          </p:cNvPr>
          <p:cNvPicPr/>
          <p:nvPr/>
        </p:nvPicPr>
        <p:blipFill>
          <a:blip r:embed="rId3">
            <a:extLst>
              <a:ext uri="{28A0092B-C50C-407E-A947-70E740481C1C}">
                <a14:useLocalDpi xmlns:a14="http://schemas.microsoft.com/office/drawing/2010/main" val="0"/>
              </a:ext>
            </a:extLst>
          </a:blip>
          <a:srcRect/>
          <a:stretch/>
        </p:blipFill>
        <p:spPr>
          <a:xfrm>
            <a:off x="496751" y="1577947"/>
            <a:ext cx="4306743" cy="4600605"/>
          </a:xfrm>
          <a:prstGeom prst="rect">
            <a:avLst/>
          </a:prstGeom>
          <a:ln w="3175">
            <a:solidFill>
              <a:schemeClr val="tx1"/>
            </a:solidFill>
          </a:ln>
        </p:spPr>
      </p:pic>
      <p:sp>
        <p:nvSpPr>
          <p:cNvPr id="14" name="Elipse 13">
            <a:extLst>
              <a:ext uri="{FF2B5EF4-FFF2-40B4-BE49-F238E27FC236}">
                <a16:creationId xmlns:a16="http://schemas.microsoft.com/office/drawing/2014/main" id="{9A244CE4-9B98-4C22-8152-86A3311D515A}"/>
              </a:ext>
            </a:extLst>
          </p:cNvPr>
          <p:cNvSpPr/>
          <p:nvPr/>
        </p:nvSpPr>
        <p:spPr>
          <a:xfrm>
            <a:off x="3223091" y="3030160"/>
            <a:ext cx="485586" cy="444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es-ES" sz="16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1</a:t>
            </a:r>
            <a:endParaRPr lang="es-ES" sz="2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5" name="Elipse 14">
            <a:extLst>
              <a:ext uri="{FF2B5EF4-FFF2-40B4-BE49-F238E27FC236}">
                <a16:creationId xmlns:a16="http://schemas.microsoft.com/office/drawing/2014/main" id="{7A30D657-12B7-45C4-A993-496D45CEC85E}"/>
              </a:ext>
            </a:extLst>
          </p:cNvPr>
          <p:cNvSpPr/>
          <p:nvPr/>
        </p:nvSpPr>
        <p:spPr>
          <a:xfrm>
            <a:off x="593440" y="3349544"/>
            <a:ext cx="485586" cy="444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es-ES" sz="16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2</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6" name="Elipse 15">
            <a:extLst>
              <a:ext uri="{FF2B5EF4-FFF2-40B4-BE49-F238E27FC236}">
                <a16:creationId xmlns:a16="http://schemas.microsoft.com/office/drawing/2014/main" id="{CECCEE70-49B8-4B4E-AEC3-12791231CEC2}"/>
              </a:ext>
            </a:extLst>
          </p:cNvPr>
          <p:cNvSpPr/>
          <p:nvPr/>
        </p:nvSpPr>
        <p:spPr>
          <a:xfrm>
            <a:off x="2023371" y="3488142"/>
            <a:ext cx="485586" cy="444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es-ES" sz="16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3</a:t>
            </a:r>
            <a:endParaRPr lang="es-ES" sz="16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7" name="Elipse 16">
            <a:extLst>
              <a:ext uri="{FF2B5EF4-FFF2-40B4-BE49-F238E27FC236}">
                <a16:creationId xmlns:a16="http://schemas.microsoft.com/office/drawing/2014/main" id="{2431D16E-B180-42F7-9387-DFBCF250B07E}"/>
              </a:ext>
            </a:extLst>
          </p:cNvPr>
          <p:cNvSpPr/>
          <p:nvPr/>
        </p:nvSpPr>
        <p:spPr>
          <a:xfrm>
            <a:off x="2164536" y="5217776"/>
            <a:ext cx="485586" cy="444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es-ES" sz="16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4</a:t>
            </a:r>
            <a:endParaRPr lang="es-ES" sz="2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8" name="Elipse 17">
            <a:extLst>
              <a:ext uri="{FF2B5EF4-FFF2-40B4-BE49-F238E27FC236}">
                <a16:creationId xmlns:a16="http://schemas.microsoft.com/office/drawing/2014/main" id="{69E6342D-3F31-4DE8-9FC7-A3C5093A950E}"/>
              </a:ext>
            </a:extLst>
          </p:cNvPr>
          <p:cNvSpPr/>
          <p:nvPr/>
        </p:nvSpPr>
        <p:spPr>
          <a:xfrm>
            <a:off x="1341016" y="3989876"/>
            <a:ext cx="485586" cy="444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es-ES" sz="16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5</a:t>
            </a:r>
            <a:endParaRPr lang="es-ES" sz="28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805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0" grpId="0" animBg="1"/>
      <p:bldP spid="9" grpId="0" animBg="1"/>
      <p:bldP spid="8" grpId="0" animBg="1"/>
    </p:bld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1423</TotalTime>
  <Words>1057</Words>
  <Application>Microsoft Office PowerPoint</Application>
  <PresentationFormat>Panorámica</PresentationFormat>
  <Paragraphs>93</Paragraphs>
  <Slides>11</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Symbol</vt:lpstr>
      <vt:lpstr>Verdana</vt:lpstr>
      <vt:lpstr>Θέμα του Office</vt:lpstr>
      <vt:lpstr>Programando con B4X</vt:lpstr>
      <vt:lpstr>Hoy aprenderás</vt:lpstr>
      <vt:lpstr>Qué es una subrutina</vt:lpstr>
      <vt:lpstr>Subrutinas</vt:lpstr>
      <vt:lpstr>Ejemplo 1</vt:lpstr>
      <vt:lpstr>Crear una subrutina</vt:lpstr>
      <vt:lpstr>La memoria de una subrutina en B4X</vt:lpstr>
      <vt:lpstr>Devolución de una valor desde una subrutina </vt:lpstr>
      <vt:lpstr>Ejemplo 2</vt:lpstr>
      <vt:lpstr>Recuerda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José M. López</cp:lastModifiedBy>
  <cp:revision>276</cp:revision>
  <dcterms:created xsi:type="dcterms:W3CDTF">2021-01-19T13:00:32Z</dcterms:created>
  <dcterms:modified xsi:type="dcterms:W3CDTF">2021-03-23T19:08:38Z</dcterms:modified>
</cp:coreProperties>
</file>