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2"/>
  </p:notesMasterIdLst>
  <p:sldIdLst>
    <p:sldId id="256" r:id="rId2"/>
    <p:sldId id="258" r:id="rId3"/>
    <p:sldId id="268" r:id="rId4"/>
    <p:sldId id="263" r:id="rId5"/>
    <p:sldId id="269" r:id="rId6"/>
    <p:sldId id="264" r:id="rId7"/>
    <p:sldId id="265" r:id="rId8"/>
    <p:sldId id="266" r:id="rId9"/>
    <p:sldId id="267" r:id="rId10"/>
    <p:sldId id="262"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81990" autoAdjust="0"/>
  </p:normalViewPr>
  <p:slideViewPr>
    <p:cSldViewPr snapToGrid="0">
      <p:cViewPr varScale="1">
        <p:scale>
          <a:sx n="70" d="100"/>
          <a:sy n="70" d="100"/>
        </p:scale>
        <p:origin x="696"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l-GR" dirty="0" err="1"/>
            <a:t>Class_Globals</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7679D3F-8A6C-40D2-A1A1-4FD97F15BBA3}">
      <dgm:prSet/>
      <dgm:spPr/>
      <dgm:t>
        <a:bodyPr/>
        <a:lstStyle/>
        <a:p>
          <a:pPr>
            <a:buFont typeface="Symbol" panose="05050102010706020507" pitchFamily="18" charset="2"/>
            <a:buChar char=""/>
          </a:pPr>
          <a:r>
            <a:rPr lang="el-GR"/>
            <a:t>Variables and Subs</a:t>
          </a:r>
        </a:p>
      </dgm:t>
    </dgm:pt>
    <dgm:pt modelId="{4E3248BD-2F43-4CCC-98E2-B5B7791CFBD3}" type="parTrans" cxnId="{A9EA09B5-42C9-43D0-9037-98F9FB04FD6C}">
      <dgm:prSet/>
      <dgm:spPr/>
      <dgm:t>
        <a:bodyPr/>
        <a:lstStyle/>
        <a:p>
          <a:endParaRPr lang="el-GR"/>
        </a:p>
      </dgm:t>
    </dgm:pt>
    <dgm:pt modelId="{C51C4A7E-09E6-4DB9-9EC4-5679D862DB5A}" type="sibTrans" cxnId="{A9EA09B5-42C9-43D0-9037-98F9FB04FD6C}">
      <dgm:prSet/>
      <dgm:spPr/>
      <dgm:t>
        <a:bodyPr/>
        <a:lstStyle/>
        <a:p>
          <a:endParaRPr lang="el-GR"/>
        </a:p>
      </dgm:t>
    </dgm:pt>
    <dgm:pt modelId="{E82B8C50-4D6D-48CA-B9D6-C4FBE712DB18}">
      <dgm:prSet/>
      <dgm:spPr/>
      <dgm:t>
        <a:bodyPr/>
        <a:lstStyle/>
        <a:p>
          <a:pPr>
            <a:buFont typeface="Symbol" panose="05050102010706020507" pitchFamily="18" charset="2"/>
            <a:buChar char=""/>
          </a:pPr>
          <a:r>
            <a:rPr lang="el-GR"/>
            <a:t>Passing Values to Code</a:t>
          </a:r>
        </a:p>
      </dgm:t>
    </dgm:pt>
    <dgm:pt modelId="{6872E137-3BE0-4FFA-A0D0-E9D03969CA4F}" type="parTrans" cxnId="{721938AA-559E-4907-8B81-7FEA97C70C34}">
      <dgm:prSet/>
      <dgm:spPr/>
      <dgm:t>
        <a:bodyPr/>
        <a:lstStyle/>
        <a:p>
          <a:endParaRPr lang="el-GR"/>
        </a:p>
      </dgm:t>
    </dgm:pt>
    <dgm:pt modelId="{805D2475-6A76-4ADC-93C2-C7EFC8D0B4AD}" type="sibTrans" cxnId="{721938AA-559E-4907-8B81-7FEA97C70C34}">
      <dgm:prSet/>
      <dgm:spPr/>
      <dgm:t>
        <a:bodyPr/>
        <a:lstStyle/>
        <a:p>
          <a:endParaRPr lang="el-GR"/>
        </a:p>
      </dgm:t>
    </dgm:pt>
    <dgm:pt modelId="{EA214296-DBCB-49CD-A21D-E0199C512BA7}">
      <dgm:prSet/>
      <dgm:spPr/>
      <dgm:t>
        <a:bodyPr/>
        <a:lstStyle/>
        <a:p>
          <a:pPr>
            <a:buFont typeface="Symbol" panose="05050102010706020507" pitchFamily="18" charset="2"/>
            <a:buChar char=""/>
          </a:pPr>
          <a:r>
            <a:rPr lang="el-GR"/>
            <a:t>Events</a:t>
          </a:r>
        </a:p>
      </dgm:t>
    </dgm:pt>
    <dgm:pt modelId="{264A2FD3-F86A-4F51-9FD3-962D5953A1EF}" type="parTrans" cxnId="{E03A597A-A4E8-4F2D-AE4C-81CF1A4464CB}">
      <dgm:prSet/>
      <dgm:spPr/>
      <dgm:t>
        <a:bodyPr/>
        <a:lstStyle/>
        <a:p>
          <a:endParaRPr lang="el-GR"/>
        </a:p>
      </dgm:t>
    </dgm:pt>
    <dgm:pt modelId="{02666EB6-862B-4FBB-A8F1-FD45B33DA3FA}" type="sibTrans" cxnId="{E03A597A-A4E8-4F2D-AE4C-81CF1A4464CB}">
      <dgm:prSet/>
      <dgm:spPr/>
      <dgm:t>
        <a:bodyPr/>
        <a:lstStyle/>
        <a:p>
          <a:endParaRPr lang="el-GR"/>
        </a:p>
      </dgm:t>
    </dgm:pt>
    <dgm:pt modelId="{01D52B47-77F9-4CEA-905D-08D5D4EA5A2A}">
      <dgm:prSet/>
      <dgm:spPr/>
      <dgm:t>
        <a:bodyPr/>
        <a:lstStyle/>
        <a:p>
          <a:pPr>
            <a:buFont typeface="Symbol" panose="05050102010706020507" pitchFamily="18" charset="2"/>
            <a:buChar char=""/>
          </a:pPr>
          <a:r>
            <a:rPr lang="el-GR" dirty="0" err="1"/>
            <a:t>Attributes</a:t>
          </a:r>
          <a:r>
            <a:rPr lang="el-GR" dirty="0"/>
            <a:t> </a:t>
          </a:r>
        </a:p>
      </dgm:t>
    </dgm:pt>
    <dgm:pt modelId="{E48237EC-6E08-4249-9017-BD6131FECF05}" type="parTrans" cxnId="{5819D7F8-AE46-455C-9913-33B849C0F88E}">
      <dgm:prSet/>
      <dgm:spPr/>
      <dgm:t>
        <a:bodyPr/>
        <a:lstStyle/>
        <a:p>
          <a:endParaRPr lang="el-GR"/>
        </a:p>
      </dgm:t>
    </dgm:pt>
    <dgm:pt modelId="{17EC5938-CA37-4237-BBCC-35F1A10025A2}" type="sibTrans" cxnId="{5819D7F8-AE46-455C-9913-33B849C0F88E}">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A3D729A4-5585-4D9B-8730-F8286EC1FC04}" type="pres">
      <dgm:prSet presAssocID="{30477B69-2F94-4910-B445-245EB5E581C2}" presName="sibTrans" presStyleCnt="0"/>
      <dgm:spPr/>
    </dgm:pt>
    <dgm:pt modelId="{48AACD68-AEBB-4359-A878-1D3E04F57EDA}" type="pres">
      <dgm:prSet presAssocID="{D7679D3F-8A6C-40D2-A1A1-4FD97F15BBA3}" presName="node" presStyleLbl="node1" presStyleIdx="1" presStyleCnt="5">
        <dgm:presLayoutVars>
          <dgm:bulletEnabled val="1"/>
        </dgm:presLayoutVars>
      </dgm:prSet>
      <dgm:spPr/>
    </dgm:pt>
    <dgm:pt modelId="{E420100F-D4F7-493B-981B-C8CA607CD8E2}" type="pres">
      <dgm:prSet presAssocID="{C51C4A7E-09E6-4DB9-9EC4-5679D862DB5A}" presName="sibTrans" presStyleCnt="0"/>
      <dgm:spPr/>
    </dgm:pt>
    <dgm:pt modelId="{F9CA7FCF-C3E4-4EE7-8485-9253E76B7D6E}" type="pres">
      <dgm:prSet presAssocID="{E82B8C50-4D6D-48CA-B9D6-C4FBE712DB18}" presName="node" presStyleLbl="node1" presStyleIdx="2" presStyleCnt="5">
        <dgm:presLayoutVars>
          <dgm:bulletEnabled val="1"/>
        </dgm:presLayoutVars>
      </dgm:prSet>
      <dgm:spPr/>
    </dgm:pt>
    <dgm:pt modelId="{F3555BBC-AA4F-4FD0-A646-ED2AC2BA0A34}" type="pres">
      <dgm:prSet presAssocID="{805D2475-6A76-4ADC-93C2-C7EFC8D0B4AD}" presName="sibTrans" presStyleCnt="0"/>
      <dgm:spPr/>
    </dgm:pt>
    <dgm:pt modelId="{AA4F1FDC-744F-47B1-851F-0958B29070B2}" type="pres">
      <dgm:prSet presAssocID="{EA214296-DBCB-49CD-A21D-E0199C512BA7}" presName="node" presStyleLbl="node1" presStyleIdx="3" presStyleCnt="5">
        <dgm:presLayoutVars>
          <dgm:bulletEnabled val="1"/>
        </dgm:presLayoutVars>
      </dgm:prSet>
      <dgm:spPr/>
    </dgm:pt>
    <dgm:pt modelId="{DFFA29B1-43DD-43DE-A40C-64448B265AE9}" type="pres">
      <dgm:prSet presAssocID="{02666EB6-862B-4FBB-A8F1-FD45B33DA3FA}" presName="sibTrans" presStyleCnt="0"/>
      <dgm:spPr/>
    </dgm:pt>
    <dgm:pt modelId="{44DF3964-95B1-481F-A258-D480DD83807B}" type="pres">
      <dgm:prSet presAssocID="{01D52B47-77F9-4CEA-905D-08D5D4EA5A2A}" presName="node" presStyleLbl="node1" presStyleIdx="4" presStyleCnt="5">
        <dgm:presLayoutVars>
          <dgm:bulletEnabled val="1"/>
        </dgm:presLayoutVars>
      </dgm:prSet>
      <dgm:spPr/>
    </dgm:pt>
  </dgm:ptLst>
  <dgm:cxnLst>
    <dgm:cxn modelId="{5ABE4422-777A-4338-9457-8DCDECD62A43}" type="presOf" srcId="{E82B8C50-4D6D-48CA-B9D6-C4FBE712DB18}" destId="{F9CA7FCF-C3E4-4EE7-8485-9253E76B7D6E}"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41D09C6A-5858-4679-BD63-CCBEFD633466}" type="presOf" srcId="{01D52B47-77F9-4CEA-905D-08D5D4EA5A2A}" destId="{44DF3964-95B1-481F-A258-D480DD83807B}" srcOrd="0" destOrd="0" presId="urn:microsoft.com/office/officeart/2005/8/layout/default"/>
    <dgm:cxn modelId="{E03A597A-A4E8-4F2D-AE4C-81CF1A4464CB}" srcId="{0C401041-E03C-4661-9607-908B0A03F6F5}" destId="{EA214296-DBCB-49CD-A21D-E0199C512BA7}" srcOrd="3" destOrd="0" parTransId="{264A2FD3-F86A-4F51-9FD3-962D5953A1EF}" sibTransId="{02666EB6-862B-4FBB-A8F1-FD45B33DA3FA}"/>
    <dgm:cxn modelId="{F98F509D-A2BC-4D90-A3F7-205DACDA52E4}" type="presOf" srcId="{D7679D3F-8A6C-40D2-A1A1-4FD97F15BBA3}" destId="{48AACD68-AEBB-4359-A878-1D3E04F57EDA}" srcOrd="0" destOrd="0" presId="urn:microsoft.com/office/officeart/2005/8/layout/default"/>
    <dgm:cxn modelId="{721938AA-559E-4907-8B81-7FEA97C70C34}" srcId="{0C401041-E03C-4661-9607-908B0A03F6F5}" destId="{E82B8C50-4D6D-48CA-B9D6-C4FBE712DB18}" srcOrd="2" destOrd="0" parTransId="{6872E137-3BE0-4FFA-A0D0-E9D03969CA4F}" sibTransId="{805D2475-6A76-4ADC-93C2-C7EFC8D0B4AD}"/>
    <dgm:cxn modelId="{A9EA09B5-42C9-43D0-9037-98F9FB04FD6C}" srcId="{0C401041-E03C-4661-9607-908B0A03F6F5}" destId="{D7679D3F-8A6C-40D2-A1A1-4FD97F15BBA3}" srcOrd="1" destOrd="0" parTransId="{4E3248BD-2F43-4CCC-98E2-B5B7791CFBD3}" sibTransId="{C51C4A7E-09E6-4DB9-9EC4-5679D862DB5A}"/>
    <dgm:cxn modelId="{CEC063C3-80AF-4A60-80C4-AA7997F47D13}" srcId="{0C401041-E03C-4661-9607-908B0A03F6F5}" destId="{C95FC8E3-511B-49FC-BE7A-222E345CC1A8}" srcOrd="0" destOrd="0" parTransId="{ED6049B6-F2A8-4BD2-A8EF-FC1B7D6C9BCB}" sibTransId="{30477B69-2F94-4910-B445-245EB5E581C2}"/>
    <dgm:cxn modelId="{5819D7F8-AE46-455C-9913-33B849C0F88E}" srcId="{0C401041-E03C-4661-9607-908B0A03F6F5}" destId="{01D52B47-77F9-4CEA-905D-08D5D4EA5A2A}" srcOrd="4" destOrd="0" parTransId="{E48237EC-6E08-4249-9017-BD6131FECF05}" sibTransId="{17EC5938-CA37-4237-BBCC-35F1A10025A2}"/>
    <dgm:cxn modelId="{B51DB6FB-FCEA-4855-B166-731CA63A9713}" type="presOf" srcId="{EA214296-DBCB-49CD-A21D-E0199C512BA7}" destId="{AA4F1FDC-744F-47B1-851F-0958B29070B2}" srcOrd="0" destOrd="0" presId="urn:microsoft.com/office/officeart/2005/8/layout/default"/>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8E4C6A1D-A74C-412E-9692-A95CC70D4B69}" type="presParOf" srcId="{19028724-D1E1-4614-8076-49D4BC137DEF}" destId="{48AACD68-AEBB-4359-A878-1D3E04F57EDA}" srcOrd="2" destOrd="0" presId="urn:microsoft.com/office/officeart/2005/8/layout/default"/>
    <dgm:cxn modelId="{17CD0CBF-7BFB-4D1F-8D61-8F5B91B14C2A}" type="presParOf" srcId="{19028724-D1E1-4614-8076-49D4BC137DEF}" destId="{E420100F-D4F7-493B-981B-C8CA607CD8E2}" srcOrd="3" destOrd="0" presId="urn:microsoft.com/office/officeart/2005/8/layout/default"/>
    <dgm:cxn modelId="{E9CE8F5B-C792-4E79-AE62-34F853150463}" type="presParOf" srcId="{19028724-D1E1-4614-8076-49D4BC137DEF}" destId="{F9CA7FCF-C3E4-4EE7-8485-9253E76B7D6E}" srcOrd="4" destOrd="0" presId="urn:microsoft.com/office/officeart/2005/8/layout/default"/>
    <dgm:cxn modelId="{FBCE277C-4B4D-44B6-B442-C8C3BEECC44E}" type="presParOf" srcId="{19028724-D1E1-4614-8076-49D4BC137DEF}" destId="{F3555BBC-AA4F-4FD0-A646-ED2AC2BA0A34}" srcOrd="5" destOrd="0" presId="urn:microsoft.com/office/officeart/2005/8/layout/default"/>
    <dgm:cxn modelId="{8C79B0BA-55D2-402C-BB9F-F0112B963AE9}" type="presParOf" srcId="{19028724-D1E1-4614-8076-49D4BC137DEF}" destId="{AA4F1FDC-744F-47B1-851F-0958B29070B2}" srcOrd="6" destOrd="0" presId="urn:microsoft.com/office/officeart/2005/8/layout/default"/>
    <dgm:cxn modelId="{B3940D16-99E5-4F21-A0CC-3B1A641BFF00}" type="presParOf" srcId="{19028724-D1E1-4614-8076-49D4BC137DEF}" destId="{DFFA29B1-43DD-43DE-A40C-64448B265AE9}" srcOrd="7" destOrd="0" presId="urn:microsoft.com/office/officeart/2005/8/layout/default"/>
    <dgm:cxn modelId="{499911B7-BA6B-4428-969C-136364BD1B98}" type="presParOf" srcId="{19028724-D1E1-4614-8076-49D4BC137DEF}" destId="{44DF3964-95B1-481F-A258-D480DD83807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l-GR" sz="3600" kern="1200" dirty="0" err="1"/>
            <a:t>Class_Globals</a:t>
          </a:r>
          <a:endParaRPr lang="el-GR" sz="3600" kern="1200" dirty="0"/>
        </a:p>
      </dsp:txBody>
      <dsp:txXfrm>
        <a:off x="0" y="355096"/>
        <a:ext cx="2974424" cy="1784654"/>
      </dsp:txXfrm>
    </dsp:sp>
    <dsp:sp modelId="{48AACD68-AEBB-4359-A878-1D3E04F57EDA}">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a:t>Variables and Subs</a:t>
          </a:r>
        </a:p>
      </dsp:txBody>
      <dsp:txXfrm>
        <a:off x="3271867" y="355096"/>
        <a:ext cx="2974424" cy="1784654"/>
      </dsp:txXfrm>
    </dsp:sp>
    <dsp:sp modelId="{F9CA7FCF-C3E4-4EE7-8485-9253E76B7D6E}">
      <dsp:nvSpPr>
        <dsp:cNvPr id="0" name=""/>
        <dsp:cNvSpPr/>
      </dsp:nvSpPr>
      <dsp:spPr>
        <a:xfrm>
          <a:off x="6543734" y="355096"/>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a:t>Passing Values to Code</a:t>
          </a:r>
        </a:p>
      </dsp:txBody>
      <dsp:txXfrm>
        <a:off x="6543734" y="355096"/>
        <a:ext cx="2974424" cy="1784654"/>
      </dsp:txXfrm>
    </dsp:sp>
    <dsp:sp modelId="{AA4F1FDC-744F-47B1-851F-0958B29070B2}">
      <dsp:nvSpPr>
        <dsp:cNvPr id="0" name=""/>
        <dsp:cNvSpPr/>
      </dsp:nvSpPr>
      <dsp:spPr>
        <a:xfrm>
          <a:off x="1635933" y="243719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a:t>Events</a:t>
          </a:r>
        </a:p>
      </dsp:txBody>
      <dsp:txXfrm>
        <a:off x="1635933" y="2437193"/>
        <a:ext cx="2974424" cy="1784654"/>
      </dsp:txXfrm>
    </dsp:sp>
    <dsp:sp modelId="{44DF3964-95B1-481F-A258-D480DD83807B}">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dirty="0" err="1"/>
            <a:t>Attributes</a:t>
          </a:r>
          <a:r>
            <a:rPr lang="el-GR" sz="3600" kern="1200" dirty="0"/>
            <a:t> </a:t>
          </a:r>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Designing the app's appearance in Designer is the first step in the manufacturing stages. Often new developers turn to it to redesign, correct, or add individual information. </a:t>
            </a:r>
          </a:p>
          <a:p>
            <a:r>
              <a:rPr lang="en-US" dirty="0"/>
              <a:t>When the screen is ready the developer goes to the next stage of programming the functions. That is, everything that elements included in the design to gain functionality. In other words, text boxes can record data, buttons can activate functions, lists can display data, etc.</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a:t>
            </a:fld>
            <a:endParaRPr lang="el-GR"/>
          </a:p>
        </p:txBody>
      </p:sp>
    </p:spTree>
    <p:extLst>
      <p:ext uri="{BB962C8B-B14F-4D97-AF65-F5344CB8AC3E}">
        <p14:creationId xmlns:p14="http://schemas.microsoft.com/office/powerpoint/2010/main" val="357899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At the beginning of the code on tab B4XMainPage there is a set of variable declarations between Sub Class_Globals and End Sub.</a:t>
            </a:r>
          </a:p>
          <a:p>
            <a:r>
              <a:rPr lang="en-US" dirty="0"/>
              <a:t>As it has already been said in 3rd Lesson Sub is a set of code that performs a specific operation. The operation of the Class_Globals is to collect the declarations of variables that we want to be known throughout the code of the tab B4XMainPage, i.e. in each subprogram. </a:t>
            </a:r>
          </a:p>
          <a:p>
            <a:r>
              <a:rPr lang="en-US" dirty="0"/>
              <a:t>In addition, if a variable statement starts with the public it will be available from other program "tabs".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356987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The   </a:t>
            </a:r>
            <a:r>
              <a:rPr lang="en-US" dirty="0" err="1"/>
              <a:t>intNumber</a:t>
            </a:r>
            <a:r>
              <a:rPr lang="en-US" dirty="0"/>
              <a:t>, </a:t>
            </a:r>
            <a:r>
              <a:rPr lang="en-US" dirty="0" err="1"/>
              <a:t>intNewTotal</a:t>
            </a:r>
            <a:r>
              <a:rPr lang="en-US" dirty="0"/>
              <a:t>, Root, and </a:t>
            </a:r>
            <a:r>
              <a:rPr lang="en-US" dirty="0" err="1"/>
              <a:t>xui</a:t>
            </a:r>
            <a:r>
              <a:rPr lang="en-US" dirty="0"/>
              <a:t> variables declared within Class_Globals "live" within Module B4XMainPage. </a:t>
            </a:r>
          </a:p>
          <a:p>
            <a:r>
              <a:rPr lang="en-US" dirty="0"/>
              <a:t>On the contrary, variables intN1, intN2, </a:t>
            </a:r>
            <a:r>
              <a:rPr lang="en-US" dirty="0" err="1"/>
              <a:t>intTotal</a:t>
            </a:r>
            <a:r>
              <a:rPr lang="en-US" dirty="0"/>
              <a:t> 'live' within the sub-program B4XPage_Created and for this reason No another subprogram may use them. At the same time, the variable intN1 who lives in the Button1_Click is not the same with the one in B4XPage_Created, both has its own memory space, and both can have the same name.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271092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the previous lesson’s example, some of the objects on the screen do not have to be included in the code. </a:t>
            </a:r>
          </a:p>
          <a:p>
            <a:r>
              <a:rPr lang="en-US" dirty="0"/>
              <a:t>So, all "labels" items in this application do not have to be managed by code as well as the pane element. While button and </a:t>
            </a:r>
            <a:r>
              <a:rPr lang="en-US" dirty="0" err="1"/>
              <a:t>textFields</a:t>
            </a:r>
            <a:r>
              <a:rPr lang="en-US" dirty="0"/>
              <a:t> must be added to schedule functions on them.</a:t>
            </a:r>
          </a:p>
          <a:p>
            <a:r>
              <a:rPr lang="en-US" dirty="0"/>
              <a:t>There are two ways to insert your objects into the code.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98262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Screen Generate Members just click on objects </a:t>
            </a:r>
          </a:p>
          <a:p>
            <a:r>
              <a:rPr lang="en-US" dirty="0"/>
              <a:t>•	</a:t>
            </a:r>
            <a:r>
              <a:rPr lang="en-US" dirty="0" err="1"/>
              <a:t>btnCalculate</a:t>
            </a:r>
            <a:endParaRPr lang="en-US" dirty="0"/>
          </a:p>
          <a:p>
            <a:r>
              <a:rPr lang="en-US" dirty="0"/>
              <a:t>•	txtNumber1</a:t>
            </a:r>
          </a:p>
          <a:p>
            <a:r>
              <a:rPr lang="en-US" dirty="0"/>
              <a:t>•	txtNumber2</a:t>
            </a:r>
          </a:p>
          <a:p>
            <a:r>
              <a:rPr lang="en-US" dirty="0"/>
              <a:t>•	</a:t>
            </a:r>
            <a:r>
              <a:rPr lang="en-US" dirty="0" err="1"/>
              <a:t>txtTotal</a:t>
            </a:r>
            <a:endParaRPr lang="en-US" dirty="0"/>
          </a:p>
          <a:p>
            <a:r>
              <a:rPr lang="en-US" dirty="0"/>
              <a:t>and then click Generate Members. Your code in the Class_Globals subprogram will be updated automatically with the variables.</a:t>
            </a:r>
          </a:p>
          <a:p>
            <a:r>
              <a:rPr lang="en-US" dirty="0"/>
              <a:t>The second input solution is to write the variables yourself, paying attention so that the names of the objects on your screen are the same as those you write as a variable.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27521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After you have declared the variables of objects, the final stage is to enable the functions of the form. </a:t>
            </a:r>
          </a:p>
          <a:p>
            <a:r>
              <a:rPr lang="en-US" dirty="0"/>
              <a:t>This depends on how you've decided that each app works. In the example with the two numbers there is a button called Calculate and it is what will activate the addition as well as the appearance of the result on our screen.</a:t>
            </a:r>
          </a:p>
          <a:p>
            <a:r>
              <a:rPr lang="en-US" dirty="0"/>
              <a:t>The operation is triggered by a process called "Event. The programmer must detect the event of pressing the key Calculate and when this is done then do the relevant calculations and display the result.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390490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Within an Event subprogram, all the functions associated with it are usually performed.</a:t>
            </a:r>
          </a:p>
          <a:p>
            <a:r>
              <a:rPr lang="en-US" dirty="0"/>
              <a:t>Essentially both are achieved with a single command.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object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insert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different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color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Described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previous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lesson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provide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information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change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issues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property</a:t>
            </a:r>
            <a:r>
              <a:rPr lang="el-GR" sz="1800" dirty="0">
                <a:effectLst/>
                <a:latin typeface="Verdana" panose="020B0604030504040204" pitchFamily="34" charset="0"/>
                <a:ea typeface="Calibri" panose="020F0502020204030204" pitchFamily="34" charset="0"/>
                <a:cs typeface="Times New Roman" panose="02020603050405020304" pitchFamily="18" charset="0"/>
              </a:rPr>
              <a:t> txtNumber1.text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provides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information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object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txtNumber1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depending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information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n-US" dirty="0"/>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92897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1098130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77449728-B727-4892-8E6C-A7DE7612FCA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33092" y="6357938"/>
            <a:ext cx="558908" cy="490748"/>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52063" y="136525"/>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6 – From Designer to Code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pic>
        <p:nvPicPr>
          <p:cNvPr id="7" name="Εικόνα 6">
            <a:hlinkClick r:id="rId2"/>
            <a:extLst>
              <a:ext uri="{FF2B5EF4-FFF2-40B4-BE49-F238E27FC236}">
                <a16:creationId xmlns:a16="http://schemas.microsoft.com/office/drawing/2014/main" id="{EFBC8FF1-746F-4015-8752-494F237F1F29}"/>
              </a:ext>
            </a:extLst>
          </p:cNvPr>
          <p:cNvPicPr/>
          <p:nvPr/>
        </p:nvPicPr>
        <p:blipFill>
          <a:blip r:embed="rId3">
            <a:extLst>
              <a:ext uri="{28A0092B-C50C-407E-A947-70E740481C1C}">
                <a14:useLocalDpi xmlns:a14="http://schemas.microsoft.com/office/drawing/2010/main" val="0"/>
              </a:ext>
            </a:extLst>
          </a:blip>
          <a:stretch>
            <a:fillRect/>
          </a:stretch>
        </p:blipFill>
        <p:spPr>
          <a:xfrm>
            <a:off x="223157" y="6416448"/>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118798271"/>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A72A1E-1F56-48EF-A5C3-411B2A6766DA}"/>
              </a:ext>
            </a:extLst>
          </p:cNvPr>
          <p:cNvSpPr>
            <a:spLocks noGrp="1"/>
          </p:cNvSpPr>
          <p:nvPr>
            <p:ph type="title"/>
          </p:nvPr>
        </p:nvSpPr>
        <p:spPr>
          <a:xfrm>
            <a:off x="352063" y="171250"/>
            <a:ext cx="10515600" cy="866652"/>
          </a:xfrm>
        </p:spPr>
        <p:txBody>
          <a:bodyPr/>
          <a:lstStyle/>
          <a:p>
            <a:r>
              <a:rPr lang="en-US" dirty="0"/>
              <a:t>Class_Globals</a:t>
            </a:r>
            <a:endParaRPr lang="el-GR" dirty="0"/>
          </a:p>
        </p:txBody>
      </p:sp>
      <p:grpSp>
        <p:nvGrpSpPr>
          <p:cNvPr id="5" name="Ομάδα 4">
            <a:extLst>
              <a:ext uri="{FF2B5EF4-FFF2-40B4-BE49-F238E27FC236}">
                <a16:creationId xmlns:a16="http://schemas.microsoft.com/office/drawing/2014/main" id="{29F9232F-6B74-4148-B109-23AB91908429}"/>
              </a:ext>
            </a:extLst>
          </p:cNvPr>
          <p:cNvGrpSpPr/>
          <p:nvPr/>
        </p:nvGrpSpPr>
        <p:grpSpPr>
          <a:xfrm>
            <a:off x="352063" y="1824462"/>
            <a:ext cx="5909841" cy="2071867"/>
            <a:chOff x="352063" y="1824462"/>
            <a:chExt cx="5909841" cy="2071867"/>
          </a:xfrm>
        </p:grpSpPr>
        <p:pic>
          <p:nvPicPr>
            <p:cNvPr id="3" name="Εικόνα 2">
              <a:extLst>
                <a:ext uri="{FF2B5EF4-FFF2-40B4-BE49-F238E27FC236}">
                  <a16:creationId xmlns:a16="http://schemas.microsoft.com/office/drawing/2014/main" id="{860E3CD8-FF7D-4828-B1E2-FE4D99ED2872}"/>
                </a:ext>
              </a:extLst>
            </p:cNvPr>
            <p:cNvPicPr/>
            <p:nvPr/>
          </p:nvPicPr>
          <p:blipFill>
            <a:blip r:embed="rId3">
              <a:extLst>
                <a:ext uri="{28A0092B-C50C-407E-A947-70E740481C1C}">
                  <a14:useLocalDpi xmlns:a14="http://schemas.microsoft.com/office/drawing/2010/main" val="0"/>
                </a:ext>
              </a:extLst>
            </a:blip>
            <a:stretch>
              <a:fillRect/>
            </a:stretch>
          </p:blipFill>
          <p:spPr>
            <a:xfrm>
              <a:off x="352063" y="1824462"/>
              <a:ext cx="5909841" cy="2071867"/>
            </a:xfrm>
            <a:prstGeom prst="rect">
              <a:avLst/>
            </a:prstGeom>
          </p:spPr>
        </p:pic>
        <p:sp>
          <p:nvSpPr>
            <p:cNvPr id="4" name="Ορθογώνιο: Στρογγύλεμα γωνιών 3">
              <a:extLst>
                <a:ext uri="{FF2B5EF4-FFF2-40B4-BE49-F238E27FC236}">
                  <a16:creationId xmlns:a16="http://schemas.microsoft.com/office/drawing/2014/main" id="{A4B9C71F-5A4A-49A7-ADB8-A7849499D35F}"/>
                </a:ext>
              </a:extLst>
            </p:cNvPr>
            <p:cNvSpPr/>
            <p:nvPr/>
          </p:nvSpPr>
          <p:spPr>
            <a:xfrm>
              <a:off x="1088020" y="1824462"/>
              <a:ext cx="3159889" cy="55992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cxnSp>
        <p:nvCxnSpPr>
          <p:cNvPr id="7" name="Ευθύγραμμο βέλος σύνδεσης 6">
            <a:extLst>
              <a:ext uri="{FF2B5EF4-FFF2-40B4-BE49-F238E27FC236}">
                <a16:creationId xmlns:a16="http://schemas.microsoft.com/office/drawing/2014/main" id="{FA05E81C-BD81-40D5-AEFD-856A0D746C5B}"/>
              </a:ext>
            </a:extLst>
          </p:cNvPr>
          <p:cNvCxnSpPr>
            <a:cxnSpLocks/>
          </p:cNvCxnSpPr>
          <p:nvPr/>
        </p:nvCxnSpPr>
        <p:spPr>
          <a:xfrm>
            <a:off x="4479403" y="2037144"/>
            <a:ext cx="30904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0BCF869-38C9-415F-88B0-4B49952302C8}"/>
              </a:ext>
            </a:extLst>
          </p:cNvPr>
          <p:cNvSpPr txBox="1"/>
          <p:nvPr/>
        </p:nvSpPr>
        <p:spPr>
          <a:xfrm>
            <a:off x="7801337" y="1775534"/>
            <a:ext cx="1875098" cy="523220"/>
          </a:xfrm>
          <a:prstGeom prst="rect">
            <a:avLst/>
          </a:prstGeom>
          <a:noFill/>
        </p:spPr>
        <p:txBody>
          <a:bodyPr wrap="square" rtlCol="0">
            <a:spAutoFit/>
          </a:bodyPr>
          <a:lstStyle/>
          <a:p>
            <a:r>
              <a:rPr lang="en-US" sz="2800" b="1" dirty="0"/>
              <a:t>Routine</a:t>
            </a:r>
            <a:endParaRPr lang="el-GR" sz="2800" b="1" dirty="0"/>
          </a:p>
        </p:txBody>
      </p:sp>
      <p:grpSp>
        <p:nvGrpSpPr>
          <p:cNvPr id="13" name="Ομάδα 12">
            <a:extLst>
              <a:ext uri="{FF2B5EF4-FFF2-40B4-BE49-F238E27FC236}">
                <a16:creationId xmlns:a16="http://schemas.microsoft.com/office/drawing/2014/main" id="{E558182D-20A5-44ED-89AF-570163CA14C2}"/>
              </a:ext>
            </a:extLst>
          </p:cNvPr>
          <p:cNvGrpSpPr/>
          <p:nvPr/>
        </p:nvGrpSpPr>
        <p:grpSpPr>
          <a:xfrm>
            <a:off x="7801337" y="1869521"/>
            <a:ext cx="4562354" cy="3810000"/>
            <a:chOff x="7801337" y="1869521"/>
            <a:chExt cx="4562354" cy="3810000"/>
          </a:xfrm>
        </p:grpSpPr>
        <p:sp>
          <p:nvSpPr>
            <p:cNvPr id="10" name="TextBox 9">
              <a:extLst>
                <a:ext uri="{FF2B5EF4-FFF2-40B4-BE49-F238E27FC236}">
                  <a16:creationId xmlns:a16="http://schemas.microsoft.com/office/drawing/2014/main" id="{4F64D5B1-1E8D-4F53-8241-E9DC9C1453CA}"/>
                </a:ext>
              </a:extLst>
            </p:cNvPr>
            <p:cNvSpPr txBox="1"/>
            <p:nvPr/>
          </p:nvSpPr>
          <p:spPr>
            <a:xfrm>
              <a:off x="7801337" y="2651137"/>
              <a:ext cx="1504709" cy="2246769"/>
            </a:xfrm>
            <a:prstGeom prst="rect">
              <a:avLst/>
            </a:prstGeom>
            <a:noFill/>
          </p:spPr>
          <p:txBody>
            <a:bodyPr wrap="square" rtlCol="0">
              <a:spAutoFit/>
            </a:bodyPr>
            <a:lstStyle/>
            <a:p>
              <a:r>
                <a:rPr lang="en-US" sz="2800" dirty="0"/>
                <a:t>You can Declare Variables inside this sub</a:t>
              </a:r>
              <a:endParaRPr lang="el-GR" sz="2800" dirty="0"/>
            </a:p>
          </p:txBody>
        </p:sp>
        <p:pic>
          <p:nvPicPr>
            <p:cNvPr id="12" name="Εικόνα 11" descr="Κοτόπουλο δεν έχει εντυπωσιαστεί">
              <a:extLst>
                <a:ext uri="{FF2B5EF4-FFF2-40B4-BE49-F238E27FC236}">
                  <a16:creationId xmlns:a16="http://schemas.microsoft.com/office/drawing/2014/main" id="{77737C75-5ADC-4580-B3CE-A6199D426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691" y="1869521"/>
              <a:ext cx="3810000" cy="3810000"/>
            </a:xfrm>
            <a:prstGeom prst="rect">
              <a:avLst/>
            </a:prstGeom>
          </p:spPr>
        </p:pic>
      </p:grpSp>
    </p:spTree>
    <p:extLst>
      <p:ext uri="{BB962C8B-B14F-4D97-AF65-F5344CB8AC3E}">
        <p14:creationId xmlns:p14="http://schemas.microsoft.com/office/powerpoint/2010/main" val="260612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F374BB0-E483-43AD-99D3-CFAEBCCC2114}"/>
              </a:ext>
            </a:extLst>
          </p:cNvPr>
          <p:cNvSpPr>
            <a:spLocks noGrp="1"/>
          </p:cNvSpPr>
          <p:nvPr>
            <p:ph type="title"/>
          </p:nvPr>
        </p:nvSpPr>
        <p:spPr/>
        <p:txBody>
          <a:bodyPr/>
          <a:lstStyle/>
          <a:p>
            <a:r>
              <a:rPr lang="en-US" dirty="0"/>
              <a:t>A deeper look at the use of variables.</a:t>
            </a:r>
            <a:endParaRPr lang="el-GR" dirty="0"/>
          </a:p>
        </p:txBody>
      </p:sp>
      <p:pic>
        <p:nvPicPr>
          <p:cNvPr id="3" name="Εικόνα 2">
            <a:extLst>
              <a:ext uri="{FF2B5EF4-FFF2-40B4-BE49-F238E27FC236}">
                <a16:creationId xmlns:a16="http://schemas.microsoft.com/office/drawing/2014/main" id="{D4148BB9-40E6-46B3-8960-85DABB2E8563}"/>
              </a:ext>
            </a:extLst>
          </p:cNvPr>
          <p:cNvPicPr/>
          <p:nvPr/>
        </p:nvPicPr>
        <p:blipFill>
          <a:blip r:embed="rId3">
            <a:extLst>
              <a:ext uri="{28A0092B-C50C-407E-A947-70E740481C1C}">
                <a14:useLocalDpi xmlns:a14="http://schemas.microsoft.com/office/drawing/2010/main" val="0"/>
              </a:ext>
            </a:extLst>
          </a:blip>
          <a:stretch>
            <a:fillRect/>
          </a:stretch>
        </p:blipFill>
        <p:spPr>
          <a:xfrm>
            <a:off x="580292" y="976373"/>
            <a:ext cx="10773508" cy="4905253"/>
          </a:xfrm>
          <a:prstGeom prst="rect">
            <a:avLst/>
          </a:prstGeom>
        </p:spPr>
      </p:pic>
    </p:spTree>
    <p:extLst>
      <p:ext uri="{BB962C8B-B14F-4D97-AF65-F5344CB8AC3E}">
        <p14:creationId xmlns:p14="http://schemas.microsoft.com/office/powerpoint/2010/main" val="14755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DD4FC04-F3A3-4626-9D4E-035C1AE16D48}"/>
              </a:ext>
            </a:extLst>
          </p:cNvPr>
          <p:cNvSpPr>
            <a:spLocks noGrp="1"/>
          </p:cNvSpPr>
          <p:nvPr>
            <p:ph type="title"/>
          </p:nvPr>
        </p:nvSpPr>
        <p:spPr/>
        <p:txBody>
          <a:bodyPr/>
          <a:lstStyle/>
          <a:p>
            <a:r>
              <a:rPr lang="en-US" dirty="0"/>
              <a:t>Passing Values to Code</a:t>
            </a:r>
            <a:endParaRPr lang="el-GR" dirty="0"/>
          </a:p>
        </p:txBody>
      </p:sp>
      <p:pic>
        <p:nvPicPr>
          <p:cNvPr id="4" name="Εικόνα 3">
            <a:extLst>
              <a:ext uri="{FF2B5EF4-FFF2-40B4-BE49-F238E27FC236}">
                <a16:creationId xmlns:a16="http://schemas.microsoft.com/office/drawing/2014/main" id="{15C9DF98-626E-45FD-87D2-6476E4C0B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462" y="1632353"/>
            <a:ext cx="5044577" cy="3593293"/>
          </a:xfrm>
          <a:prstGeom prst="rect">
            <a:avLst/>
          </a:prstGeom>
        </p:spPr>
      </p:pic>
      <p:cxnSp>
        <p:nvCxnSpPr>
          <p:cNvPr id="6" name="Ευθύγραμμο βέλος σύνδεσης 5">
            <a:extLst>
              <a:ext uri="{FF2B5EF4-FFF2-40B4-BE49-F238E27FC236}">
                <a16:creationId xmlns:a16="http://schemas.microsoft.com/office/drawing/2014/main" id="{CE49E7A2-230D-4583-996B-6716CCE63ACF}"/>
              </a:ext>
            </a:extLst>
          </p:cNvPr>
          <p:cNvCxnSpPr>
            <a:cxnSpLocks/>
          </p:cNvCxnSpPr>
          <p:nvPr/>
        </p:nvCxnSpPr>
        <p:spPr>
          <a:xfrm flipH="1">
            <a:off x="3854370" y="2430683"/>
            <a:ext cx="41437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Ευθύγραμμο βέλος σύνδεσης 7">
            <a:extLst>
              <a:ext uri="{FF2B5EF4-FFF2-40B4-BE49-F238E27FC236}">
                <a16:creationId xmlns:a16="http://schemas.microsoft.com/office/drawing/2014/main" id="{6F19AE1F-9D8D-467D-B8CC-6B1E83136D1D}"/>
              </a:ext>
            </a:extLst>
          </p:cNvPr>
          <p:cNvCxnSpPr>
            <a:cxnSpLocks/>
          </p:cNvCxnSpPr>
          <p:nvPr/>
        </p:nvCxnSpPr>
        <p:spPr>
          <a:xfrm flipH="1" flipV="1">
            <a:off x="3854370" y="2812648"/>
            <a:ext cx="4143738" cy="7774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Ευθύγραμμο βέλος σύνδεσης 8">
            <a:extLst>
              <a:ext uri="{FF2B5EF4-FFF2-40B4-BE49-F238E27FC236}">
                <a16:creationId xmlns:a16="http://schemas.microsoft.com/office/drawing/2014/main" id="{A5B26E64-3E8B-4B8D-8CCB-595C85B9C4E0}"/>
              </a:ext>
            </a:extLst>
          </p:cNvPr>
          <p:cNvCxnSpPr>
            <a:cxnSpLocks/>
          </p:cNvCxnSpPr>
          <p:nvPr/>
        </p:nvCxnSpPr>
        <p:spPr>
          <a:xfrm flipH="1" flipV="1">
            <a:off x="3854370" y="3113590"/>
            <a:ext cx="4143738" cy="1828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a:extLst>
              <a:ext uri="{FF2B5EF4-FFF2-40B4-BE49-F238E27FC236}">
                <a16:creationId xmlns:a16="http://schemas.microsoft.com/office/drawing/2014/main" id="{DDDDD97C-6E86-43F8-A990-3E1C5DFCE575}"/>
              </a:ext>
            </a:extLst>
          </p:cNvPr>
          <p:cNvCxnSpPr>
            <a:cxnSpLocks/>
          </p:cNvCxnSpPr>
          <p:nvPr/>
        </p:nvCxnSpPr>
        <p:spPr>
          <a:xfrm flipH="1">
            <a:off x="3206187" y="4853650"/>
            <a:ext cx="244418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Οβάλ 20">
            <a:extLst>
              <a:ext uri="{FF2B5EF4-FFF2-40B4-BE49-F238E27FC236}">
                <a16:creationId xmlns:a16="http://schemas.microsoft.com/office/drawing/2014/main" id="{17FE22F0-4258-495F-91BD-A61B4DEDBACB}"/>
              </a:ext>
            </a:extLst>
          </p:cNvPr>
          <p:cNvSpPr/>
          <p:nvPr/>
        </p:nvSpPr>
        <p:spPr>
          <a:xfrm>
            <a:off x="949124" y="2002583"/>
            <a:ext cx="2777925" cy="162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Declare </a:t>
            </a:r>
            <a:r>
              <a:rPr lang="en-US" sz="2400" dirty="0" err="1"/>
              <a:t>txtNumbers</a:t>
            </a:r>
            <a:r>
              <a:rPr lang="en-US" sz="2400" dirty="0"/>
              <a:t> in your Code</a:t>
            </a:r>
            <a:endParaRPr lang="el-GR" sz="2400" dirty="0"/>
          </a:p>
        </p:txBody>
      </p:sp>
      <p:sp>
        <p:nvSpPr>
          <p:cNvPr id="22" name="Οβάλ 21">
            <a:extLst>
              <a:ext uri="{FF2B5EF4-FFF2-40B4-BE49-F238E27FC236}">
                <a16:creationId xmlns:a16="http://schemas.microsoft.com/office/drawing/2014/main" id="{831AA7AC-F13D-49B6-91B6-B2119FB9F6CF}"/>
              </a:ext>
            </a:extLst>
          </p:cNvPr>
          <p:cNvSpPr/>
          <p:nvPr/>
        </p:nvSpPr>
        <p:spPr>
          <a:xfrm>
            <a:off x="428262" y="4263341"/>
            <a:ext cx="2777925" cy="1180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Declare Button in your Code</a:t>
            </a:r>
            <a:endParaRPr lang="el-GR" sz="2400" dirty="0"/>
          </a:p>
        </p:txBody>
      </p:sp>
    </p:spTree>
    <p:extLst>
      <p:ext uri="{BB962C8B-B14F-4D97-AF65-F5344CB8AC3E}">
        <p14:creationId xmlns:p14="http://schemas.microsoft.com/office/powerpoint/2010/main" val="281008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57345F-A23D-4F3F-B926-A5665E61972B}"/>
              </a:ext>
            </a:extLst>
          </p:cNvPr>
          <p:cNvSpPr>
            <a:spLocks noGrp="1"/>
          </p:cNvSpPr>
          <p:nvPr>
            <p:ph type="title"/>
          </p:nvPr>
        </p:nvSpPr>
        <p:spPr>
          <a:xfrm>
            <a:off x="388597" y="122905"/>
            <a:ext cx="10515600" cy="866652"/>
          </a:xfrm>
        </p:spPr>
        <p:txBody>
          <a:bodyPr/>
          <a:lstStyle/>
          <a:p>
            <a:r>
              <a:rPr lang="en-US" dirty="0"/>
              <a:t>Generate Members</a:t>
            </a:r>
            <a:endParaRPr lang="el-GR" dirty="0"/>
          </a:p>
        </p:txBody>
      </p:sp>
      <p:pic>
        <p:nvPicPr>
          <p:cNvPr id="4" name="Εικόνα 3">
            <a:extLst>
              <a:ext uri="{FF2B5EF4-FFF2-40B4-BE49-F238E27FC236}">
                <a16:creationId xmlns:a16="http://schemas.microsoft.com/office/drawing/2014/main" id="{FD28F0D0-CB09-4771-B896-BF71D0A9D2A8}"/>
              </a:ext>
            </a:extLst>
          </p:cNvPr>
          <p:cNvPicPr>
            <a:picLocks noChangeAspect="1"/>
          </p:cNvPicPr>
          <p:nvPr/>
        </p:nvPicPr>
        <p:blipFill>
          <a:blip r:embed="rId3"/>
          <a:stretch>
            <a:fillRect/>
          </a:stretch>
        </p:blipFill>
        <p:spPr>
          <a:xfrm>
            <a:off x="521676" y="1208332"/>
            <a:ext cx="5011488" cy="4094874"/>
          </a:xfrm>
          <a:prstGeom prst="rect">
            <a:avLst/>
          </a:prstGeom>
        </p:spPr>
      </p:pic>
      <p:pic>
        <p:nvPicPr>
          <p:cNvPr id="6" name="Εικόνα 5">
            <a:extLst>
              <a:ext uri="{FF2B5EF4-FFF2-40B4-BE49-F238E27FC236}">
                <a16:creationId xmlns:a16="http://schemas.microsoft.com/office/drawing/2014/main" id="{3B30C3C8-086F-48CC-B9EE-63C5EFC77679}"/>
              </a:ext>
            </a:extLst>
          </p:cNvPr>
          <p:cNvPicPr>
            <a:picLocks noChangeAspect="1"/>
          </p:cNvPicPr>
          <p:nvPr/>
        </p:nvPicPr>
        <p:blipFill>
          <a:blip r:embed="rId4"/>
          <a:stretch>
            <a:fillRect/>
          </a:stretch>
        </p:blipFill>
        <p:spPr>
          <a:xfrm>
            <a:off x="6336196" y="2983650"/>
            <a:ext cx="5115732" cy="2319556"/>
          </a:xfrm>
          <a:prstGeom prst="rect">
            <a:avLst/>
          </a:prstGeom>
        </p:spPr>
      </p:pic>
      <p:grpSp>
        <p:nvGrpSpPr>
          <p:cNvPr id="8" name="Ομάδα 7">
            <a:extLst>
              <a:ext uri="{FF2B5EF4-FFF2-40B4-BE49-F238E27FC236}">
                <a16:creationId xmlns:a16="http://schemas.microsoft.com/office/drawing/2014/main" id="{8708EAB4-1333-41F9-9BE2-40FF5B1E336F}"/>
              </a:ext>
            </a:extLst>
          </p:cNvPr>
          <p:cNvGrpSpPr/>
          <p:nvPr/>
        </p:nvGrpSpPr>
        <p:grpSpPr>
          <a:xfrm>
            <a:off x="2558775" y="2898112"/>
            <a:ext cx="8772840" cy="2683122"/>
            <a:chOff x="2558775" y="2898112"/>
            <a:chExt cx="8772840" cy="2683122"/>
          </a:xfrm>
        </p:grpSpPr>
        <p:sp>
          <p:nvSpPr>
            <p:cNvPr id="5" name="Τόξο 4">
              <a:extLst>
                <a:ext uri="{FF2B5EF4-FFF2-40B4-BE49-F238E27FC236}">
                  <a16:creationId xmlns:a16="http://schemas.microsoft.com/office/drawing/2014/main" id="{58482602-4295-4029-834E-0C2CADE66223}"/>
                </a:ext>
              </a:extLst>
            </p:cNvPr>
            <p:cNvSpPr/>
            <p:nvPr/>
          </p:nvSpPr>
          <p:spPr>
            <a:xfrm rot="6852444">
              <a:off x="3120479" y="2336408"/>
              <a:ext cx="2683122" cy="3806530"/>
            </a:xfrm>
            <a:prstGeom prst="arc">
              <a:avLst>
                <a:gd name="adj1" fmla="val 16162743"/>
                <a:gd name="adj2" fmla="val 766230"/>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7" name="Ορθογώνιο: Στρογγύλεμα γωνιών 6">
              <a:extLst>
                <a:ext uri="{FF2B5EF4-FFF2-40B4-BE49-F238E27FC236}">
                  <a16:creationId xmlns:a16="http://schemas.microsoft.com/office/drawing/2014/main" id="{96828A4E-B6D6-4868-B8D1-42C44E8747A6}"/>
                </a:ext>
              </a:extLst>
            </p:cNvPr>
            <p:cNvSpPr/>
            <p:nvPr/>
          </p:nvSpPr>
          <p:spPr>
            <a:xfrm>
              <a:off x="6967958" y="3889094"/>
              <a:ext cx="4363657" cy="111116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4" name="Ομάδα 13">
            <a:extLst>
              <a:ext uri="{FF2B5EF4-FFF2-40B4-BE49-F238E27FC236}">
                <a16:creationId xmlns:a16="http://schemas.microsoft.com/office/drawing/2014/main" id="{4E20354B-C405-4BDB-B105-7A2BAF7339DC}"/>
              </a:ext>
            </a:extLst>
          </p:cNvPr>
          <p:cNvGrpSpPr/>
          <p:nvPr/>
        </p:nvGrpSpPr>
        <p:grpSpPr>
          <a:xfrm>
            <a:off x="8894062" y="8215"/>
            <a:ext cx="3694924" cy="2672492"/>
            <a:chOff x="8993529" y="122905"/>
            <a:chExt cx="3694924" cy="2672492"/>
          </a:xfrm>
        </p:grpSpPr>
        <p:sp>
          <p:nvSpPr>
            <p:cNvPr id="10" name="TextBox 9">
              <a:extLst>
                <a:ext uri="{FF2B5EF4-FFF2-40B4-BE49-F238E27FC236}">
                  <a16:creationId xmlns:a16="http://schemas.microsoft.com/office/drawing/2014/main" id="{1002EA49-BDBE-4D0C-88BB-3DCAA1277445}"/>
                </a:ext>
              </a:extLst>
            </p:cNvPr>
            <p:cNvSpPr txBox="1"/>
            <p:nvPr/>
          </p:nvSpPr>
          <p:spPr>
            <a:xfrm>
              <a:off x="8993529" y="367091"/>
              <a:ext cx="1465394" cy="2246769"/>
            </a:xfrm>
            <a:prstGeom prst="rect">
              <a:avLst/>
            </a:prstGeom>
            <a:noFill/>
          </p:spPr>
          <p:txBody>
            <a:bodyPr wrap="square">
              <a:spAutoFit/>
            </a:bodyPr>
            <a:lstStyle/>
            <a:p>
              <a:pPr algn="r"/>
              <a:r>
                <a:rPr lang="en-US" sz="2000" dirty="0"/>
                <a:t>Each object we import is of a certain type as well as the types of variables.</a:t>
              </a:r>
              <a:endParaRPr lang="el-GR" sz="2000" dirty="0"/>
            </a:p>
          </p:txBody>
        </p:sp>
        <p:pic>
          <p:nvPicPr>
            <p:cNvPr id="13" name="Εικόνα 12" descr="Κοτόπουλο δεν έχει εντυπωσιαστεί">
              <a:extLst>
                <a:ext uri="{FF2B5EF4-FFF2-40B4-BE49-F238E27FC236}">
                  <a16:creationId xmlns:a16="http://schemas.microsoft.com/office/drawing/2014/main" id="{F13772C8-11F9-4F78-907E-A43844A2EF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5961" y="122905"/>
              <a:ext cx="2672492" cy="2672492"/>
            </a:xfrm>
            <a:prstGeom prst="rect">
              <a:avLst/>
            </a:prstGeom>
          </p:spPr>
        </p:pic>
      </p:grpSp>
    </p:spTree>
    <p:extLst>
      <p:ext uri="{BB962C8B-B14F-4D97-AF65-F5344CB8AC3E}">
        <p14:creationId xmlns:p14="http://schemas.microsoft.com/office/powerpoint/2010/main" val="373111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0089DE6-DE4A-4AFA-9A89-1942C8125B42}"/>
              </a:ext>
            </a:extLst>
          </p:cNvPr>
          <p:cNvSpPr>
            <a:spLocks noGrp="1"/>
          </p:cNvSpPr>
          <p:nvPr>
            <p:ph type="title"/>
          </p:nvPr>
        </p:nvSpPr>
        <p:spPr/>
        <p:txBody>
          <a:bodyPr/>
          <a:lstStyle/>
          <a:p>
            <a:r>
              <a:rPr lang="en-US" dirty="0"/>
              <a:t>Events</a:t>
            </a:r>
            <a:endParaRPr lang="el-GR" dirty="0"/>
          </a:p>
        </p:txBody>
      </p:sp>
      <p:pic>
        <p:nvPicPr>
          <p:cNvPr id="4" name="Εικόνα 3">
            <a:extLst>
              <a:ext uri="{FF2B5EF4-FFF2-40B4-BE49-F238E27FC236}">
                <a16:creationId xmlns:a16="http://schemas.microsoft.com/office/drawing/2014/main" id="{0719D727-AFDD-4817-B608-824D78CC87AD}"/>
              </a:ext>
            </a:extLst>
          </p:cNvPr>
          <p:cNvPicPr>
            <a:picLocks noChangeAspect="1"/>
          </p:cNvPicPr>
          <p:nvPr/>
        </p:nvPicPr>
        <p:blipFill>
          <a:blip r:embed="rId3"/>
          <a:stretch>
            <a:fillRect/>
          </a:stretch>
        </p:blipFill>
        <p:spPr>
          <a:xfrm>
            <a:off x="498321" y="2264906"/>
            <a:ext cx="7639839" cy="3544653"/>
          </a:xfrm>
          <a:prstGeom prst="rect">
            <a:avLst/>
          </a:prstGeom>
        </p:spPr>
      </p:pic>
      <p:sp>
        <p:nvSpPr>
          <p:cNvPr id="5" name="TextBox 4">
            <a:extLst>
              <a:ext uri="{FF2B5EF4-FFF2-40B4-BE49-F238E27FC236}">
                <a16:creationId xmlns:a16="http://schemas.microsoft.com/office/drawing/2014/main" id="{6E3AF475-A664-4956-BB96-343C2A6C3693}"/>
              </a:ext>
            </a:extLst>
          </p:cNvPr>
          <p:cNvSpPr txBox="1"/>
          <p:nvPr/>
        </p:nvSpPr>
        <p:spPr>
          <a:xfrm rot="1526499">
            <a:off x="7140753" y="962960"/>
            <a:ext cx="4837478" cy="1569660"/>
          </a:xfrm>
          <a:prstGeom prst="rect">
            <a:avLst/>
          </a:prstGeom>
          <a:noFill/>
        </p:spPr>
        <p:txBody>
          <a:bodyPr wrap="square">
            <a:spAutoFit/>
          </a:bodyPr>
          <a:lstStyle/>
          <a:p>
            <a:pPr algn="ctr"/>
            <a:r>
              <a:rPr lang="en-US" sz="2400" dirty="0"/>
              <a:t>There are hundreds of different events happening in one application; the developer determines how the program will react to each of them.</a:t>
            </a:r>
            <a:endParaRPr lang="el-GR" sz="2400" dirty="0"/>
          </a:p>
        </p:txBody>
      </p:sp>
      <p:sp>
        <p:nvSpPr>
          <p:cNvPr id="7" name="Οβάλ 6">
            <a:extLst>
              <a:ext uri="{FF2B5EF4-FFF2-40B4-BE49-F238E27FC236}">
                <a16:creationId xmlns:a16="http://schemas.microsoft.com/office/drawing/2014/main" id="{455CB648-7810-47E2-8C44-E9D015B586DD}"/>
              </a:ext>
            </a:extLst>
          </p:cNvPr>
          <p:cNvSpPr/>
          <p:nvPr/>
        </p:nvSpPr>
        <p:spPr>
          <a:xfrm rot="1454573">
            <a:off x="6874196" y="346746"/>
            <a:ext cx="5394532" cy="2688671"/>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9" name="Ομάδα 8">
            <a:extLst>
              <a:ext uri="{FF2B5EF4-FFF2-40B4-BE49-F238E27FC236}">
                <a16:creationId xmlns:a16="http://schemas.microsoft.com/office/drawing/2014/main" id="{BC9FED36-580B-4D6A-A689-BB97F3B30167}"/>
              </a:ext>
            </a:extLst>
          </p:cNvPr>
          <p:cNvGrpSpPr/>
          <p:nvPr/>
        </p:nvGrpSpPr>
        <p:grpSpPr>
          <a:xfrm>
            <a:off x="6874196" y="413654"/>
            <a:ext cx="5394532" cy="2688671"/>
            <a:chOff x="6874196" y="413654"/>
            <a:chExt cx="5394532" cy="2688671"/>
          </a:xfrm>
        </p:grpSpPr>
        <p:sp>
          <p:nvSpPr>
            <p:cNvPr id="6" name="Οβάλ 5">
              <a:extLst>
                <a:ext uri="{FF2B5EF4-FFF2-40B4-BE49-F238E27FC236}">
                  <a16:creationId xmlns:a16="http://schemas.microsoft.com/office/drawing/2014/main" id="{9CBD50F2-1985-4329-AB81-D9DF8E2BA14E}"/>
                </a:ext>
              </a:extLst>
            </p:cNvPr>
            <p:cNvSpPr/>
            <p:nvPr/>
          </p:nvSpPr>
          <p:spPr>
            <a:xfrm rot="1454573">
              <a:off x="6874196" y="413654"/>
              <a:ext cx="5394532" cy="2688671"/>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BDDF0F30-152E-4BB0-90E3-3CA9C10FFDE1}"/>
                </a:ext>
              </a:extLst>
            </p:cNvPr>
            <p:cNvSpPr txBox="1"/>
            <p:nvPr/>
          </p:nvSpPr>
          <p:spPr>
            <a:xfrm rot="1526499">
              <a:off x="7140753" y="896052"/>
              <a:ext cx="4837478" cy="1569660"/>
            </a:xfrm>
            <a:prstGeom prst="rect">
              <a:avLst/>
            </a:prstGeom>
            <a:noFill/>
          </p:spPr>
          <p:txBody>
            <a:bodyPr wrap="square">
              <a:spAutoFit/>
            </a:bodyPr>
            <a:lstStyle/>
            <a:p>
              <a:pPr algn="ctr"/>
              <a:r>
                <a:rPr lang="en-US" sz="2400" dirty="0"/>
                <a:t>There are hundreds of different events happening in one application; the developer determines how the program will react to each of them.</a:t>
              </a:r>
              <a:endParaRPr lang="el-GR" sz="2400" dirty="0"/>
            </a:p>
          </p:txBody>
        </p:sp>
      </p:grpSp>
      <p:pic>
        <p:nvPicPr>
          <p:cNvPr id="10" name="Εικόνα 9">
            <a:extLst>
              <a:ext uri="{FF2B5EF4-FFF2-40B4-BE49-F238E27FC236}">
                <a16:creationId xmlns:a16="http://schemas.microsoft.com/office/drawing/2014/main" id="{9F8C44B7-39F0-4E97-83CB-EC52166D1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0419" y="3331207"/>
            <a:ext cx="3223260" cy="2956388"/>
          </a:xfrm>
          <a:prstGeom prst="rect">
            <a:avLst/>
          </a:prstGeom>
        </p:spPr>
      </p:pic>
      <p:cxnSp>
        <p:nvCxnSpPr>
          <p:cNvPr id="11" name="Ευθύγραμμο βέλος σύνδεσης 10">
            <a:extLst>
              <a:ext uri="{FF2B5EF4-FFF2-40B4-BE49-F238E27FC236}">
                <a16:creationId xmlns:a16="http://schemas.microsoft.com/office/drawing/2014/main" id="{195E8EBE-796A-41C1-A349-F188B50C5D45}"/>
              </a:ext>
            </a:extLst>
          </p:cNvPr>
          <p:cNvCxnSpPr>
            <a:cxnSpLocks/>
          </p:cNvCxnSpPr>
          <p:nvPr/>
        </p:nvCxnSpPr>
        <p:spPr>
          <a:xfrm flipH="1">
            <a:off x="4444678" y="4224759"/>
            <a:ext cx="4328934" cy="8681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93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5B49C0B-7B8D-40AD-8E65-F6AC4D081078}"/>
              </a:ext>
            </a:extLst>
          </p:cNvPr>
          <p:cNvSpPr>
            <a:spLocks noGrp="1"/>
          </p:cNvSpPr>
          <p:nvPr>
            <p:ph type="title"/>
          </p:nvPr>
        </p:nvSpPr>
        <p:spPr/>
        <p:txBody>
          <a:bodyPr/>
          <a:lstStyle/>
          <a:p>
            <a:r>
              <a:rPr lang="en-US" dirty="0"/>
              <a:t>Programming Events</a:t>
            </a:r>
            <a:endParaRPr lang="el-GR" dirty="0"/>
          </a:p>
        </p:txBody>
      </p:sp>
      <p:pic>
        <p:nvPicPr>
          <p:cNvPr id="4" name="Εικόνα 3">
            <a:extLst>
              <a:ext uri="{FF2B5EF4-FFF2-40B4-BE49-F238E27FC236}">
                <a16:creationId xmlns:a16="http://schemas.microsoft.com/office/drawing/2014/main" id="{84EEF2B2-5690-491E-941C-42DF5FDB6B01}"/>
              </a:ext>
            </a:extLst>
          </p:cNvPr>
          <p:cNvPicPr>
            <a:picLocks noChangeAspect="1"/>
          </p:cNvPicPr>
          <p:nvPr/>
        </p:nvPicPr>
        <p:blipFill>
          <a:blip r:embed="rId3"/>
          <a:stretch>
            <a:fillRect/>
          </a:stretch>
        </p:blipFill>
        <p:spPr>
          <a:xfrm>
            <a:off x="352063" y="1288746"/>
            <a:ext cx="8126734" cy="1308150"/>
          </a:xfrm>
          <a:prstGeom prst="rect">
            <a:avLst/>
          </a:prstGeom>
        </p:spPr>
      </p:pic>
      <p:pic>
        <p:nvPicPr>
          <p:cNvPr id="6" name="Εικόνα 5">
            <a:extLst>
              <a:ext uri="{FF2B5EF4-FFF2-40B4-BE49-F238E27FC236}">
                <a16:creationId xmlns:a16="http://schemas.microsoft.com/office/drawing/2014/main" id="{B89D4226-CD6C-4616-8D99-827373C2B072}"/>
              </a:ext>
            </a:extLst>
          </p:cNvPr>
          <p:cNvPicPr>
            <a:picLocks noChangeAspect="1"/>
          </p:cNvPicPr>
          <p:nvPr/>
        </p:nvPicPr>
        <p:blipFill>
          <a:blip r:embed="rId4"/>
          <a:stretch>
            <a:fillRect/>
          </a:stretch>
        </p:blipFill>
        <p:spPr>
          <a:xfrm>
            <a:off x="5149090" y="2736161"/>
            <a:ext cx="6659414" cy="3566837"/>
          </a:xfrm>
          <a:prstGeom prst="rect">
            <a:avLst/>
          </a:prstGeom>
        </p:spPr>
      </p:pic>
      <p:sp>
        <p:nvSpPr>
          <p:cNvPr id="9" name="TextBox 8">
            <a:extLst>
              <a:ext uri="{FF2B5EF4-FFF2-40B4-BE49-F238E27FC236}">
                <a16:creationId xmlns:a16="http://schemas.microsoft.com/office/drawing/2014/main" id="{FAF1145D-DA3C-4428-9A01-C8CA815C1420}"/>
              </a:ext>
            </a:extLst>
          </p:cNvPr>
          <p:cNvSpPr txBox="1"/>
          <p:nvPr/>
        </p:nvSpPr>
        <p:spPr>
          <a:xfrm>
            <a:off x="383496" y="3137720"/>
            <a:ext cx="3694728" cy="1815882"/>
          </a:xfrm>
          <a:prstGeom prst="rect">
            <a:avLst/>
          </a:prstGeom>
          <a:noFill/>
          <a:ln>
            <a:solidFill>
              <a:srgbClr val="FF0000"/>
            </a:solidFill>
          </a:ln>
        </p:spPr>
        <p:txBody>
          <a:bodyPr wrap="square">
            <a:spAutoFit/>
          </a:bodyPr>
          <a:lstStyle/>
          <a:p>
            <a:r>
              <a:rPr lang="en-US" sz="2800" dirty="0"/>
              <a:t>The content of textField </a:t>
            </a:r>
            <a:r>
              <a:rPr lang="en-US" sz="2800" dirty="0" err="1"/>
              <a:t>txtTotal</a:t>
            </a:r>
            <a:r>
              <a:rPr lang="en-US" sz="2800" dirty="0"/>
              <a:t> is equal to the contents of txtNumer1 and txtNumber2.</a:t>
            </a:r>
          </a:p>
        </p:txBody>
      </p:sp>
      <p:cxnSp>
        <p:nvCxnSpPr>
          <p:cNvPr id="10" name="Ευθύγραμμο βέλος σύνδεσης 9">
            <a:extLst>
              <a:ext uri="{FF2B5EF4-FFF2-40B4-BE49-F238E27FC236}">
                <a16:creationId xmlns:a16="http://schemas.microsoft.com/office/drawing/2014/main" id="{1A88E0FE-5D9C-46B3-A2F8-1A4FF1ACD6A4}"/>
              </a:ext>
            </a:extLst>
          </p:cNvPr>
          <p:cNvCxnSpPr>
            <a:cxnSpLocks/>
          </p:cNvCxnSpPr>
          <p:nvPr/>
        </p:nvCxnSpPr>
        <p:spPr>
          <a:xfrm flipV="1">
            <a:off x="548640" y="2029968"/>
            <a:ext cx="1005840" cy="11077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98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1C72A6F0-3B48-4955-945C-C8850170907B}"/>
              </a:ext>
            </a:extLst>
          </p:cNvPr>
          <p:cNvSpPr/>
          <p:nvPr/>
        </p:nvSpPr>
        <p:spPr>
          <a:xfrm>
            <a:off x="1545909" y="5850618"/>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0FF05228-9CBF-4275-B6B2-238183B4B678}"/>
              </a:ext>
            </a:extLst>
          </p:cNvPr>
          <p:cNvSpPr/>
          <p:nvPr/>
        </p:nvSpPr>
        <p:spPr>
          <a:xfrm>
            <a:off x="1545909" y="5463386"/>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8A731977-CD1F-4763-B9A5-A4E6221C87F4}"/>
              </a:ext>
            </a:extLst>
          </p:cNvPr>
          <p:cNvSpPr/>
          <p:nvPr/>
        </p:nvSpPr>
        <p:spPr>
          <a:xfrm>
            <a:off x="1545909" y="5083629"/>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ρθογώνιο 5">
            <a:extLst>
              <a:ext uri="{FF2B5EF4-FFF2-40B4-BE49-F238E27FC236}">
                <a16:creationId xmlns:a16="http://schemas.microsoft.com/office/drawing/2014/main" id="{28F8B91E-173D-433C-831D-EB004932F864}"/>
              </a:ext>
            </a:extLst>
          </p:cNvPr>
          <p:cNvSpPr/>
          <p:nvPr/>
        </p:nvSpPr>
        <p:spPr>
          <a:xfrm>
            <a:off x="1545909" y="4703872"/>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D4850C29-D641-46C8-B1B8-25AE8B8CFAF7}"/>
              </a:ext>
            </a:extLst>
          </p:cNvPr>
          <p:cNvSpPr>
            <a:spLocks noGrp="1"/>
          </p:cNvSpPr>
          <p:nvPr>
            <p:ph type="title"/>
          </p:nvPr>
        </p:nvSpPr>
        <p:spPr/>
        <p:txBody>
          <a:bodyPr/>
          <a:lstStyle/>
          <a:p>
            <a:r>
              <a:rPr lang="en-US" dirty="0"/>
              <a:t>Create new Events</a:t>
            </a:r>
            <a:endParaRPr lang="el-GR" dirty="0"/>
          </a:p>
        </p:txBody>
      </p:sp>
      <p:pic>
        <p:nvPicPr>
          <p:cNvPr id="4" name="Εικόνα 3">
            <a:extLst>
              <a:ext uri="{FF2B5EF4-FFF2-40B4-BE49-F238E27FC236}">
                <a16:creationId xmlns:a16="http://schemas.microsoft.com/office/drawing/2014/main" id="{890B4B1D-1A26-4D31-8422-1F11E72AEB2B}"/>
              </a:ext>
            </a:extLst>
          </p:cNvPr>
          <p:cNvPicPr>
            <a:picLocks noChangeAspect="1"/>
          </p:cNvPicPr>
          <p:nvPr/>
        </p:nvPicPr>
        <p:blipFill>
          <a:blip r:embed="rId2"/>
          <a:stretch>
            <a:fillRect/>
          </a:stretch>
        </p:blipFill>
        <p:spPr>
          <a:xfrm>
            <a:off x="1545909" y="1003177"/>
            <a:ext cx="8127908" cy="3428329"/>
          </a:xfrm>
          <a:prstGeom prst="rect">
            <a:avLst/>
          </a:prstGeom>
        </p:spPr>
      </p:pic>
      <p:sp>
        <p:nvSpPr>
          <p:cNvPr id="5" name="TextBox 4">
            <a:extLst>
              <a:ext uri="{FF2B5EF4-FFF2-40B4-BE49-F238E27FC236}">
                <a16:creationId xmlns:a16="http://schemas.microsoft.com/office/drawing/2014/main" id="{AB453388-FED8-4CDE-B820-3D57A3EDA9DA}"/>
              </a:ext>
            </a:extLst>
          </p:cNvPr>
          <p:cNvSpPr txBox="1"/>
          <p:nvPr/>
        </p:nvSpPr>
        <p:spPr>
          <a:xfrm>
            <a:off x="1545909" y="4643712"/>
            <a:ext cx="8762862" cy="1569660"/>
          </a:xfrm>
          <a:prstGeom prst="rect">
            <a:avLst/>
          </a:prstGeom>
          <a:noFill/>
        </p:spPr>
        <p:txBody>
          <a:bodyPr wrap="square">
            <a:spAutoFit/>
          </a:bodyPr>
          <a:lstStyle/>
          <a:p>
            <a:r>
              <a:rPr lang="en-US" sz="2400" dirty="0"/>
              <a:t>Open Designer and add a new button named e.g. </a:t>
            </a:r>
            <a:r>
              <a:rPr lang="en-US" sz="2400" dirty="0" err="1"/>
              <a:t>btnClear</a:t>
            </a:r>
            <a:endParaRPr lang="en-US" sz="2400" dirty="0"/>
          </a:p>
          <a:p>
            <a:r>
              <a:rPr lang="en-US" sz="2400" dirty="0"/>
              <a:t>Set it as a variable in </a:t>
            </a:r>
            <a:r>
              <a:rPr lang="en-US" sz="2400" dirty="0" err="1"/>
              <a:t>Class_Global</a:t>
            </a:r>
            <a:endParaRPr lang="en-US" sz="2400" dirty="0"/>
          </a:p>
          <a:p>
            <a:r>
              <a:rPr lang="en-US" sz="2400" dirty="0"/>
              <a:t>Enter the event </a:t>
            </a:r>
            <a:r>
              <a:rPr lang="en-US" sz="2400" dirty="0" err="1"/>
              <a:t>btnClear_Click</a:t>
            </a:r>
            <a:endParaRPr lang="en-US" sz="2400" dirty="0"/>
          </a:p>
          <a:p>
            <a:r>
              <a:rPr lang="en-US" sz="2400" dirty="0"/>
              <a:t>Set the  text  properties of    txtNumber1, txtNumber2,  </a:t>
            </a:r>
            <a:r>
              <a:rPr lang="en-US" sz="2400" dirty="0" err="1"/>
              <a:t>txtTotal</a:t>
            </a:r>
            <a:r>
              <a:rPr lang="en-US" sz="2400" dirty="0"/>
              <a:t> to ""</a:t>
            </a:r>
          </a:p>
        </p:txBody>
      </p:sp>
    </p:spTree>
    <p:extLst>
      <p:ext uri="{BB962C8B-B14F-4D97-AF65-F5344CB8AC3E}">
        <p14:creationId xmlns:p14="http://schemas.microsoft.com/office/powerpoint/2010/main" val="126630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6" grpId="0" animBg="1"/>
    </p:bld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846</Words>
  <Application>Microsoft Office PowerPoint</Application>
  <PresentationFormat>Ευρεία οθόνη</PresentationFormat>
  <Paragraphs>61</Paragraphs>
  <Slides>10</Slides>
  <Notes>8</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10</vt:i4>
      </vt:variant>
    </vt:vector>
  </HeadingPairs>
  <TitlesOfParts>
    <vt:vector size="15" baseType="lpstr">
      <vt:lpstr>Arial</vt:lpstr>
      <vt:lpstr>Calibri</vt:lpstr>
      <vt:lpstr>Symbol</vt:lpstr>
      <vt:lpstr>Verdana</vt:lpstr>
      <vt:lpstr>Θέμα του Office</vt:lpstr>
      <vt:lpstr>Programming with B4X</vt:lpstr>
      <vt:lpstr>Today you will learn</vt:lpstr>
      <vt:lpstr>Class_Globals</vt:lpstr>
      <vt:lpstr>A deeper look at the use of variables.</vt:lpstr>
      <vt:lpstr>Passing Values to Code</vt:lpstr>
      <vt:lpstr>Generate Members</vt:lpstr>
      <vt:lpstr>Events</vt:lpstr>
      <vt:lpstr>Programming Events</vt:lpstr>
      <vt:lpstr>Create new Events</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249</cp:revision>
  <dcterms:created xsi:type="dcterms:W3CDTF">2021-01-19T13:00:32Z</dcterms:created>
  <dcterms:modified xsi:type="dcterms:W3CDTF">2021-03-01T19:36:03Z</dcterms:modified>
</cp:coreProperties>
</file>