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81" r:id="rId4"/>
    <p:sldId id="283" r:id="rId5"/>
    <p:sldId id="282" r:id="rId6"/>
    <p:sldId id="284" r:id="rId7"/>
    <p:sldId id="285" r:id="rId8"/>
    <p:sldId id="286" r:id="rId9"/>
    <p:sldId id="273" r:id="rId10"/>
    <p:sldId id="287" r:id="rId11"/>
    <p:sldId id="277" r:id="rId12"/>
    <p:sldId id="275" r:id="rId13"/>
    <p:sldId id="276" r:id="rId14"/>
    <p:sldId id="274" r:id="rId15"/>
    <p:sldId id="278" r:id="rId16"/>
    <p:sldId id="288" r:id="rId17"/>
    <p:sldId id="279" r:id="rId18"/>
    <p:sldId id="280" r:id="rId19"/>
    <p:sldId id="262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76256" autoAdjust="0"/>
  </p:normalViewPr>
  <p:slideViewPr>
    <p:cSldViewPr snapToGrid="0">
      <p:cViewPr varScale="1">
        <p:scale>
          <a:sx n="87" d="100"/>
          <a:sy n="87" d="100"/>
        </p:scale>
        <p:origin x="9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s-ES_tradnl" dirty="0"/>
            <a:t>¿Qué es una clase?</a:t>
          </a:r>
          <a:endParaRPr lang="el-GR" dirty="0"/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6852B577-3754-49FB-B68E-DCE9E55D17A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 dirty="0"/>
            <a:t>¿Qué es un objeto?</a:t>
          </a:r>
          <a:endParaRPr lang="el-GR" dirty="0"/>
        </a:p>
      </dgm:t>
    </dgm:pt>
    <dgm:pt modelId="{7D762FF5-E4D7-4941-9A96-D196A59909A0}" type="parTrans" cxnId="{54E4C8B6-10FB-4C3E-8D3C-696932917DC2}">
      <dgm:prSet/>
      <dgm:spPr/>
      <dgm:t>
        <a:bodyPr/>
        <a:lstStyle/>
        <a:p>
          <a:endParaRPr lang="el-GR"/>
        </a:p>
      </dgm:t>
    </dgm:pt>
    <dgm:pt modelId="{DE7FBF97-9CD4-44C2-898D-8A3253D114AD}" type="sibTrans" cxnId="{54E4C8B6-10FB-4C3E-8D3C-696932917DC2}">
      <dgm:prSet/>
      <dgm:spPr/>
      <dgm:t>
        <a:bodyPr/>
        <a:lstStyle/>
        <a:p>
          <a:endParaRPr lang="el-GR"/>
        </a:p>
      </dgm:t>
    </dgm:pt>
    <dgm:pt modelId="{4C60E044-A1D3-4593-A2B1-703146F67A7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 dirty="0"/>
            <a:t>¿Qué son los atributos y los métodos?</a:t>
          </a:r>
          <a:endParaRPr lang="el-GR" dirty="0"/>
        </a:p>
      </dgm:t>
    </dgm:pt>
    <dgm:pt modelId="{BCCECA11-63A1-4D00-834F-0CF56070DA47}" type="parTrans" cxnId="{420A703F-5D56-4516-A90B-94980E71677D}">
      <dgm:prSet/>
      <dgm:spPr/>
      <dgm:t>
        <a:bodyPr/>
        <a:lstStyle/>
        <a:p>
          <a:endParaRPr lang="el-GR"/>
        </a:p>
      </dgm:t>
    </dgm:pt>
    <dgm:pt modelId="{9B90F3A8-62EA-4A93-B99C-951EADB70473}" type="sibTrans" cxnId="{420A703F-5D56-4516-A90B-94980E71677D}">
      <dgm:prSet/>
      <dgm:spPr/>
      <dgm:t>
        <a:bodyPr/>
        <a:lstStyle/>
        <a:p>
          <a:endParaRPr lang="el-GR"/>
        </a:p>
      </dgm:t>
    </dgm:pt>
    <dgm:pt modelId="{8B02561F-65FD-4789-BC4F-2E7D5530BE7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_tradnl" dirty="0"/>
            <a:t>Crear y usar una clase sencilla en B4J.</a:t>
          </a:r>
          <a:endParaRPr lang="el-GR" dirty="0"/>
        </a:p>
      </dgm:t>
    </dgm:pt>
    <dgm:pt modelId="{48BF06AF-9669-4469-AD30-86F097941C35}" type="parTrans" cxnId="{E8C762A7-8905-46DC-8D7D-0892ED86EE5C}">
      <dgm:prSet/>
      <dgm:spPr/>
      <dgm:t>
        <a:bodyPr/>
        <a:lstStyle/>
        <a:p>
          <a:endParaRPr lang="el-GR"/>
        </a:p>
      </dgm:t>
    </dgm:pt>
    <dgm:pt modelId="{EAF39D53-E19F-4113-A960-9ADBC6EFCCC2}" type="sibTrans" cxnId="{E8C762A7-8905-46DC-8D7D-0892ED86EE5C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4">
        <dgm:presLayoutVars>
          <dgm:bulletEnabled val="1"/>
        </dgm:presLayoutVars>
      </dgm:prSet>
      <dgm:spPr/>
    </dgm:pt>
    <dgm:pt modelId="{A3D729A4-5585-4D9B-8730-F8286EC1FC04}" type="pres">
      <dgm:prSet presAssocID="{30477B69-2F94-4910-B445-245EB5E581C2}" presName="sibTrans" presStyleCnt="0"/>
      <dgm:spPr/>
    </dgm:pt>
    <dgm:pt modelId="{54FCF373-4F42-4207-9173-CFB036C945DF}" type="pres">
      <dgm:prSet presAssocID="{6852B577-3754-49FB-B68E-DCE9E55D17A1}" presName="node" presStyleLbl="node1" presStyleIdx="1" presStyleCnt="4">
        <dgm:presLayoutVars>
          <dgm:bulletEnabled val="1"/>
        </dgm:presLayoutVars>
      </dgm:prSet>
      <dgm:spPr/>
    </dgm:pt>
    <dgm:pt modelId="{B6CF2564-41AE-491F-BFFD-73201A22D4A8}" type="pres">
      <dgm:prSet presAssocID="{DE7FBF97-9CD4-44C2-898D-8A3253D114AD}" presName="sibTrans" presStyleCnt="0"/>
      <dgm:spPr/>
    </dgm:pt>
    <dgm:pt modelId="{148603BD-188A-4283-BD1C-0B5A51A44D8E}" type="pres">
      <dgm:prSet presAssocID="{4C60E044-A1D3-4593-A2B1-703146F67A71}" presName="node" presStyleLbl="node1" presStyleIdx="2" presStyleCnt="4">
        <dgm:presLayoutVars>
          <dgm:bulletEnabled val="1"/>
        </dgm:presLayoutVars>
      </dgm:prSet>
      <dgm:spPr/>
    </dgm:pt>
    <dgm:pt modelId="{69B75939-436F-4451-8663-B9EC74744888}" type="pres">
      <dgm:prSet presAssocID="{9B90F3A8-62EA-4A93-B99C-951EADB70473}" presName="sibTrans" presStyleCnt="0"/>
      <dgm:spPr/>
    </dgm:pt>
    <dgm:pt modelId="{AE6FC049-3C9C-4A57-94ED-808660CDAC46}" type="pres">
      <dgm:prSet presAssocID="{8B02561F-65FD-4789-BC4F-2E7D5530BE78}" presName="node" presStyleLbl="node1" presStyleIdx="3" presStyleCnt="4">
        <dgm:presLayoutVars>
          <dgm:bulletEnabled val="1"/>
        </dgm:presLayoutVars>
      </dgm:prSet>
      <dgm:spPr/>
    </dgm:pt>
  </dgm:ptLst>
  <dgm:cxnLst>
    <dgm:cxn modelId="{1790B71A-E37F-4A92-BFA0-AF02BF4AE1F3}" type="presOf" srcId="{6852B577-3754-49FB-B68E-DCE9E55D17A1}" destId="{54FCF373-4F42-4207-9173-CFB036C945DF}" srcOrd="0" destOrd="0" presId="urn:microsoft.com/office/officeart/2005/8/layout/default"/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855B1834-3727-4128-B9DE-0F18AEDEAFEE}" type="presOf" srcId="{4C60E044-A1D3-4593-A2B1-703146F67A71}" destId="{148603BD-188A-4283-BD1C-0B5A51A44D8E}" srcOrd="0" destOrd="0" presId="urn:microsoft.com/office/officeart/2005/8/layout/default"/>
    <dgm:cxn modelId="{420A703F-5D56-4516-A90B-94980E71677D}" srcId="{0C401041-E03C-4661-9607-908B0A03F6F5}" destId="{4C60E044-A1D3-4593-A2B1-703146F67A71}" srcOrd="2" destOrd="0" parTransId="{BCCECA11-63A1-4D00-834F-0CF56070DA47}" sibTransId="{9B90F3A8-62EA-4A93-B99C-951EADB70473}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E8C762A7-8905-46DC-8D7D-0892ED86EE5C}" srcId="{0C401041-E03C-4661-9607-908B0A03F6F5}" destId="{8B02561F-65FD-4789-BC4F-2E7D5530BE78}" srcOrd="3" destOrd="0" parTransId="{48BF06AF-9669-4469-AD30-86F097941C35}" sibTransId="{EAF39D53-E19F-4113-A960-9ADBC6EFCCC2}"/>
    <dgm:cxn modelId="{AC6CEFA7-CB9B-41A1-98FE-C63A72B687D4}" type="presOf" srcId="{8B02561F-65FD-4789-BC4F-2E7D5530BE78}" destId="{AE6FC049-3C9C-4A57-94ED-808660CDAC46}" srcOrd="0" destOrd="0" presId="urn:microsoft.com/office/officeart/2005/8/layout/default"/>
    <dgm:cxn modelId="{54E4C8B6-10FB-4C3E-8D3C-696932917DC2}" srcId="{0C401041-E03C-4661-9607-908B0A03F6F5}" destId="{6852B577-3754-49FB-B68E-DCE9E55D17A1}" srcOrd="1" destOrd="0" parTransId="{7D762FF5-E4D7-4941-9A96-D196A59909A0}" sibTransId="{DE7FBF97-9CD4-44C2-898D-8A3253D114AD}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D0117CC7-EF3B-48CF-9FEC-4CB77AD0B12B}" type="presParOf" srcId="{19028724-D1E1-4614-8076-49D4BC137DEF}" destId="{A3D729A4-5585-4D9B-8730-F8286EC1FC04}" srcOrd="1" destOrd="0" presId="urn:microsoft.com/office/officeart/2005/8/layout/default"/>
    <dgm:cxn modelId="{1265850A-B0D5-45A6-AC74-D882A6F03427}" type="presParOf" srcId="{19028724-D1E1-4614-8076-49D4BC137DEF}" destId="{54FCF373-4F42-4207-9173-CFB036C945DF}" srcOrd="2" destOrd="0" presId="urn:microsoft.com/office/officeart/2005/8/layout/default"/>
    <dgm:cxn modelId="{3CEFC135-119D-41E4-9462-C754DAA7FE37}" type="presParOf" srcId="{19028724-D1E1-4614-8076-49D4BC137DEF}" destId="{B6CF2564-41AE-491F-BFFD-73201A22D4A8}" srcOrd="3" destOrd="0" presId="urn:microsoft.com/office/officeart/2005/8/layout/default"/>
    <dgm:cxn modelId="{EA0581E8-C23D-4A89-916A-EDA79ECD37C5}" type="presParOf" srcId="{19028724-D1E1-4614-8076-49D4BC137DEF}" destId="{148603BD-188A-4283-BD1C-0B5A51A44D8E}" srcOrd="4" destOrd="0" presId="urn:microsoft.com/office/officeart/2005/8/layout/default"/>
    <dgm:cxn modelId="{2D7354F9-5746-4480-9978-2924EE26F4C9}" type="presParOf" srcId="{19028724-D1E1-4614-8076-49D4BC137DEF}" destId="{69B75939-436F-4451-8663-B9EC74744888}" srcOrd="5" destOrd="0" presId="urn:microsoft.com/office/officeart/2005/8/layout/default"/>
    <dgm:cxn modelId="{86697868-AD48-49A9-AC2C-B13E9B4BAB53}" type="presParOf" srcId="{19028724-D1E1-4614-8076-49D4BC137DEF}" destId="{AE6FC049-3C9C-4A57-94ED-808660CDAC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064983" y="1651"/>
          <a:ext cx="3518186" cy="2110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100" kern="1200" dirty="0"/>
            <a:t>¿Qué es una clase?</a:t>
          </a:r>
          <a:endParaRPr lang="el-GR" sz="4100" kern="1200" dirty="0"/>
        </a:p>
      </dsp:txBody>
      <dsp:txXfrm>
        <a:off x="1064983" y="1651"/>
        <a:ext cx="3518186" cy="2110912"/>
      </dsp:txXfrm>
    </dsp:sp>
    <dsp:sp modelId="{54FCF373-4F42-4207-9173-CFB036C945DF}">
      <dsp:nvSpPr>
        <dsp:cNvPr id="0" name=""/>
        <dsp:cNvSpPr/>
      </dsp:nvSpPr>
      <dsp:spPr>
        <a:xfrm>
          <a:off x="4934988" y="1651"/>
          <a:ext cx="3518186" cy="211091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4100" kern="1200" dirty="0"/>
            <a:t>¿Qué es un objeto?</a:t>
          </a:r>
          <a:endParaRPr lang="el-GR" sz="4100" kern="1200" dirty="0"/>
        </a:p>
      </dsp:txBody>
      <dsp:txXfrm>
        <a:off x="4934988" y="1651"/>
        <a:ext cx="3518186" cy="2110912"/>
      </dsp:txXfrm>
    </dsp:sp>
    <dsp:sp modelId="{148603BD-188A-4283-BD1C-0B5A51A44D8E}">
      <dsp:nvSpPr>
        <dsp:cNvPr id="0" name=""/>
        <dsp:cNvSpPr/>
      </dsp:nvSpPr>
      <dsp:spPr>
        <a:xfrm>
          <a:off x="1064983" y="2464381"/>
          <a:ext cx="3518186" cy="211091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4100" kern="1200" dirty="0"/>
            <a:t>¿Qué son los atributos y los métodos?</a:t>
          </a:r>
          <a:endParaRPr lang="el-GR" sz="4100" kern="1200" dirty="0"/>
        </a:p>
      </dsp:txBody>
      <dsp:txXfrm>
        <a:off x="1064983" y="2464381"/>
        <a:ext cx="3518186" cy="2110912"/>
      </dsp:txXfrm>
    </dsp:sp>
    <dsp:sp modelId="{AE6FC049-3C9C-4A57-94ED-808660CDAC46}">
      <dsp:nvSpPr>
        <dsp:cNvPr id="0" name=""/>
        <dsp:cNvSpPr/>
      </dsp:nvSpPr>
      <dsp:spPr>
        <a:xfrm>
          <a:off x="4934988" y="2464381"/>
          <a:ext cx="3518186" cy="21109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_tradnl" sz="4100" kern="1200" dirty="0"/>
            <a:t>Crear y usar una clase sencilla en B4J.</a:t>
          </a:r>
          <a:endParaRPr lang="el-GR" sz="4100" kern="1200" dirty="0"/>
        </a:p>
      </dsp:txBody>
      <dsp:txXfrm>
        <a:off x="4934988" y="2464381"/>
        <a:ext cx="3518186" cy="2110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28/3/2021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ejemplo anterior, podemos concluir que los estudiantes poseen datos y les podemos aplicar funciones similares.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_tradnl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hecho de agrupar los datos de los estudiantes y las funciones que podemos hacer con ellos en un único trozo de código se llama “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_tradnl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estudiante es un 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Objeto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Instancia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clase. Las variables que caracterizan a un estudiante (nombre, teléfono, dirección, etc.) se llaman 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propiedades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las funciones que podemos aplicarles se llaman 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7645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método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insertarLibro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los valores de los dos libros en las propiedades de los objetos. 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método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mostrarLibro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muestra las propiedades de cada libro. 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vez que escribas el nombre de un objeto y pulses la tecla con el punto, B4X mostrará una ventana con todas las propiedades y métodos de la clase que hay disponibles. El método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IsInitialized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comprueba si el objeto está inicializado y existe en todas las clase que has creado.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9372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421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263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9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 un aplicación 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B4XPages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ponle de nombre “biblioteca”.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la opción 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 – Añadir nuevo módulo – Módulo de Clase -  Standard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ventana, ponle de nombre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clsLibro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(significa: clase Libro)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Aparecerá una nueva pestaña llamada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clsLibro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5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subrutina aceptará 4 cadenas de texto como parámetros y las asignará en el orden en que aparecen a las variables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strTítulo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strEscritor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strAño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strEditorial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4703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subrutina mostrará con el comando “Log” las propiedades del libro indicado.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367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método aceptará 4 parámetros para cambiar las propiedades del libro en el mismo orden que en el método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insertarLibro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”: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616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rutina se usa para dar valores iniciales a las variables o bien para realizar alguna otra acción al crear un objeto de la clase: 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210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7"/>
            <a:extLst>
              <a:ext uri="{FF2B5EF4-FFF2-40B4-BE49-F238E27FC236}">
                <a16:creationId xmlns:a16="http://schemas.microsoft.com/office/drawing/2014/main" id="{C6CACAD5-BD0A-4113-A4C9-6FAC32DA5114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" y="6453103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28/3/2021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28/3/2021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28/3/2021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28/3/2021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28/3/2021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28/3/2021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28/3/2021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28/3/2021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28/3/2021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Programando</a:t>
            </a:r>
            <a:r>
              <a:rPr lang="en-US" dirty="0"/>
              <a:t> con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n-US" sz="2800" b="1" kern="0" dirty="0" err="1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– </a:t>
            </a:r>
            <a:r>
              <a:rPr lang="en-US" sz="2800" b="1" kern="0" dirty="0" err="1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Clases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53522E-07EC-44D0-BA1E-191916F1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B4J</a:t>
            </a:r>
            <a:endParaRPr lang="el-G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3A4531-A073-4F84-8E39-E4FF85C16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882669"/>
            <a:ext cx="8591354" cy="30283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FC0156-9B50-4992-B93B-EBD478CCA6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22940" y="2680908"/>
            <a:ext cx="4837148" cy="35604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CEAAB6D-E50B-4033-BAA1-E60A8818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Propiedades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6505A-2372-4B36-B72D-CB66ED01B0B4}"/>
              </a:ext>
            </a:extLst>
          </p:cNvPr>
          <p:cNvSpPr txBox="1"/>
          <p:nvPr/>
        </p:nvSpPr>
        <p:spPr>
          <a:xfrm>
            <a:off x="778398" y="3835668"/>
            <a:ext cx="43995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a.	Título del libro</a:t>
            </a:r>
          </a:p>
          <a:p>
            <a:r>
              <a:rPr lang="es-ES" sz="2800" dirty="0"/>
              <a:t>b.	Nombre del autor</a:t>
            </a:r>
          </a:p>
          <a:p>
            <a:r>
              <a:rPr lang="es-ES" sz="2800" dirty="0"/>
              <a:t>c.	Editorial</a:t>
            </a:r>
          </a:p>
          <a:p>
            <a:r>
              <a:rPr lang="es-ES" sz="2800" dirty="0"/>
              <a:t>d.	Año de publicación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32BEC5-5070-41C3-9750-23DBC8FC30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7458" y="1572650"/>
            <a:ext cx="10482065" cy="14496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8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439C53-7B6A-4137-9E68-67EB6B07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insertarLibro</a:t>
            </a:r>
            <a:endParaRPr lang="el-G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FBD320-F3DF-4928-AD32-FDF346D3E9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5018" y="1992729"/>
            <a:ext cx="10741963" cy="23369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1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04E561-1313-4649-B2FF-3D445477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mostrarLibro</a:t>
            </a:r>
            <a:endParaRPr lang="el-G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07B995-45A6-423D-AF2F-9134783757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5241" y="2003968"/>
            <a:ext cx="9681518" cy="30417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30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033577-9033-4F9E-8440-0116E9D0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cambiarLibro</a:t>
            </a:r>
            <a:endParaRPr lang="el-G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4863C9-C1B7-4E86-8C18-7FE99B20C6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3248" y="2277964"/>
            <a:ext cx="10705503" cy="23020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1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851D433-F983-4048-8580-8EFAAA34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método</a:t>
            </a:r>
            <a:r>
              <a:rPr lang="en-US" dirty="0"/>
              <a:t> Initialize</a:t>
            </a:r>
            <a:endParaRPr lang="el-G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C709D9-4143-4F5C-A7E2-D49196A723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34925" y="1633747"/>
            <a:ext cx="7122149" cy="35905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0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D5FADB9-5FFF-459E-94CA-3A6DF5CD69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554" y="1164324"/>
            <a:ext cx="6250895" cy="23755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3851D433-F983-4048-8580-8EFAAA34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usar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clsBook</a:t>
            </a:r>
            <a:endParaRPr lang="el-GR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B49E1CFB-F6F9-42E5-86CB-B5CABD04F064}"/>
              </a:ext>
            </a:extLst>
          </p:cNvPr>
          <p:cNvSpPr/>
          <p:nvPr/>
        </p:nvSpPr>
        <p:spPr>
          <a:xfrm>
            <a:off x="6717710" y="2283840"/>
            <a:ext cx="4998306" cy="8780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8" name="Εικόνα 7" descr="Κοτόπουλο δεν έχει εντυπωσιαστεί">
            <a:extLst>
              <a:ext uri="{FF2B5EF4-FFF2-40B4-BE49-F238E27FC236}">
                <a16:creationId xmlns:a16="http://schemas.microsoft.com/office/drawing/2014/main" id="{0BDA9932-7297-4181-AE2A-962083DB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60977" y="3826956"/>
            <a:ext cx="2452716" cy="3245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F00175-F427-4AA4-873F-2357F1EE58BA}"/>
              </a:ext>
            </a:extLst>
          </p:cNvPr>
          <p:cNvSpPr txBox="1"/>
          <p:nvPr/>
        </p:nvSpPr>
        <p:spPr>
          <a:xfrm>
            <a:off x="1599778" y="4269000"/>
            <a:ext cx="69162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Volvemos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a B4XMainPage </a:t>
            </a:r>
          </a:p>
          <a:p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Primero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creamos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los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objetos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clsBook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</a:p>
        </p:txBody>
      </p:sp>
      <p:sp>
        <p:nvSpPr>
          <p:cNvPr id="11" name="Τόξο 10">
            <a:extLst>
              <a:ext uri="{FF2B5EF4-FFF2-40B4-BE49-F238E27FC236}">
                <a16:creationId xmlns:a16="http://schemas.microsoft.com/office/drawing/2014/main" id="{54E2A717-ED2B-40D1-B62B-EB6A1A8987AE}"/>
              </a:ext>
            </a:extLst>
          </p:cNvPr>
          <p:cNvSpPr/>
          <p:nvPr/>
        </p:nvSpPr>
        <p:spPr>
          <a:xfrm rot="5400000">
            <a:off x="4778433" y="1535670"/>
            <a:ext cx="4072322" cy="3755984"/>
          </a:xfrm>
          <a:prstGeom prst="arc">
            <a:avLst>
              <a:gd name="adj1" fmla="val 16200000"/>
              <a:gd name="adj2" fmla="val 20063765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30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F6D368-D874-4B5E-A3A7-22EB5F4C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los </a:t>
            </a:r>
            <a:r>
              <a:rPr lang="en-US" dirty="0" err="1"/>
              <a:t>Métodos</a:t>
            </a:r>
            <a:endParaRPr lang="el-GR" dirty="0"/>
          </a:p>
        </p:txBody>
      </p:sp>
      <p:sp>
        <p:nvSpPr>
          <p:cNvPr id="5" name="Πλαίσιο κειμένου 2">
            <a:extLst>
              <a:ext uri="{FF2B5EF4-FFF2-40B4-BE49-F238E27FC236}">
                <a16:creationId xmlns:a16="http://schemas.microsoft.com/office/drawing/2014/main" id="{E954D48D-E275-4DE4-A2F9-8A88542C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4" y="4767072"/>
            <a:ext cx="10881051" cy="115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</a:t>
            </a:r>
            <a:r>
              <a:rPr lang="es-E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es un método opcional</a:t>
            </a:r>
            <a:r>
              <a:rPr lang="es-E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el primer método que hay que invocar antes de usar un objeto.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C2E4B8-A27B-4947-9D7A-97DD9F8042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474" y="1614939"/>
            <a:ext cx="8206544" cy="24554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E9CEB9-EDA3-4145-A3F3-62014F2D1A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18" y="1844208"/>
            <a:ext cx="3099480" cy="19969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8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A3025A-3D79-4AF7-AC60-09F9A854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Recuerda</a:t>
            </a:r>
            <a:endParaRPr lang="el-GR" dirty="0"/>
          </a:p>
        </p:txBody>
      </p:sp>
      <p:sp>
        <p:nvSpPr>
          <p:cNvPr id="5" name="Πλαίσιο κειμένου 2">
            <a:extLst>
              <a:ext uri="{FF2B5EF4-FFF2-40B4-BE49-F238E27FC236}">
                <a16:creationId xmlns:a16="http://schemas.microsoft.com/office/drawing/2014/main" id="{D71FB84F-EAD7-4E39-9999-FA61B8DB0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35" y="1477828"/>
            <a:ext cx="6686269" cy="295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propiedad se puede consultar escribiendo el nombre del objeto, seguido de un punto y después el nombre de la propiedad o método. Algunos métodos necesitan parámetros y otros no. </a:t>
            </a:r>
            <a:endParaRPr lang="el-GR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Εικόνα 6" descr="Κοτόπουλο δεν έχει εντυπωσιαστεί">
            <a:extLst>
              <a:ext uri="{FF2B5EF4-FFF2-40B4-BE49-F238E27FC236}">
                <a16:creationId xmlns:a16="http://schemas.microsoft.com/office/drawing/2014/main" id="{ED4276E9-2AF2-450D-81EB-D232EB3DE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79955" y="3931128"/>
            <a:ext cx="2452716" cy="32457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755E87-B0AA-457B-9BF2-218B02F575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895" y="1477828"/>
            <a:ext cx="3387006" cy="38948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92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252716" y="202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¡Gracias!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2A60-BECA-41D7-B629-04DB25205106}"/>
              </a:ext>
            </a:extLst>
          </p:cNvPr>
          <p:cNvSpPr txBox="1"/>
          <p:nvPr/>
        </p:nvSpPr>
        <p:spPr>
          <a:xfrm>
            <a:off x="260445" y="5066998"/>
            <a:ext cx="10889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Fotos</a:t>
            </a:r>
            <a:r>
              <a:rPr lang="en-US" sz="1600" b="1" dirty="0"/>
              <a:t> </a:t>
            </a:r>
            <a:r>
              <a:rPr lang="en-US" sz="1600" b="1" dirty="0" err="1"/>
              <a:t>tomadas</a:t>
            </a:r>
            <a:r>
              <a:rPr lang="en-US" sz="1600" b="1" dirty="0"/>
              <a:t> de:</a:t>
            </a:r>
            <a:endParaRPr lang="el-GR" sz="1600" b="1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Hoy </a:t>
            </a:r>
            <a:r>
              <a:rPr lang="en-US" dirty="0" err="1"/>
              <a:t>aprenderás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01164832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665723-F596-4244-8397-215E766C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l-GR" dirty="0"/>
          </a:p>
        </p:txBody>
      </p:sp>
      <p:grpSp>
        <p:nvGrpSpPr>
          <p:cNvPr id="53" name="Ομάδα 52">
            <a:extLst>
              <a:ext uri="{FF2B5EF4-FFF2-40B4-BE49-F238E27FC236}">
                <a16:creationId xmlns:a16="http://schemas.microsoft.com/office/drawing/2014/main" id="{25BDF80F-E8EA-40A1-8255-13C490C96551}"/>
              </a:ext>
            </a:extLst>
          </p:cNvPr>
          <p:cNvGrpSpPr/>
          <p:nvPr/>
        </p:nvGrpSpPr>
        <p:grpSpPr>
          <a:xfrm>
            <a:off x="143155" y="1389802"/>
            <a:ext cx="3589124" cy="2693634"/>
            <a:chOff x="143155" y="1389802"/>
            <a:chExt cx="3589124" cy="2693634"/>
          </a:xfrm>
        </p:grpSpPr>
        <p:pic>
          <p:nvPicPr>
            <p:cNvPr id="8" name="Γραφικό 7" descr="Μαθήτρια περίγραμμα">
              <a:extLst>
                <a:ext uri="{FF2B5EF4-FFF2-40B4-BE49-F238E27FC236}">
                  <a16:creationId xmlns:a16="http://schemas.microsoft.com/office/drawing/2014/main" id="{F414A159-3517-4B88-91D7-9835BEF6B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921" y="1389802"/>
              <a:ext cx="2077978" cy="20779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B3FF95-D3BF-4228-8A62-69E50CDF0E4C}"/>
                </a:ext>
              </a:extLst>
            </p:cNvPr>
            <p:cNvSpPr txBox="1"/>
            <p:nvPr/>
          </p:nvSpPr>
          <p:spPr>
            <a:xfrm>
              <a:off x="143155" y="3560216"/>
              <a:ext cx="3589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Imagina</a:t>
              </a:r>
              <a:r>
                <a:rPr lang="en-US" sz="2800" dirty="0"/>
                <a:t> Un </a:t>
              </a:r>
              <a:r>
                <a:rPr lang="en-US" sz="2800" dirty="0" err="1"/>
                <a:t>Estudiante</a:t>
              </a:r>
              <a:endParaRPr lang="el-GR" sz="2800" dirty="0"/>
            </a:p>
          </p:txBody>
        </p:sp>
      </p:grpSp>
      <p:grpSp>
        <p:nvGrpSpPr>
          <p:cNvPr id="54" name="Ομάδα 53">
            <a:extLst>
              <a:ext uri="{FF2B5EF4-FFF2-40B4-BE49-F238E27FC236}">
                <a16:creationId xmlns:a16="http://schemas.microsoft.com/office/drawing/2014/main" id="{E2FD8723-DE99-4C61-B1A8-6A0EEF006995}"/>
              </a:ext>
            </a:extLst>
          </p:cNvPr>
          <p:cNvGrpSpPr/>
          <p:nvPr/>
        </p:nvGrpSpPr>
        <p:grpSpPr>
          <a:xfrm>
            <a:off x="3133002" y="1389802"/>
            <a:ext cx="4419306" cy="2693147"/>
            <a:chOff x="3138428" y="1389802"/>
            <a:chExt cx="4419306" cy="2693147"/>
          </a:xfrm>
        </p:grpSpPr>
        <p:pic>
          <p:nvPicPr>
            <p:cNvPr id="4" name="Γραφικό 3" descr="Μαθητής περίγραμμα">
              <a:extLst>
                <a:ext uri="{FF2B5EF4-FFF2-40B4-BE49-F238E27FC236}">
                  <a16:creationId xmlns:a16="http://schemas.microsoft.com/office/drawing/2014/main" id="{3384E6AB-3D37-4238-A472-12FFE4367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5203" y="1389802"/>
              <a:ext cx="2077978" cy="20779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B843-50FB-4EE5-B0C1-77A82D074142}"/>
                </a:ext>
              </a:extLst>
            </p:cNvPr>
            <p:cNvSpPr txBox="1"/>
            <p:nvPr/>
          </p:nvSpPr>
          <p:spPr>
            <a:xfrm>
              <a:off x="3841011" y="3559729"/>
              <a:ext cx="3716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Imagina</a:t>
              </a:r>
              <a:r>
                <a:rPr lang="en-US" sz="2800" dirty="0"/>
                <a:t> </a:t>
              </a:r>
              <a:r>
                <a:rPr lang="en-US" sz="2800" dirty="0" err="1"/>
                <a:t>Otro</a:t>
              </a:r>
              <a:r>
                <a:rPr lang="en-US" sz="2800" dirty="0"/>
                <a:t> </a:t>
              </a:r>
              <a:r>
                <a:rPr lang="en-US" sz="2800" dirty="0" err="1"/>
                <a:t>Estudiante</a:t>
              </a:r>
              <a:endParaRPr lang="el-GR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F8686B-5534-478F-80D1-DD5146ECC63D}"/>
                </a:ext>
              </a:extLst>
            </p:cNvPr>
            <p:cNvSpPr txBox="1"/>
            <p:nvPr/>
          </p:nvSpPr>
          <p:spPr>
            <a:xfrm>
              <a:off x="3138428" y="2420109"/>
              <a:ext cx="15144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después</a:t>
              </a:r>
              <a:endParaRPr lang="el-GR" sz="2800" dirty="0"/>
            </a:p>
          </p:txBody>
        </p:sp>
      </p:grpSp>
      <p:grpSp>
        <p:nvGrpSpPr>
          <p:cNvPr id="55" name="Ομάδα 54">
            <a:extLst>
              <a:ext uri="{FF2B5EF4-FFF2-40B4-BE49-F238E27FC236}">
                <a16:creationId xmlns:a16="http://schemas.microsoft.com/office/drawing/2014/main" id="{973AE49B-B7B0-46D8-A08E-E363CC942400}"/>
              </a:ext>
            </a:extLst>
          </p:cNvPr>
          <p:cNvGrpSpPr/>
          <p:nvPr/>
        </p:nvGrpSpPr>
        <p:grpSpPr>
          <a:xfrm>
            <a:off x="7121283" y="1389802"/>
            <a:ext cx="5187469" cy="2714976"/>
            <a:chOff x="7126709" y="1389802"/>
            <a:chExt cx="5187469" cy="2714976"/>
          </a:xfrm>
        </p:grpSpPr>
        <p:pic>
          <p:nvPicPr>
            <p:cNvPr id="6" name="Γραφικό 5" descr="Μαθήτρια με συμπαγές γέμισμα">
              <a:extLst>
                <a:ext uri="{FF2B5EF4-FFF2-40B4-BE49-F238E27FC236}">
                  <a16:creationId xmlns:a16="http://schemas.microsoft.com/office/drawing/2014/main" id="{A176A2EC-E91A-42FC-B588-821FFA75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13485" y="1389802"/>
              <a:ext cx="2077978" cy="207797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78A30-76C5-4850-9175-A43B4D79A406}"/>
                </a:ext>
              </a:extLst>
            </p:cNvPr>
            <p:cNvSpPr txBox="1"/>
            <p:nvPr/>
          </p:nvSpPr>
          <p:spPr>
            <a:xfrm>
              <a:off x="7789221" y="3581558"/>
              <a:ext cx="4524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Imagina</a:t>
              </a:r>
              <a:r>
                <a:rPr lang="en-US" sz="2800" dirty="0"/>
                <a:t> un </a:t>
              </a:r>
              <a:r>
                <a:rPr lang="en-US" sz="2800" dirty="0" err="1"/>
                <a:t>Tercer</a:t>
              </a:r>
              <a:r>
                <a:rPr lang="en-US" sz="2800" dirty="0"/>
                <a:t> </a:t>
              </a:r>
              <a:r>
                <a:rPr lang="en-US" sz="2800" dirty="0" err="1"/>
                <a:t>Estudiante</a:t>
              </a:r>
              <a:endParaRPr lang="el-GR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795B60-260F-4FEA-B95B-7C67FB5FA806}"/>
                </a:ext>
              </a:extLst>
            </p:cNvPr>
            <p:cNvSpPr txBox="1"/>
            <p:nvPr/>
          </p:nvSpPr>
          <p:spPr>
            <a:xfrm>
              <a:off x="7126709" y="2420109"/>
              <a:ext cx="158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después</a:t>
              </a:r>
              <a:endParaRPr lang="el-GR" sz="2800" dirty="0"/>
            </a:p>
          </p:txBody>
        </p:sp>
      </p:grpSp>
      <p:grpSp>
        <p:nvGrpSpPr>
          <p:cNvPr id="26" name="Ομάδα 25">
            <a:extLst>
              <a:ext uri="{FF2B5EF4-FFF2-40B4-BE49-F238E27FC236}">
                <a16:creationId xmlns:a16="http://schemas.microsoft.com/office/drawing/2014/main" id="{552A5DB8-D845-4DF3-A287-B2326C047DA5}"/>
              </a:ext>
            </a:extLst>
          </p:cNvPr>
          <p:cNvGrpSpPr/>
          <p:nvPr/>
        </p:nvGrpSpPr>
        <p:grpSpPr>
          <a:xfrm>
            <a:off x="566135" y="4175872"/>
            <a:ext cx="10708913" cy="1184590"/>
            <a:chOff x="566135" y="4175872"/>
            <a:chExt cx="10708913" cy="1184590"/>
          </a:xfrm>
        </p:grpSpPr>
        <p:grpSp>
          <p:nvGrpSpPr>
            <p:cNvPr id="19" name="Ομάδα 18">
              <a:extLst>
                <a:ext uri="{FF2B5EF4-FFF2-40B4-BE49-F238E27FC236}">
                  <a16:creationId xmlns:a16="http://schemas.microsoft.com/office/drawing/2014/main" id="{915EADC5-2559-46F4-A593-1B6EF9A081A0}"/>
                </a:ext>
              </a:extLst>
            </p:cNvPr>
            <p:cNvGrpSpPr/>
            <p:nvPr/>
          </p:nvGrpSpPr>
          <p:grpSpPr>
            <a:xfrm>
              <a:off x="566135" y="4175872"/>
              <a:ext cx="5144586" cy="1140039"/>
              <a:chOff x="619606" y="4519981"/>
              <a:chExt cx="10054542" cy="2077978"/>
            </a:xfrm>
          </p:grpSpPr>
          <p:pic>
            <p:nvPicPr>
              <p:cNvPr id="14" name="Γραφικό 13" descr="Μαθητής περίγραμμα">
                <a:extLst>
                  <a:ext uri="{FF2B5EF4-FFF2-40B4-BE49-F238E27FC236}">
                    <a16:creationId xmlns:a16="http://schemas.microsoft.com/office/drawing/2014/main" id="{1BA23FBF-4388-41F5-84BA-C116313FA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07888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15" name="Γραφικό 14" descr="Μαθήτρια με συμπαγές γέμισμα">
                <a:extLst>
                  <a:ext uri="{FF2B5EF4-FFF2-40B4-BE49-F238E27FC236}">
                    <a16:creationId xmlns:a16="http://schemas.microsoft.com/office/drawing/2014/main" id="{874FE8A5-3854-4E1E-833A-E22B8CA0E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96170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16" name="Γραφικό 15" descr="Μαθήτρια περίγραμμα">
                <a:extLst>
                  <a:ext uri="{FF2B5EF4-FFF2-40B4-BE49-F238E27FC236}">
                    <a16:creationId xmlns:a16="http://schemas.microsoft.com/office/drawing/2014/main" id="{A44C254D-AE63-4C50-8906-866B1AF43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9606" y="4519981"/>
                <a:ext cx="2077978" cy="207797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0969FC-F3D2-4B04-A89D-389FB392A77E}"/>
                  </a:ext>
                </a:extLst>
              </p:cNvPr>
              <p:cNvSpPr txBox="1"/>
              <p:nvPr/>
            </p:nvSpPr>
            <p:spPr>
              <a:xfrm>
                <a:off x="2616814" y="5550287"/>
                <a:ext cx="1991073" cy="673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después</a:t>
                </a:r>
                <a:endParaRPr lang="el-G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B32F3B-EB85-4BE5-A9F2-A7C0690A9F24}"/>
                  </a:ext>
                </a:extLst>
              </p:cNvPr>
              <p:cNvSpPr txBox="1"/>
              <p:nvPr/>
            </p:nvSpPr>
            <p:spPr>
              <a:xfrm>
                <a:off x="6659475" y="5550287"/>
                <a:ext cx="2077979" cy="673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/>
                  <a:t>después</a:t>
                </a:r>
                <a:endParaRPr lang="el-GR" dirty="0"/>
              </a:p>
            </p:txBody>
          </p:sp>
        </p:grpSp>
        <p:grpSp>
          <p:nvGrpSpPr>
            <p:cNvPr id="20" name="Ομάδα 19">
              <a:extLst>
                <a:ext uri="{FF2B5EF4-FFF2-40B4-BE49-F238E27FC236}">
                  <a16:creationId xmlns:a16="http://schemas.microsoft.com/office/drawing/2014/main" id="{2381D42C-275F-4309-AD56-954DDED1B48E}"/>
                </a:ext>
              </a:extLst>
            </p:cNvPr>
            <p:cNvGrpSpPr/>
            <p:nvPr/>
          </p:nvGrpSpPr>
          <p:grpSpPr>
            <a:xfrm>
              <a:off x="6130462" y="4220423"/>
              <a:ext cx="5144586" cy="1140039"/>
              <a:chOff x="619606" y="4519981"/>
              <a:chExt cx="10054542" cy="2077978"/>
            </a:xfrm>
          </p:grpSpPr>
          <p:pic>
            <p:nvPicPr>
              <p:cNvPr id="21" name="Γραφικό 20" descr="Μαθητής περίγραμμα">
                <a:extLst>
                  <a:ext uri="{FF2B5EF4-FFF2-40B4-BE49-F238E27FC236}">
                    <a16:creationId xmlns:a16="http://schemas.microsoft.com/office/drawing/2014/main" id="{91412C04-90BD-4DE3-97BE-CE348A10F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07888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22" name="Γραφικό 21" descr="Μαθήτρια με συμπαγές γέμισμα">
                <a:extLst>
                  <a:ext uri="{FF2B5EF4-FFF2-40B4-BE49-F238E27FC236}">
                    <a16:creationId xmlns:a16="http://schemas.microsoft.com/office/drawing/2014/main" id="{C4AFA10B-070D-4405-B422-B17D5CE94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96170" y="4519981"/>
                <a:ext cx="2077978" cy="2077978"/>
              </a:xfrm>
              <a:prstGeom prst="rect">
                <a:avLst/>
              </a:prstGeom>
            </p:spPr>
          </p:pic>
          <p:pic>
            <p:nvPicPr>
              <p:cNvPr id="23" name="Γραφικό 22" descr="Μαθήτρια περίγραμμα">
                <a:extLst>
                  <a:ext uri="{FF2B5EF4-FFF2-40B4-BE49-F238E27FC236}">
                    <a16:creationId xmlns:a16="http://schemas.microsoft.com/office/drawing/2014/main" id="{B3F6661A-0BD3-46E7-97E9-838898851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9606" y="4519981"/>
                <a:ext cx="2077978" cy="207797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28CB41-C2C8-4207-A210-948DF24717A5}"/>
                  </a:ext>
                </a:extLst>
              </p:cNvPr>
              <p:cNvSpPr txBox="1"/>
              <p:nvPr/>
            </p:nvSpPr>
            <p:spPr>
              <a:xfrm>
                <a:off x="2599967" y="5550287"/>
                <a:ext cx="1949220" cy="673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/>
                  <a:t>después</a:t>
                </a:r>
                <a:endParaRPr lang="el-GR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08345E-ED81-4628-9295-D18F95A3F3A8}"/>
                  </a:ext>
                </a:extLst>
              </p:cNvPr>
              <p:cNvSpPr txBox="1"/>
              <p:nvPr/>
            </p:nvSpPr>
            <p:spPr>
              <a:xfrm>
                <a:off x="6659475" y="5550287"/>
                <a:ext cx="1877992" cy="673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/>
                  <a:t>después</a:t>
                </a:r>
                <a:endParaRPr lang="el-GR" dirty="0"/>
              </a:p>
            </p:txBody>
          </p:sp>
        </p:grpSp>
      </p:grpSp>
      <p:grpSp>
        <p:nvGrpSpPr>
          <p:cNvPr id="56" name="Ομάδα 55">
            <a:extLst>
              <a:ext uri="{FF2B5EF4-FFF2-40B4-BE49-F238E27FC236}">
                <a16:creationId xmlns:a16="http://schemas.microsoft.com/office/drawing/2014/main" id="{6E7ADC6E-5AE1-435C-927E-CF7C6CF97BD2}"/>
              </a:ext>
            </a:extLst>
          </p:cNvPr>
          <p:cNvGrpSpPr/>
          <p:nvPr/>
        </p:nvGrpSpPr>
        <p:grpSpPr>
          <a:xfrm>
            <a:off x="566137" y="5416528"/>
            <a:ext cx="10708911" cy="669328"/>
            <a:chOff x="566137" y="5416528"/>
            <a:chExt cx="10708911" cy="669328"/>
          </a:xfrm>
        </p:grpSpPr>
        <p:grpSp>
          <p:nvGrpSpPr>
            <p:cNvPr id="27" name="Ομάδα 26">
              <a:extLst>
                <a:ext uri="{FF2B5EF4-FFF2-40B4-BE49-F238E27FC236}">
                  <a16:creationId xmlns:a16="http://schemas.microsoft.com/office/drawing/2014/main" id="{8D19BD89-0324-462E-974F-C208C912C310}"/>
                </a:ext>
              </a:extLst>
            </p:cNvPr>
            <p:cNvGrpSpPr/>
            <p:nvPr/>
          </p:nvGrpSpPr>
          <p:grpSpPr>
            <a:xfrm>
              <a:off x="566137" y="5416528"/>
              <a:ext cx="5362682" cy="669328"/>
              <a:chOff x="566135" y="4175873"/>
              <a:chExt cx="10708913" cy="1184592"/>
            </a:xfrm>
          </p:grpSpPr>
          <p:grpSp>
            <p:nvGrpSpPr>
              <p:cNvPr id="28" name="Ομάδα 27">
                <a:extLst>
                  <a:ext uri="{FF2B5EF4-FFF2-40B4-BE49-F238E27FC236}">
                    <a16:creationId xmlns:a16="http://schemas.microsoft.com/office/drawing/2014/main" id="{D408C33A-C1D1-4190-8A36-F765A410364A}"/>
                  </a:ext>
                </a:extLst>
              </p:cNvPr>
              <p:cNvGrpSpPr/>
              <p:nvPr/>
            </p:nvGrpSpPr>
            <p:grpSpPr>
              <a:xfrm>
                <a:off x="566135" y="4175873"/>
                <a:ext cx="5144586" cy="1140039"/>
                <a:chOff x="619606" y="4519981"/>
                <a:chExt cx="10054542" cy="2077978"/>
              </a:xfrm>
            </p:grpSpPr>
            <p:pic>
              <p:nvPicPr>
                <p:cNvPr id="35" name="Γραφικό 34" descr="Μαθητής περίγραμμα">
                  <a:extLst>
                    <a:ext uri="{FF2B5EF4-FFF2-40B4-BE49-F238E27FC236}">
                      <a16:creationId xmlns:a16="http://schemas.microsoft.com/office/drawing/2014/main" id="{0C26386F-74FF-4E85-84B6-63C2287DA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6" name="Γραφικό 35" descr="Μαθήτρια με συμπαγές γέμισμα">
                  <a:extLst>
                    <a:ext uri="{FF2B5EF4-FFF2-40B4-BE49-F238E27FC236}">
                      <a16:creationId xmlns:a16="http://schemas.microsoft.com/office/drawing/2014/main" id="{F22085B2-F606-4F29-B421-7F864C792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7" name="Γραφικό 36" descr="Μαθήτρια περίγραμμα">
                  <a:extLst>
                    <a:ext uri="{FF2B5EF4-FFF2-40B4-BE49-F238E27FC236}">
                      <a16:creationId xmlns:a16="http://schemas.microsoft.com/office/drawing/2014/main" id="{C826CD99-1D8A-4C09-88DD-BB37935746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F44A064-FA88-4F04-B64A-9FD1220C4360}"/>
                    </a:ext>
                  </a:extLst>
                </p:cNvPr>
                <p:cNvSpPr txBox="1"/>
                <p:nvPr/>
              </p:nvSpPr>
              <p:spPr>
                <a:xfrm>
                  <a:off x="3021113" y="5550289"/>
                  <a:ext cx="1263247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/>
                    <a:t>then</a:t>
                  </a:r>
                  <a:endParaRPr lang="el-GR" sz="5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6A3250-B9B6-4170-9896-6DE8F296D00E}"/>
                    </a:ext>
                  </a:extLst>
                </p:cNvPr>
                <p:cNvSpPr txBox="1"/>
                <p:nvPr/>
              </p:nvSpPr>
              <p:spPr>
                <a:xfrm>
                  <a:off x="7009397" y="5550289"/>
                  <a:ext cx="1574526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err="1"/>
                    <a:t>después</a:t>
                  </a:r>
                  <a:endParaRPr lang="el-GR" sz="500" dirty="0"/>
                </a:p>
              </p:txBody>
            </p:sp>
          </p:grpSp>
          <p:grpSp>
            <p:nvGrpSpPr>
              <p:cNvPr id="29" name="Ομάδα 28">
                <a:extLst>
                  <a:ext uri="{FF2B5EF4-FFF2-40B4-BE49-F238E27FC236}">
                    <a16:creationId xmlns:a16="http://schemas.microsoft.com/office/drawing/2014/main" id="{80C60C85-1580-412D-A960-7F89863585D5}"/>
                  </a:ext>
                </a:extLst>
              </p:cNvPr>
              <p:cNvGrpSpPr/>
              <p:nvPr/>
            </p:nvGrpSpPr>
            <p:grpSpPr>
              <a:xfrm>
                <a:off x="6130462" y="4220425"/>
                <a:ext cx="5144586" cy="1140040"/>
                <a:chOff x="619606" y="4519981"/>
                <a:chExt cx="10054542" cy="2077978"/>
              </a:xfrm>
            </p:grpSpPr>
            <p:pic>
              <p:nvPicPr>
                <p:cNvPr id="30" name="Γραφικό 29" descr="Μαθητής περίγραμμα">
                  <a:extLst>
                    <a:ext uri="{FF2B5EF4-FFF2-40B4-BE49-F238E27FC236}">
                      <a16:creationId xmlns:a16="http://schemas.microsoft.com/office/drawing/2014/main" id="{42BA483C-A1C5-4617-8C94-2C3E7AD015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1" name="Γραφικό 30" descr="Μαθήτρια με συμπαγές γέμισμα">
                  <a:extLst>
                    <a:ext uri="{FF2B5EF4-FFF2-40B4-BE49-F238E27FC236}">
                      <a16:creationId xmlns:a16="http://schemas.microsoft.com/office/drawing/2014/main" id="{070CBB31-80F3-4BF5-AC2E-622459CB7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32" name="Γραφικό 31" descr="Μαθήτρια περίγραμμα">
                  <a:extLst>
                    <a:ext uri="{FF2B5EF4-FFF2-40B4-BE49-F238E27FC236}">
                      <a16:creationId xmlns:a16="http://schemas.microsoft.com/office/drawing/2014/main" id="{34B430AB-6FF9-4AC6-9CD8-81191D93C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6177A00-5A94-4199-955E-A78DDB83E880}"/>
                    </a:ext>
                  </a:extLst>
                </p:cNvPr>
                <p:cNvSpPr txBox="1"/>
                <p:nvPr/>
              </p:nvSpPr>
              <p:spPr>
                <a:xfrm>
                  <a:off x="2775269" y="5550287"/>
                  <a:ext cx="1832617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err="1"/>
                    <a:t>después</a:t>
                  </a:r>
                  <a:endParaRPr lang="el-GR" sz="5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FB832EB-0AE0-43BC-A1A1-2A45D2FDF8E0}"/>
                    </a:ext>
                  </a:extLst>
                </p:cNvPr>
                <p:cNvSpPr txBox="1"/>
                <p:nvPr/>
              </p:nvSpPr>
              <p:spPr>
                <a:xfrm>
                  <a:off x="7009394" y="5550287"/>
                  <a:ext cx="1586769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err="1"/>
                    <a:t>después</a:t>
                  </a:r>
                  <a:endParaRPr lang="el-GR" sz="500" dirty="0"/>
                </a:p>
              </p:txBody>
            </p:sp>
          </p:grpSp>
        </p:grpSp>
        <p:grpSp>
          <p:nvGrpSpPr>
            <p:cNvPr id="40" name="Ομάδα 39">
              <a:extLst>
                <a:ext uri="{FF2B5EF4-FFF2-40B4-BE49-F238E27FC236}">
                  <a16:creationId xmlns:a16="http://schemas.microsoft.com/office/drawing/2014/main" id="{80CFF504-B95E-4023-B0FD-012C5B0F36EF}"/>
                </a:ext>
              </a:extLst>
            </p:cNvPr>
            <p:cNvGrpSpPr/>
            <p:nvPr/>
          </p:nvGrpSpPr>
          <p:grpSpPr>
            <a:xfrm>
              <a:off x="6130462" y="5416528"/>
              <a:ext cx="5144586" cy="669328"/>
              <a:chOff x="566135" y="4175873"/>
              <a:chExt cx="10708913" cy="1184592"/>
            </a:xfrm>
          </p:grpSpPr>
          <p:grpSp>
            <p:nvGrpSpPr>
              <p:cNvPr id="41" name="Ομάδα 40">
                <a:extLst>
                  <a:ext uri="{FF2B5EF4-FFF2-40B4-BE49-F238E27FC236}">
                    <a16:creationId xmlns:a16="http://schemas.microsoft.com/office/drawing/2014/main" id="{E3AE6130-4CC0-4B90-8FA5-08EE8343D578}"/>
                  </a:ext>
                </a:extLst>
              </p:cNvPr>
              <p:cNvGrpSpPr/>
              <p:nvPr/>
            </p:nvGrpSpPr>
            <p:grpSpPr>
              <a:xfrm>
                <a:off x="566135" y="4175873"/>
                <a:ext cx="5144586" cy="1140039"/>
                <a:chOff x="619606" y="4519981"/>
                <a:chExt cx="10054542" cy="2077978"/>
              </a:xfrm>
            </p:grpSpPr>
            <p:pic>
              <p:nvPicPr>
                <p:cNvPr id="48" name="Γραφικό 47" descr="Μαθητής περίγραμμα">
                  <a:extLst>
                    <a:ext uri="{FF2B5EF4-FFF2-40B4-BE49-F238E27FC236}">
                      <a16:creationId xmlns:a16="http://schemas.microsoft.com/office/drawing/2014/main" id="{6BC8330E-BE52-41D4-81A0-AB17531A3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49" name="Γραφικό 48" descr="Μαθήτρια με συμπαγές γέμισμα">
                  <a:extLst>
                    <a:ext uri="{FF2B5EF4-FFF2-40B4-BE49-F238E27FC236}">
                      <a16:creationId xmlns:a16="http://schemas.microsoft.com/office/drawing/2014/main" id="{6DC45EDA-0768-45B7-BFB3-8159940D0D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50" name="Γραφικό 49" descr="Μαθήτρια περίγραμμα">
                  <a:extLst>
                    <a:ext uri="{FF2B5EF4-FFF2-40B4-BE49-F238E27FC236}">
                      <a16:creationId xmlns:a16="http://schemas.microsoft.com/office/drawing/2014/main" id="{D7CE0222-DF0C-415B-88A3-BA54C3BCC7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772829B-A57B-40F8-A368-47BAB1CFCECF}"/>
                    </a:ext>
                  </a:extLst>
                </p:cNvPr>
                <p:cNvSpPr txBox="1"/>
                <p:nvPr/>
              </p:nvSpPr>
              <p:spPr>
                <a:xfrm>
                  <a:off x="3021110" y="5550289"/>
                  <a:ext cx="1755853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err="1"/>
                    <a:t>después</a:t>
                  </a:r>
                  <a:endParaRPr lang="el-GR" sz="500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39A4B20-89F2-41DA-BB31-C70B42A38EDA}"/>
                    </a:ext>
                  </a:extLst>
                </p:cNvPr>
                <p:cNvSpPr txBox="1"/>
                <p:nvPr/>
              </p:nvSpPr>
              <p:spPr>
                <a:xfrm>
                  <a:off x="7009398" y="5550289"/>
                  <a:ext cx="1789978" cy="546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err="1"/>
                    <a:t>después</a:t>
                  </a:r>
                  <a:endParaRPr lang="el-GR" sz="500" dirty="0"/>
                </a:p>
              </p:txBody>
            </p:sp>
          </p:grpSp>
          <p:grpSp>
            <p:nvGrpSpPr>
              <p:cNvPr id="42" name="Ομάδα 41">
                <a:extLst>
                  <a:ext uri="{FF2B5EF4-FFF2-40B4-BE49-F238E27FC236}">
                    <a16:creationId xmlns:a16="http://schemas.microsoft.com/office/drawing/2014/main" id="{39FD39C6-3584-4E96-8E87-3FFBB3BF6A21}"/>
                  </a:ext>
                </a:extLst>
              </p:cNvPr>
              <p:cNvGrpSpPr/>
              <p:nvPr/>
            </p:nvGrpSpPr>
            <p:grpSpPr>
              <a:xfrm>
                <a:off x="6130462" y="4220425"/>
                <a:ext cx="5144586" cy="1140040"/>
                <a:chOff x="619606" y="4519981"/>
                <a:chExt cx="10054542" cy="2077978"/>
              </a:xfrm>
            </p:grpSpPr>
            <p:pic>
              <p:nvPicPr>
                <p:cNvPr id="43" name="Γραφικό 42" descr="Μαθητής περίγραμμα">
                  <a:extLst>
                    <a:ext uri="{FF2B5EF4-FFF2-40B4-BE49-F238E27FC236}">
                      <a16:creationId xmlns:a16="http://schemas.microsoft.com/office/drawing/2014/main" id="{3ECC4743-BD45-4C25-99B8-0729C47F2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7888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44" name="Γραφικό 43" descr="Μαθήτρια με συμπαγές γέμισμα">
                  <a:extLst>
                    <a:ext uri="{FF2B5EF4-FFF2-40B4-BE49-F238E27FC236}">
                      <a16:creationId xmlns:a16="http://schemas.microsoft.com/office/drawing/2014/main" id="{D8BA0F65-8A74-4C19-85C2-EE10D10F7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170" y="4519981"/>
                  <a:ext cx="2077978" cy="2077978"/>
                </a:xfrm>
                <a:prstGeom prst="rect">
                  <a:avLst/>
                </a:prstGeom>
              </p:spPr>
            </p:pic>
            <p:pic>
              <p:nvPicPr>
                <p:cNvPr id="45" name="Γραφικό 44" descr="Μαθήτρια περίγραμμα">
                  <a:extLst>
                    <a:ext uri="{FF2B5EF4-FFF2-40B4-BE49-F238E27FC236}">
                      <a16:creationId xmlns:a16="http://schemas.microsoft.com/office/drawing/2014/main" id="{90176EB6-41A9-4918-B2D5-2E403792D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606" y="4519981"/>
                  <a:ext cx="2077978" cy="2077978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C4EBA7-AD31-4C3D-9D62-0A0FBB19DE7B}"/>
                    </a:ext>
                  </a:extLst>
                </p:cNvPr>
                <p:cNvSpPr txBox="1"/>
                <p:nvPr/>
              </p:nvSpPr>
              <p:spPr>
                <a:xfrm>
                  <a:off x="3021110" y="5550287"/>
                  <a:ext cx="1876749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err="1"/>
                    <a:t>después</a:t>
                  </a:r>
                  <a:endParaRPr lang="el-GR" sz="500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0BA916A-2FA2-4B4D-9757-732177FFD97E}"/>
                    </a:ext>
                  </a:extLst>
                </p:cNvPr>
                <p:cNvSpPr txBox="1"/>
                <p:nvPr/>
              </p:nvSpPr>
              <p:spPr>
                <a:xfrm>
                  <a:off x="7009398" y="5550287"/>
                  <a:ext cx="1675335" cy="546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00" dirty="0" err="1"/>
                    <a:t>después</a:t>
                  </a:r>
                  <a:endParaRPr lang="el-GR" sz="5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81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Ορθογώνιο 61">
            <a:extLst>
              <a:ext uri="{FF2B5EF4-FFF2-40B4-BE49-F238E27FC236}">
                <a16:creationId xmlns:a16="http://schemas.microsoft.com/office/drawing/2014/main" id="{DECB1B15-B65B-49F5-A265-2CFBDC81C3D0}"/>
              </a:ext>
            </a:extLst>
          </p:cNvPr>
          <p:cNvSpPr/>
          <p:nvPr/>
        </p:nvSpPr>
        <p:spPr>
          <a:xfrm>
            <a:off x="5456978" y="5309589"/>
            <a:ext cx="6384229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Ορθογώνιο 60">
            <a:extLst>
              <a:ext uri="{FF2B5EF4-FFF2-40B4-BE49-F238E27FC236}">
                <a16:creationId xmlns:a16="http://schemas.microsoft.com/office/drawing/2014/main" id="{5D941D23-9C5A-4AC2-B76F-3E15DC8C7AF9}"/>
              </a:ext>
            </a:extLst>
          </p:cNvPr>
          <p:cNvSpPr/>
          <p:nvPr/>
        </p:nvSpPr>
        <p:spPr>
          <a:xfrm>
            <a:off x="5441547" y="4835195"/>
            <a:ext cx="6399660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Ορθογώνιο 59">
            <a:extLst>
              <a:ext uri="{FF2B5EF4-FFF2-40B4-BE49-F238E27FC236}">
                <a16:creationId xmlns:a16="http://schemas.microsoft.com/office/drawing/2014/main" id="{6A866E76-0C25-4FB5-9C22-4DAEE2FF0EF5}"/>
              </a:ext>
            </a:extLst>
          </p:cNvPr>
          <p:cNvSpPr/>
          <p:nvPr/>
        </p:nvSpPr>
        <p:spPr>
          <a:xfrm>
            <a:off x="5425792" y="4357867"/>
            <a:ext cx="6415415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9" name="Ορθογώνιο 58">
            <a:extLst>
              <a:ext uri="{FF2B5EF4-FFF2-40B4-BE49-F238E27FC236}">
                <a16:creationId xmlns:a16="http://schemas.microsoft.com/office/drawing/2014/main" id="{49344A0F-ED15-4CFC-8494-B411914ED31C}"/>
              </a:ext>
            </a:extLst>
          </p:cNvPr>
          <p:cNvSpPr/>
          <p:nvPr/>
        </p:nvSpPr>
        <p:spPr>
          <a:xfrm>
            <a:off x="5427718" y="3878677"/>
            <a:ext cx="6415415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Ορθογώνιο 57">
            <a:extLst>
              <a:ext uri="{FF2B5EF4-FFF2-40B4-BE49-F238E27FC236}">
                <a16:creationId xmlns:a16="http://schemas.microsoft.com/office/drawing/2014/main" id="{C03A1DD7-13C7-4915-B191-B1EE8A1514DD}"/>
              </a:ext>
            </a:extLst>
          </p:cNvPr>
          <p:cNvSpPr/>
          <p:nvPr/>
        </p:nvSpPr>
        <p:spPr>
          <a:xfrm>
            <a:off x="5425793" y="3394275"/>
            <a:ext cx="6417340" cy="436944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665723-F596-4244-8397-215E766C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l-GR" dirty="0"/>
          </a:p>
        </p:txBody>
      </p:sp>
      <p:pic>
        <p:nvPicPr>
          <p:cNvPr id="6" name="Γραφικό 5" descr="Μαθήτρια με συμπαγές γέμισμα">
            <a:extLst>
              <a:ext uri="{FF2B5EF4-FFF2-40B4-BE49-F238E27FC236}">
                <a16:creationId xmlns:a16="http://schemas.microsoft.com/office/drawing/2014/main" id="{A176A2EC-E91A-42FC-B588-821FFA75C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4022" y="-72022"/>
            <a:ext cx="2077978" cy="2077978"/>
          </a:xfrm>
          <a:prstGeom prst="rect">
            <a:avLst/>
          </a:prstGeom>
        </p:spPr>
      </p:pic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B62195DF-F557-4958-8D6C-516CA921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29396"/>
              </p:ext>
            </p:extLst>
          </p:nvPr>
        </p:nvGraphicFramePr>
        <p:xfrm>
          <a:off x="729206" y="2430683"/>
          <a:ext cx="4558890" cy="3288600"/>
        </p:xfrm>
        <a:graphic>
          <a:graphicData uri="http://schemas.openxmlformats.org/drawingml/2006/table">
            <a:tbl>
              <a:tblPr firstRow="1" firstCol="1" bandRow="1"/>
              <a:tblGrid>
                <a:gridCol w="753551">
                  <a:extLst>
                    <a:ext uri="{9D8B030D-6E8A-4147-A177-3AD203B41FA5}">
                      <a16:colId xmlns:a16="http://schemas.microsoft.com/office/drawing/2014/main" val="2322280049"/>
                    </a:ext>
                  </a:extLst>
                </a:gridCol>
                <a:gridCol w="3805339">
                  <a:extLst>
                    <a:ext uri="{9D8B030D-6E8A-4147-A177-3AD203B41FA5}">
                      <a16:colId xmlns:a16="http://schemas.microsoft.com/office/drawing/2014/main" val="1653192753"/>
                    </a:ext>
                  </a:extLst>
                </a:gridCol>
              </a:tblGrid>
              <a:tr h="4698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 b="1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Estudiante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3356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Identificador Escolar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9367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3439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Apellidos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3083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Dirección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63469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Teléfono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76567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36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8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Correo electrónico</a:t>
                      </a:r>
                      <a:endParaRPr lang="es-ES" sz="36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4221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4995F50-3597-4481-9524-1BCED2CE1F25}"/>
              </a:ext>
            </a:extLst>
          </p:cNvPr>
          <p:cNvSpPr txBox="1"/>
          <p:nvPr/>
        </p:nvSpPr>
        <p:spPr>
          <a:xfrm>
            <a:off x="5425792" y="2430683"/>
            <a:ext cx="6399659" cy="3310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También necesitamos las siguientes funciones: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Registrar un nuevo estudiante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Cambiar la información del estudiante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Traspasar un estudiante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la información de un estudiante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</a:pPr>
            <a:r>
              <a:rPr lang="es-ES" sz="24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Borrar un estudiante</a:t>
            </a:r>
            <a:endParaRPr lang="el-GR" sz="2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 animBg="1"/>
      <p:bldP spid="60" grpId="0" animBg="1"/>
      <p:bldP spid="59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C806B4-7FE8-47DC-8F87-01F4FFDC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62A06-43A5-4E00-83E7-F74CF6175BD8}"/>
              </a:ext>
            </a:extLst>
          </p:cNvPr>
          <p:cNvSpPr txBox="1"/>
          <p:nvPr/>
        </p:nvSpPr>
        <p:spPr>
          <a:xfrm>
            <a:off x="506776" y="1718163"/>
            <a:ext cx="11193137" cy="31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44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Llamanos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440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l-GR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44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agrupamiento de </a:t>
            </a:r>
            <a:r>
              <a:rPr lang="es-ES" sz="4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y de funciones en un único trozo de código </a:t>
            </a:r>
            <a:endParaRPr lang="el-GR" sz="4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DA12CB-03C4-4175-9F64-F856A765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Objetos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7D9D4-2EA4-44C3-8678-79E6412441D4}"/>
              </a:ext>
            </a:extLst>
          </p:cNvPr>
          <p:cNvSpPr txBox="1"/>
          <p:nvPr/>
        </p:nvSpPr>
        <p:spPr>
          <a:xfrm>
            <a:off x="636608" y="2008202"/>
            <a:ext cx="10717192" cy="320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l-GR" sz="3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</a:t>
            </a:r>
            <a:r>
              <a:rPr lang="es-ES" sz="3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l-GR" sz="3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</a:t>
            </a:r>
            <a:r>
              <a:rPr lang="es-ES" sz="36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l-GR" sz="36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clase son todos los elementos independientes que resultan de usar una clase</a:t>
            </a:r>
            <a:r>
              <a:rPr lang="el-GR" sz="3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1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DA12CB-03C4-4175-9F64-F856A765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- </a:t>
            </a:r>
            <a:r>
              <a:rPr lang="en-US" dirty="0" err="1"/>
              <a:t>Métodos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7D9D4-2EA4-44C3-8678-79E6412441D4}"/>
              </a:ext>
            </a:extLst>
          </p:cNvPr>
          <p:cNvSpPr txBox="1"/>
          <p:nvPr/>
        </p:nvSpPr>
        <p:spPr>
          <a:xfrm>
            <a:off x="1076445" y="2249670"/>
            <a:ext cx="9745883" cy="288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</a:t>
            </a:r>
            <a:r>
              <a:rPr lang="es-E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ariables </a:t>
            </a:r>
            <a:r>
              <a:rPr lang="en-US" sz="320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un </a:t>
            </a:r>
            <a:r>
              <a:rPr lang="en-US" sz="3200" dirty="0" err="1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objeto</a:t>
            </a:r>
            <a:r>
              <a:rPr lang="el-GR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llaman </a:t>
            </a:r>
            <a:r>
              <a:rPr lang="el-GR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</a:t>
            </a:r>
            <a:r>
              <a:rPr lang="es-ES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iedades</a:t>
            </a:r>
            <a:r>
              <a:rPr lang="el-GR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l-GR" sz="3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2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funciones aplicadas a un objeto se llaman </a:t>
            </a:r>
            <a:r>
              <a:rPr lang="es-ES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</a:t>
            </a:r>
            <a:endParaRPr lang="el-GR" sz="320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53E5D9-273E-43DE-B111-277508C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8AF5-0CC1-439F-AEFF-313BADCF21F5}"/>
              </a:ext>
            </a:extLst>
          </p:cNvPr>
          <p:cNvSpPr txBox="1"/>
          <p:nvPr/>
        </p:nvSpPr>
        <p:spPr>
          <a:xfrm>
            <a:off x="1423686" y="2106592"/>
            <a:ext cx="95491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/>
              <a:t>Las ventajas de usar clases son la flexibilidad en el uso del código, mayor velocidad y facilidad de desarrollo de aplicaciones y la posibilidad de reutilizar el código en otros programas.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323341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53522E-07EC-44D0-BA1E-191916F1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B4J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74B48-FD77-445E-A81D-1F223036A5DC}"/>
              </a:ext>
            </a:extLst>
          </p:cNvPr>
          <p:cNvSpPr txBox="1"/>
          <p:nvPr/>
        </p:nvSpPr>
        <p:spPr>
          <a:xfrm>
            <a:off x="372862" y="1844026"/>
            <a:ext cx="10738411" cy="336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biblioteca posee un conjunto de libros que presta a los lectores registrados.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libro tiene propiedades como el título, el autor, la editorial o el año de publicación.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libros se puede insertar, mostrar o cambiar.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 un aplicación en B4J que implemente la clase Libro con las propiedades y métodos descritos</a:t>
            </a:r>
          </a:p>
        </p:txBody>
      </p:sp>
    </p:spTree>
    <p:extLst>
      <p:ext uri="{BB962C8B-B14F-4D97-AF65-F5344CB8AC3E}">
        <p14:creationId xmlns:p14="http://schemas.microsoft.com/office/powerpoint/2010/main" val="722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721</Words>
  <Application>Microsoft Office PowerPoint</Application>
  <PresentationFormat>Panorámica</PresentationFormat>
  <Paragraphs>114</Paragraphs>
  <Slides>19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Verdana</vt:lpstr>
      <vt:lpstr>Θέμα του Office</vt:lpstr>
      <vt:lpstr>Programando con B4X</vt:lpstr>
      <vt:lpstr>Hoy aprenderás</vt:lpstr>
      <vt:lpstr>¿Qué es un clase?</vt:lpstr>
      <vt:lpstr>¿Qué es un clase?</vt:lpstr>
      <vt:lpstr>¿Qué es un clase?</vt:lpstr>
      <vt:lpstr>Objetos</vt:lpstr>
      <vt:lpstr>Propiedades - Métodos</vt:lpstr>
      <vt:lpstr>Ventajas</vt:lpstr>
      <vt:lpstr>Ejemplo de clase en B4J</vt:lpstr>
      <vt:lpstr>Ejemplo de clase en B4J</vt:lpstr>
      <vt:lpstr>Añadir Propiedades</vt:lpstr>
      <vt:lpstr>Implementar el método insertarLibro</vt:lpstr>
      <vt:lpstr>Implementar el método mostrarLibro</vt:lpstr>
      <vt:lpstr>Implementar el método cambiarLibro</vt:lpstr>
      <vt:lpstr>El método Initialize</vt:lpstr>
      <vt:lpstr>Cómo usar la Clase clsBook</vt:lpstr>
      <vt:lpstr>Uso de los Métodos</vt:lpstr>
      <vt:lpstr>Recuerda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José M. López</cp:lastModifiedBy>
  <cp:revision>267</cp:revision>
  <dcterms:created xsi:type="dcterms:W3CDTF">2021-01-19T13:00:32Z</dcterms:created>
  <dcterms:modified xsi:type="dcterms:W3CDTF">2021-03-28T19:44:33Z</dcterms:modified>
</cp:coreProperties>
</file>