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3"/>
  </p:notesMasterIdLst>
  <p:sldIdLst>
    <p:sldId id="256" r:id="rId2"/>
    <p:sldId id="258" r:id="rId3"/>
    <p:sldId id="263" r:id="rId4"/>
    <p:sldId id="264" r:id="rId5"/>
    <p:sldId id="265" r:id="rId6"/>
    <p:sldId id="266" r:id="rId7"/>
    <p:sldId id="267" r:id="rId8"/>
    <p:sldId id="269" r:id="rId9"/>
    <p:sldId id="268" r:id="rId10"/>
    <p:sldId id="279" r:id="rId11"/>
    <p:sldId id="280" r:id="rId12"/>
    <p:sldId id="270" r:id="rId13"/>
    <p:sldId id="272" r:id="rId14"/>
    <p:sldId id="271" r:id="rId15"/>
    <p:sldId id="273" r:id="rId16"/>
    <p:sldId id="274" r:id="rId17"/>
    <p:sldId id="275" r:id="rId18"/>
    <p:sldId id="277" r:id="rId19"/>
    <p:sldId id="278" r:id="rId20"/>
    <p:sldId id="276" r:id="rId21"/>
    <p:sldId id="262" r:id="rId2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97C3"/>
    <a:srgbClr val="4AB5D9"/>
    <a:srgbClr val="81D1EC"/>
    <a:srgbClr val="FE9900"/>
    <a:srgbClr val="FD953C"/>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35" autoAdjust="0"/>
    <p:restoredTop sz="76256" autoAdjust="0"/>
  </p:normalViewPr>
  <p:slideViewPr>
    <p:cSldViewPr snapToGrid="0">
      <p:cViewPr varScale="1">
        <p:scale>
          <a:sx n="87" d="100"/>
          <a:sy n="87" d="100"/>
        </p:scale>
        <p:origin x="282" y="90"/>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s-ES" dirty="0"/>
            <a:t>Explicar cómo un ordenador almacena datos en la RAM</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9563252D-4C39-418E-BA21-E2D3B4E68217}">
      <dgm:prSet/>
      <dgm:spPr/>
      <dgm:t>
        <a:bodyPr/>
        <a:lstStyle/>
        <a:p>
          <a:r>
            <a:rPr lang="en-US" dirty="0" err="1"/>
            <a:t>Explicar</a:t>
          </a:r>
          <a:r>
            <a:rPr lang="en-US" dirty="0"/>
            <a:t> </a:t>
          </a:r>
          <a:r>
            <a:rPr lang="en-US" dirty="0" err="1"/>
            <a:t>qué</a:t>
          </a:r>
          <a:r>
            <a:rPr lang="en-US" dirty="0"/>
            <a:t> es una variable</a:t>
          </a:r>
          <a:endParaRPr lang="el-GR" dirty="0"/>
        </a:p>
      </dgm:t>
    </dgm:pt>
    <dgm:pt modelId="{9771DA2F-9FE7-4D5A-9F1B-491EC9E5D945}" type="parTrans" cxnId="{2324583D-CF52-44E4-B7DF-10FEC816C9EC}">
      <dgm:prSet/>
      <dgm:spPr/>
      <dgm:t>
        <a:bodyPr/>
        <a:lstStyle/>
        <a:p>
          <a:endParaRPr lang="el-GR"/>
        </a:p>
      </dgm:t>
    </dgm:pt>
    <dgm:pt modelId="{3C80A512-39F5-437C-B57D-17631957F9F0}" type="sibTrans" cxnId="{2324583D-CF52-44E4-B7DF-10FEC816C9EC}">
      <dgm:prSet/>
      <dgm:spPr/>
      <dgm:t>
        <a:bodyPr/>
        <a:lstStyle/>
        <a:p>
          <a:endParaRPr lang="el-GR"/>
        </a:p>
      </dgm:t>
    </dgm:pt>
    <dgm:pt modelId="{2255F7B8-51C1-4D3D-AA8C-F52FBE265525}">
      <dgm:prSet/>
      <dgm:spPr/>
      <dgm:t>
        <a:bodyPr/>
        <a:lstStyle/>
        <a:p>
          <a:r>
            <a:rPr lang="en-US" dirty="0" err="1"/>
            <a:t>Cómo</a:t>
          </a:r>
          <a:r>
            <a:rPr lang="en-US" dirty="0"/>
            <a:t> </a:t>
          </a:r>
          <a:r>
            <a:rPr lang="en-US" dirty="0" err="1"/>
            <a:t>nombrar</a:t>
          </a:r>
          <a:r>
            <a:rPr lang="en-US" dirty="0"/>
            <a:t> una variable</a:t>
          </a:r>
          <a:endParaRPr lang="el-GR" dirty="0"/>
        </a:p>
      </dgm:t>
    </dgm:pt>
    <dgm:pt modelId="{51ECB4D0-8912-4C18-8344-7051867A1204}" type="parTrans" cxnId="{E4BEDF30-7A42-4E0F-BF8F-40B6FDF7FF02}">
      <dgm:prSet/>
      <dgm:spPr/>
      <dgm:t>
        <a:bodyPr/>
        <a:lstStyle/>
        <a:p>
          <a:endParaRPr lang="el-GR"/>
        </a:p>
      </dgm:t>
    </dgm:pt>
    <dgm:pt modelId="{962AEDB6-69B4-4D52-B20C-97038A967B67}" type="sibTrans" cxnId="{E4BEDF30-7A42-4E0F-BF8F-40B6FDF7FF02}">
      <dgm:prSet/>
      <dgm:spPr/>
      <dgm:t>
        <a:bodyPr/>
        <a:lstStyle/>
        <a:p>
          <a:endParaRPr lang="el-GR"/>
        </a:p>
      </dgm:t>
    </dgm:pt>
    <dgm:pt modelId="{853E868B-F01C-44CF-A620-76F50588E316}">
      <dgm:prSet/>
      <dgm:spPr/>
      <dgm:t>
        <a:bodyPr/>
        <a:lstStyle/>
        <a:p>
          <a:r>
            <a:rPr lang="en-US" dirty="0" err="1"/>
            <a:t>Asignar</a:t>
          </a:r>
          <a:r>
            <a:rPr lang="en-US" dirty="0"/>
            <a:t> un valor a una variable</a:t>
          </a:r>
          <a:endParaRPr lang="el-GR" dirty="0"/>
        </a:p>
      </dgm:t>
    </dgm:pt>
    <dgm:pt modelId="{7E7794F6-7036-4573-8322-EA185F85444E}" type="parTrans" cxnId="{FC7DCED9-92C9-4BDB-832C-B0150571E15A}">
      <dgm:prSet/>
      <dgm:spPr/>
      <dgm:t>
        <a:bodyPr/>
        <a:lstStyle/>
        <a:p>
          <a:endParaRPr lang="el-GR"/>
        </a:p>
      </dgm:t>
    </dgm:pt>
    <dgm:pt modelId="{43D152D3-BE1C-4F56-BF6A-B8BE501E9EB1}" type="sibTrans" cxnId="{FC7DCED9-92C9-4BDB-832C-B0150571E15A}">
      <dgm:prSet/>
      <dgm:spPr/>
      <dgm:t>
        <a:bodyPr/>
        <a:lstStyle/>
        <a:p>
          <a:endParaRPr lang="el-GR"/>
        </a:p>
      </dgm:t>
    </dgm:pt>
    <dgm:pt modelId="{4180578B-E352-4F33-9BC4-02AD1D9344CF}">
      <dgm:prSet/>
      <dgm:spPr/>
      <dgm:t>
        <a:bodyPr/>
        <a:lstStyle/>
        <a:p>
          <a:r>
            <a:rPr lang="en-US" dirty="0"/>
            <a:t>Usar </a:t>
          </a:r>
          <a:r>
            <a:rPr lang="en-US" dirty="0" err="1"/>
            <a:t>operadores</a:t>
          </a:r>
          <a:r>
            <a:rPr lang="en-US" dirty="0"/>
            <a:t> </a:t>
          </a:r>
          <a:r>
            <a:rPr lang="en-US" dirty="0" err="1"/>
            <a:t>matemáticos</a:t>
          </a:r>
          <a:endParaRPr lang="el-GR" dirty="0"/>
        </a:p>
      </dgm:t>
    </dgm:pt>
    <dgm:pt modelId="{15DE31C5-1F2E-45C4-84D0-6E75D5AD334B}" type="parTrans" cxnId="{F6A4138E-49A4-47DC-95BE-AD6F6D4A6C47}">
      <dgm:prSet/>
      <dgm:spPr/>
      <dgm:t>
        <a:bodyPr/>
        <a:lstStyle/>
        <a:p>
          <a:endParaRPr lang="el-GR"/>
        </a:p>
      </dgm:t>
    </dgm:pt>
    <dgm:pt modelId="{87B8E8B1-D2FF-4A00-A45F-3A960AB0015E}" type="sibTrans" cxnId="{F6A4138E-49A4-47DC-95BE-AD6F6D4A6C47}">
      <dgm:prSet/>
      <dgm:spPr/>
      <dgm:t>
        <a:bodyPr/>
        <a:lstStyle/>
        <a:p>
          <a:endParaRPr lang="el-GR"/>
        </a:p>
      </dgm:t>
    </dgm:pt>
    <dgm:pt modelId="{9F09032C-613F-4504-95D5-826EFDF35650}">
      <dgm:prSet/>
      <dgm:spPr/>
      <dgm:t>
        <a:bodyPr/>
        <a:lstStyle/>
        <a:p>
          <a:r>
            <a:rPr lang="en-US" dirty="0"/>
            <a:t>Usar el </a:t>
          </a:r>
          <a:r>
            <a:rPr lang="en-US" dirty="0" err="1"/>
            <a:t>comando</a:t>
          </a:r>
          <a:r>
            <a:rPr lang="en-US" dirty="0"/>
            <a:t> Log para </a:t>
          </a:r>
          <a:r>
            <a:rPr lang="en-US" dirty="0" err="1"/>
            <a:t>mostrar</a:t>
          </a:r>
          <a:r>
            <a:rPr lang="en-US" dirty="0"/>
            <a:t> una variable</a:t>
          </a:r>
          <a:endParaRPr lang="el-GR" dirty="0"/>
        </a:p>
      </dgm:t>
    </dgm:pt>
    <dgm:pt modelId="{FDC00A72-7690-420F-95D1-DFFD5703BC34}" type="parTrans" cxnId="{725B1397-741E-4B94-B607-B0D0E7BD190B}">
      <dgm:prSet/>
      <dgm:spPr/>
      <dgm:t>
        <a:bodyPr/>
        <a:lstStyle/>
        <a:p>
          <a:endParaRPr lang="el-GR"/>
        </a:p>
      </dgm:t>
    </dgm:pt>
    <dgm:pt modelId="{CB403F28-D360-46B8-89B8-AA87BDB2C495}" type="sibTrans" cxnId="{725B1397-741E-4B94-B607-B0D0E7BD190B}">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6">
        <dgm:presLayoutVars>
          <dgm:bulletEnabled val="1"/>
        </dgm:presLayoutVars>
      </dgm:prSet>
      <dgm:spPr/>
    </dgm:pt>
    <dgm:pt modelId="{A3D729A4-5585-4D9B-8730-F8286EC1FC04}" type="pres">
      <dgm:prSet presAssocID="{30477B69-2F94-4910-B445-245EB5E581C2}" presName="sibTrans" presStyleCnt="0"/>
      <dgm:spPr/>
    </dgm:pt>
    <dgm:pt modelId="{122874C1-84E8-4D3E-9F0E-FB2EA04B5C06}" type="pres">
      <dgm:prSet presAssocID="{9563252D-4C39-418E-BA21-E2D3B4E68217}" presName="node" presStyleLbl="node1" presStyleIdx="1" presStyleCnt="6">
        <dgm:presLayoutVars>
          <dgm:bulletEnabled val="1"/>
        </dgm:presLayoutVars>
      </dgm:prSet>
      <dgm:spPr/>
    </dgm:pt>
    <dgm:pt modelId="{43CB30F4-76B8-4B34-A254-AF93AE9A186C}" type="pres">
      <dgm:prSet presAssocID="{3C80A512-39F5-437C-B57D-17631957F9F0}" presName="sibTrans" presStyleCnt="0"/>
      <dgm:spPr/>
    </dgm:pt>
    <dgm:pt modelId="{DC7DD2D4-DDE8-43E0-ACB4-D40A634F1860}" type="pres">
      <dgm:prSet presAssocID="{2255F7B8-51C1-4D3D-AA8C-F52FBE265525}" presName="node" presStyleLbl="node1" presStyleIdx="2" presStyleCnt="6">
        <dgm:presLayoutVars>
          <dgm:bulletEnabled val="1"/>
        </dgm:presLayoutVars>
      </dgm:prSet>
      <dgm:spPr/>
    </dgm:pt>
    <dgm:pt modelId="{EB526204-B129-4ECB-A7C1-B175439D1C1A}" type="pres">
      <dgm:prSet presAssocID="{962AEDB6-69B4-4D52-B20C-97038A967B67}" presName="sibTrans" presStyleCnt="0"/>
      <dgm:spPr/>
    </dgm:pt>
    <dgm:pt modelId="{71B9A2F4-CE46-46A5-8ABF-C92F13F565CE}" type="pres">
      <dgm:prSet presAssocID="{853E868B-F01C-44CF-A620-76F50588E316}" presName="node" presStyleLbl="node1" presStyleIdx="3" presStyleCnt="6">
        <dgm:presLayoutVars>
          <dgm:bulletEnabled val="1"/>
        </dgm:presLayoutVars>
      </dgm:prSet>
      <dgm:spPr/>
    </dgm:pt>
    <dgm:pt modelId="{485590DD-E95C-453B-A0B8-1943B632EE70}" type="pres">
      <dgm:prSet presAssocID="{43D152D3-BE1C-4F56-BF6A-B8BE501E9EB1}" presName="sibTrans" presStyleCnt="0"/>
      <dgm:spPr/>
    </dgm:pt>
    <dgm:pt modelId="{B633BF76-E4D7-4217-9224-BD24927F85AE}" type="pres">
      <dgm:prSet presAssocID="{4180578B-E352-4F33-9BC4-02AD1D9344CF}" presName="node" presStyleLbl="node1" presStyleIdx="4" presStyleCnt="6">
        <dgm:presLayoutVars>
          <dgm:bulletEnabled val="1"/>
        </dgm:presLayoutVars>
      </dgm:prSet>
      <dgm:spPr/>
    </dgm:pt>
    <dgm:pt modelId="{D9E30415-B202-4228-A7B0-7A6D367F7711}" type="pres">
      <dgm:prSet presAssocID="{87B8E8B1-D2FF-4A00-A45F-3A960AB0015E}" presName="sibTrans" presStyleCnt="0"/>
      <dgm:spPr/>
    </dgm:pt>
    <dgm:pt modelId="{0193833B-AB40-4C5F-BBF2-F8977B7CE815}" type="pres">
      <dgm:prSet presAssocID="{9F09032C-613F-4504-95D5-826EFDF35650}" presName="node" presStyleLbl="node1" presStyleIdx="5" presStyleCnt="6">
        <dgm:presLayoutVars>
          <dgm:bulletEnabled val="1"/>
        </dgm:presLayoutVars>
      </dgm:prSet>
      <dgm:spPr/>
    </dgm:pt>
  </dgm:ptLst>
  <dgm:cxnLst>
    <dgm:cxn modelId="{BE27DE18-4AA0-4FAD-BBC9-99D8E8BB7084}" type="presOf" srcId="{853E868B-F01C-44CF-A620-76F50588E316}" destId="{71B9A2F4-CE46-46A5-8ABF-C92F13F565CE}" srcOrd="0" destOrd="0" presId="urn:microsoft.com/office/officeart/2005/8/layout/default"/>
    <dgm:cxn modelId="{7DB24419-4064-4C7C-89B3-AE204A62BAEF}" type="presOf" srcId="{9563252D-4C39-418E-BA21-E2D3B4E68217}" destId="{122874C1-84E8-4D3E-9F0E-FB2EA04B5C06}" srcOrd="0" destOrd="0" presId="urn:microsoft.com/office/officeart/2005/8/layout/default"/>
    <dgm:cxn modelId="{0088C625-76A7-43CC-97B1-65CCF3820E7D}" type="presOf" srcId="{C95FC8E3-511B-49FC-BE7A-222E345CC1A8}" destId="{364C55E3-DD9E-4BF9-BEEA-BB801630D954}" srcOrd="0" destOrd="0" presId="urn:microsoft.com/office/officeart/2005/8/layout/default"/>
    <dgm:cxn modelId="{E4BEDF30-7A42-4E0F-BF8F-40B6FDF7FF02}" srcId="{0C401041-E03C-4661-9607-908B0A03F6F5}" destId="{2255F7B8-51C1-4D3D-AA8C-F52FBE265525}" srcOrd="2" destOrd="0" parTransId="{51ECB4D0-8912-4C18-8344-7051867A1204}" sibTransId="{962AEDB6-69B4-4D52-B20C-97038A967B67}"/>
    <dgm:cxn modelId="{8C3AC932-05F9-4BB0-B838-872F151C4404}" type="presOf" srcId="{9F09032C-613F-4504-95D5-826EFDF35650}" destId="{0193833B-AB40-4C5F-BBF2-F8977B7CE815}" srcOrd="0" destOrd="0" presId="urn:microsoft.com/office/officeart/2005/8/layout/default"/>
    <dgm:cxn modelId="{2324583D-CF52-44E4-B7DF-10FEC816C9EC}" srcId="{0C401041-E03C-4661-9607-908B0A03F6F5}" destId="{9563252D-4C39-418E-BA21-E2D3B4E68217}" srcOrd="1" destOrd="0" parTransId="{9771DA2F-9FE7-4D5A-9F1B-491EC9E5D945}" sibTransId="{3C80A512-39F5-437C-B57D-17631957F9F0}"/>
    <dgm:cxn modelId="{B9EE8B47-E9E2-45FA-AAB4-B22A968F194F}" type="presOf" srcId="{0C401041-E03C-4661-9607-908B0A03F6F5}" destId="{19028724-D1E1-4614-8076-49D4BC137DEF}" srcOrd="0" destOrd="0" presId="urn:microsoft.com/office/officeart/2005/8/layout/default"/>
    <dgm:cxn modelId="{45FAB36D-F952-4BEC-9EBB-D27C15F8788D}" type="presOf" srcId="{2255F7B8-51C1-4D3D-AA8C-F52FBE265525}" destId="{DC7DD2D4-DDE8-43E0-ACB4-D40A634F1860}" srcOrd="0" destOrd="0" presId="urn:microsoft.com/office/officeart/2005/8/layout/default"/>
    <dgm:cxn modelId="{F6A4138E-49A4-47DC-95BE-AD6F6D4A6C47}" srcId="{0C401041-E03C-4661-9607-908B0A03F6F5}" destId="{4180578B-E352-4F33-9BC4-02AD1D9344CF}" srcOrd="4" destOrd="0" parTransId="{15DE31C5-1F2E-45C4-84D0-6E75D5AD334B}" sibTransId="{87B8E8B1-D2FF-4A00-A45F-3A960AB0015E}"/>
    <dgm:cxn modelId="{725B1397-741E-4B94-B607-B0D0E7BD190B}" srcId="{0C401041-E03C-4661-9607-908B0A03F6F5}" destId="{9F09032C-613F-4504-95D5-826EFDF35650}" srcOrd="5" destOrd="0" parTransId="{FDC00A72-7690-420F-95D1-DFFD5703BC34}" sibTransId="{CB403F28-D360-46B8-89B8-AA87BDB2C495}"/>
    <dgm:cxn modelId="{DA776299-0083-43E4-AD5F-DD08185359A0}" type="presOf" srcId="{4180578B-E352-4F33-9BC4-02AD1D9344CF}" destId="{B633BF76-E4D7-4217-9224-BD24927F85AE}"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FC7DCED9-92C9-4BDB-832C-B0150571E15A}" srcId="{0C401041-E03C-4661-9607-908B0A03F6F5}" destId="{853E868B-F01C-44CF-A620-76F50588E316}" srcOrd="3" destOrd="0" parTransId="{7E7794F6-7036-4573-8322-EA185F85444E}" sibTransId="{43D152D3-BE1C-4F56-BF6A-B8BE501E9EB1}"/>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347C3DCF-81FC-48D0-B26C-93EBFBB2E7AB}" type="presParOf" srcId="{19028724-D1E1-4614-8076-49D4BC137DEF}" destId="{122874C1-84E8-4D3E-9F0E-FB2EA04B5C06}" srcOrd="2" destOrd="0" presId="urn:microsoft.com/office/officeart/2005/8/layout/default"/>
    <dgm:cxn modelId="{0FEEB9B4-FDC8-420D-A4BC-0A0D203FF754}" type="presParOf" srcId="{19028724-D1E1-4614-8076-49D4BC137DEF}" destId="{43CB30F4-76B8-4B34-A254-AF93AE9A186C}" srcOrd="3" destOrd="0" presId="urn:microsoft.com/office/officeart/2005/8/layout/default"/>
    <dgm:cxn modelId="{20AC41DC-34DF-40E3-B6EF-4EDFC20ADDC3}" type="presParOf" srcId="{19028724-D1E1-4614-8076-49D4BC137DEF}" destId="{DC7DD2D4-DDE8-43E0-ACB4-D40A634F1860}" srcOrd="4" destOrd="0" presId="urn:microsoft.com/office/officeart/2005/8/layout/default"/>
    <dgm:cxn modelId="{5EC3132E-E7DE-49BF-BF39-5949130EADB2}" type="presParOf" srcId="{19028724-D1E1-4614-8076-49D4BC137DEF}" destId="{EB526204-B129-4ECB-A7C1-B175439D1C1A}" srcOrd="5" destOrd="0" presId="urn:microsoft.com/office/officeart/2005/8/layout/default"/>
    <dgm:cxn modelId="{910FD1A9-D630-40EE-843F-99CA57EC6BEF}" type="presParOf" srcId="{19028724-D1E1-4614-8076-49D4BC137DEF}" destId="{71B9A2F4-CE46-46A5-8ABF-C92F13F565CE}" srcOrd="6" destOrd="0" presId="urn:microsoft.com/office/officeart/2005/8/layout/default"/>
    <dgm:cxn modelId="{F9D8D6C3-CF0C-4F18-8934-E55477C1D0E5}" type="presParOf" srcId="{19028724-D1E1-4614-8076-49D4BC137DEF}" destId="{485590DD-E95C-453B-A0B8-1943B632EE70}" srcOrd="7" destOrd="0" presId="urn:microsoft.com/office/officeart/2005/8/layout/default"/>
    <dgm:cxn modelId="{B2872C32-8698-443B-A024-EC091F0553E4}" type="presParOf" srcId="{19028724-D1E1-4614-8076-49D4BC137DEF}" destId="{B633BF76-E4D7-4217-9224-BD24927F85AE}" srcOrd="8" destOrd="0" presId="urn:microsoft.com/office/officeart/2005/8/layout/default"/>
    <dgm:cxn modelId="{CA86E0E7-0D43-4154-B6A3-E8890AC135EA}" type="presParOf" srcId="{19028724-D1E1-4614-8076-49D4BC137DEF}" destId="{D9E30415-B202-4228-A7B0-7A6D367F7711}" srcOrd="9" destOrd="0" presId="urn:microsoft.com/office/officeart/2005/8/layout/default"/>
    <dgm:cxn modelId="{C3EE9137-823E-4225-B024-7C3D21DF69C0}" type="presParOf" srcId="{19028724-D1E1-4614-8076-49D4BC137DEF}" destId="{0193833B-AB40-4C5F-BBF2-F8977B7CE81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0" y="355096"/>
          <a:ext cx="2974424" cy="17846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Explicar cómo un ordenador almacena datos en la RAM</a:t>
          </a:r>
          <a:endParaRPr lang="el-GR" sz="2800" kern="1200" dirty="0"/>
        </a:p>
      </dsp:txBody>
      <dsp:txXfrm>
        <a:off x="0" y="355096"/>
        <a:ext cx="2974424" cy="1784654"/>
      </dsp:txXfrm>
    </dsp:sp>
    <dsp:sp modelId="{122874C1-84E8-4D3E-9F0E-FB2EA04B5C06}">
      <dsp:nvSpPr>
        <dsp:cNvPr id="0" name=""/>
        <dsp:cNvSpPr/>
      </dsp:nvSpPr>
      <dsp:spPr>
        <a:xfrm>
          <a:off x="3271867" y="355096"/>
          <a:ext cx="2974424" cy="1784654"/>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Explicar</a:t>
          </a:r>
          <a:r>
            <a:rPr lang="en-US" sz="2800" kern="1200" dirty="0"/>
            <a:t> </a:t>
          </a:r>
          <a:r>
            <a:rPr lang="en-US" sz="2800" kern="1200" dirty="0" err="1"/>
            <a:t>qué</a:t>
          </a:r>
          <a:r>
            <a:rPr lang="en-US" sz="2800" kern="1200" dirty="0"/>
            <a:t> es una variable</a:t>
          </a:r>
          <a:endParaRPr lang="el-GR" sz="2800" kern="1200" dirty="0"/>
        </a:p>
      </dsp:txBody>
      <dsp:txXfrm>
        <a:off x="3271867" y="355096"/>
        <a:ext cx="2974424" cy="1784654"/>
      </dsp:txXfrm>
    </dsp:sp>
    <dsp:sp modelId="{DC7DD2D4-DDE8-43E0-ACB4-D40A634F1860}">
      <dsp:nvSpPr>
        <dsp:cNvPr id="0" name=""/>
        <dsp:cNvSpPr/>
      </dsp:nvSpPr>
      <dsp:spPr>
        <a:xfrm>
          <a:off x="6543734" y="355096"/>
          <a:ext cx="2974424" cy="1784654"/>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Cómo</a:t>
          </a:r>
          <a:r>
            <a:rPr lang="en-US" sz="2800" kern="1200" dirty="0"/>
            <a:t> </a:t>
          </a:r>
          <a:r>
            <a:rPr lang="en-US" sz="2800" kern="1200" dirty="0" err="1"/>
            <a:t>nombrar</a:t>
          </a:r>
          <a:r>
            <a:rPr lang="en-US" sz="2800" kern="1200" dirty="0"/>
            <a:t> una variable</a:t>
          </a:r>
          <a:endParaRPr lang="el-GR" sz="2800" kern="1200" dirty="0"/>
        </a:p>
      </dsp:txBody>
      <dsp:txXfrm>
        <a:off x="6543734" y="355096"/>
        <a:ext cx="2974424" cy="1784654"/>
      </dsp:txXfrm>
    </dsp:sp>
    <dsp:sp modelId="{71B9A2F4-CE46-46A5-8ABF-C92F13F565CE}">
      <dsp:nvSpPr>
        <dsp:cNvPr id="0" name=""/>
        <dsp:cNvSpPr/>
      </dsp:nvSpPr>
      <dsp:spPr>
        <a:xfrm>
          <a:off x="0" y="2437193"/>
          <a:ext cx="2974424" cy="1784654"/>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Asignar</a:t>
          </a:r>
          <a:r>
            <a:rPr lang="en-US" sz="2800" kern="1200" dirty="0"/>
            <a:t> un valor a una variable</a:t>
          </a:r>
          <a:endParaRPr lang="el-GR" sz="2800" kern="1200" dirty="0"/>
        </a:p>
      </dsp:txBody>
      <dsp:txXfrm>
        <a:off x="0" y="2437193"/>
        <a:ext cx="2974424" cy="1784654"/>
      </dsp:txXfrm>
    </dsp:sp>
    <dsp:sp modelId="{B633BF76-E4D7-4217-9224-BD24927F85AE}">
      <dsp:nvSpPr>
        <dsp:cNvPr id="0" name=""/>
        <dsp:cNvSpPr/>
      </dsp:nvSpPr>
      <dsp:spPr>
        <a:xfrm>
          <a:off x="3271867" y="2437193"/>
          <a:ext cx="2974424" cy="1784654"/>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Usar </a:t>
          </a:r>
          <a:r>
            <a:rPr lang="en-US" sz="2800" kern="1200" dirty="0" err="1"/>
            <a:t>operadores</a:t>
          </a:r>
          <a:r>
            <a:rPr lang="en-US" sz="2800" kern="1200" dirty="0"/>
            <a:t> </a:t>
          </a:r>
          <a:r>
            <a:rPr lang="en-US" sz="2800" kern="1200" dirty="0" err="1"/>
            <a:t>matemáticos</a:t>
          </a:r>
          <a:endParaRPr lang="el-GR" sz="2800" kern="1200" dirty="0"/>
        </a:p>
      </dsp:txBody>
      <dsp:txXfrm>
        <a:off x="3271867" y="2437193"/>
        <a:ext cx="2974424" cy="1784654"/>
      </dsp:txXfrm>
    </dsp:sp>
    <dsp:sp modelId="{0193833B-AB40-4C5F-BBF2-F8977B7CE815}">
      <dsp:nvSpPr>
        <dsp:cNvPr id="0" name=""/>
        <dsp:cNvSpPr/>
      </dsp:nvSpPr>
      <dsp:spPr>
        <a:xfrm>
          <a:off x="6543734" y="2437193"/>
          <a:ext cx="2974424" cy="178465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Usar el </a:t>
          </a:r>
          <a:r>
            <a:rPr lang="en-US" sz="2800" kern="1200" dirty="0" err="1"/>
            <a:t>comando</a:t>
          </a:r>
          <a:r>
            <a:rPr lang="en-US" sz="2800" kern="1200" dirty="0"/>
            <a:t> Log para </a:t>
          </a:r>
          <a:r>
            <a:rPr lang="en-US" sz="2800" kern="1200" dirty="0" err="1"/>
            <a:t>mostrar</a:t>
          </a:r>
          <a:r>
            <a:rPr lang="en-US" sz="2800" kern="1200" dirty="0"/>
            <a:t> una variable</a:t>
          </a:r>
          <a:endParaRPr lang="el-GR" sz="2800" kern="1200" dirty="0"/>
        </a:p>
      </dsp:txBody>
      <dsp:txXfrm>
        <a:off x="6543734" y="2437193"/>
        <a:ext cx="2974424" cy="1784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7/3/2021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‹Nº›</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s-ES" sz="1800" dirty="0">
                <a:effectLst/>
                <a:latin typeface="Verdana" panose="020B0604030504040204" pitchFamily="34" charset="0"/>
                <a:ea typeface="Calibri" panose="020F0502020204030204" pitchFamily="34" charset="0"/>
                <a:cs typeface="Times New Roman" panose="02020603050405020304" pitchFamily="18" charset="0"/>
              </a:rPr>
              <a:t>Imagínate que vives en una calle con varios millones de casas seguidas; cada casa tiene su dirección que comienza en el número 1 y termina con el número de la última casa; para poder localizar a un amigo que vive en esa calle es necesario conocer el número de la casa; así que tenemos por un lado un número de casa y por otro el amigo que vive en esa casa</a:t>
            </a:r>
          </a:p>
          <a:p>
            <a:endParaRPr lang="en-US" dirty="0">
              <a:solidFill>
                <a:schemeClr val="tx1"/>
              </a:solidFill>
            </a:endParaRPr>
          </a:p>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La memoria central de la computadora funciona de la misma manera. Hay muchas casas cada una con su dirección y un "residente" dentro de cada casa. Esta dirección se denomina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dirección de memoria</a:t>
            </a:r>
            <a:r>
              <a:rPr lang="es-ES" sz="1800" dirty="0">
                <a:effectLst/>
                <a:latin typeface="Verdana" panose="020B0604030504040204" pitchFamily="34" charset="0"/>
                <a:ea typeface="Calibri" panose="020F0502020204030204" pitchFamily="34" charset="0"/>
                <a:cs typeface="Times New Roman" panose="02020603050405020304" pitchFamily="18" charset="0"/>
              </a:rPr>
              <a:t> y al “residente” se le llama contenido. En el ordenador muchas veces el "residente" (que llamaremos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variable</a:t>
            </a:r>
            <a:r>
              <a:rPr lang="es-ES" sz="1800" dirty="0">
                <a:effectLst/>
                <a:latin typeface="Verdana" panose="020B0604030504040204" pitchFamily="34" charset="0"/>
                <a:ea typeface="Calibri" panose="020F0502020204030204" pitchFamily="34" charset="0"/>
                <a:cs typeface="Times New Roman" panose="02020603050405020304" pitchFamily="18" charset="0"/>
              </a:rPr>
              <a:t>) necesita varis casas para poder tener hueco.</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64051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En programación un comentario es una explicación o anotación que se escribe en el código fuente de un programa. Se agregan con el propósito de hacer que el código fuente sea más fácil de entender para los humanos y generalmente son ignorados por compiladores e intérpretes. La sintaxis de los comentarios en varios lenguajes de programación varía considerablemente. </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En B4X, los comentarios se insertan poniendo el carácter ' (comilla simple) antes del comentario. Ese carácter hace que se ignore todo lo que viene a continuación. Generalmente, los comentarios se suelen poner en lugares donde es importante recordar lo que se está haciendo. Los comentarios se distinguen fácilmente en el código por el color verde que les da el entorno de programación (IDE).</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3373238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s-ES" sz="1800" dirty="0">
                <a:effectLst/>
                <a:latin typeface="Verdana" panose="020B0604030504040204" pitchFamily="34" charset="0"/>
                <a:ea typeface="Calibri" panose="020F0502020204030204" pitchFamily="34" charset="0"/>
                <a:cs typeface="Times New Roman" panose="02020603050405020304" pitchFamily="18" charset="0"/>
              </a:rPr>
              <a:t>Cuando se programa se suelen producir errores. Generalmente, los errores en la programación se dividen en dos categorías: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sintácticos</a:t>
            </a:r>
            <a:r>
              <a:rPr lang="es-ES" sz="1800" dirty="0">
                <a:effectLst/>
                <a:latin typeface="Verdana" panose="020B0604030504040204" pitchFamily="34" charset="0"/>
                <a:ea typeface="Calibri" panose="020F0502020204030204" pitchFamily="34" charset="0"/>
                <a:cs typeface="Times New Roman" panose="02020603050405020304" pitchFamily="18" charset="0"/>
              </a:rPr>
              <a:t> y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lógicos</a:t>
            </a:r>
            <a:r>
              <a:rPr lang="es-ES" sz="1800" dirty="0">
                <a:effectLst/>
                <a:latin typeface="Verdana" panose="020B0604030504040204" pitchFamily="34" charset="0"/>
                <a:ea typeface="Calibri" panose="020F0502020204030204" pitchFamily="34" charset="0"/>
                <a:cs typeface="Times New Roman" panose="02020603050405020304" pitchFamily="18" charset="0"/>
              </a:rPr>
              <a:t>. Por ahora trataremos los errores de sintaxis que son reconocidos por el lenguaje de programación y los indicaremos en la pantalla de logs. Para acceder a la pantalla de Logs, debemos hacer clic en la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pestaña de</a:t>
            </a:r>
            <a:r>
              <a:rPr lang="es-ES" sz="1800" dirty="0">
                <a:effectLst/>
                <a:latin typeface="Verdana" panose="020B0604030504040204" pitchFamily="34" charset="0"/>
                <a:ea typeface="Calibri" panose="020F0502020204030204" pitchFamily="34" charset="0"/>
                <a:cs typeface="Times New Roman" panose="02020603050405020304" pitchFamily="18" charset="0"/>
              </a:rPr>
              <a:t>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Log</a:t>
            </a:r>
            <a:r>
              <a:rPr lang="es-ES" sz="1800" dirty="0">
                <a:effectLst/>
                <a:latin typeface="Verdana" panose="020B0604030504040204" pitchFamily="34" charset="0"/>
                <a:ea typeface="Calibri" panose="020F0502020204030204" pitchFamily="34" charset="0"/>
                <a:cs typeface="Times New Roman" panose="02020603050405020304" pitchFamily="18" charset="0"/>
              </a:rPr>
              <a:t> en la parte inferior derecha.</a:t>
            </a:r>
          </a:p>
          <a:p>
            <a:endParaRPr lang="en-US" dirty="0"/>
          </a:p>
          <a:p>
            <a:r>
              <a:rPr lang="es-ES" sz="1800" dirty="0">
                <a:effectLst/>
                <a:latin typeface="Verdana" panose="020B0604030504040204" pitchFamily="34" charset="0"/>
                <a:ea typeface="Calibri" panose="020F0502020204030204" pitchFamily="34" charset="0"/>
                <a:cs typeface="Times New Roman" panose="02020603050405020304" pitchFamily="18" charset="0"/>
              </a:rPr>
              <a:t>La pantalla de Logs está dividida en dos zonas; en la superior se muestran los errores y en la inferior los mensajes generador por el propio lenguaje B4J o bien aquella información que nosotros hemos dicho que queremos mostrar con la función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Log()</a:t>
            </a:r>
            <a:r>
              <a:rPr lang="es-ES" sz="1800" dirty="0">
                <a:effectLst/>
                <a:latin typeface="Verdana" panose="020B0604030504040204" pitchFamily="34" charset="0"/>
                <a:ea typeface="Calibri" panose="020F0502020204030204" pitchFamily="34" charset="0"/>
                <a:cs typeface="Times New Roman" panose="02020603050405020304" pitchFamily="18" charset="0"/>
              </a:rPr>
              <a:t>. El uso de la función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Log ()</a:t>
            </a:r>
            <a:r>
              <a:rPr lang="es-ES" sz="1800" dirty="0">
                <a:effectLst/>
                <a:latin typeface="Verdana" panose="020B0604030504040204" pitchFamily="34" charset="0"/>
                <a:ea typeface="Calibri" panose="020F0502020204030204" pitchFamily="34" charset="0"/>
                <a:cs typeface="Times New Roman" panose="02020603050405020304" pitchFamily="18" charset="0"/>
              </a:rPr>
              <a:t> te ayuda a mostrar mensajes mientras se ejecuta un programa, así como valores de variables para ayudar a controlar el correcto funcionamiento del programa.</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3665919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Una cadena se declara como las otras variables usando la declaración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 sz="1800" b="1" dirty="0">
                <a:effectLst/>
                <a:latin typeface="Verdana" panose="020B060403050404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La asignación de valor a una cadena se puede hacer con el símbolo = o leyendo un valor que escribe el usuario (algo que veremos más adelante).</a:t>
            </a:r>
          </a:p>
          <a:p>
            <a:pPr>
              <a:lnSpc>
                <a:spcPct val="107000"/>
              </a:lnSpc>
              <a:spcBef>
                <a:spcPts val="600"/>
              </a:spcBef>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También podemos unir dos cadena usando el carácter &amp;</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19</a:t>
            </a:fld>
            <a:endParaRPr lang="el-GR"/>
          </a:p>
        </p:txBody>
      </p:sp>
    </p:spTree>
    <p:extLst>
      <p:ext uri="{BB962C8B-B14F-4D97-AF65-F5344CB8AC3E}">
        <p14:creationId xmlns:p14="http://schemas.microsoft.com/office/powerpoint/2010/main" val="153933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20</a:t>
            </a:fld>
            <a:endParaRPr lang="el-GR"/>
          </a:p>
        </p:txBody>
      </p:sp>
    </p:spTree>
    <p:extLst>
      <p:ext uri="{BB962C8B-B14F-4D97-AF65-F5344CB8AC3E}">
        <p14:creationId xmlns:p14="http://schemas.microsoft.com/office/powerpoint/2010/main" val="1694272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21</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s-ES" dirty="0"/>
              <a:t>Cuando escribimos un programa, nombramos las variables, y cuando nos preguntamos cómo funciona el programa, pensamos en términos de los nombres de las variables.</a:t>
            </a:r>
          </a:p>
          <a:p>
            <a:endParaRPr lang="es-ES" dirty="0"/>
          </a:p>
          <a:p>
            <a:r>
              <a:rPr lang="es-ES" dirty="0"/>
              <a:t>Pero cuando se ejecuta un programa, la computadora accede y manipula todos los datos por sus direcciones de memoria. El compilador tiene la tarea de asignar cada nombre de variable a su dirección de memoria única, y es esa dirección la que se incorpora al código de la máquina. Pero el lugar donde se colocan las variables en la memoria se deja en manos del lenguaje de programación.</a:t>
            </a:r>
          </a:p>
          <a:p>
            <a:endParaRPr lang="es-ES" dirty="0"/>
          </a:p>
          <a:p>
            <a:r>
              <a:rPr lang="es-ES" dirty="0"/>
              <a:t>Así pues, una variable es una ubicación con nombre en la memoria RAM que tiene tres características: un nombre, un contenido y una dirección de memoria. Aunque el nombre de una variable se elimina durante la compilación, el nombre todavía tiene un significado en el programa, ya sea la dirección de la variable o su contenido, y ese significado está determinado por el lugar donde aparece el nombre en una sentencia del programa.</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2244872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710465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2336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Normalmente en un problema de programación encontramos las variables en el enunciado del problema con la ayuda de palabras clave como: Leer, Registrar, Preguntar, Aceptar, Introducir, etc.</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La información que debemos mostrar está formada por todos los elementos que necesitamos calcular tras procesar nuestros datos. Normalmente los encontramos en el enunciado del problema mediante palabras clave como: calcular, mostrar, escribir, contar, convertir, etc.</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206556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s-ES" dirty="0"/>
              <a:t>En negrita marcamos los tipos que necesitamos en nuestros temas.</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2795252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latin typeface="Verdana" panose="020B0604030504040204" pitchFamily="34" charset="0"/>
                <a:ea typeface="Verdana" panose="020B0604030504040204" pitchFamily="34" charset="0"/>
              </a:rPr>
              <a:t>Es una buena práctica nombrar las variables que comienzan </a:t>
            </a:r>
            <a:r>
              <a:rPr lang="es-ES" sz="1200" b="1" dirty="0">
                <a:latin typeface="Verdana" panose="020B0604030504040204" pitchFamily="34" charset="0"/>
                <a:ea typeface="Verdana" panose="020B0604030504040204" pitchFamily="34" charset="0"/>
              </a:rPr>
              <a:t>con 3 letras pequeñas </a:t>
            </a:r>
            <a:r>
              <a:rPr lang="es-ES" sz="1200" dirty="0">
                <a:latin typeface="Verdana" panose="020B0604030504040204" pitchFamily="34" charset="0"/>
                <a:ea typeface="Verdana" panose="020B0604030504040204" pitchFamily="34" charset="0"/>
              </a:rPr>
              <a:t>que indican </a:t>
            </a:r>
            <a:r>
              <a:rPr lang="es-ES" sz="1200" b="1" dirty="0">
                <a:latin typeface="Verdana" panose="020B0604030504040204" pitchFamily="34" charset="0"/>
                <a:ea typeface="Verdana" panose="020B0604030504040204" pitchFamily="34" charset="0"/>
              </a:rPr>
              <a:t>el tipo de variable </a:t>
            </a:r>
            <a:r>
              <a:rPr lang="es-ES" sz="1200" dirty="0">
                <a:latin typeface="Verdana" panose="020B0604030504040204" pitchFamily="34" charset="0"/>
                <a:ea typeface="Verdana" panose="020B0604030504040204" pitchFamily="34" charset="0"/>
              </a:rPr>
              <a:t>y continuar con 1 letra mayúscula y una palabra significativa.</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350301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Verdana" panose="020B0604030504040204" pitchFamily="34" charset="0"/>
                <a:ea typeface="Calibri" panose="020F0502020204030204" pitchFamily="34" charset="0"/>
                <a:cs typeface="Times New Roman" panose="02020603050405020304" pitchFamily="18" charset="0"/>
              </a:rPr>
              <a:t>En B4X, para usar una variable, primero debemos informar al lenguaje de su existencia para que le asigne espacio en la memoria del ordenador para almacenar su valor.</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La declaración de variables comienza con la palabra clave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Private</a:t>
            </a:r>
            <a:r>
              <a:rPr lang="es-ES" sz="1800" dirty="0">
                <a:effectLst/>
                <a:latin typeface="Verdana" panose="020B0604030504040204" pitchFamily="34" charset="0"/>
                <a:ea typeface="Calibri" panose="020F0502020204030204" pitchFamily="34" charset="0"/>
                <a:cs typeface="Times New Roman" panose="02020603050405020304" pitchFamily="18" charset="0"/>
              </a:rPr>
              <a:t> o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Public</a:t>
            </a:r>
            <a:r>
              <a:rPr lang="es-ES"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Private</a:t>
            </a:r>
            <a:r>
              <a:rPr lang="es-ES" sz="1800" dirty="0">
                <a:effectLst/>
                <a:latin typeface="Verdana" panose="020B0604030504040204" pitchFamily="34" charset="0"/>
                <a:ea typeface="Calibri" panose="020F0502020204030204" pitchFamily="34" charset="0"/>
                <a:cs typeface="Times New Roman" panose="02020603050405020304" pitchFamily="18" charset="0"/>
              </a:rPr>
              <a:t> significa que la variable se conoce solo en el espacio específico declarado y ningún otro programa o subprograma conoce su existencia y, por lo tanto, el valor que contiene.</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En cambio, una declaración de variable que comienza con la palabra clave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Public</a:t>
            </a:r>
            <a:r>
              <a:rPr lang="es-ES" sz="1800" dirty="0">
                <a:effectLst/>
                <a:latin typeface="Verdana" panose="020B0604030504040204" pitchFamily="34" charset="0"/>
                <a:ea typeface="Calibri" panose="020F0502020204030204" pitchFamily="34" charset="0"/>
                <a:cs typeface="Times New Roman" panose="02020603050405020304" pitchFamily="18" charset="0"/>
              </a:rPr>
              <a:t> puede ser conocida por otros programas, subprogramas o clases, etc. </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847351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 sz="1200" dirty="0">
                <a:effectLst/>
                <a:latin typeface="Verdana" panose="020B0604030504040204" pitchFamily="34" charset="0"/>
                <a:ea typeface="Calibri" panose="020F0502020204030204" pitchFamily="34" charset="0"/>
                <a:cs typeface="Times New Roman" panose="02020603050405020304" pitchFamily="18" charset="0"/>
              </a:rPr>
              <a:t>La declaración de variables comienza con la palabra clave </a:t>
            </a:r>
            <a:r>
              <a:rPr lang="es-ES" sz="1200" b="1" dirty="0" err="1">
                <a:effectLst/>
                <a:latin typeface="Verdana" panose="020B0604030504040204" pitchFamily="34" charset="0"/>
                <a:ea typeface="Calibri" panose="020F0502020204030204" pitchFamily="34" charset="0"/>
                <a:cs typeface="Times New Roman" panose="02020603050405020304" pitchFamily="18" charset="0"/>
              </a:rPr>
              <a:t>Private</a:t>
            </a:r>
            <a:r>
              <a:rPr lang="es-ES" sz="1200" dirty="0">
                <a:effectLst/>
                <a:latin typeface="Verdana" panose="020B0604030504040204" pitchFamily="34" charset="0"/>
                <a:ea typeface="Calibri" panose="020F0502020204030204" pitchFamily="34" charset="0"/>
                <a:cs typeface="Times New Roman" panose="02020603050405020304" pitchFamily="18" charset="0"/>
              </a:rPr>
              <a:t> o </a:t>
            </a:r>
            <a:r>
              <a:rPr lang="es-ES" sz="1200" b="1" dirty="0" err="1">
                <a:effectLst/>
                <a:latin typeface="Verdana" panose="020B0604030504040204" pitchFamily="34" charset="0"/>
                <a:ea typeface="Calibri" panose="020F0502020204030204" pitchFamily="34" charset="0"/>
                <a:cs typeface="Times New Roman" panose="02020603050405020304" pitchFamily="18" charset="0"/>
              </a:rPr>
              <a:t>Public</a:t>
            </a:r>
            <a:r>
              <a:rPr lang="es-ES" sz="12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s-ES" sz="1200" b="1"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200" b="1" dirty="0" err="1">
                <a:effectLst/>
                <a:latin typeface="Verdana" panose="020B0604030504040204" pitchFamily="34" charset="0"/>
                <a:ea typeface="Calibri" panose="020F0502020204030204" pitchFamily="34" charset="0"/>
                <a:cs typeface="Times New Roman" panose="02020603050405020304" pitchFamily="18" charset="0"/>
              </a:rPr>
              <a:t>Private</a:t>
            </a:r>
            <a:r>
              <a:rPr lang="es-ES" sz="1200" dirty="0">
                <a:effectLst/>
                <a:latin typeface="Verdana" panose="020B0604030504040204" pitchFamily="34" charset="0"/>
                <a:ea typeface="Calibri" panose="020F0502020204030204" pitchFamily="34" charset="0"/>
                <a:cs typeface="Times New Roman" panose="02020603050405020304" pitchFamily="18" charset="0"/>
              </a:rPr>
              <a:t> significa que la variable se conoce solo en el espacio específico declarado y ningún otro programa o subprograma conoce su existencia y, por lo tanto, el valor que contiene.</a:t>
            </a:r>
          </a:p>
          <a:p>
            <a:pPr algn="just">
              <a:lnSpc>
                <a:spcPct val="107000"/>
              </a:lnSpc>
              <a:spcAft>
                <a:spcPts val="800"/>
              </a:spcAft>
            </a:pPr>
            <a:endParaRPr lang="es-ES" sz="12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200" dirty="0">
                <a:effectLst/>
                <a:latin typeface="Verdana" panose="020B0604030504040204" pitchFamily="34" charset="0"/>
                <a:ea typeface="Calibri" panose="020F0502020204030204" pitchFamily="34" charset="0"/>
                <a:cs typeface="Times New Roman" panose="02020603050405020304" pitchFamily="18" charset="0"/>
              </a:rPr>
              <a:t>En cambio, una declaración de variable que comienza con la palabra clave </a:t>
            </a:r>
            <a:r>
              <a:rPr lang="es-ES" sz="1200" b="1" dirty="0" err="1">
                <a:effectLst/>
                <a:latin typeface="Verdana" panose="020B0604030504040204" pitchFamily="34" charset="0"/>
                <a:ea typeface="Calibri" panose="020F0502020204030204" pitchFamily="34" charset="0"/>
                <a:cs typeface="Times New Roman" panose="02020603050405020304" pitchFamily="18" charset="0"/>
              </a:rPr>
              <a:t>Public</a:t>
            </a:r>
            <a:r>
              <a:rPr lang="es-ES" sz="1200" dirty="0">
                <a:effectLst/>
                <a:latin typeface="Verdana" panose="020B0604030504040204" pitchFamily="34" charset="0"/>
                <a:ea typeface="Calibri" panose="020F0502020204030204" pitchFamily="34" charset="0"/>
                <a:cs typeface="Times New Roman" panose="02020603050405020304" pitchFamily="18" charset="0"/>
              </a:rPr>
              <a:t> puede ser conocida por otros programas, subprogramas o clases, etc. </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3424886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err="1"/>
              <a:t>Profesor</a:t>
            </a:r>
            <a:r>
              <a:rPr lang="en-US" dirty="0"/>
              <a:t>: </a:t>
            </a:r>
          </a:p>
          <a:p>
            <a:pPr algn="r"/>
            <a:r>
              <a:rPr lang="en-US" dirty="0" err="1"/>
              <a:t>Fecha</a:t>
            </a:r>
            <a:r>
              <a:rPr lang="en-US" dirty="0"/>
              <a:t>: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7/3/2021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7/3/2021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7/3/2021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7/3/2021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838200" y="136526"/>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7/3/2021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7/3/2021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7/3/2021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7/3/2021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7/3/2021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unsplash.com/photos/iGLLtLINSkw"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hyperlink" Target="https://unsplash.com/photos/gySMaocSdqs" TargetMode="External"/><Relationship Id="rId4" Type="http://schemas.openxmlformats.org/officeDocument/2006/relationships/hyperlink" Target="https://unsplash.com/photos/uq2E2V4LhC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err="1"/>
              <a:t>Programando</a:t>
            </a:r>
            <a:r>
              <a:rPr lang="en-US" dirty="0"/>
              <a:t> con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4</a:t>
            </a:r>
            <a:r>
              <a:rPr lang="el-GR"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Variables y </a:t>
            </a:r>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Tipos</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Feb 2021</a:t>
            </a:r>
            <a:endParaRPr lang="el-GR" sz="2400" dirty="0"/>
          </a:p>
        </p:txBody>
      </p:sp>
      <p:pic>
        <p:nvPicPr>
          <p:cNvPr id="7" name="Εικόνα 6">
            <a:hlinkClick r:id="rId2"/>
            <a:extLst>
              <a:ext uri="{FF2B5EF4-FFF2-40B4-BE49-F238E27FC236}">
                <a16:creationId xmlns:a16="http://schemas.microsoft.com/office/drawing/2014/main" id="{C839C57B-1F5B-45C1-9BBD-61037B48824A}"/>
              </a:ext>
            </a:extLst>
          </p:cNvPr>
          <p:cNvPicPr/>
          <p:nvPr/>
        </p:nvPicPr>
        <p:blipFill>
          <a:blip r:embed="rId3">
            <a:extLst>
              <a:ext uri="{28A0092B-C50C-407E-A947-70E740481C1C}">
                <a14:useLocalDpi xmlns:a14="http://schemas.microsoft.com/office/drawing/2010/main" val="0"/>
              </a:ext>
            </a:extLst>
          </a:blip>
          <a:stretch>
            <a:fillRect/>
          </a:stretch>
        </p:blipFill>
        <p:spPr>
          <a:xfrm>
            <a:off x="143607" y="6446594"/>
            <a:ext cx="838200" cy="295275"/>
          </a:xfrm>
          <a:prstGeom prst="rect">
            <a:avLst/>
          </a:prstGeom>
        </p:spPr>
      </p:pic>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8CF2403-1234-4440-BCC6-44CFFBB57FDA}"/>
              </a:ext>
            </a:extLst>
          </p:cNvPr>
          <p:cNvSpPr>
            <a:spLocks noGrp="1"/>
          </p:cNvSpPr>
          <p:nvPr>
            <p:ph type="title"/>
          </p:nvPr>
        </p:nvSpPr>
        <p:spPr>
          <a:xfrm>
            <a:off x="838199" y="136526"/>
            <a:ext cx="10861713" cy="866652"/>
          </a:xfrm>
        </p:spPr>
        <p:txBody>
          <a:bodyPr>
            <a:normAutofit fontScale="90000"/>
          </a:bodyPr>
          <a:lstStyle/>
          <a:p>
            <a:r>
              <a:rPr lang="en-US" dirty="0"/>
              <a:t>¿Son </a:t>
            </a:r>
            <a:r>
              <a:rPr lang="en-US" dirty="0" err="1"/>
              <a:t>correctos</a:t>
            </a:r>
            <a:r>
              <a:rPr lang="en-US" dirty="0"/>
              <a:t> los </a:t>
            </a:r>
            <a:r>
              <a:rPr lang="en-US" dirty="0" err="1"/>
              <a:t>siguientes</a:t>
            </a:r>
            <a:r>
              <a:rPr lang="en-US" dirty="0"/>
              <a:t> </a:t>
            </a:r>
            <a:r>
              <a:rPr lang="en-US" dirty="0" err="1"/>
              <a:t>nombres</a:t>
            </a:r>
            <a:r>
              <a:rPr lang="en-US" dirty="0"/>
              <a:t> de variables?</a:t>
            </a:r>
            <a:endParaRPr lang="el-GR" dirty="0"/>
          </a:p>
        </p:txBody>
      </p:sp>
      <p:graphicFrame>
        <p:nvGraphicFramePr>
          <p:cNvPr id="3" name="Πίνακας 2">
            <a:extLst>
              <a:ext uri="{FF2B5EF4-FFF2-40B4-BE49-F238E27FC236}">
                <a16:creationId xmlns:a16="http://schemas.microsoft.com/office/drawing/2014/main" id="{8C0E524A-5F37-4171-A29B-D4B1148E9AED}"/>
              </a:ext>
            </a:extLst>
          </p:cNvPr>
          <p:cNvGraphicFramePr>
            <a:graphicFrameLocks noGrp="1"/>
          </p:cNvGraphicFramePr>
          <p:nvPr>
            <p:extLst>
              <p:ext uri="{D42A27DB-BD31-4B8C-83A1-F6EECF244321}">
                <p14:modId xmlns:p14="http://schemas.microsoft.com/office/powerpoint/2010/main" val="2300112677"/>
              </p:ext>
            </p:extLst>
          </p:nvPr>
        </p:nvGraphicFramePr>
        <p:xfrm>
          <a:off x="1778087" y="1358026"/>
          <a:ext cx="8350651" cy="5061364"/>
        </p:xfrm>
        <a:graphic>
          <a:graphicData uri="http://schemas.openxmlformats.org/drawingml/2006/table">
            <a:tbl>
              <a:tblPr firstRow="1" firstCol="1" bandRow="1"/>
              <a:tblGrid>
                <a:gridCol w="2783215">
                  <a:extLst>
                    <a:ext uri="{9D8B030D-6E8A-4147-A177-3AD203B41FA5}">
                      <a16:colId xmlns:a16="http://schemas.microsoft.com/office/drawing/2014/main" val="807311772"/>
                    </a:ext>
                  </a:extLst>
                </a:gridCol>
                <a:gridCol w="2783215">
                  <a:extLst>
                    <a:ext uri="{9D8B030D-6E8A-4147-A177-3AD203B41FA5}">
                      <a16:colId xmlns:a16="http://schemas.microsoft.com/office/drawing/2014/main" val="1647788047"/>
                    </a:ext>
                  </a:extLst>
                </a:gridCol>
                <a:gridCol w="2784221">
                  <a:extLst>
                    <a:ext uri="{9D8B030D-6E8A-4147-A177-3AD203B41FA5}">
                      <a16:colId xmlns:a16="http://schemas.microsoft.com/office/drawing/2014/main" val="1828843651"/>
                    </a:ext>
                  </a:extLst>
                </a:gridCol>
              </a:tblGrid>
              <a:tr h="374144">
                <a:tc>
                  <a:txBody>
                    <a:bodyPr/>
                    <a:lstStyle/>
                    <a:p>
                      <a:pPr marL="457200" algn="ctr">
                        <a:lnSpc>
                          <a:spcPct val="107000"/>
                        </a:lnSpc>
                      </a:pPr>
                      <a:r>
                        <a:rPr lang="en-US" sz="2800" b="1" dirty="0" err="1">
                          <a:effectLst/>
                          <a:latin typeface="Verdana" panose="020B0604030504040204" pitchFamily="34" charset="0"/>
                          <a:ea typeface="Calibri" panose="020F0502020204030204" pitchFamily="34" charset="0"/>
                          <a:cs typeface="Times New Roman" panose="02020603050405020304" pitchFamily="18" charset="0"/>
                        </a:rPr>
                        <a:t>Nombre</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457200" algn="ctr">
                        <a:lnSpc>
                          <a:spcPct val="107000"/>
                        </a:lnSpc>
                      </a:pPr>
                      <a:r>
                        <a:rPr lang="en-US" sz="2800" b="1" dirty="0" err="1">
                          <a:effectLst/>
                          <a:latin typeface="Verdana" panose="020B0604030504040204" pitchFamily="34" charset="0"/>
                          <a:ea typeface="Calibri" panose="020F0502020204030204" pitchFamily="34" charset="0"/>
                          <a:cs typeface="Times New Roman" panose="02020603050405020304" pitchFamily="18" charset="0"/>
                        </a:rPr>
                        <a:t>Correcto</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800"/>
                        </a:spcAft>
                      </a:pPr>
                      <a:r>
                        <a:rPr lang="en-US" sz="2800" b="1" dirty="0" err="1">
                          <a:effectLst/>
                          <a:latin typeface="Verdana" panose="020B0604030504040204" pitchFamily="34" charset="0"/>
                          <a:ea typeface="Calibri" panose="020F0502020204030204" pitchFamily="34" charset="0"/>
                          <a:cs typeface="Times New Roman" panose="02020603050405020304" pitchFamily="18" charset="0"/>
                        </a:rPr>
                        <a:t>Incorrecto</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3386718"/>
                  </a:ext>
                </a:extLst>
              </a:tr>
              <a:tr h="929037">
                <a:tc>
                  <a:txBody>
                    <a:bodyPr/>
                    <a:lstStyle/>
                    <a:p>
                      <a:pPr marL="457200" algn="ctr">
                        <a:lnSpc>
                          <a:spcPct val="107000"/>
                        </a:lnSpc>
                      </a:pPr>
                      <a:r>
                        <a:rPr lang="en-US" sz="2800" dirty="0">
                          <a:effectLst/>
                          <a:latin typeface="Verdana" panose="020B0604030504040204" pitchFamily="34" charset="0"/>
                          <a:ea typeface="Calibri" panose="020F0502020204030204" pitchFamily="34" charset="0"/>
                          <a:cs typeface="Times New Roman" panose="02020603050405020304" pitchFamily="18" charset="0"/>
                        </a:rPr>
                        <a:t>int  </a:t>
                      </a:r>
                      <a:r>
                        <a:rPr lang="en-US" sz="2800" dirty="0" err="1">
                          <a:effectLst/>
                          <a:latin typeface="Verdana" panose="020B0604030504040204" pitchFamily="34" charset="0"/>
                          <a:ea typeface="Calibri" panose="020F0502020204030204" pitchFamily="34" charset="0"/>
                          <a:cs typeface="Times New Roman" panose="02020603050405020304" pitchFamily="18" charset="0"/>
                        </a:rPr>
                        <a:t>Edad</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spcAft>
                          <a:spcPts val="800"/>
                        </a:spcAft>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8236629"/>
                  </a:ext>
                </a:extLst>
              </a:tr>
              <a:tr h="929037">
                <a:tc>
                  <a:txBody>
                    <a:bodyPr/>
                    <a:lstStyle/>
                    <a:p>
                      <a:pPr marL="457200" algn="ctr">
                        <a:lnSpc>
                          <a:spcPct val="107000"/>
                        </a:lnSpc>
                      </a:pPr>
                      <a:r>
                        <a:rPr lang="en-US" sz="2800" dirty="0">
                          <a:effectLst/>
                          <a:latin typeface="Verdana" panose="020B0604030504040204" pitchFamily="34" charset="0"/>
                          <a:ea typeface="Calibri" panose="020F0502020204030204" pitchFamily="34" charset="0"/>
                          <a:cs typeface="Times New Roman" panose="02020603050405020304" pitchFamily="18" charset="0"/>
                        </a:rPr>
                        <a:t>_</a:t>
                      </a:r>
                      <a:r>
                        <a:rPr lang="en-US" sz="2800" dirty="0" err="1">
                          <a:effectLst/>
                          <a:latin typeface="Verdana" panose="020B0604030504040204" pitchFamily="34" charset="0"/>
                          <a:ea typeface="Calibri" panose="020F0502020204030204" pitchFamily="34" charset="0"/>
                          <a:cs typeface="Times New Roman" panose="02020603050405020304" pitchFamily="18" charset="0"/>
                        </a:rPr>
                        <a:t>fltCantidad</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pPr>
                      <a:r>
                        <a:rPr lang="en-US" sz="4400">
                          <a:effectLst/>
                          <a:latin typeface="Verdana" panose="020B0604030504040204" pitchFamily="34" charset="0"/>
                          <a:ea typeface="Calibri" panose="020F0502020204030204" pitchFamily="34" charset="0"/>
                          <a:cs typeface="Times New Roman" panose="02020603050405020304" pitchFamily="18" charset="0"/>
                        </a:rPr>
                        <a:t>□</a:t>
                      </a:r>
                      <a:endParaRPr lang="el-GR" sz="44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spcAft>
                          <a:spcPts val="800"/>
                        </a:spcAft>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4538084"/>
                  </a:ext>
                </a:extLst>
              </a:tr>
              <a:tr h="929037">
                <a:tc>
                  <a:txBody>
                    <a:bodyPr/>
                    <a:lstStyle/>
                    <a:p>
                      <a:pPr marL="457200" algn="ctr">
                        <a:lnSpc>
                          <a:spcPct val="107000"/>
                        </a:lnSpc>
                      </a:pPr>
                      <a:r>
                        <a:rPr lang="en-US" sz="2800" dirty="0" err="1">
                          <a:effectLst/>
                          <a:latin typeface="Verdana" panose="020B0604030504040204" pitchFamily="34" charset="0"/>
                          <a:ea typeface="Calibri" panose="020F0502020204030204" pitchFamily="34" charset="0"/>
                          <a:cs typeface="Times New Roman" panose="02020603050405020304" pitchFamily="18" charset="0"/>
                        </a:rPr>
                        <a:t>strNombre</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pPr>
                      <a:r>
                        <a:rPr lang="en-US" sz="4400">
                          <a:effectLst/>
                          <a:latin typeface="Verdana" panose="020B0604030504040204" pitchFamily="34" charset="0"/>
                          <a:ea typeface="Calibri" panose="020F0502020204030204" pitchFamily="34" charset="0"/>
                          <a:cs typeface="Times New Roman" panose="02020603050405020304" pitchFamily="18" charset="0"/>
                        </a:rPr>
                        <a:t>□</a:t>
                      </a:r>
                      <a:endParaRPr lang="el-GR" sz="44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spcAft>
                          <a:spcPts val="800"/>
                        </a:spcAft>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5146289"/>
                  </a:ext>
                </a:extLst>
              </a:tr>
              <a:tr h="929037">
                <a:tc>
                  <a:txBody>
                    <a:bodyPr/>
                    <a:lstStyle/>
                    <a:p>
                      <a:pPr marL="457200" algn="ctr">
                        <a:lnSpc>
                          <a:spcPct val="107000"/>
                        </a:lnSpc>
                      </a:pPr>
                      <a:r>
                        <a:rPr lang="en-US" sz="2800" dirty="0">
                          <a:effectLst/>
                          <a:latin typeface="Verdana" panose="020B0604030504040204" pitchFamily="34" charset="0"/>
                          <a:ea typeface="Calibri" panose="020F0502020204030204" pitchFamily="34" charset="0"/>
                          <a:cs typeface="Times New Roman" panose="02020603050405020304" pitchFamily="18" charset="0"/>
                        </a:rPr>
                        <a:t>1miEdad</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pPr>
                      <a:r>
                        <a:rPr lang="en-US" sz="4400">
                          <a:effectLst/>
                          <a:latin typeface="Verdana" panose="020B0604030504040204" pitchFamily="34" charset="0"/>
                          <a:ea typeface="Calibri" panose="020F0502020204030204" pitchFamily="34" charset="0"/>
                          <a:cs typeface="Times New Roman" panose="02020603050405020304" pitchFamily="18" charset="0"/>
                        </a:rPr>
                        <a:t>□</a:t>
                      </a:r>
                      <a:endParaRPr lang="el-GR" sz="44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spcAft>
                          <a:spcPts val="800"/>
                        </a:spcAft>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8244"/>
                  </a:ext>
                </a:extLst>
              </a:tr>
              <a:tr h="929037">
                <a:tc>
                  <a:txBody>
                    <a:bodyPr/>
                    <a:lstStyle/>
                    <a:p>
                      <a:pPr marL="457200" algn="ctr">
                        <a:lnSpc>
                          <a:spcPct val="107000"/>
                        </a:lnSpc>
                      </a:pPr>
                      <a:r>
                        <a:rPr lang="en-US" sz="2800" dirty="0" err="1">
                          <a:effectLst/>
                          <a:latin typeface="Verdana" panose="020B0604030504040204" pitchFamily="34" charset="0"/>
                          <a:ea typeface="Calibri" panose="020F0502020204030204" pitchFamily="34" charset="0"/>
                          <a:cs typeface="Times New Roman" panose="02020603050405020304" pitchFamily="18" charset="0"/>
                        </a:rPr>
                        <a:t>int_valor</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457200" algn="ctr">
                        <a:lnSpc>
                          <a:spcPct val="120000"/>
                        </a:lnSpc>
                      </a:pPr>
                      <a:r>
                        <a:rPr lang="en-US" sz="4400">
                          <a:effectLst/>
                          <a:latin typeface="Verdana" panose="020B0604030504040204" pitchFamily="34" charset="0"/>
                          <a:ea typeface="Calibri" panose="020F0502020204030204" pitchFamily="34" charset="0"/>
                          <a:cs typeface="Times New Roman" panose="02020603050405020304" pitchFamily="18" charset="0"/>
                        </a:rPr>
                        <a:t>□</a:t>
                      </a:r>
                      <a:endParaRPr lang="el-GR" sz="44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457200" algn="ctr">
                        <a:lnSpc>
                          <a:spcPct val="120000"/>
                        </a:lnSpc>
                        <a:spcAft>
                          <a:spcPts val="800"/>
                        </a:spcAft>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463682"/>
                  </a:ext>
                </a:extLst>
              </a:tr>
            </a:tbl>
          </a:graphicData>
        </a:graphic>
      </p:graphicFrame>
      <p:sp>
        <p:nvSpPr>
          <p:cNvPr id="5" name="TextBox 4">
            <a:extLst>
              <a:ext uri="{FF2B5EF4-FFF2-40B4-BE49-F238E27FC236}">
                <a16:creationId xmlns:a16="http://schemas.microsoft.com/office/drawing/2014/main" id="{8C8BE6FE-DF86-4D0D-B1F6-D10697B139FD}"/>
              </a:ext>
            </a:extLst>
          </p:cNvPr>
          <p:cNvSpPr txBox="1"/>
          <p:nvPr/>
        </p:nvSpPr>
        <p:spPr>
          <a:xfrm>
            <a:off x="8780584" y="1946031"/>
            <a:ext cx="644769" cy="523220"/>
          </a:xfrm>
          <a:prstGeom prst="rect">
            <a:avLst/>
          </a:prstGeom>
          <a:noFill/>
        </p:spPr>
        <p:txBody>
          <a:bodyPr wrap="square" rtlCol="0">
            <a:spAutoFit/>
          </a:bodyPr>
          <a:lstStyle/>
          <a:p>
            <a:r>
              <a:rPr lang="el-GR" sz="2800" b="1" dirty="0">
                <a:solidFill>
                  <a:srgbClr val="FF0000"/>
                </a:solidFill>
                <a:sym typeface="Wingdings" panose="05000000000000000000" pitchFamily="2" charset="2"/>
              </a:rPr>
              <a:t></a:t>
            </a:r>
            <a:endParaRPr lang="el-GR" sz="2800" b="1" dirty="0">
              <a:solidFill>
                <a:srgbClr val="FF0000"/>
              </a:solidFill>
            </a:endParaRPr>
          </a:p>
        </p:txBody>
      </p:sp>
      <p:sp>
        <p:nvSpPr>
          <p:cNvPr id="6" name="TextBox 5">
            <a:extLst>
              <a:ext uri="{FF2B5EF4-FFF2-40B4-BE49-F238E27FC236}">
                <a16:creationId xmlns:a16="http://schemas.microsoft.com/office/drawing/2014/main" id="{3A8E11CB-58B5-42F2-985D-EE405B03D676}"/>
              </a:ext>
            </a:extLst>
          </p:cNvPr>
          <p:cNvSpPr txBox="1"/>
          <p:nvPr/>
        </p:nvSpPr>
        <p:spPr>
          <a:xfrm>
            <a:off x="8780583" y="2889739"/>
            <a:ext cx="644769" cy="523220"/>
          </a:xfrm>
          <a:prstGeom prst="rect">
            <a:avLst/>
          </a:prstGeom>
          <a:noFill/>
        </p:spPr>
        <p:txBody>
          <a:bodyPr wrap="square" rtlCol="0">
            <a:spAutoFit/>
          </a:bodyPr>
          <a:lstStyle/>
          <a:p>
            <a:r>
              <a:rPr lang="el-GR" sz="2800" b="1" dirty="0">
                <a:solidFill>
                  <a:srgbClr val="FF0000"/>
                </a:solidFill>
                <a:sym typeface="Wingdings" panose="05000000000000000000" pitchFamily="2" charset="2"/>
              </a:rPr>
              <a:t></a:t>
            </a:r>
            <a:endParaRPr lang="el-GR" sz="2800" b="1" dirty="0">
              <a:solidFill>
                <a:srgbClr val="FF0000"/>
              </a:solidFill>
            </a:endParaRPr>
          </a:p>
        </p:txBody>
      </p:sp>
      <p:sp>
        <p:nvSpPr>
          <p:cNvPr id="7" name="TextBox 6">
            <a:extLst>
              <a:ext uri="{FF2B5EF4-FFF2-40B4-BE49-F238E27FC236}">
                <a16:creationId xmlns:a16="http://schemas.microsoft.com/office/drawing/2014/main" id="{EF8F688A-C200-4E9F-9C77-4D319FDEE533}"/>
              </a:ext>
            </a:extLst>
          </p:cNvPr>
          <p:cNvSpPr txBox="1"/>
          <p:nvPr/>
        </p:nvSpPr>
        <p:spPr>
          <a:xfrm>
            <a:off x="5953412" y="3858238"/>
            <a:ext cx="644769" cy="523220"/>
          </a:xfrm>
          <a:prstGeom prst="rect">
            <a:avLst/>
          </a:prstGeom>
          <a:noFill/>
        </p:spPr>
        <p:txBody>
          <a:bodyPr wrap="square" rtlCol="0">
            <a:spAutoFit/>
          </a:bodyPr>
          <a:lstStyle/>
          <a:p>
            <a:r>
              <a:rPr lang="el-GR" sz="2800" b="1" dirty="0">
                <a:solidFill>
                  <a:srgbClr val="FF0000"/>
                </a:solidFill>
                <a:sym typeface="Wingdings" panose="05000000000000000000" pitchFamily="2" charset="2"/>
              </a:rPr>
              <a:t></a:t>
            </a:r>
            <a:endParaRPr lang="el-GR" sz="2800" b="1" dirty="0">
              <a:solidFill>
                <a:srgbClr val="FF0000"/>
              </a:solidFill>
            </a:endParaRPr>
          </a:p>
        </p:txBody>
      </p:sp>
      <p:sp>
        <p:nvSpPr>
          <p:cNvPr id="8" name="TextBox 7">
            <a:extLst>
              <a:ext uri="{FF2B5EF4-FFF2-40B4-BE49-F238E27FC236}">
                <a16:creationId xmlns:a16="http://schemas.microsoft.com/office/drawing/2014/main" id="{6D6FD73D-E663-4A16-BCAD-1A96C433BA58}"/>
              </a:ext>
            </a:extLst>
          </p:cNvPr>
          <p:cNvSpPr txBox="1"/>
          <p:nvPr/>
        </p:nvSpPr>
        <p:spPr>
          <a:xfrm>
            <a:off x="8780582" y="4768121"/>
            <a:ext cx="644769" cy="523220"/>
          </a:xfrm>
          <a:prstGeom prst="rect">
            <a:avLst/>
          </a:prstGeom>
          <a:noFill/>
        </p:spPr>
        <p:txBody>
          <a:bodyPr wrap="square" rtlCol="0">
            <a:spAutoFit/>
          </a:bodyPr>
          <a:lstStyle/>
          <a:p>
            <a:r>
              <a:rPr lang="el-GR" sz="2800" b="1" dirty="0">
                <a:solidFill>
                  <a:srgbClr val="FF0000"/>
                </a:solidFill>
                <a:sym typeface="Wingdings" panose="05000000000000000000" pitchFamily="2" charset="2"/>
              </a:rPr>
              <a:t></a:t>
            </a:r>
            <a:endParaRPr lang="el-GR" sz="2800" b="1" dirty="0">
              <a:solidFill>
                <a:srgbClr val="FF0000"/>
              </a:solidFill>
            </a:endParaRPr>
          </a:p>
        </p:txBody>
      </p:sp>
      <p:sp>
        <p:nvSpPr>
          <p:cNvPr id="9" name="TextBox 8">
            <a:extLst>
              <a:ext uri="{FF2B5EF4-FFF2-40B4-BE49-F238E27FC236}">
                <a16:creationId xmlns:a16="http://schemas.microsoft.com/office/drawing/2014/main" id="{12CAD9FC-21F6-4F7B-B170-5F63E3FA512A}"/>
              </a:ext>
            </a:extLst>
          </p:cNvPr>
          <p:cNvSpPr txBox="1"/>
          <p:nvPr/>
        </p:nvSpPr>
        <p:spPr>
          <a:xfrm>
            <a:off x="5953412" y="5701450"/>
            <a:ext cx="644769" cy="523220"/>
          </a:xfrm>
          <a:prstGeom prst="rect">
            <a:avLst/>
          </a:prstGeom>
          <a:noFill/>
        </p:spPr>
        <p:txBody>
          <a:bodyPr wrap="square" rtlCol="0">
            <a:spAutoFit/>
          </a:bodyPr>
          <a:lstStyle/>
          <a:p>
            <a:r>
              <a:rPr lang="el-GR" sz="2800" b="1" dirty="0">
                <a:solidFill>
                  <a:srgbClr val="FF0000"/>
                </a:solidFill>
                <a:sym typeface="Wingdings" panose="05000000000000000000" pitchFamily="2" charset="2"/>
              </a:rPr>
              <a:t></a:t>
            </a:r>
            <a:endParaRPr lang="el-GR" sz="2800" b="1" dirty="0">
              <a:solidFill>
                <a:srgbClr val="FF0000"/>
              </a:solidFill>
            </a:endParaRPr>
          </a:p>
        </p:txBody>
      </p:sp>
    </p:spTree>
    <p:extLst>
      <p:ext uri="{BB962C8B-B14F-4D97-AF65-F5344CB8AC3E}">
        <p14:creationId xmlns:p14="http://schemas.microsoft.com/office/powerpoint/2010/main" val="30790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CB5079F-9E17-4319-8E26-391EA5F30C4F}"/>
              </a:ext>
            </a:extLst>
          </p:cNvPr>
          <p:cNvSpPr>
            <a:spLocks noGrp="1"/>
          </p:cNvSpPr>
          <p:nvPr>
            <p:ph type="title"/>
          </p:nvPr>
        </p:nvSpPr>
        <p:spPr/>
        <p:txBody>
          <a:bodyPr/>
          <a:lstStyle/>
          <a:p>
            <a:r>
              <a:rPr lang="en-US" dirty="0" err="1"/>
              <a:t>Encontrando</a:t>
            </a:r>
            <a:r>
              <a:rPr lang="en-US" dirty="0"/>
              <a:t> las Variables</a:t>
            </a:r>
            <a:endParaRPr lang="el-GR" dirty="0"/>
          </a:p>
        </p:txBody>
      </p:sp>
      <p:sp>
        <p:nvSpPr>
          <p:cNvPr id="4" name="TextBox 3">
            <a:extLst>
              <a:ext uri="{FF2B5EF4-FFF2-40B4-BE49-F238E27FC236}">
                <a16:creationId xmlns:a16="http://schemas.microsoft.com/office/drawing/2014/main" id="{8085E33A-EA62-4E9F-84EC-0C6D50E40B99}"/>
              </a:ext>
            </a:extLst>
          </p:cNvPr>
          <p:cNvSpPr txBox="1"/>
          <p:nvPr/>
        </p:nvSpPr>
        <p:spPr>
          <a:xfrm>
            <a:off x="838200" y="1003178"/>
            <a:ext cx="10890740" cy="1638077"/>
          </a:xfrm>
          <a:prstGeom prst="rect">
            <a:avLst/>
          </a:prstGeom>
          <a:noFill/>
        </p:spPr>
        <p:txBody>
          <a:bodyPr wrap="square">
            <a:spAutoFit/>
          </a:bodyPr>
          <a:lstStyle/>
          <a:p>
            <a:pPr lvl="0" algn="just">
              <a:lnSpc>
                <a:spcPct val="107000"/>
              </a:lnSpc>
              <a:spcAft>
                <a:spcPts val="800"/>
              </a:spcAft>
              <a:tabLst>
                <a:tab pos="457200" algn="l"/>
              </a:tabLst>
            </a:pPr>
            <a:r>
              <a:rPr lang="es-ES" sz="2400" dirty="0">
                <a:effectLst/>
                <a:latin typeface="Verdana" panose="020B0604030504040204" pitchFamily="34" charset="0"/>
                <a:ea typeface="Calibri" panose="020F0502020204030204" pitchFamily="34" charset="0"/>
                <a:cs typeface="Times New Roman" panose="02020603050405020304" pitchFamily="18" charset="0"/>
              </a:rPr>
              <a:t>Es el final del trimestre y obtuviste tus notas de tres clases: Geometría, Álgebra y Física. Crea un programa que guarde en 3 variables las notas de esas 3 clases (las calificaciones van de 0 a 10) y calcule el promedio de sus calificaciones.</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graphicFrame>
        <p:nvGraphicFramePr>
          <p:cNvPr id="5" name="Πίνακας 5">
            <a:extLst>
              <a:ext uri="{FF2B5EF4-FFF2-40B4-BE49-F238E27FC236}">
                <a16:creationId xmlns:a16="http://schemas.microsoft.com/office/drawing/2014/main" id="{8263FF78-046E-4FB6-8D61-86E0B43A6860}"/>
              </a:ext>
            </a:extLst>
          </p:cNvPr>
          <p:cNvGraphicFramePr>
            <a:graphicFrameLocks noGrp="1"/>
          </p:cNvGraphicFramePr>
          <p:nvPr>
            <p:extLst>
              <p:ext uri="{D42A27DB-BD31-4B8C-83A1-F6EECF244321}">
                <p14:modId xmlns:p14="http://schemas.microsoft.com/office/powerpoint/2010/main" val="1318454437"/>
              </p:ext>
            </p:extLst>
          </p:nvPr>
        </p:nvGraphicFramePr>
        <p:xfrm>
          <a:off x="3259016" y="3507907"/>
          <a:ext cx="6330461" cy="1630680"/>
        </p:xfrm>
        <a:graphic>
          <a:graphicData uri="http://schemas.openxmlformats.org/drawingml/2006/table">
            <a:tbl>
              <a:tblPr firstRow="1" bandRow="1">
                <a:tableStyleId>{21E4AEA4-8DFA-4A89-87EB-49C32662AFE0}</a:tableStyleId>
              </a:tblPr>
              <a:tblGrid>
                <a:gridCol w="3017861">
                  <a:extLst>
                    <a:ext uri="{9D8B030D-6E8A-4147-A177-3AD203B41FA5}">
                      <a16:colId xmlns:a16="http://schemas.microsoft.com/office/drawing/2014/main" val="2086352111"/>
                    </a:ext>
                  </a:extLst>
                </a:gridCol>
                <a:gridCol w="3312600">
                  <a:extLst>
                    <a:ext uri="{9D8B030D-6E8A-4147-A177-3AD203B41FA5}">
                      <a16:colId xmlns:a16="http://schemas.microsoft.com/office/drawing/2014/main" val="1954555965"/>
                    </a:ext>
                  </a:extLst>
                </a:gridCol>
              </a:tblGrid>
              <a:tr h="370840">
                <a:tc>
                  <a:txBody>
                    <a:bodyPr/>
                    <a:lstStyle/>
                    <a:p>
                      <a:pPr algn="ctr"/>
                      <a:r>
                        <a:rPr lang="en-US" sz="2800" dirty="0" err="1">
                          <a:latin typeface="Verdana" panose="020B0604030504040204" pitchFamily="34" charset="0"/>
                          <a:ea typeface="Verdana" panose="020B0604030504040204" pitchFamily="34" charset="0"/>
                        </a:rPr>
                        <a:t>Datos</a:t>
                      </a:r>
                      <a:endParaRPr lang="el-GR" sz="2800" dirty="0">
                        <a:latin typeface="Verdana" panose="020B0604030504040204" pitchFamily="34" charset="0"/>
                        <a:ea typeface="Verdana" panose="020B0604030504040204" pitchFamily="34" charset="0"/>
                      </a:endParaRPr>
                    </a:p>
                  </a:txBody>
                  <a:tcPr>
                    <a:solidFill>
                      <a:srgbClr val="FE9900"/>
                    </a:solidFill>
                  </a:tcPr>
                </a:tc>
                <a:tc>
                  <a:txBody>
                    <a:bodyPr/>
                    <a:lstStyle/>
                    <a:p>
                      <a:pPr algn="ctr"/>
                      <a:r>
                        <a:rPr lang="en-US" sz="2800" dirty="0" err="1">
                          <a:latin typeface="Verdana" panose="020B0604030504040204" pitchFamily="34" charset="0"/>
                          <a:ea typeface="Verdana" panose="020B0604030504040204" pitchFamily="34" charset="0"/>
                        </a:rPr>
                        <a:t>Información</a:t>
                      </a:r>
                      <a:endParaRPr lang="el-GR" sz="2800" dirty="0">
                        <a:latin typeface="Verdana" panose="020B0604030504040204" pitchFamily="34" charset="0"/>
                        <a:ea typeface="Verdana" panose="020B0604030504040204" pitchFamily="34" charset="0"/>
                      </a:endParaRPr>
                    </a:p>
                  </a:txBody>
                  <a:tcPr>
                    <a:solidFill>
                      <a:srgbClr val="FE9900"/>
                    </a:solidFill>
                  </a:tcPr>
                </a:tc>
                <a:extLst>
                  <a:ext uri="{0D108BD9-81ED-4DB2-BD59-A6C34878D82A}">
                    <a16:rowId xmlns:a16="http://schemas.microsoft.com/office/drawing/2014/main" val="3421002773"/>
                  </a:ext>
                </a:extLst>
              </a:tr>
              <a:tr h="370840">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869344618"/>
                  </a:ext>
                </a:extLst>
              </a:tr>
              <a:tr h="370840">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1484047560"/>
                  </a:ext>
                </a:extLst>
              </a:tr>
              <a:tr h="370840">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3349201294"/>
                  </a:ext>
                </a:extLst>
              </a:tr>
            </a:tbl>
          </a:graphicData>
        </a:graphic>
      </p:graphicFrame>
      <p:sp>
        <p:nvSpPr>
          <p:cNvPr id="8" name="TextBox 7">
            <a:extLst>
              <a:ext uri="{FF2B5EF4-FFF2-40B4-BE49-F238E27FC236}">
                <a16:creationId xmlns:a16="http://schemas.microsoft.com/office/drawing/2014/main" id="{C149A345-5A4E-485F-AE13-E3E7387A4A1B}"/>
              </a:ext>
            </a:extLst>
          </p:cNvPr>
          <p:cNvSpPr txBox="1"/>
          <p:nvPr/>
        </p:nvSpPr>
        <p:spPr>
          <a:xfrm>
            <a:off x="1123720" y="3938258"/>
            <a:ext cx="2135296" cy="1200329"/>
          </a:xfrm>
          <a:prstGeom prst="rect">
            <a:avLst/>
          </a:prstGeom>
          <a:noFill/>
        </p:spPr>
        <p:txBody>
          <a:bodyPr wrap="square">
            <a:spAutoFit/>
          </a:bodyPr>
          <a:lstStyle/>
          <a:p>
            <a:r>
              <a:rPr lang="en-US" sz="2400" dirty="0" err="1">
                <a:latin typeface="Verdana" panose="020B0604030504040204" pitchFamily="34" charset="0"/>
                <a:ea typeface="Verdana" panose="020B0604030504040204" pitchFamily="34" charset="0"/>
              </a:rPr>
              <a:t>Geometría</a:t>
            </a:r>
            <a:endParaRPr lang="en-US" sz="2400" dirty="0">
              <a:latin typeface="Verdana" panose="020B0604030504040204" pitchFamily="34" charset="0"/>
              <a:ea typeface="Verdana" panose="020B0604030504040204" pitchFamily="34" charset="0"/>
            </a:endParaRPr>
          </a:p>
          <a:p>
            <a:r>
              <a:rPr lang="en-US" sz="2400" dirty="0" err="1">
                <a:latin typeface="Verdana" panose="020B0604030504040204" pitchFamily="34" charset="0"/>
                <a:ea typeface="Verdana" panose="020B0604030504040204" pitchFamily="34" charset="0"/>
              </a:rPr>
              <a:t>Álgebra</a:t>
            </a:r>
            <a:endParaRPr lang="en-US" sz="2400" dirty="0">
              <a:latin typeface="Verdana" panose="020B0604030504040204" pitchFamily="34" charset="0"/>
              <a:ea typeface="Verdana" panose="020B0604030504040204" pitchFamily="34" charset="0"/>
            </a:endParaRPr>
          </a:p>
          <a:p>
            <a:r>
              <a:rPr lang="en-US" sz="2400" dirty="0" err="1">
                <a:latin typeface="Verdana" panose="020B0604030504040204" pitchFamily="34" charset="0"/>
                <a:ea typeface="Verdana" panose="020B0604030504040204" pitchFamily="34" charset="0"/>
              </a:rPr>
              <a:t>Física</a:t>
            </a:r>
            <a:endParaRPr lang="el-GR" sz="2400" dirty="0">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DE0A55EE-45A9-4EEB-A386-D464B915758A}"/>
              </a:ext>
            </a:extLst>
          </p:cNvPr>
          <p:cNvSpPr txBox="1"/>
          <p:nvPr/>
        </p:nvSpPr>
        <p:spPr>
          <a:xfrm>
            <a:off x="9812216" y="3938258"/>
            <a:ext cx="1795976" cy="461665"/>
          </a:xfrm>
          <a:prstGeom prst="rect">
            <a:avLst/>
          </a:prstGeom>
          <a:noFill/>
        </p:spPr>
        <p:txBody>
          <a:bodyPr wrap="square">
            <a:spAutoFit/>
          </a:bodyPr>
          <a:lstStyle/>
          <a:p>
            <a:r>
              <a:rPr lang="en-US" sz="2400" dirty="0" err="1">
                <a:effectLst/>
                <a:latin typeface="Verdana" panose="020B0604030504040204" pitchFamily="34" charset="0"/>
                <a:ea typeface="Calibri" panose="020F0502020204030204" pitchFamily="34" charset="0"/>
                <a:cs typeface="Times New Roman" panose="02020603050405020304" pitchFamily="18" charset="0"/>
              </a:rPr>
              <a:t>promedio</a:t>
            </a:r>
            <a:endParaRPr lang="el-GR" sz="2400" dirty="0"/>
          </a:p>
        </p:txBody>
      </p:sp>
      <p:cxnSp>
        <p:nvCxnSpPr>
          <p:cNvPr id="16" name="Ευθεία γραμμή σύνδεσης 15">
            <a:extLst>
              <a:ext uri="{FF2B5EF4-FFF2-40B4-BE49-F238E27FC236}">
                <a16:creationId xmlns:a16="http://schemas.microsoft.com/office/drawing/2014/main" id="{EF9EA22B-2A08-446F-ABB7-AB26AFE598B6}"/>
              </a:ext>
            </a:extLst>
          </p:cNvPr>
          <p:cNvCxnSpPr/>
          <p:nvPr/>
        </p:nvCxnSpPr>
        <p:spPr>
          <a:xfrm>
            <a:off x="980042" y="1775324"/>
            <a:ext cx="15445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Ευθεία γραμμή σύνδεσης 16">
            <a:extLst>
              <a:ext uri="{FF2B5EF4-FFF2-40B4-BE49-F238E27FC236}">
                <a16:creationId xmlns:a16="http://schemas.microsoft.com/office/drawing/2014/main" id="{873EE043-1B62-4BFD-956D-F2A5C3C5C358}"/>
              </a:ext>
            </a:extLst>
          </p:cNvPr>
          <p:cNvCxnSpPr>
            <a:cxnSpLocks/>
          </p:cNvCxnSpPr>
          <p:nvPr/>
        </p:nvCxnSpPr>
        <p:spPr>
          <a:xfrm>
            <a:off x="2830170" y="1775324"/>
            <a:ext cx="111464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Ευθεία γραμμή σύνδεσης 18">
            <a:extLst>
              <a:ext uri="{FF2B5EF4-FFF2-40B4-BE49-F238E27FC236}">
                <a16:creationId xmlns:a16="http://schemas.microsoft.com/office/drawing/2014/main" id="{CB63D293-7AD7-429C-91FB-91C81B24D2BA}"/>
              </a:ext>
            </a:extLst>
          </p:cNvPr>
          <p:cNvCxnSpPr>
            <a:cxnSpLocks/>
          </p:cNvCxnSpPr>
          <p:nvPr/>
        </p:nvCxnSpPr>
        <p:spPr>
          <a:xfrm>
            <a:off x="4562395" y="1775324"/>
            <a:ext cx="83587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Ευθεία γραμμή σύνδεσης 20">
            <a:extLst>
              <a:ext uri="{FF2B5EF4-FFF2-40B4-BE49-F238E27FC236}">
                <a16:creationId xmlns:a16="http://schemas.microsoft.com/office/drawing/2014/main" id="{79CBB292-BC52-48F5-9D32-4CBA42DFDF96}"/>
              </a:ext>
            </a:extLst>
          </p:cNvPr>
          <p:cNvCxnSpPr>
            <a:cxnSpLocks/>
          </p:cNvCxnSpPr>
          <p:nvPr/>
        </p:nvCxnSpPr>
        <p:spPr>
          <a:xfrm>
            <a:off x="2751498" y="2616428"/>
            <a:ext cx="1403839"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C5C98B2-84F6-4329-B788-22F1A15C2FC1}"/>
              </a:ext>
            </a:extLst>
          </p:cNvPr>
          <p:cNvSpPr txBox="1"/>
          <p:nvPr/>
        </p:nvSpPr>
        <p:spPr>
          <a:xfrm>
            <a:off x="3944815" y="3938258"/>
            <a:ext cx="1869832" cy="1200329"/>
          </a:xfrm>
          <a:prstGeom prst="rect">
            <a:avLst/>
          </a:prstGeom>
          <a:noFill/>
        </p:spPr>
        <p:txBody>
          <a:bodyPr wrap="square">
            <a:spAutoFit/>
          </a:bodyPr>
          <a:lstStyle/>
          <a:p>
            <a:r>
              <a:rPr lang="en-US" sz="2400" dirty="0" err="1">
                <a:latin typeface="Verdana" panose="020B0604030504040204" pitchFamily="34" charset="0"/>
                <a:ea typeface="Verdana" panose="020B0604030504040204" pitchFamily="34" charset="0"/>
              </a:rPr>
              <a:t>intGeom</a:t>
            </a:r>
            <a:endParaRPr lang="en-US" sz="2400" dirty="0">
              <a:latin typeface="Verdana" panose="020B0604030504040204" pitchFamily="34" charset="0"/>
              <a:ea typeface="Verdana" panose="020B0604030504040204" pitchFamily="34" charset="0"/>
            </a:endParaRPr>
          </a:p>
          <a:p>
            <a:r>
              <a:rPr lang="en-US" sz="2400" dirty="0" err="1">
                <a:latin typeface="Verdana" panose="020B0604030504040204" pitchFamily="34" charset="0"/>
                <a:ea typeface="Verdana" panose="020B0604030504040204" pitchFamily="34" charset="0"/>
              </a:rPr>
              <a:t>intAlg</a:t>
            </a:r>
            <a:endParaRPr lang="en-US" sz="2400" dirty="0">
              <a:latin typeface="Verdana" panose="020B0604030504040204" pitchFamily="34" charset="0"/>
              <a:ea typeface="Verdana" panose="020B0604030504040204" pitchFamily="34" charset="0"/>
            </a:endParaRPr>
          </a:p>
          <a:p>
            <a:r>
              <a:rPr lang="en-US" sz="2400" dirty="0" err="1">
                <a:latin typeface="Verdana" panose="020B0604030504040204" pitchFamily="34" charset="0"/>
                <a:ea typeface="Verdana" panose="020B0604030504040204" pitchFamily="34" charset="0"/>
              </a:rPr>
              <a:t>intPhys</a:t>
            </a:r>
            <a:endParaRPr lang="el-GR" sz="2400" dirty="0">
              <a:latin typeface="Verdana" panose="020B0604030504040204" pitchFamily="34" charset="0"/>
              <a:ea typeface="Verdana" panose="020B0604030504040204" pitchFamily="34" charset="0"/>
            </a:endParaRPr>
          </a:p>
        </p:txBody>
      </p:sp>
      <p:sp>
        <p:nvSpPr>
          <p:cNvPr id="26" name="TextBox 25">
            <a:extLst>
              <a:ext uri="{FF2B5EF4-FFF2-40B4-BE49-F238E27FC236}">
                <a16:creationId xmlns:a16="http://schemas.microsoft.com/office/drawing/2014/main" id="{1CEB4B02-E021-4921-B163-551A556275BD}"/>
              </a:ext>
            </a:extLst>
          </p:cNvPr>
          <p:cNvSpPr txBox="1"/>
          <p:nvPr/>
        </p:nvSpPr>
        <p:spPr>
          <a:xfrm>
            <a:off x="7083846" y="3973427"/>
            <a:ext cx="1992161" cy="461665"/>
          </a:xfrm>
          <a:prstGeom prst="rect">
            <a:avLst/>
          </a:prstGeom>
          <a:noFill/>
        </p:spPr>
        <p:txBody>
          <a:bodyPr wrap="square">
            <a:spAutoFit/>
          </a:bodyPr>
          <a:lstStyle/>
          <a:p>
            <a:r>
              <a:rPr lang="en-US" sz="2400" dirty="0" err="1">
                <a:effectLst/>
                <a:latin typeface="Verdana" panose="020B0604030504040204" pitchFamily="34" charset="0"/>
                <a:ea typeface="Calibri" panose="020F0502020204030204" pitchFamily="34" charset="0"/>
                <a:cs typeface="Times New Roman" panose="02020603050405020304" pitchFamily="18" charset="0"/>
              </a:rPr>
              <a:t>fltPromedio</a:t>
            </a:r>
            <a:endParaRPr lang="el-GR" sz="2400" dirty="0"/>
          </a:p>
        </p:txBody>
      </p:sp>
      <p:sp>
        <p:nvSpPr>
          <p:cNvPr id="27" name="TextBox 26">
            <a:extLst>
              <a:ext uri="{FF2B5EF4-FFF2-40B4-BE49-F238E27FC236}">
                <a16:creationId xmlns:a16="http://schemas.microsoft.com/office/drawing/2014/main" id="{E8102822-8E61-4877-A6D8-63E00C396590}"/>
              </a:ext>
            </a:extLst>
          </p:cNvPr>
          <p:cNvSpPr txBox="1"/>
          <p:nvPr/>
        </p:nvSpPr>
        <p:spPr>
          <a:xfrm>
            <a:off x="3868615" y="5393157"/>
            <a:ext cx="5477205" cy="461665"/>
          </a:xfrm>
          <a:prstGeom prst="rect">
            <a:avLst/>
          </a:prstGeom>
          <a:noFill/>
        </p:spPr>
        <p:txBody>
          <a:bodyPr wrap="none" rtlCol="0">
            <a:spAutoFit/>
          </a:bodyPr>
          <a:lstStyle/>
          <a:p>
            <a:r>
              <a:rPr lang="en-US" sz="2400" dirty="0" err="1">
                <a:latin typeface="Verdana" panose="020B0604030504040204" pitchFamily="34" charset="0"/>
                <a:ea typeface="Verdana" panose="020B0604030504040204" pitchFamily="34" charset="0"/>
              </a:rPr>
              <a:t>Ahora</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busca</a:t>
            </a:r>
            <a:r>
              <a:rPr lang="en-US" sz="2400" dirty="0">
                <a:latin typeface="Verdana" panose="020B0604030504040204" pitchFamily="34" charset="0"/>
                <a:ea typeface="Verdana" panose="020B0604030504040204" pitchFamily="34" charset="0"/>
              </a:rPr>
              <a:t> un </a:t>
            </a:r>
            <a:r>
              <a:rPr lang="en-US" sz="2400" dirty="0" err="1">
                <a:latin typeface="Verdana" panose="020B0604030504040204" pitchFamily="34" charset="0"/>
                <a:ea typeface="Verdana" panose="020B0604030504040204" pitchFamily="34" charset="0"/>
              </a:rPr>
              <a:t>nombre</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adecuado</a:t>
            </a:r>
            <a:endParaRPr lang="el-GR"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1852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ECD6002-9DA0-4600-B424-56F6322037A0}"/>
              </a:ext>
            </a:extLst>
          </p:cNvPr>
          <p:cNvSpPr>
            <a:spLocks noGrp="1"/>
          </p:cNvSpPr>
          <p:nvPr>
            <p:ph type="title"/>
          </p:nvPr>
        </p:nvSpPr>
        <p:spPr>
          <a:xfrm>
            <a:off x="444695" y="132149"/>
            <a:ext cx="10837985" cy="866652"/>
          </a:xfrm>
        </p:spPr>
        <p:txBody>
          <a:bodyPr/>
          <a:lstStyle/>
          <a:p>
            <a:r>
              <a:rPr lang="en-US" dirty="0" err="1"/>
              <a:t>Declarando</a:t>
            </a:r>
            <a:r>
              <a:rPr lang="en-US" dirty="0"/>
              <a:t> Variables </a:t>
            </a:r>
            <a:r>
              <a:rPr lang="en-US" dirty="0" err="1"/>
              <a:t>en</a:t>
            </a:r>
            <a:r>
              <a:rPr lang="en-US" dirty="0"/>
              <a:t> B4X</a:t>
            </a:r>
            <a:endParaRPr lang="el-GR" dirty="0"/>
          </a:p>
        </p:txBody>
      </p:sp>
      <p:sp>
        <p:nvSpPr>
          <p:cNvPr id="3" name="Rectangle 2">
            <a:extLst>
              <a:ext uri="{FF2B5EF4-FFF2-40B4-BE49-F238E27FC236}">
                <a16:creationId xmlns:a16="http://schemas.microsoft.com/office/drawing/2014/main" id="{7C0C3D96-EE0D-45FD-9775-E9E08DEBEB70}"/>
              </a:ext>
            </a:extLst>
          </p:cNvPr>
          <p:cNvSpPr>
            <a:spLocks noChangeArrowheads="1"/>
          </p:cNvSpPr>
          <p:nvPr/>
        </p:nvSpPr>
        <p:spPr bwMode="auto">
          <a:xfrm>
            <a:off x="1066799" y="3540369"/>
            <a:ext cx="4138247" cy="45720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pic>
        <p:nvPicPr>
          <p:cNvPr id="2049" name="Εικόνα 205">
            <a:extLst>
              <a:ext uri="{FF2B5EF4-FFF2-40B4-BE49-F238E27FC236}">
                <a16:creationId xmlns:a16="http://schemas.microsoft.com/office/drawing/2014/main" id="{0786169F-66AC-4937-85D1-0834862C8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5934" y="1978068"/>
            <a:ext cx="2971800" cy="31245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95677F9-75EF-4C2C-9AA8-7999DF643A45}"/>
              </a:ext>
            </a:extLst>
          </p:cNvPr>
          <p:cNvSpPr>
            <a:spLocks noChangeArrowheads="1"/>
          </p:cNvSpPr>
          <p:nvPr/>
        </p:nvSpPr>
        <p:spPr bwMode="auto">
          <a:xfrm>
            <a:off x="513080" y="1647542"/>
            <a:ext cx="7759896" cy="3785652"/>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9pPr>
          </a:lstStyle>
          <a:p>
            <a:pPr>
              <a:tabLst>
                <a:tab pos="180340" algn="l"/>
                <a:tab pos="540385" algn="l"/>
                <a:tab pos="900430" algn="l"/>
                <a:tab pos="1260475" algn="l"/>
              </a:tabLst>
            </a:pPr>
            <a:r>
              <a:rPr kumimoji="0" lang="en-US" altLang="el-GR" sz="2000" b="0" i="0" u="none" strike="noStrike" cap="none" normalizeH="0" baseline="0" dirty="0" bmk="_Hlk63009285">
                <a:ln>
                  <a:noFill/>
                </a:ln>
                <a:solidFill>
                  <a:srgbClr val="385623"/>
                </a:solidFill>
                <a:effectLst/>
                <a:latin typeface="Courier New" panose="02070309020205020404" pitchFamily="49" charset="0"/>
                <a:ea typeface="Calibri" panose="020F0502020204030204" pitchFamily="34" charset="0"/>
                <a:cs typeface="Courier New" panose="02070309020205020404" pitchFamily="49" charset="0"/>
              </a:rPr>
              <a:t>‘</a:t>
            </a:r>
            <a:r>
              <a:rPr lang="es-E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Programa: Mi Primera Variable </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Sub</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Turtle_Start</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err="1">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intDistancia</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As</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err="1">
                <a:solidFill>
                  <a:srgbClr val="008B8B"/>
                </a:solidFill>
                <a:effectLst/>
                <a:latin typeface="Courier New" panose="02070309020205020404" pitchFamily="49" charset="0"/>
                <a:ea typeface="Calibri" panose="020F0502020204030204" pitchFamily="34" charset="0"/>
                <a:cs typeface="Liberation Serif" panose="02020603050405020304" pitchFamily="18" charset="0"/>
              </a:rPr>
              <a:t>Int</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err="1">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Public</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intGiro</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As</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err="1">
                <a:solidFill>
                  <a:srgbClr val="008B8B"/>
                </a:solidFill>
                <a:effectLst/>
                <a:latin typeface="Courier New" panose="02070309020205020404" pitchFamily="49" charset="0"/>
                <a:ea typeface="Calibri" panose="020F0502020204030204" pitchFamily="34" charset="0"/>
                <a:cs typeface="Liberation Serif" panose="02020603050405020304" pitchFamily="18" charset="0"/>
              </a:rPr>
              <a:t>Int</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intDistancia</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20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100</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intGiro</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20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90</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Turtle.SetPenColor</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xui.Color_Blue</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SetPenSize</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20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5</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Turtle.MoveForward</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intDistancia</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Turtle.TurnLeft</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intGiro</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Turtle.MoveForward</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intDistancia</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000" dirty="0" err="1">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Sub</a:t>
            </a:r>
            <a:endParaRPr lang="es-ES" sz="20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20759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CB843C7-E69A-466A-895B-79EA1FB44402}"/>
              </a:ext>
            </a:extLst>
          </p:cNvPr>
          <p:cNvSpPr>
            <a:spLocks noGrp="1"/>
          </p:cNvSpPr>
          <p:nvPr>
            <p:ph type="title"/>
          </p:nvPr>
        </p:nvSpPr>
        <p:spPr>
          <a:xfrm>
            <a:off x="504092" y="136526"/>
            <a:ext cx="10849708" cy="866652"/>
          </a:xfrm>
        </p:spPr>
        <p:txBody>
          <a:bodyPr/>
          <a:lstStyle/>
          <a:p>
            <a:r>
              <a:rPr lang="en-US" dirty="0" err="1"/>
              <a:t>Ámbito</a:t>
            </a:r>
            <a:r>
              <a:rPr lang="en-US" dirty="0"/>
              <a:t> de las Variables</a:t>
            </a:r>
            <a:endParaRPr lang="el-GR" dirty="0"/>
          </a:p>
        </p:txBody>
      </p:sp>
      <p:sp>
        <p:nvSpPr>
          <p:cNvPr id="3" name="Rectangle 3">
            <a:extLst>
              <a:ext uri="{FF2B5EF4-FFF2-40B4-BE49-F238E27FC236}">
                <a16:creationId xmlns:a16="http://schemas.microsoft.com/office/drawing/2014/main" id="{B2D760A3-B329-4691-8AA5-1167FE04C2D2}"/>
              </a:ext>
            </a:extLst>
          </p:cNvPr>
          <p:cNvSpPr>
            <a:spLocks noChangeArrowheads="1"/>
          </p:cNvSpPr>
          <p:nvPr/>
        </p:nvSpPr>
        <p:spPr bwMode="auto">
          <a:xfrm>
            <a:off x="1990187" y="2688151"/>
            <a:ext cx="8443351" cy="954107"/>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Private</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intDistancia</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As</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8B8B"/>
                </a:solidFill>
                <a:effectLst/>
                <a:latin typeface="Courier New" panose="02070309020205020404" pitchFamily="49" charset="0"/>
                <a:ea typeface="Calibri" panose="020F0502020204030204" pitchFamily="34" charset="0"/>
                <a:cs typeface="Courier New" panose="02070309020205020404" pitchFamily="49" charset="0"/>
              </a:rPr>
              <a:t>Int</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l-GR" altLang="el-GR" sz="28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Public</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intGiro</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As</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8B8B"/>
                </a:solidFill>
                <a:effectLst/>
                <a:latin typeface="Courier New" panose="02070309020205020404" pitchFamily="49" charset="0"/>
                <a:ea typeface="Calibri" panose="020F0502020204030204" pitchFamily="34" charset="0"/>
                <a:cs typeface="Courier New" panose="02070309020205020404" pitchFamily="49" charset="0"/>
              </a:rPr>
              <a:t>Int</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l-GR" altLang="el-GR" sz="2800" b="0" i="0" u="none" strike="noStrike" cap="none" normalizeH="0" baseline="0" dirty="0" bmk="_Hlk63009285">
              <a:ln>
                <a:noFill/>
              </a:ln>
              <a:solidFill>
                <a:schemeClr val="tx1"/>
              </a:solidFill>
              <a:effectLst/>
            </a:endParaRPr>
          </a:p>
        </p:txBody>
      </p:sp>
    </p:spTree>
    <p:extLst>
      <p:ext uri="{BB962C8B-B14F-4D97-AF65-F5344CB8AC3E}">
        <p14:creationId xmlns:p14="http://schemas.microsoft.com/office/powerpoint/2010/main" val="231578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DEFA2A7-FAEE-4657-B3FE-BDB77CC75F1B}"/>
              </a:ext>
            </a:extLst>
          </p:cNvPr>
          <p:cNvSpPr>
            <a:spLocks noGrp="1"/>
          </p:cNvSpPr>
          <p:nvPr>
            <p:ph type="title"/>
          </p:nvPr>
        </p:nvSpPr>
        <p:spPr>
          <a:xfrm>
            <a:off x="504092" y="136526"/>
            <a:ext cx="10849708" cy="866652"/>
          </a:xfrm>
        </p:spPr>
        <p:txBody>
          <a:bodyPr/>
          <a:lstStyle/>
          <a:p>
            <a:r>
              <a:rPr lang="en-US" dirty="0" err="1"/>
              <a:t>Comentarios</a:t>
            </a:r>
            <a:r>
              <a:rPr lang="en-US" dirty="0"/>
              <a:t> </a:t>
            </a:r>
            <a:endParaRPr lang="el-GR" dirty="0"/>
          </a:p>
        </p:txBody>
      </p:sp>
      <p:sp>
        <p:nvSpPr>
          <p:cNvPr id="10" name="TextBox 9">
            <a:extLst>
              <a:ext uri="{FF2B5EF4-FFF2-40B4-BE49-F238E27FC236}">
                <a16:creationId xmlns:a16="http://schemas.microsoft.com/office/drawing/2014/main" id="{B707C748-321F-4C1A-AE94-612E95BA1C88}"/>
              </a:ext>
            </a:extLst>
          </p:cNvPr>
          <p:cNvSpPr txBox="1"/>
          <p:nvPr/>
        </p:nvSpPr>
        <p:spPr>
          <a:xfrm>
            <a:off x="504092" y="1184031"/>
            <a:ext cx="11465171" cy="5262979"/>
          </a:xfrm>
          <a:prstGeom prst="rect">
            <a:avLst/>
          </a:prstGeom>
          <a:solidFill>
            <a:schemeClr val="bg1">
              <a:lumMod val="75000"/>
            </a:schemeClr>
          </a:solidFill>
        </p:spPr>
        <p:txBody>
          <a:bodyPr wrap="square">
            <a:spAutoFit/>
          </a:bodyPr>
          <a:lstStyle/>
          <a:p>
            <a:pPr>
              <a:tabLst>
                <a:tab pos="180340" algn="l"/>
                <a:tab pos="540385" algn="l"/>
                <a:tab pos="900430" algn="l"/>
                <a:tab pos="1260475" algn="l"/>
              </a:tabLst>
            </a:pPr>
            <a:r>
              <a:rPr lang="es-E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‘Programa: Mi Primera Variable </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‘Este programa dibuja un ángulo recto cuyos lados son tan</a:t>
            </a:r>
            <a:br>
              <a:rPr lang="es-E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br>
            <a:r>
              <a:rPr lang="es-E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‘largos como el valor de la variable </a:t>
            </a:r>
            <a:r>
              <a:rPr lang="es-ES" sz="2400"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intDistancia</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Sub</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Turtle_Start</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intDistancia</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As</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8B8B"/>
                </a:solidFill>
                <a:effectLst/>
                <a:latin typeface="Courier New" panose="02070309020205020404" pitchFamily="49" charset="0"/>
                <a:ea typeface="Calibri" panose="020F0502020204030204" pitchFamily="34" charset="0"/>
                <a:cs typeface="Liberation Serif" panose="02020603050405020304" pitchFamily="18" charset="0"/>
              </a:rPr>
              <a:t>Int</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Public</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intGiro</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As</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8B8B"/>
                </a:solidFill>
                <a:effectLst/>
                <a:latin typeface="Courier New" panose="02070309020205020404" pitchFamily="49" charset="0"/>
                <a:ea typeface="Calibri" panose="020F0502020204030204" pitchFamily="34" charset="0"/>
                <a:cs typeface="Liberation Serif" panose="02020603050405020304" pitchFamily="18" charset="0"/>
              </a:rPr>
              <a:t>Int</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intDistancia</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24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100	</a:t>
            </a:r>
            <a:r>
              <a:rPr lang="es-E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 Longitud de los lados del ángulo recto</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intGiro</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24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90	</a:t>
            </a:r>
            <a:r>
              <a:rPr lang="es-ES" sz="2400" dirty="0">
                <a:solidFill>
                  <a:srgbClr val="800080"/>
                </a:solidFill>
                <a:latin typeface="Courier New" panose="02070309020205020404" pitchFamily="49" charset="0"/>
                <a:ea typeface="Calibri" panose="020F0502020204030204" pitchFamily="34" charset="0"/>
                <a:cs typeface="Liberation Serif" panose="02020603050405020304" pitchFamily="18" charset="0"/>
              </a:rPr>
              <a:t>      </a:t>
            </a:r>
            <a:r>
              <a:rPr lang="es-E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90 grados del ángulo recto</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Turtle.SetPenColor</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xui.Color_Blue</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SetPenSize</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24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5</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Turtle.MoveForward</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intDistancia</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Turtle.TurnLeft</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intGiro</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Turtle.MoveForward</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intDistancia</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err="1">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Sub</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11" name="Ορθογώνιο: Στρογγύλεμα γωνιών 10">
            <a:extLst>
              <a:ext uri="{FF2B5EF4-FFF2-40B4-BE49-F238E27FC236}">
                <a16:creationId xmlns:a16="http://schemas.microsoft.com/office/drawing/2014/main" id="{DDA95244-57F6-417E-B63A-A69A14F593EA}"/>
              </a:ext>
            </a:extLst>
          </p:cNvPr>
          <p:cNvSpPr/>
          <p:nvPr/>
        </p:nvSpPr>
        <p:spPr>
          <a:xfrm>
            <a:off x="504092" y="1184031"/>
            <a:ext cx="11465171" cy="120662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38FADD0A-4B37-46FB-93FA-B8DA0A56527C}"/>
              </a:ext>
            </a:extLst>
          </p:cNvPr>
          <p:cNvSpPr/>
          <p:nvPr/>
        </p:nvSpPr>
        <p:spPr>
          <a:xfrm>
            <a:off x="4389515" y="3429000"/>
            <a:ext cx="7298393" cy="76786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61204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88436B8-4058-4D00-B3BD-4BA1A34F15F0}"/>
              </a:ext>
            </a:extLst>
          </p:cNvPr>
          <p:cNvPicPr/>
          <p:nvPr/>
        </p:nvPicPr>
        <p:blipFill>
          <a:blip r:embed="rId3"/>
          <a:stretch>
            <a:fillRect/>
          </a:stretch>
        </p:blipFill>
        <p:spPr>
          <a:xfrm>
            <a:off x="489634" y="881285"/>
            <a:ext cx="5606366" cy="3007668"/>
          </a:xfrm>
          <a:prstGeom prst="rect">
            <a:avLst/>
          </a:prstGeom>
        </p:spPr>
      </p:pic>
      <p:sp>
        <p:nvSpPr>
          <p:cNvPr id="2" name="Τίτλος 1">
            <a:extLst>
              <a:ext uri="{FF2B5EF4-FFF2-40B4-BE49-F238E27FC236}">
                <a16:creationId xmlns:a16="http://schemas.microsoft.com/office/drawing/2014/main" id="{15F88B43-D3CA-42F4-8CF9-539121ACF588}"/>
              </a:ext>
            </a:extLst>
          </p:cNvPr>
          <p:cNvSpPr>
            <a:spLocks noGrp="1"/>
          </p:cNvSpPr>
          <p:nvPr>
            <p:ph type="title"/>
          </p:nvPr>
        </p:nvSpPr>
        <p:spPr>
          <a:xfrm>
            <a:off x="509954" y="124803"/>
            <a:ext cx="10515600" cy="866652"/>
          </a:xfrm>
        </p:spPr>
        <p:txBody>
          <a:bodyPr/>
          <a:lstStyle/>
          <a:p>
            <a:r>
              <a:rPr lang="es-ES" dirty="0"/>
              <a:t>El área de Log y la función log</a:t>
            </a:r>
            <a:endParaRPr lang="el-GR" dirty="0"/>
          </a:p>
        </p:txBody>
      </p:sp>
      <p:pic>
        <p:nvPicPr>
          <p:cNvPr id="6" name="Imagen 5">
            <a:extLst>
              <a:ext uri="{FF2B5EF4-FFF2-40B4-BE49-F238E27FC236}">
                <a16:creationId xmlns:a16="http://schemas.microsoft.com/office/drawing/2014/main" id="{ED128C0F-550F-4055-A632-F8A72A870C33}"/>
              </a:ext>
            </a:extLst>
          </p:cNvPr>
          <p:cNvPicPr/>
          <p:nvPr/>
        </p:nvPicPr>
        <p:blipFill>
          <a:blip r:embed="rId4"/>
          <a:stretch>
            <a:fillRect/>
          </a:stretch>
        </p:blipFill>
        <p:spPr>
          <a:xfrm>
            <a:off x="3023514" y="2320198"/>
            <a:ext cx="9168486" cy="4044282"/>
          </a:xfrm>
          <a:prstGeom prst="rect">
            <a:avLst/>
          </a:prstGeom>
        </p:spPr>
      </p:pic>
    </p:spTree>
    <p:extLst>
      <p:ext uri="{BB962C8B-B14F-4D97-AF65-F5344CB8AC3E}">
        <p14:creationId xmlns:p14="http://schemas.microsoft.com/office/powerpoint/2010/main" val="41049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FCEBFDE-0ABF-46A8-B0A3-449C0CFAB0CE}"/>
              </a:ext>
            </a:extLst>
          </p:cNvPr>
          <p:cNvSpPr>
            <a:spLocks noGrp="1"/>
          </p:cNvSpPr>
          <p:nvPr>
            <p:ph type="title"/>
          </p:nvPr>
        </p:nvSpPr>
        <p:spPr>
          <a:xfrm>
            <a:off x="457200" y="136526"/>
            <a:ext cx="10896600" cy="866652"/>
          </a:xfrm>
        </p:spPr>
        <p:txBody>
          <a:bodyPr/>
          <a:lstStyle/>
          <a:p>
            <a:r>
              <a:rPr lang="en-US" dirty="0" err="1"/>
              <a:t>Operadores</a:t>
            </a:r>
            <a:r>
              <a:rPr lang="en-US" dirty="0"/>
              <a:t> </a:t>
            </a:r>
            <a:r>
              <a:rPr lang="en-US" dirty="0" err="1"/>
              <a:t>matemáticos</a:t>
            </a:r>
            <a:endParaRPr lang="el-GR" dirty="0"/>
          </a:p>
        </p:txBody>
      </p:sp>
      <p:graphicFrame>
        <p:nvGraphicFramePr>
          <p:cNvPr id="3" name="Πίνακας 2">
            <a:extLst>
              <a:ext uri="{FF2B5EF4-FFF2-40B4-BE49-F238E27FC236}">
                <a16:creationId xmlns:a16="http://schemas.microsoft.com/office/drawing/2014/main" id="{5EA70A0B-07B5-4304-9FFB-44ABFFC04AF4}"/>
              </a:ext>
            </a:extLst>
          </p:cNvPr>
          <p:cNvGraphicFramePr>
            <a:graphicFrameLocks noGrp="1"/>
          </p:cNvGraphicFramePr>
          <p:nvPr>
            <p:extLst>
              <p:ext uri="{D42A27DB-BD31-4B8C-83A1-F6EECF244321}">
                <p14:modId xmlns:p14="http://schemas.microsoft.com/office/powerpoint/2010/main" val="4144897938"/>
              </p:ext>
            </p:extLst>
          </p:nvPr>
        </p:nvGraphicFramePr>
        <p:xfrm>
          <a:off x="1805354" y="1699847"/>
          <a:ext cx="8581292" cy="4006891"/>
        </p:xfrm>
        <a:graphic>
          <a:graphicData uri="http://schemas.openxmlformats.org/drawingml/2006/table">
            <a:tbl>
              <a:tblPr firstRow="1" firstCol="1" bandRow="1">
                <a:tableStyleId>{5C22544A-7EE6-4342-B048-85BDC9FD1C3A}</a:tableStyleId>
              </a:tblPr>
              <a:tblGrid>
                <a:gridCol w="2095288">
                  <a:extLst>
                    <a:ext uri="{9D8B030D-6E8A-4147-A177-3AD203B41FA5}">
                      <a16:colId xmlns:a16="http://schemas.microsoft.com/office/drawing/2014/main" val="1618607440"/>
                    </a:ext>
                  </a:extLst>
                </a:gridCol>
                <a:gridCol w="3152815">
                  <a:extLst>
                    <a:ext uri="{9D8B030D-6E8A-4147-A177-3AD203B41FA5}">
                      <a16:colId xmlns:a16="http://schemas.microsoft.com/office/drawing/2014/main" val="547400468"/>
                    </a:ext>
                  </a:extLst>
                </a:gridCol>
                <a:gridCol w="3333189">
                  <a:extLst>
                    <a:ext uri="{9D8B030D-6E8A-4147-A177-3AD203B41FA5}">
                      <a16:colId xmlns:a16="http://schemas.microsoft.com/office/drawing/2014/main" val="263621073"/>
                    </a:ext>
                  </a:extLst>
                </a:gridCol>
              </a:tblGrid>
              <a:tr h="572413">
                <a:tc>
                  <a:txBody>
                    <a:bodyPr/>
                    <a:lstStyle/>
                    <a:p>
                      <a:pPr>
                        <a:lnSpc>
                          <a:spcPct val="107000"/>
                        </a:lnSpc>
                        <a:spcAft>
                          <a:spcPts val="800"/>
                        </a:spcAft>
                      </a:pPr>
                      <a:r>
                        <a:rPr lang="el-GR" sz="2800" dirty="0">
                          <a:effectLst/>
                          <a:latin typeface="Verdana" panose="020B0604030504040204" pitchFamily="34" charset="0"/>
                          <a:ea typeface="Verdana" panose="020B0604030504040204" pitchFamily="34" charset="0"/>
                        </a:rPr>
                        <a:t>Opera</a:t>
                      </a:r>
                      <a:r>
                        <a:rPr lang="es-ES" sz="2800" dirty="0">
                          <a:effectLst/>
                          <a:latin typeface="Verdana" panose="020B0604030504040204" pitchFamily="34" charset="0"/>
                          <a:ea typeface="Verdana" panose="020B0604030504040204" pitchFamily="34" charset="0"/>
                        </a:rPr>
                        <a:t>d</a:t>
                      </a:r>
                      <a:r>
                        <a:rPr lang="el-GR" sz="2800" dirty="0">
                          <a:effectLst/>
                          <a:latin typeface="Verdana" panose="020B0604030504040204" pitchFamily="34" charset="0"/>
                          <a:ea typeface="Verdana" panose="020B0604030504040204" pitchFamily="34" charset="0"/>
                        </a:rPr>
                        <a:t>or </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l-GR" sz="2800" dirty="0">
                          <a:effectLst/>
                          <a:latin typeface="Verdana" panose="020B0604030504040204" pitchFamily="34" charset="0"/>
                          <a:ea typeface="Verdana" panose="020B0604030504040204" pitchFamily="34" charset="0"/>
                        </a:rPr>
                        <a:t>E</a:t>
                      </a:r>
                      <a:r>
                        <a:rPr lang="es-ES" sz="2800" dirty="0" err="1">
                          <a:effectLst/>
                          <a:latin typeface="Verdana" panose="020B0604030504040204" pitchFamily="34" charset="0"/>
                          <a:ea typeface="Verdana" panose="020B0604030504040204" pitchFamily="34" charset="0"/>
                        </a:rPr>
                        <a:t>jemplo</a:t>
                      </a:r>
                      <a:r>
                        <a:rPr lang="el-GR" sz="2800" dirty="0">
                          <a:effectLst/>
                          <a:latin typeface="Verdana" panose="020B0604030504040204" pitchFamily="34" charset="0"/>
                          <a:ea typeface="Verdana" panose="020B0604030504040204" pitchFamily="34" charset="0"/>
                        </a:rPr>
                        <a:t> </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l-GR" sz="2800" dirty="0">
                          <a:effectLst/>
                          <a:latin typeface="Verdana" panose="020B0604030504040204" pitchFamily="34" charset="0"/>
                          <a:ea typeface="Verdana" panose="020B0604030504040204" pitchFamily="34" charset="0"/>
                        </a:rPr>
                        <a:t>Opera</a:t>
                      </a:r>
                      <a:r>
                        <a:rPr lang="es-ES" sz="2800" dirty="0" err="1">
                          <a:effectLst/>
                          <a:latin typeface="Verdana" panose="020B0604030504040204" pitchFamily="34" charset="0"/>
                          <a:ea typeface="Verdana" panose="020B0604030504040204" pitchFamily="34" charset="0"/>
                        </a:rPr>
                        <a:t>ción</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5069752"/>
                  </a:ext>
                </a:extLst>
              </a:tr>
              <a:tr h="572413">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dirty="0">
                          <a:effectLst/>
                          <a:latin typeface="Verdana" panose="020B0604030504040204" pitchFamily="34" charset="0"/>
                          <a:ea typeface="Verdana" panose="020B0604030504040204" pitchFamily="34" charset="0"/>
                        </a:rPr>
                        <a:t>x + y </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ES" sz="2800" dirty="0">
                          <a:effectLst/>
                          <a:latin typeface="Verdana" panose="020B0604030504040204" pitchFamily="34" charset="0"/>
                          <a:ea typeface="Verdana" panose="020B0604030504040204" pitchFamily="34" charset="0"/>
                        </a:rPr>
                        <a:t>Suma</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3528791"/>
                  </a:ext>
                </a:extLst>
              </a:tr>
              <a:tr h="572413">
                <a:tc>
                  <a:txBody>
                    <a:bodyPr/>
                    <a:lstStyle/>
                    <a:p>
                      <a:pPr algn="ctr">
                        <a:lnSpc>
                          <a:spcPct val="107000"/>
                        </a:lnSpc>
                        <a:spcAft>
                          <a:spcPts val="800"/>
                        </a:spcAft>
                      </a:pPr>
                      <a:r>
                        <a:rPr lang="el-GR" sz="2800" dirty="0">
                          <a:effectLst/>
                          <a:latin typeface="Verdana" panose="020B0604030504040204" pitchFamily="34" charset="0"/>
                          <a:ea typeface="Verdana" panose="020B0604030504040204" pitchFamily="34" charset="0"/>
                        </a:rPr>
                        <a:t>-</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dirty="0">
                          <a:effectLst/>
                          <a:latin typeface="Verdana" panose="020B0604030504040204" pitchFamily="34" charset="0"/>
                          <a:ea typeface="Verdana" panose="020B0604030504040204" pitchFamily="34" charset="0"/>
                        </a:rPr>
                        <a:t>x - y </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ES" sz="2800" dirty="0">
                          <a:effectLst/>
                          <a:latin typeface="Verdana" panose="020B0604030504040204" pitchFamily="34" charset="0"/>
                          <a:ea typeface="Verdana" panose="020B0604030504040204" pitchFamily="34" charset="0"/>
                        </a:rPr>
                        <a:t>Resta</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5284638"/>
                  </a:ext>
                </a:extLst>
              </a:tr>
              <a:tr h="572413">
                <a:tc>
                  <a:txBody>
                    <a:bodyPr/>
                    <a:lstStyle/>
                    <a:p>
                      <a:pPr algn="ctr">
                        <a:lnSpc>
                          <a:spcPct val="107000"/>
                        </a:lnSpc>
                        <a:spcAft>
                          <a:spcPts val="800"/>
                        </a:spcAft>
                      </a:pPr>
                      <a:r>
                        <a:rPr lang="el-GR" sz="2800" dirty="0">
                          <a:effectLst/>
                          <a:latin typeface="Verdana" panose="020B0604030504040204" pitchFamily="34" charset="0"/>
                          <a:ea typeface="Verdana" panose="020B0604030504040204" pitchFamily="34" charset="0"/>
                        </a:rPr>
                        <a:t>*</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dirty="0">
                          <a:effectLst/>
                          <a:latin typeface="Verdana" panose="020B0604030504040204" pitchFamily="34" charset="0"/>
                          <a:ea typeface="Verdana" panose="020B0604030504040204" pitchFamily="34" charset="0"/>
                        </a:rPr>
                        <a:t>x * y </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ES" sz="2800" dirty="0">
                          <a:effectLst/>
                          <a:latin typeface="Verdana" panose="020B0604030504040204" pitchFamily="34" charset="0"/>
                          <a:ea typeface="Verdana" panose="020B0604030504040204" pitchFamily="34" charset="0"/>
                        </a:rPr>
                        <a:t>Multiplicación</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94592602"/>
                  </a:ext>
                </a:extLst>
              </a:tr>
              <a:tr h="572413">
                <a:tc>
                  <a:txBody>
                    <a:bodyPr/>
                    <a:lstStyle/>
                    <a:p>
                      <a:pPr algn="ctr">
                        <a:lnSpc>
                          <a:spcPct val="107000"/>
                        </a:lnSpc>
                        <a:spcAft>
                          <a:spcPts val="800"/>
                        </a:spcAft>
                      </a:pPr>
                      <a:r>
                        <a:rPr lang="el-GR" sz="2800" dirty="0">
                          <a:effectLst/>
                          <a:latin typeface="Verdana" panose="020B0604030504040204" pitchFamily="34" charset="0"/>
                          <a:ea typeface="Verdana" panose="020B0604030504040204" pitchFamily="34" charset="0"/>
                        </a:rPr>
                        <a:t>/</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dirty="0">
                          <a:effectLst/>
                          <a:latin typeface="Verdana" panose="020B0604030504040204" pitchFamily="34" charset="0"/>
                          <a:ea typeface="Verdana" panose="020B0604030504040204" pitchFamily="34" charset="0"/>
                        </a:rPr>
                        <a:t>x / y </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ES" sz="2800" dirty="0">
                          <a:effectLst/>
                          <a:latin typeface="Verdana" panose="020B0604030504040204" pitchFamily="34" charset="0"/>
                          <a:ea typeface="Verdana" panose="020B0604030504040204" pitchFamily="34" charset="0"/>
                        </a:rPr>
                        <a:t>División</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5537679"/>
                  </a:ext>
                </a:extLst>
              </a:tr>
              <a:tr h="572413">
                <a:tc>
                  <a:txBody>
                    <a:bodyPr/>
                    <a:lstStyle/>
                    <a:p>
                      <a:pPr algn="ctr">
                        <a:lnSpc>
                          <a:spcPct val="107000"/>
                        </a:lnSpc>
                        <a:spcAft>
                          <a:spcPts val="800"/>
                        </a:spcAft>
                      </a:pPr>
                      <a:r>
                        <a:rPr lang="el-GR" sz="2800" dirty="0">
                          <a:effectLst/>
                          <a:latin typeface="Verdana" panose="020B0604030504040204" pitchFamily="34" charset="0"/>
                          <a:ea typeface="Verdana" panose="020B0604030504040204" pitchFamily="34" charset="0"/>
                        </a:rPr>
                        <a:t>Mod</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dirty="0">
                          <a:effectLst/>
                          <a:latin typeface="Verdana" panose="020B0604030504040204" pitchFamily="34" charset="0"/>
                          <a:ea typeface="Verdana" panose="020B0604030504040204" pitchFamily="34" charset="0"/>
                        </a:rPr>
                        <a:t>x Mod y </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ES" sz="2800" dirty="0">
                          <a:effectLst/>
                          <a:latin typeface="Verdana" panose="020B0604030504040204" pitchFamily="34" charset="0"/>
                          <a:ea typeface="Verdana" panose="020B0604030504040204" pitchFamily="34" charset="0"/>
                        </a:rPr>
                        <a:t>Resto de dividir</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29628383"/>
                  </a:ext>
                </a:extLst>
              </a:tr>
              <a:tr h="572413">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Power</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Power(x,y) </a:t>
                      </a:r>
                      <a:r>
                        <a:rPr lang="en-US" sz="2800">
                          <a:effectLst/>
                          <a:latin typeface="Verdana" panose="020B0604030504040204" pitchFamily="34" charset="0"/>
                          <a:ea typeface="Verdana" panose="020B0604030504040204" pitchFamily="34" charset="0"/>
                        </a:rPr>
                        <a:t>  </a:t>
                      </a:r>
                      <a:r>
                        <a:rPr lang="el-GR" sz="2800">
                          <a:effectLst/>
                          <a:latin typeface="Verdana" panose="020B0604030504040204" pitchFamily="34" charset="0"/>
                          <a:ea typeface="Verdana" panose="020B0604030504040204" pitchFamily="34" charset="0"/>
                        </a:rPr>
                        <a:t>x</a:t>
                      </a:r>
                      <a:r>
                        <a:rPr lang="el-GR" sz="2800" baseline="30000">
                          <a:effectLst/>
                          <a:latin typeface="Verdana" panose="020B0604030504040204" pitchFamily="34" charset="0"/>
                          <a:ea typeface="Verdana" panose="020B0604030504040204" pitchFamily="34" charset="0"/>
                        </a:rPr>
                        <a:t>y</a:t>
                      </a:r>
                      <a:r>
                        <a:rPr lang="el-GR" sz="2800">
                          <a:effectLst/>
                          <a:latin typeface="Verdana" panose="020B0604030504040204" pitchFamily="34" charset="0"/>
                          <a:ea typeface="Verdana" panose="020B0604030504040204" pitchFamily="34" charset="0"/>
                        </a:rPr>
                        <a:t>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dirty="0">
                          <a:effectLst/>
                          <a:latin typeface="Verdana" panose="020B0604030504040204" pitchFamily="34" charset="0"/>
                          <a:ea typeface="Verdana" panose="020B0604030504040204" pitchFamily="34" charset="0"/>
                        </a:rPr>
                        <a:t>Po</a:t>
                      </a:r>
                      <a:r>
                        <a:rPr lang="es-ES" sz="2800" dirty="0" err="1">
                          <a:effectLst/>
                          <a:latin typeface="Verdana" panose="020B0604030504040204" pitchFamily="34" charset="0"/>
                          <a:ea typeface="Verdana" panose="020B0604030504040204" pitchFamily="34" charset="0"/>
                        </a:rPr>
                        <a:t>tencia</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01416183"/>
                  </a:ext>
                </a:extLst>
              </a:tr>
            </a:tbl>
          </a:graphicData>
        </a:graphic>
      </p:graphicFrame>
    </p:spTree>
    <p:extLst>
      <p:ext uri="{BB962C8B-B14F-4D97-AF65-F5344CB8AC3E}">
        <p14:creationId xmlns:p14="http://schemas.microsoft.com/office/powerpoint/2010/main" val="319304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1409C52-C205-4655-AAAC-C0C993811531}"/>
              </a:ext>
            </a:extLst>
          </p:cNvPr>
          <p:cNvSpPr>
            <a:spLocks noGrp="1"/>
          </p:cNvSpPr>
          <p:nvPr>
            <p:ph type="title"/>
          </p:nvPr>
        </p:nvSpPr>
        <p:spPr>
          <a:xfrm>
            <a:off x="504092" y="136526"/>
            <a:ext cx="10849708" cy="866652"/>
          </a:xfrm>
        </p:spPr>
        <p:txBody>
          <a:bodyPr/>
          <a:lstStyle/>
          <a:p>
            <a:r>
              <a:rPr lang="en-US" dirty="0" err="1"/>
              <a:t>Ejemplos</a:t>
            </a:r>
            <a:endParaRPr lang="el-GR" dirty="0"/>
          </a:p>
        </p:txBody>
      </p:sp>
      <p:sp>
        <p:nvSpPr>
          <p:cNvPr id="4" name="TextBox 3">
            <a:extLst>
              <a:ext uri="{FF2B5EF4-FFF2-40B4-BE49-F238E27FC236}">
                <a16:creationId xmlns:a16="http://schemas.microsoft.com/office/drawing/2014/main" id="{2DD62BAE-A1D6-4FE7-9FA6-29823D7355B8}"/>
              </a:ext>
            </a:extLst>
          </p:cNvPr>
          <p:cNvSpPr txBox="1"/>
          <p:nvPr/>
        </p:nvSpPr>
        <p:spPr>
          <a:xfrm>
            <a:off x="410307" y="1125416"/>
            <a:ext cx="8487508" cy="4832092"/>
          </a:xfrm>
          <a:prstGeom prst="rect">
            <a:avLst/>
          </a:prstGeom>
          <a:solidFill>
            <a:schemeClr val="bg1">
              <a:lumMod val="85000"/>
            </a:schemeClr>
          </a:solidFill>
        </p:spPr>
        <p:txBody>
          <a:bodyPr wrap="square">
            <a:spAutoFit/>
          </a:bodyPr>
          <a:lstStyle/>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intB</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intC</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As</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8B8B"/>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fltD</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fltM</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As</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8B8B"/>
                </a:solidFill>
                <a:effectLst/>
                <a:latin typeface="Courier New" panose="02070309020205020404" pitchFamily="49" charset="0"/>
                <a:ea typeface="Calibri" panose="020F0502020204030204" pitchFamily="34" charset="0"/>
                <a:cs typeface="Liberation Serif" panose="02020603050405020304" pitchFamily="18" charset="0"/>
              </a:rPr>
              <a:t>Float</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18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40</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intB</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18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20</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intC</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18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30</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intB</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intC</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Muestra 90</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fltD</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18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3</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fltD</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Muestra 30	</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800" dirty="0">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+ 1			‘</a:t>
            </a:r>
            <a:r>
              <a:rPr lang="es-ES" sz="18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Incrementar </a:t>
            </a:r>
            <a:r>
              <a:rPr lang="es-ES" sz="1800"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intA</a:t>
            </a:r>
            <a:r>
              <a:rPr lang="es-ES" sz="18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en 1</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Muestra 41	</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800" dirty="0">
                <a:effectLst/>
                <a:latin typeface="Courier New" panose="02070309020205020404" pitchFamily="49" charset="0"/>
                <a:ea typeface="Calibri" panose="020F0502020204030204" pitchFamily="34" charset="0"/>
                <a:cs typeface="Liberation Serif" panose="02020603050405020304" pitchFamily="18" charset="0"/>
              </a:rPr>
              <a:t> </a:t>
            </a:r>
          </a:p>
          <a:p>
            <a:pPr>
              <a:tabLst>
                <a:tab pos="180340" algn="l"/>
                <a:tab pos="540385" algn="l"/>
                <a:tab pos="900430" algn="l"/>
                <a:tab pos="1260475" algn="l"/>
              </a:tabLst>
            </a:pP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Power</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11, 2)	‘</a:t>
            </a:r>
            <a:r>
              <a:rPr lang="es-ES" sz="18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30</a:t>
            </a:r>
            <a:r>
              <a:rPr lang="es-ES" sz="1800" baseline="30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2</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Muestra 900 (30*30)	</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800" dirty="0">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fltM</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a:solidFill>
                  <a:srgbClr val="1F4E79"/>
                </a:solidFill>
                <a:effectLst/>
                <a:latin typeface="Courier New" panose="02070309020205020404" pitchFamily="49" charset="0"/>
                <a:ea typeface="Calibri" panose="020F0502020204030204" pitchFamily="34" charset="0"/>
                <a:cs typeface="Liberation Serif" panose="02020603050405020304" pitchFamily="18" charset="0"/>
              </a:rPr>
              <a:t>mod </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2	 ‘</a:t>
            </a:r>
            <a:r>
              <a:rPr lang="es-ES" sz="18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Resto de dividir 41 entre 2</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fltM</a:t>
            </a:r>
            <a:r>
              <a:rPr lang="es-E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18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Muestra 1</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7" name="TextBox 6">
            <a:extLst>
              <a:ext uri="{FF2B5EF4-FFF2-40B4-BE49-F238E27FC236}">
                <a16:creationId xmlns:a16="http://schemas.microsoft.com/office/drawing/2014/main" id="{9C2B879B-5063-4320-9973-A1666FF6F9CB}"/>
              </a:ext>
            </a:extLst>
          </p:cNvPr>
          <p:cNvSpPr txBox="1"/>
          <p:nvPr/>
        </p:nvSpPr>
        <p:spPr>
          <a:xfrm>
            <a:off x="8112368" y="2039561"/>
            <a:ext cx="2942493" cy="461665"/>
          </a:xfrm>
          <a:prstGeom prst="rect">
            <a:avLst/>
          </a:prstGeom>
          <a:noFill/>
        </p:spPr>
        <p:txBody>
          <a:bodyPr wrap="square" rtlCol="0">
            <a:spAutoFit/>
          </a:bodyPr>
          <a:lstStyle/>
          <a:p>
            <a:r>
              <a:rPr lang="en-US" sz="2400" b="1" dirty="0" err="1">
                <a:latin typeface="Verdana" panose="020B0604030504040204" pitchFamily="34" charset="0"/>
                <a:ea typeface="Verdana" panose="020B0604030504040204" pitchFamily="34" charset="0"/>
              </a:rPr>
              <a:t>Pantalla</a:t>
            </a:r>
            <a:r>
              <a:rPr lang="en-US" sz="2400" b="1" dirty="0">
                <a:latin typeface="Verdana" panose="020B0604030504040204" pitchFamily="34" charset="0"/>
                <a:ea typeface="Verdana" panose="020B0604030504040204" pitchFamily="34" charset="0"/>
              </a:rPr>
              <a:t> de Log</a:t>
            </a:r>
            <a:endParaRPr lang="el-GR" sz="2400" b="1" dirty="0">
              <a:latin typeface="Verdana" panose="020B0604030504040204" pitchFamily="34" charset="0"/>
              <a:ea typeface="Verdana" panose="020B0604030504040204" pitchFamily="34" charset="0"/>
            </a:endParaRPr>
          </a:p>
        </p:txBody>
      </p:sp>
      <p:pic>
        <p:nvPicPr>
          <p:cNvPr id="10" name="Εικόνα 9">
            <a:extLst>
              <a:ext uri="{FF2B5EF4-FFF2-40B4-BE49-F238E27FC236}">
                <a16:creationId xmlns:a16="http://schemas.microsoft.com/office/drawing/2014/main" id="{337DAD13-C009-4172-9AAB-1105C3A12BCC}"/>
              </a:ext>
            </a:extLst>
          </p:cNvPr>
          <p:cNvPicPr>
            <a:picLocks noChangeAspect="1"/>
          </p:cNvPicPr>
          <p:nvPr/>
        </p:nvPicPr>
        <p:blipFill>
          <a:blip r:embed="rId2"/>
          <a:stretch>
            <a:fillRect/>
          </a:stretch>
        </p:blipFill>
        <p:spPr>
          <a:xfrm>
            <a:off x="8229599" y="2562346"/>
            <a:ext cx="3694724" cy="3170237"/>
          </a:xfrm>
          <a:prstGeom prst="rect">
            <a:avLst/>
          </a:prstGeom>
        </p:spPr>
      </p:pic>
    </p:spTree>
    <p:extLst>
      <p:ext uri="{BB962C8B-B14F-4D97-AF65-F5344CB8AC3E}">
        <p14:creationId xmlns:p14="http://schemas.microsoft.com/office/powerpoint/2010/main" val="381981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384813A-A384-41B4-B266-16EFC9221B04}"/>
              </a:ext>
            </a:extLst>
          </p:cNvPr>
          <p:cNvSpPr>
            <a:spLocks noGrp="1"/>
          </p:cNvSpPr>
          <p:nvPr>
            <p:ph type="title"/>
          </p:nvPr>
        </p:nvSpPr>
        <p:spPr>
          <a:xfrm>
            <a:off x="492369" y="136526"/>
            <a:ext cx="10861431" cy="866652"/>
          </a:xfrm>
        </p:spPr>
        <p:txBody>
          <a:bodyPr/>
          <a:lstStyle/>
          <a:p>
            <a:r>
              <a:rPr lang="en-US" dirty="0" err="1"/>
              <a:t>Cadenas</a:t>
            </a:r>
            <a:endParaRPr lang="el-GR" dirty="0"/>
          </a:p>
        </p:txBody>
      </p:sp>
      <p:sp>
        <p:nvSpPr>
          <p:cNvPr id="4" name="TextBox 3">
            <a:extLst>
              <a:ext uri="{FF2B5EF4-FFF2-40B4-BE49-F238E27FC236}">
                <a16:creationId xmlns:a16="http://schemas.microsoft.com/office/drawing/2014/main" id="{4814C672-3CEB-4E0D-82DD-42C930D1ACEF}"/>
              </a:ext>
            </a:extLst>
          </p:cNvPr>
          <p:cNvSpPr txBox="1"/>
          <p:nvPr/>
        </p:nvSpPr>
        <p:spPr>
          <a:xfrm>
            <a:off x="973015" y="1863535"/>
            <a:ext cx="10245969" cy="3130929"/>
          </a:xfrm>
          <a:prstGeom prst="rect">
            <a:avLst/>
          </a:prstGeom>
          <a:noFill/>
        </p:spPr>
        <p:txBody>
          <a:bodyPr wrap="square">
            <a:noAutofit/>
          </a:bodyPr>
          <a:lstStyle/>
          <a:p>
            <a:pPr algn="ctr">
              <a:lnSpc>
                <a:spcPct val="150000"/>
              </a:lnSpc>
            </a:pPr>
            <a:r>
              <a:rPr lang="es-ES" sz="2400" dirty="0">
                <a:effectLst/>
                <a:latin typeface="Verdana" panose="020B0604030504040204" pitchFamily="34" charset="0"/>
                <a:ea typeface="Calibri" panose="020F0502020204030204" pitchFamily="34" charset="0"/>
                <a:cs typeface="Times New Roman" panose="02020603050405020304" pitchFamily="18" charset="0"/>
              </a:rPr>
              <a:t>En programación de ordenadores, una cadena es tradicionalmente una secuencia de caracteres, ya sea una constante literal o una variable. En este último caso se puede cambiar su contenido y también su longitud, o puede ser de longitud fija (después de crearla)</a:t>
            </a:r>
            <a:endParaRPr lang="el-GR"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8083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6B89A5C-491D-42C6-9D84-B344DECD6B71}"/>
              </a:ext>
            </a:extLst>
          </p:cNvPr>
          <p:cNvSpPr>
            <a:spLocks noGrp="1"/>
          </p:cNvSpPr>
          <p:nvPr>
            <p:ph type="title"/>
          </p:nvPr>
        </p:nvSpPr>
        <p:spPr>
          <a:xfrm>
            <a:off x="586153" y="136526"/>
            <a:ext cx="10767647" cy="866652"/>
          </a:xfrm>
        </p:spPr>
        <p:txBody>
          <a:bodyPr/>
          <a:lstStyle/>
          <a:p>
            <a:r>
              <a:rPr lang="en-US" dirty="0" err="1"/>
              <a:t>Trabajando</a:t>
            </a:r>
            <a:r>
              <a:rPr lang="en-US" dirty="0"/>
              <a:t> con </a:t>
            </a:r>
            <a:r>
              <a:rPr lang="en-US" dirty="0" err="1"/>
              <a:t>cadenas</a:t>
            </a:r>
            <a:endParaRPr lang="el-GR" dirty="0"/>
          </a:p>
        </p:txBody>
      </p:sp>
      <p:sp>
        <p:nvSpPr>
          <p:cNvPr id="4" name="TextBox 3">
            <a:extLst>
              <a:ext uri="{FF2B5EF4-FFF2-40B4-BE49-F238E27FC236}">
                <a16:creationId xmlns:a16="http://schemas.microsoft.com/office/drawing/2014/main" id="{65C54F3B-CA9C-46A0-897A-0A5B9AE54F7C}"/>
              </a:ext>
            </a:extLst>
          </p:cNvPr>
          <p:cNvSpPr txBox="1"/>
          <p:nvPr/>
        </p:nvSpPr>
        <p:spPr>
          <a:xfrm>
            <a:off x="586153" y="1193037"/>
            <a:ext cx="11521384" cy="4154984"/>
          </a:xfrm>
          <a:prstGeom prst="rect">
            <a:avLst/>
          </a:prstGeom>
          <a:solidFill>
            <a:schemeClr val="bg1">
              <a:lumMod val="85000"/>
            </a:schemeClr>
          </a:solidFill>
        </p:spPr>
        <p:txBody>
          <a:bodyPr wrap="square">
            <a:spAutoFit/>
          </a:bodyPr>
          <a:lstStyle/>
          <a:p>
            <a:pPr>
              <a:tabLst>
                <a:tab pos="180340" algn="l"/>
                <a:tab pos="540385" algn="l"/>
                <a:tab pos="900430" algn="l"/>
                <a:tab pos="1260475" algn="l"/>
              </a:tabLst>
            </a:pPr>
            <a:r>
              <a:rPr lang="es-ES" sz="2400" dirty="0" err="1">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strNombre</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strApellidos</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 sz="2400" dirty="0" err="1">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String</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strNombre</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“Juan”</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strApellidos</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“García Gómez”</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strPersona</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 sz="2400" dirty="0" err="1">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String</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effectLst/>
                <a:latin typeface="Courier New" panose="02070309020205020404" pitchFamily="49" charset="0"/>
                <a:ea typeface="Calibri" panose="020F0502020204030204" pitchFamily="34" charset="0"/>
                <a:cs typeface="Liberation Serif" panose="02020603050405020304" pitchFamily="18" charset="0"/>
              </a:rPr>
              <a:t> </a:t>
            </a: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strPersona</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strNombre</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&amp; “ “ &amp; </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strApellidos</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strPersona</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000" dirty="0">
                <a:solidFill>
                  <a:srgbClr val="538135"/>
                </a:solidFill>
                <a:effectLst/>
                <a:latin typeface="Courier New" panose="02070309020205020404" pitchFamily="49" charset="0"/>
                <a:ea typeface="Calibri" panose="020F0502020204030204" pitchFamily="34" charset="0"/>
                <a:cs typeface="Liberation Serif" panose="02020603050405020304" pitchFamily="18" charset="0"/>
              </a:rPr>
              <a:t>‘ Muestra Juan García Gómez en la pantalla de Log</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effectLst/>
                <a:latin typeface="Courier New" panose="02070309020205020404" pitchFamily="49" charset="0"/>
                <a:ea typeface="Calibri" panose="020F0502020204030204" pitchFamily="34" charset="0"/>
                <a:cs typeface="Liberation Serif" panose="02020603050405020304" pitchFamily="18" charset="0"/>
              </a:rPr>
              <a:t> </a:t>
            </a: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err="1">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strNombre2 as </a:t>
            </a:r>
            <a:r>
              <a:rPr lang="es-ES" sz="2400" dirty="0" err="1">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String</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strNombre2 = “Antonio”</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strNombre2 = strNombre2 &amp; “ López”</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grpSp>
        <p:nvGrpSpPr>
          <p:cNvPr id="7" name="Ομάδα 6">
            <a:extLst>
              <a:ext uri="{FF2B5EF4-FFF2-40B4-BE49-F238E27FC236}">
                <a16:creationId xmlns:a16="http://schemas.microsoft.com/office/drawing/2014/main" id="{861AFA98-9C40-45D5-8308-4C97B5E2876E}"/>
              </a:ext>
            </a:extLst>
          </p:cNvPr>
          <p:cNvGrpSpPr/>
          <p:nvPr/>
        </p:nvGrpSpPr>
        <p:grpSpPr>
          <a:xfrm>
            <a:off x="586153" y="771558"/>
            <a:ext cx="8341794" cy="866653"/>
            <a:chOff x="586152" y="687595"/>
            <a:chExt cx="8341794" cy="1155750"/>
          </a:xfrm>
        </p:grpSpPr>
        <p:sp>
          <p:nvSpPr>
            <p:cNvPr id="5" name="Ορθογώνιο: Στρογγύλεμα γωνιών 4">
              <a:extLst>
                <a:ext uri="{FF2B5EF4-FFF2-40B4-BE49-F238E27FC236}">
                  <a16:creationId xmlns:a16="http://schemas.microsoft.com/office/drawing/2014/main" id="{9A8A4142-CAA3-487B-905F-A49615AC697A}"/>
                </a:ext>
              </a:extLst>
            </p:cNvPr>
            <p:cNvSpPr/>
            <p:nvPr/>
          </p:nvSpPr>
          <p:spPr>
            <a:xfrm>
              <a:off x="586152" y="1193039"/>
              <a:ext cx="8323141" cy="650306"/>
            </a:xfrm>
            <a:custGeom>
              <a:avLst/>
              <a:gdLst>
                <a:gd name="connsiteX0" fmla="*/ 0 w 7069016"/>
                <a:gd name="connsiteY0" fmla="*/ 144445 h 866652"/>
                <a:gd name="connsiteX1" fmla="*/ 144445 w 7069016"/>
                <a:gd name="connsiteY1" fmla="*/ 0 h 866652"/>
                <a:gd name="connsiteX2" fmla="*/ 754656 w 7069016"/>
                <a:gd name="connsiteY2" fmla="*/ 0 h 866652"/>
                <a:gd name="connsiteX3" fmla="*/ 1364868 w 7069016"/>
                <a:gd name="connsiteY3" fmla="*/ 0 h 866652"/>
                <a:gd name="connsiteX4" fmla="*/ 2178483 w 7069016"/>
                <a:gd name="connsiteY4" fmla="*/ 0 h 866652"/>
                <a:gd name="connsiteX5" fmla="*/ 2788694 w 7069016"/>
                <a:gd name="connsiteY5" fmla="*/ 0 h 866652"/>
                <a:gd name="connsiteX6" fmla="*/ 3263303 w 7069016"/>
                <a:gd name="connsiteY6" fmla="*/ 0 h 866652"/>
                <a:gd name="connsiteX7" fmla="*/ 4009117 w 7069016"/>
                <a:gd name="connsiteY7" fmla="*/ 0 h 866652"/>
                <a:gd name="connsiteX8" fmla="*/ 4619328 w 7069016"/>
                <a:gd name="connsiteY8" fmla="*/ 0 h 866652"/>
                <a:gd name="connsiteX9" fmla="*/ 5093937 w 7069016"/>
                <a:gd name="connsiteY9" fmla="*/ 0 h 866652"/>
                <a:gd name="connsiteX10" fmla="*/ 5907552 w 7069016"/>
                <a:gd name="connsiteY10" fmla="*/ 0 h 866652"/>
                <a:gd name="connsiteX11" fmla="*/ 6924571 w 7069016"/>
                <a:gd name="connsiteY11" fmla="*/ 0 h 866652"/>
                <a:gd name="connsiteX12" fmla="*/ 7069016 w 7069016"/>
                <a:gd name="connsiteY12" fmla="*/ 144445 h 866652"/>
                <a:gd name="connsiteX13" fmla="*/ 7069016 w 7069016"/>
                <a:gd name="connsiteY13" fmla="*/ 722207 h 866652"/>
                <a:gd name="connsiteX14" fmla="*/ 6924571 w 7069016"/>
                <a:gd name="connsiteY14" fmla="*/ 866652 h 866652"/>
                <a:gd name="connsiteX15" fmla="*/ 6449962 w 7069016"/>
                <a:gd name="connsiteY15" fmla="*/ 866652 h 866652"/>
                <a:gd name="connsiteX16" fmla="*/ 5907552 w 7069016"/>
                <a:gd name="connsiteY16" fmla="*/ 866652 h 866652"/>
                <a:gd name="connsiteX17" fmla="*/ 5093937 w 7069016"/>
                <a:gd name="connsiteY17" fmla="*/ 866652 h 866652"/>
                <a:gd name="connsiteX18" fmla="*/ 4551527 w 7069016"/>
                <a:gd name="connsiteY18" fmla="*/ 866652 h 866652"/>
                <a:gd name="connsiteX19" fmla="*/ 4076918 w 7069016"/>
                <a:gd name="connsiteY19" fmla="*/ 866652 h 866652"/>
                <a:gd name="connsiteX20" fmla="*/ 3331104 w 7069016"/>
                <a:gd name="connsiteY20" fmla="*/ 866652 h 866652"/>
                <a:gd name="connsiteX21" fmla="*/ 2653092 w 7069016"/>
                <a:gd name="connsiteY21" fmla="*/ 866652 h 866652"/>
                <a:gd name="connsiteX22" fmla="*/ 2042880 w 7069016"/>
                <a:gd name="connsiteY22" fmla="*/ 866652 h 866652"/>
                <a:gd name="connsiteX23" fmla="*/ 1568271 w 7069016"/>
                <a:gd name="connsiteY23" fmla="*/ 866652 h 866652"/>
                <a:gd name="connsiteX24" fmla="*/ 822458 w 7069016"/>
                <a:gd name="connsiteY24" fmla="*/ 866652 h 866652"/>
                <a:gd name="connsiteX25" fmla="*/ 144445 w 7069016"/>
                <a:gd name="connsiteY25" fmla="*/ 866652 h 866652"/>
                <a:gd name="connsiteX26" fmla="*/ 0 w 7069016"/>
                <a:gd name="connsiteY26" fmla="*/ 722207 h 866652"/>
                <a:gd name="connsiteX27" fmla="*/ 0 w 7069016"/>
                <a:gd name="connsiteY27" fmla="*/ 144445 h 86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69016" h="866652" extrusionOk="0">
                  <a:moveTo>
                    <a:pt x="0" y="144445"/>
                  </a:moveTo>
                  <a:cubicBezTo>
                    <a:pt x="9946" y="60033"/>
                    <a:pt x="47442" y="3554"/>
                    <a:pt x="144445" y="0"/>
                  </a:cubicBezTo>
                  <a:cubicBezTo>
                    <a:pt x="338299" y="-7421"/>
                    <a:pt x="479256" y="-12427"/>
                    <a:pt x="754656" y="0"/>
                  </a:cubicBezTo>
                  <a:cubicBezTo>
                    <a:pt x="1030056" y="12427"/>
                    <a:pt x="1126401" y="20284"/>
                    <a:pt x="1364868" y="0"/>
                  </a:cubicBezTo>
                  <a:cubicBezTo>
                    <a:pt x="1603335" y="-20284"/>
                    <a:pt x="1779314" y="30942"/>
                    <a:pt x="2178483" y="0"/>
                  </a:cubicBezTo>
                  <a:cubicBezTo>
                    <a:pt x="2577653" y="-30942"/>
                    <a:pt x="2643848" y="5813"/>
                    <a:pt x="2788694" y="0"/>
                  </a:cubicBezTo>
                  <a:cubicBezTo>
                    <a:pt x="2933540" y="-5813"/>
                    <a:pt x="3040973" y="-21700"/>
                    <a:pt x="3263303" y="0"/>
                  </a:cubicBezTo>
                  <a:cubicBezTo>
                    <a:pt x="3485633" y="21700"/>
                    <a:pt x="3798485" y="6005"/>
                    <a:pt x="4009117" y="0"/>
                  </a:cubicBezTo>
                  <a:cubicBezTo>
                    <a:pt x="4219749" y="-6005"/>
                    <a:pt x="4481973" y="-19399"/>
                    <a:pt x="4619328" y="0"/>
                  </a:cubicBezTo>
                  <a:cubicBezTo>
                    <a:pt x="4756683" y="19399"/>
                    <a:pt x="4903076" y="-11483"/>
                    <a:pt x="5093937" y="0"/>
                  </a:cubicBezTo>
                  <a:cubicBezTo>
                    <a:pt x="5284798" y="11483"/>
                    <a:pt x="5576574" y="26392"/>
                    <a:pt x="5907552" y="0"/>
                  </a:cubicBezTo>
                  <a:cubicBezTo>
                    <a:pt x="6238530" y="-26392"/>
                    <a:pt x="6656189" y="-18187"/>
                    <a:pt x="6924571" y="0"/>
                  </a:cubicBezTo>
                  <a:cubicBezTo>
                    <a:pt x="7010709" y="-10391"/>
                    <a:pt x="7070143" y="66248"/>
                    <a:pt x="7069016" y="144445"/>
                  </a:cubicBezTo>
                  <a:cubicBezTo>
                    <a:pt x="7080759" y="341464"/>
                    <a:pt x="7048326" y="436764"/>
                    <a:pt x="7069016" y="722207"/>
                  </a:cubicBezTo>
                  <a:cubicBezTo>
                    <a:pt x="7062978" y="800765"/>
                    <a:pt x="7009562" y="859286"/>
                    <a:pt x="6924571" y="866652"/>
                  </a:cubicBezTo>
                  <a:cubicBezTo>
                    <a:pt x="6727750" y="879430"/>
                    <a:pt x="6627209" y="861496"/>
                    <a:pt x="6449962" y="866652"/>
                  </a:cubicBezTo>
                  <a:cubicBezTo>
                    <a:pt x="6272715" y="871808"/>
                    <a:pt x="6132613" y="869668"/>
                    <a:pt x="5907552" y="866652"/>
                  </a:cubicBezTo>
                  <a:cubicBezTo>
                    <a:pt x="5682491" y="863637"/>
                    <a:pt x="5367559" y="840697"/>
                    <a:pt x="5093937" y="866652"/>
                  </a:cubicBezTo>
                  <a:cubicBezTo>
                    <a:pt x="4820316" y="892607"/>
                    <a:pt x="4739342" y="864828"/>
                    <a:pt x="4551527" y="866652"/>
                  </a:cubicBezTo>
                  <a:cubicBezTo>
                    <a:pt x="4363712" y="868477"/>
                    <a:pt x="4212484" y="881376"/>
                    <a:pt x="4076918" y="866652"/>
                  </a:cubicBezTo>
                  <a:cubicBezTo>
                    <a:pt x="3941352" y="851928"/>
                    <a:pt x="3614075" y="901520"/>
                    <a:pt x="3331104" y="866652"/>
                  </a:cubicBezTo>
                  <a:cubicBezTo>
                    <a:pt x="3048133" y="831784"/>
                    <a:pt x="2913790" y="894406"/>
                    <a:pt x="2653092" y="866652"/>
                  </a:cubicBezTo>
                  <a:cubicBezTo>
                    <a:pt x="2392394" y="838898"/>
                    <a:pt x="2218278" y="845059"/>
                    <a:pt x="2042880" y="866652"/>
                  </a:cubicBezTo>
                  <a:cubicBezTo>
                    <a:pt x="1867482" y="888245"/>
                    <a:pt x="1666018" y="882686"/>
                    <a:pt x="1568271" y="866652"/>
                  </a:cubicBezTo>
                  <a:cubicBezTo>
                    <a:pt x="1470524" y="850618"/>
                    <a:pt x="993417" y="854977"/>
                    <a:pt x="822458" y="866652"/>
                  </a:cubicBezTo>
                  <a:cubicBezTo>
                    <a:pt x="651499" y="878327"/>
                    <a:pt x="398808" y="865886"/>
                    <a:pt x="144445" y="866652"/>
                  </a:cubicBezTo>
                  <a:cubicBezTo>
                    <a:pt x="70044" y="867262"/>
                    <a:pt x="-3259" y="809727"/>
                    <a:pt x="0" y="722207"/>
                  </a:cubicBezTo>
                  <a:cubicBezTo>
                    <a:pt x="-6662" y="565218"/>
                    <a:pt x="23654" y="294775"/>
                    <a:pt x="0" y="144445"/>
                  </a:cubicBezTo>
                  <a:close/>
                </a:path>
              </a:pathLst>
            </a:custGeom>
            <a:noFill/>
            <a:ln w="38100">
              <a:solidFill>
                <a:srgbClr val="FF0000"/>
              </a:solidFill>
              <a:extLst>
                <a:ext uri="{C807C97D-BFC1-408E-A445-0C87EB9F89A2}">
                  <ask:lineSketchStyleProps xmlns:ask="http://schemas.microsoft.com/office/drawing/2018/sketchyshapes" sd="1336761850">
                    <a:custGeom>
                      <a:avLst/>
                      <a:gdLst>
                        <a:gd name="connsiteX0" fmla="*/ 0 w 8323141"/>
                        <a:gd name="connsiteY0" fmla="*/ 81275 h 487640"/>
                        <a:gd name="connsiteX1" fmla="*/ 170071 w 8323141"/>
                        <a:gd name="connsiteY1" fmla="*/ 0 h 487640"/>
                        <a:gd name="connsiteX2" fmla="*/ 888540 w 8323141"/>
                        <a:gd name="connsiteY2" fmla="*/ 0 h 487640"/>
                        <a:gd name="connsiteX3" fmla="*/ 1607011 w 8323141"/>
                        <a:gd name="connsiteY3" fmla="*/ 0 h 487640"/>
                        <a:gd name="connsiteX4" fmla="*/ 2564971 w 8323141"/>
                        <a:gd name="connsiteY4" fmla="*/ 0 h 487640"/>
                        <a:gd name="connsiteX5" fmla="*/ 3283440 w 8323141"/>
                        <a:gd name="connsiteY5" fmla="*/ 0 h 487640"/>
                        <a:gd name="connsiteX6" fmla="*/ 3842250 w 8323141"/>
                        <a:gd name="connsiteY6" fmla="*/ 0 h 487640"/>
                        <a:gd name="connsiteX7" fmla="*/ 4720380 w 8323141"/>
                        <a:gd name="connsiteY7" fmla="*/ 0 h 487640"/>
                        <a:gd name="connsiteX8" fmla="*/ 5438850 w 8323141"/>
                        <a:gd name="connsiteY8" fmla="*/ 0 h 487640"/>
                        <a:gd name="connsiteX9" fmla="*/ 5997660 w 8323141"/>
                        <a:gd name="connsiteY9" fmla="*/ 0 h 487640"/>
                        <a:gd name="connsiteX10" fmla="*/ 6955619 w 8323141"/>
                        <a:gd name="connsiteY10" fmla="*/ 0 h 487640"/>
                        <a:gd name="connsiteX11" fmla="*/ 8153069 w 8323141"/>
                        <a:gd name="connsiteY11" fmla="*/ 0 h 487640"/>
                        <a:gd name="connsiteX12" fmla="*/ 8323141 w 8323141"/>
                        <a:gd name="connsiteY12" fmla="*/ 81275 h 487640"/>
                        <a:gd name="connsiteX13" fmla="*/ 8323141 w 8323141"/>
                        <a:gd name="connsiteY13" fmla="*/ 406364 h 487640"/>
                        <a:gd name="connsiteX14" fmla="*/ 8153069 w 8323141"/>
                        <a:gd name="connsiteY14" fmla="*/ 487640 h 487640"/>
                        <a:gd name="connsiteX15" fmla="*/ 7594259 w 8323141"/>
                        <a:gd name="connsiteY15" fmla="*/ 487640 h 487640"/>
                        <a:gd name="connsiteX16" fmla="*/ 6955619 w 8323141"/>
                        <a:gd name="connsiteY16" fmla="*/ 487640 h 487640"/>
                        <a:gd name="connsiteX17" fmla="*/ 5997660 w 8323141"/>
                        <a:gd name="connsiteY17" fmla="*/ 487640 h 487640"/>
                        <a:gd name="connsiteX18" fmla="*/ 5359020 w 8323141"/>
                        <a:gd name="connsiteY18" fmla="*/ 487640 h 487640"/>
                        <a:gd name="connsiteX19" fmla="*/ 4800210 w 8323141"/>
                        <a:gd name="connsiteY19" fmla="*/ 487640 h 487640"/>
                        <a:gd name="connsiteX20" fmla="*/ 3922080 w 8323141"/>
                        <a:gd name="connsiteY20" fmla="*/ 487640 h 487640"/>
                        <a:gd name="connsiteX21" fmla="*/ 3123781 w 8323141"/>
                        <a:gd name="connsiteY21" fmla="*/ 487640 h 487640"/>
                        <a:gd name="connsiteX22" fmla="*/ 2405310 w 8323141"/>
                        <a:gd name="connsiteY22" fmla="*/ 487640 h 487640"/>
                        <a:gd name="connsiteX23" fmla="*/ 1846500 w 8323141"/>
                        <a:gd name="connsiteY23" fmla="*/ 487640 h 487640"/>
                        <a:gd name="connsiteX24" fmla="*/ 968371 w 8323141"/>
                        <a:gd name="connsiteY24" fmla="*/ 487640 h 487640"/>
                        <a:gd name="connsiteX25" fmla="*/ 170071 w 8323141"/>
                        <a:gd name="connsiteY25" fmla="*/ 487640 h 487640"/>
                        <a:gd name="connsiteX26" fmla="*/ 0 w 8323141"/>
                        <a:gd name="connsiteY26" fmla="*/ 406364 h 487640"/>
                        <a:gd name="connsiteX27" fmla="*/ 0 w 8323141"/>
                        <a:gd name="connsiteY27" fmla="*/ 81275 h 48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323141" h="487640" extrusionOk="0">
                          <a:moveTo>
                            <a:pt x="0" y="81275"/>
                          </a:moveTo>
                          <a:cubicBezTo>
                            <a:pt x="16038" y="31760"/>
                            <a:pt x="42746" y="4704"/>
                            <a:pt x="170071" y="0"/>
                          </a:cubicBezTo>
                          <a:cubicBezTo>
                            <a:pt x="392046" y="-33641"/>
                            <a:pt x="560357" y="-726"/>
                            <a:pt x="888540" y="0"/>
                          </a:cubicBezTo>
                          <a:cubicBezTo>
                            <a:pt x="1223754" y="-4428"/>
                            <a:pt x="1340306" y="-4670"/>
                            <a:pt x="1607011" y="0"/>
                          </a:cubicBezTo>
                          <a:cubicBezTo>
                            <a:pt x="1890225" y="-15793"/>
                            <a:pt x="2089605" y="22697"/>
                            <a:pt x="2564971" y="0"/>
                          </a:cubicBezTo>
                          <a:cubicBezTo>
                            <a:pt x="3038245" y="-17428"/>
                            <a:pt x="3120360" y="-10598"/>
                            <a:pt x="3283440" y="0"/>
                          </a:cubicBezTo>
                          <a:cubicBezTo>
                            <a:pt x="3480788" y="-14311"/>
                            <a:pt x="3584975" y="-15710"/>
                            <a:pt x="3842250" y="0"/>
                          </a:cubicBezTo>
                          <a:cubicBezTo>
                            <a:pt x="4100130" y="22746"/>
                            <a:pt x="4476533" y="-17937"/>
                            <a:pt x="4720380" y="0"/>
                          </a:cubicBezTo>
                          <a:cubicBezTo>
                            <a:pt x="4988072" y="29863"/>
                            <a:pt x="5272448" y="10501"/>
                            <a:pt x="5438850" y="0"/>
                          </a:cubicBezTo>
                          <a:cubicBezTo>
                            <a:pt x="5562955" y="-3113"/>
                            <a:pt x="5742348" y="4631"/>
                            <a:pt x="5997660" y="0"/>
                          </a:cubicBezTo>
                          <a:cubicBezTo>
                            <a:pt x="6235323" y="-14672"/>
                            <a:pt x="6587226" y="44689"/>
                            <a:pt x="6955619" y="0"/>
                          </a:cubicBezTo>
                          <a:cubicBezTo>
                            <a:pt x="7381263" y="-22286"/>
                            <a:pt x="7840608" y="16103"/>
                            <a:pt x="8153069" y="0"/>
                          </a:cubicBezTo>
                          <a:cubicBezTo>
                            <a:pt x="8259423" y="-11009"/>
                            <a:pt x="8322232" y="43763"/>
                            <a:pt x="8323141" y="81275"/>
                          </a:cubicBezTo>
                          <a:cubicBezTo>
                            <a:pt x="8337733" y="194889"/>
                            <a:pt x="8299887" y="244077"/>
                            <a:pt x="8323141" y="406364"/>
                          </a:cubicBezTo>
                          <a:cubicBezTo>
                            <a:pt x="8319102" y="463654"/>
                            <a:pt x="8266660" y="482978"/>
                            <a:pt x="8153069" y="487640"/>
                          </a:cubicBezTo>
                          <a:cubicBezTo>
                            <a:pt x="7945690" y="485411"/>
                            <a:pt x="7806188" y="484407"/>
                            <a:pt x="7594259" y="487640"/>
                          </a:cubicBezTo>
                          <a:cubicBezTo>
                            <a:pt x="7373135" y="460372"/>
                            <a:pt x="7198933" y="494465"/>
                            <a:pt x="6955619" y="487640"/>
                          </a:cubicBezTo>
                          <a:cubicBezTo>
                            <a:pt x="6659572" y="517909"/>
                            <a:pt x="6360024" y="492729"/>
                            <a:pt x="5997660" y="487640"/>
                          </a:cubicBezTo>
                          <a:cubicBezTo>
                            <a:pt x="5673198" y="502193"/>
                            <a:pt x="5582614" y="503361"/>
                            <a:pt x="5359020" y="487640"/>
                          </a:cubicBezTo>
                          <a:cubicBezTo>
                            <a:pt x="5174135" y="493495"/>
                            <a:pt x="4962794" y="502046"/>
                            <a:pt x="4800210" y="487640"/>
                          </a:cubicBezTo>
                          <a:cubicBezTo>
                            <a:pt x="4626472" y="457228"/>
                            <a:pt x="4266076" y="505880"/>
                            <a:pt x="3922080" y="487640"/>
                          </a:cubicBezTo>
                          <a:cubicBezTo>
                            <a:pt x="3568744" y="451116"/>
                            <a:pt x="3455308" y="484206"/>
                            <a:pt x="3123781" y="487640"/>
                          </a:cubicBezTo>
                          <a:cubicBezTo>
                            <a:pt x="2840696" y="474732"/>
                            <a:pt x="2596953" y="510841"/>
                            <a:pt x="2405310" y="487640"/>
                          </a:cubicBezTo>
                          <a:cubicBezTo>
                            <a:pt x="2184413" y="496103"/>
                            <a:pt x="1951778" y="509811"/>
                            <a:pt x="1846500" y="487640"/>
                          </a:cubicBezTo>
                          <a:cubicBezTo>
                            <a:pt x="1710815" y="476749"/>
                            <a:pt x="1159294" y="487299"/>
                            <a:pt x="968371" y="487640"/>
                          </a:cubicBezTo>
                          <a:cubicBezTo>
                            <a:pt x="772191" y="461618"/>
                            <a:pt x="456363" y="478816"/>
                            <a:pt x="170071" y="487640"/>
                          </a:cubicBezTo>
                          <a:cubicBezTo>
                            <a:pt x="80598" y="487303"/>
                            <a:pt x="206" y="460881"/>
                            <a:pt x="0" y="406364"/>
                          </a:cubicBezTo>
                          <a:cubicBezTo>
                            <a:pt x="-16979" y="298923"/>
                            <a:pt x="20656" y="184926"/>
                            <a:pt x="0" y="81275"/>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F0D1A4F-4B8A-41BB-A498-DBA5D98FE89D}"/>
                </a:ext>
              </a:extLst>
            </p:cNvPr>
            <p:cNvSpPr txBox="1"/>
            <p:nvPr/>
          </p:nvSpPr>
          <p:spPr>
            <a:xfrm>
              <a:off x="5424936" y="687595"/>
              <a:ext cx="3503010" cy="615667"/>
            </a:xfrm>
            <a:prstGeom prst="rect">
              <a:avLst/>
            </a:prstGeom>
            <a:noFill/>
          </p:spPr>
          <p:txBody>
            <a:bodyPr wrap="none" rtlCol="0">
              <a:spAutoFit/>
            </a:bodyPr>
            <a:lstStyle/>
            <a:p>
              <a:r>
                <a:rPr lang="en-US" sz="2400" dirty="0" err="1">
                  <a:solidFill>
                    <a:srgbClr val="FF0000"/>
                  </a:solidFill>
                </a:rPr>
                <a:t>Declaración</a:t>
              </a:r>
              <a:r>
                <a:rPr lang="en-US" sz="2400" dirty="0">
                  <a:solidFill>
                    <a:srgbClr val="FF0000"/>
                  </a:solidFill>
                </a:rPr>
                <a:t> de 2 </a:t>
              </a:r>
              <a:r>
                <a:rPr lang="en-US" sz="2400" dirty="0" err="1">
                  <a:solidFill>
                    <a:srgbClr val="FF0000"/>
                  </a:solidFill>
                </a:rPr>
                <a:t>Cadenas</a:t>
              </a:r>
              <a:endParaRPr lang="el-GR" sz="2400" dirty="0">
                <a:solidFill>
                  <a:srgbClr val="FF0000"/>
                </a:solidFill>
              </a:endParaRPr>
            </a:p>
          </p:txBody>
        </p:sp>
      </p:grpSp>
      <p:grpSp>
        <p:nvGrpSpPr>
          <p:cNvPr id="11" name="Ομάδα 10">
            <a:extLst>
              <a:ext uri="{FF2B5EF4-FFF2-40B4-BE49-F238E27FC236}">
                <a16:creationId xmlns:a16="http://schemas.microsoft.com/office/drawing/2014/main" id="{D2A58682-6284-4B93-B6E2-7046F59A3AFD}"/>
              </a:ext>
            </a:extLst>
          </p:cNvPr>
          <p:cNvGrpSpPr/>
          <p:nvPr/>
        </p:nvGrpSpPr>
        <p:grpSpPr>
          <a:xfrm>
            <a:off x="586154" y="1626141"/>
            <a:ext cx="9284678" cy="767103"/>
            <a:chOff x="696273" y="2247973"/>
            <a:chExt cx="8341793" cy="866652"/>
          </a:xfrm>
        </p:grpSpPr>
        <p:sp>
          <p:nvSpPr>
            <p:cNvPr id="9" name="Ορθογώνιο: Στρογγύλεμα γωνιών 8">
              <a:extLst>
                <a:ext uri="{FF2B5EF4-FFF2-40B4-BE49-F238E27FC236}">
                  <a16:creationId xmlns:a16="http://schemas.microsoft.com/office/drawing/2014/main" id="{BA8BE391-E15B-47FE-B238-54DC298D2741}"/>
                </a:ext>
              </a:extLst>
            </p:cNvPr>
            <p:cNvSpPr/>
            <p:nvPr/>
          </p:nvSpPr>
          <p:spPr>
            <a:xfrm>
              <a:off x="696273" y="2247973"/>
              <a:ext cx="8341793" cy="866652"/>
            </a:xfrm>
            <a:custGeom>
              <a:avLst/>
              <a:gdLst>
                <a:gd name="connsiteX0" fmla="*/ 0 w 7069016"/>
                <a:gd name="connsiteY0" fmla="*/ 144445 h 866652"/>
                <a:gd name="connsiteX1" fmla="*/ 144445 w 7069016"/>
                <a:gd name="connsiteY1" fmla="*/ 0 h 866652"/>
                <a:gd name="connsiteX2" fmla="*/ 754656 w 7069016"/>
                <a:gd name="connsiteY2" fmla="*/ 0 h 866652"/>
                <a:gd name="connsiteX3" fmla="*/ 1364868 w 7069016"/>
                <a:gd name="connsiteY3" fmla="*/ 0 h 866652"/>
                <a:gd name="connsiteX4" fmla="*/ 2178483 w 7069016"/>
                <a:gd name="connsiteY4" fmla="*/ 0 h 866652"/>
                <a:gd name="connsiteX5" fmla="*/ 2788694 w 7069016"/>
                <a:gd name="connsiteY5" fmla="*/ 0 h 866652"/>
                <a:gd name="connsiteX6" fmla="*/ 3263303 w 7069016"/>
                <a:gd name="connsiteY6" fmla="*/ 0 h 866652"/>
                <a:gd name="connsiteX7" fmla="*/ 4009117 w 7069016"/>
                <a:gd name="connsiteY7" fmla="*/ 0 h 866652"/>
                <a:gd name="connsiteX8" fmla="*/ 4619328 w 7069016"/>
                <a:gd name="connsiteY8" fmla="*/ 0 h 866652"/>
                <a:gd name="connsiteX9" fmla="*/ 5093937 w 7069016"/>
                <a:gd name="connsiteY9" fmla="*/ 0 h 866652"/>
                <a:gd name="connsiteX10" fmla="*/ 5907552 w 7069016"/>
                <a:gd name="connsiteY10" fmla="*/ 0 h 866652"/>
                <a:gd name="connsiteX11" fmla="*/ 6924571 w 7069016"/>
                <a:gd name="connsiteY11" fmla="*/ 0 h 866652"/>
                <a:gd name="connsiteX12" fmla="*/ 7069016 w 7069016"/>
                <a:gd name="connsiteY12" fmla="*/ 144445 h 866652"/>
                <a:gd name="connsiteX13" fmla="*/ 7069016 w 7069016"/>
                <a:gd name="connsiteY13" fmla="*/ 722207 h 866652"/>
                <a:gd name="connsiteX14" fmla="*/ 6924571 w 7069016"/>
                <a:gd name="connsiteY14" fmla="*/ 866652 h 866652"/>
                <a:gd name="connsiteX15" fmla="*/ 6449962 w 7069016"/>
                <a:gd name="connsiteY15" fmla="*/ 866652 h 866652"/>
                <a:gd name="connsiteX16" fmla="*/ 5907552 w 7069016"/>
                <a:gd name="connsiteY16" fmla="*/ 866652 h 866652"/>
                <a:gd name="connsiteX17" fmla="*/ 5093937 w 7069016"/>
                <a:gd name="connsiteY17" fmla="*/ 866652 h 866652"/>
                <a:gd name="connsiteX18" fmla="*/ 4551527 w 7069016"/>
                <a:gd name="connsiteY18" fmla="*/ 866652 h 866652"/>
                <a:gd name="connsiteX19" fmla="*/ 4076918 w 7069016"/>
                <a:gd name="connsiteY19" fmla="*/ 866652 h 866652"/>
                <a:gd name="connsiteX20" fmla="*/ 3331104 w 7069016"/>
                <a:gd name="connsiteY20" fmla="*/ 866652 h 866652"/>
                <a:gd name="connsiteX21" fmla="*/ 2653092 w 7069016"/>
                <a:gd name="connsiteY21" fmla="*/ 866652 h 866652"/>
                <a:gd name="connsiteX22" fmla="*/ 2042880 w 7069016"/>
                <a:gd name="connsiteY22" fmla="*/ 866652 h 866652"/>
                <a:gd name="connsiteX23" fmla="*/ 1568271 w 7069016"/>
                <a:gd name="connsiteY23" fmla="*/ 866652 h 866652"/>
                <a:gd name="connsiteX24" fmla="*/ 822458 w 7069016"/>
                <a:gd name="connsiteY24" fmla="*/ 866652 h 866652"/>
                <a:gd name="connsiteX25" fmla="*/ 144445 w 7069016"/>
                <a:gd name="connsiteY25" fmla="*/ 866652 h 866652"/>
                <a:gd name="connsiteX26" fmla="*/ 0 w 7069016"/>
                <a:gd name="connsiteY26" fmla="*/ 722207 h 866652"/>
                <a:gd name="connsiteX27" fmla="*/ 0 w 7069016"/>
                <a:gd name="connsiteY27" fmla="*/ 144445 h 86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69016" h="866652" extrusionOk="0">
                  <a:moveTo>
                    <a:pt x="0" y="144445"/>
                  </a:moveTo>
                  <a:cubicBezTo>
                    <a:pt x="9946" y="60033"/>
                    <a:pt x="47442" y="3554"/>
                    <a:pt x="144445" y="0"/>
                  </a:cubicBezTo>
                  <a:cubicBezTo>
                    <a:pt x="338299" y="-7421"/>
                    <a:pt x="479256" y="-12427"/>
                    <a:pt x="754656" y="0"/>
                  </a:cubicBezTo>
                  <a:cubicBezTo>
                    <a:pt x="1030056" y="12427"/>
                    <a:pt x="1126401" y="20284"/>
                    <a:pt x="1364868" y="0"/>
                  </a:cubicBezTo>
                  <a:cubicBezTo>
                    <a:pt x="1603335" y="-20284"/>
                    <a:pt x="1779314" y="30942"/>
                    <a:pt x="2178483" y="0"/>
                  </a:cubicBezTo>
                  <a:cubicBezTo>
                    <a:pt x="2577653" y="-30942"/>
                    <a:pt x="2643848" y="5813"/>
                    <a:pt x="2788694" y="0"/>
                  </a:cubicBezTo>
                  <a:cubicBezTo>
                    <a:pt x="2933540" y="-5813"/>
                    <a:pt x="3040973" y="-21700"/>
                    <a:pt x="3263303" y="0"/>
                  </a:cubicBezTo>
                  <a:cubicBezTo>
                    <a:pt x="3485633" y="21700"/>
                    <a:pt x="3798485" y="6005"/>
                    <a:pt x="4009117" y="0"/>
                  </a:cubicBezTo>
                  <a:cubicBezTo>
                    <a:pt x="4219749" y="-6005"/>
                    <a:pt x="4481973" y="-19399"/>
                    <a:pt x="4619328" y="0"/>
                  </a:cubicBezTo>
                  <a:cubicBezTo>
                    <a:pt x="4756683" y="19399"/>
                    <a:pt x="4903076" y="-11483"/>
                    <a:pt x="5093937" y="0"/>
                  </a:cubicBezTo>
                  <a:cubicBezTo>
                    <a:pt x="5284798" y="11483"/>
                    <a:pt x="5576574" y="26392"/>
                    <a:pt x="5907552" y="0"/>
                  </a:cubicBezTo>
                  <a:cubicBezTo>
                    <a:pt x="6238530" y="-26392"/>
                    <a:pt x="6656189" y="-18187"/>
                    <a:pt x="6924571" y="0"/>
                  </a:cubicBezTo>
                  <a:cubicBezTo>
                    <a:pt x="7010709" y="-10391"/>
                    <a:pt x="7070143" y="66248"/>
                    <a:pt x="7069016" y="144445"/>
                  </a:cubicBezTo>
                  <a:cubicBezTo>
                    <a:pt x="7080759" y="341464"/>
                    <a:pt x="7048326" y="436764"/>
                    <a:pt x="7069016" y="722207"/>
                  </a:cubicBezTo>
                  <a:cubicBezTo>
                    <a:pt x="7062978" y="800765"/>
                    <a:pt x="7009562" y="859286"/>
                    <a:pt x="6924571" y="866652"/>
                  </a:cubicBezTo>
                  <a:cubicBezTo>
                    <a:pt x="6727750" y="879430"/>
                    <a:pt x="6627209" y="861496"/>
                    <a:pt x="6449962" y="866652"/>
                  </a:cubicBezTo>
                  <a:cubicBezTo>
                    <a:pt x="6272715" y="871808"/>
                    <a:pt x="6132613" y="869668"/>
                    <a:pt x="5907552" y="866652"/>
                  </a:cubicBezTo>
                  <a:cubicBezTo>
                    <a:pt x="5682491" y="863637"/>
                    <a:pt x="5367559" y="840697"/>
                    <a:pt x="5093937" y="866652"/>
                  </a:cubicBezTo>
                  <a:cubicBezTo>
                    <a:pt x="4820316" y="892607"/>
                    <a:pt x="4739342" y="864828"/>
                    <a:pt x="4551527" y="866652"/>
                  </a:cubicBezTo>
                  <a:cubicBezTo>
                    <a:pt x="4363712" y="868477"/>
                    <a:pt x="4212484" y="881376"/>
                    <a:pt x="4076918" y="866652"/>
                  </a:cubicBezTo>
                  <a:cubicBezTo>
                    <a:pt x="3941352" y="851928"/>
                    <a:pt x="3614075" y="901520"/>
                    <a:pt x="3331104" y="866652"/>
                  </a:cubicBezTo>
                  <a:cubicBezTo>
                    <a:pt x="3048133" y="831784"/>
                    <a:pt x="2913790" y="894406"/>
                    <a:pt x="2653092" y="866652"/>
                  </a:cubicBezTo>
                  <a:cubicBezTo>
                    <a:pt x="2392394" y="838898"/>
                    <a:pt x="2218278" y="845059"/>
                    <a:pt x="2042880" y="866652"/>
                  </a:cubicBezTo>
                  <a:cubicBezTo>
                    <a:pt x="1867482" y="888245"/>
                    <a:pt x="1666018" y="882686"/>
                    <a:pt x="1568271" y="866652"/>
                  </a:cubicBezTo>
                  <a:cubicBezTo>
                    <a:pt x="1470524" y="850618"/>
                    <a:pt x="993417" y="854977"/>
                    <a:pt x="822458" y="866652"/>
                  </a:cubicBezTo>
                  <a:cubicBezTo>
                    <a:pt x="651499" y="878327"/>
                    <a:pt x="398808" y="865886"/>
                    <a:pt x="144445" y="866652"/>
                  </a:cubicBezTo>
                  <a:cubicBezTo>
                    <a:pt x="70044" y="867262"/>
                    <a:pt x="-3259" y="809727"/>
                    <a:pt x="0" y="722207"/>
                  </a:cubicBezTo>
                  <a:cubicBezTo>
                    <a:pt x="-6662" y="565218"/>
                    <a:pt x="23654" y="294775"/>
                    <a:pt x="0" y="144445"/>
                  </a:cubicBezTo>
                  <a:close/>
                </a:path>
              </a:pathLst>
            </a:custGeom>
            <a:noFill/>
            <a:ln w="38100">
              <a:solidFill>
                <a:srgbClr val="FF0000"/>
              </a:solidFill>
              <a:extLst>
                <a:ext uri="{C807C97D-BFC1-408E-A445-0C87EB9F89A2}">
                  <ask:lineSketchStyleProps xmlns:ask="http://schemas.microsoft.com/office/drawing/2018/sketchyshapes" sd="1336761850">
                    <a:custGeom>
                      <a:avLst/>
                      <a:gdLst>
                        <a:gd name="connsiteX0" fmla="*/ 0 w 9284678"/>
                        <a:gd name="connsiteY0" fmla="*/ 127853 h 767103"/>
                        <a:gd name="connsiteX1" fmla="*/ 189718 w 9284678"/>
                        <a:gd name="connsiteY1" fmla="*/ 0 h 767103"/>
                        <a:gd name="connsiteX2" fmla="*/ 991189 w 9284678"/>
                        <a:gd name="connsiteY2" fmla="*/ 0 h 767103"/>
                        <a:gd name="connsiteX3" fmla="*/ 1792662 w 9284678"/>
                        <a:gd name="connsiteY3" fmla="*/ 0 h 767103"/>
                        <a:gd name="connsiteX4" fmla="*/ 2861291 w 9284678"/>
                        <a:gd name="connsiteY4" fmla="*/ 0 h 767103"/>
                        <a:gd name="connsiteX5" fmla="*/ 3662762 w 9284678"/>
                        <a:gd name="connsiteY5" fmla="*/ 0 h 767103"/>
                        <a:gd name="connsiteX6" fmla="*/ 4286129 w 9284678"/>
                        <a:gd name="connsiteY6" fmla="*/ 0 h 767103"/>
                        <a:gd name="connsiteX7" fmla="*/ 5265706 w 9284678"/>
                        <a:gd name="connsiteY7" fmla="*/ 0 h 767103"/>
                        <a:gd name="connsiteX8" fmla="*/ 6067177 w 9284678"/>
                        <a:gd name="connsiteY8" fmla="*/ 0 h 767103"/>
                        <a:gd name="connsiteX9" fmla="*/ 6690544 w 9284678"/>
                        <a:gd name="connsiteY9" fmla="*/ 0 h 767103"/>
                        <a:gd name="connsiteX10" fmla="*/ 7759173 w 9284678"/>
                        <a:gd name="connsiteY10" fmla="*/ 0 h 767103"/>
                        <a:gd name="connsiteX11" fmla="*/ 9094959 w 9284678"/>
                        <a:gd name="connsiteY11" fmla="*/ 0 h 767103"/>
                        <a:gd name="connsiteX12" fmla="*/ 9284678 w 9284678"/>
                        <a:gd name="connsiteY12" fmla="*/ 127853 h 767103"/>
                        <a:gd name="connsiteX13" fmla="*/ 9284678 w 9284678"/>
                        <a:gd name="connsiteY13" fmla="*/ 639249 h 767103"/>
                        <a:gd name="connsiteX14" fmla="*/ 9094959 w 9284678"/>
                        <a:gd name="connsiteY14" fmla="*/ 767103 h 767103"/>
                        <a:gd name="connsiteX15" fmla="*/ 8471592 w 9284678"/>
                        <a:gd name="connsiteY15" fmla="*/ 767103 h 767103"/>
                        <a:gd name="connsiteX16" fmla="*/ 7759173 w 9284678"/>
                        <a:gd name="connsiteY16" fmla="*/ 767103 h 767103"/>
                        <a:gd name="connsiteX17" fmla="*/ 6690544 w 9284678"/>
                        <a:gd name="connsiteY17" fmla="*/ 767103 h 767103"/>
                        <a:gd name="connsiteX18" fmla="*/ 5978125 w 9284678"/>
                        <a:gd name="connsiteY18" fmla="*/ 767103 h 767103"/>
                        <a:gd name="connsiteX19" fmla="*/ 5354758 w 9284678"/>
                        <a:gd name="connsiteY19" fmla="*/ 767103 h 767103"/>
                        <a:gd name="connsiteX20" fmla="*/ 4375181 w 9284678"/>
                        <a:gd name="connsiteY20" fmla="*/ 767103 h 767103"/>
                        <a:gd name="connsiteX21" fmla="*/ 3484658 w 9284678"/>
                        <a:gd name="connsiteY21" fmla="*/ 767103 h 767103"/>
                        <a:gd name="connsiteX22" fmla="*/ 2683185 w 9284678"/>
                        <a:gd name="connsiteY22" fmla="*/ 767103 h 767103"/>
                        <a:gd name="connsiteX23" fmla="*/ 2059818 w 9284678"/>
                        <a:gd name="connsiteY23" fmla="*/ 767103 h 767103"/>
                        <a:gd name="connsiteX24" fmla="*/ 1080243 w 9284678"/>
                        <a:gd name="connsiteY24" fmla="*/ 767103 h 767103"/>
                        <a:gd name="connsiteX25" fmla="*/ 189718 w 9284678"/>
                        <a:gd name="connsiteY25" fmla="*/ 767103 h 767103"/>
                        <a:gd name="connsiteX26" fmla="*/ 0 w 9284678"/>
                        <a:gd name="connsiteY26" fmla="*/ 639249 h 767103"/>
                        <a:gd name="connsiteX27" fmla="*/ 0 w 9284678"/>
                        <a:gd name="connsiteY27" fmla="*/ 127853 h 76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84678" h="767103" extrusionOk="0">
                          <a:moveTo>
                            <a:pt x="0" y="127853"/>
                          </a:moveTo>
                          <a:cubicBezTo>
                            <a:pt x="17176" y="51219"/>
                            <a:pt x="56567" y="4330"/>
                            <a:pt x="189718" y="0"/>
                          </a:cubicBezTo>
                          <a:cubicBezTo>
                            <a:pt x="441832" y="-18321"/>
                            <a:pt x="621030" y="2479"/>
                            <a:pt x="991189" y="0"/>
                          </a:cubicBezTo>
                          <a:cubicBezTo>
                            <a:pt x="1372566" y="-9492"/>
                            <a:pt x="1493280" y="2147"/>
                            <a:pt x="1792662" y="0"/>
                          </a:cubicBezTo>
                          <a:cubicBezTo>
                            <a:pt x="2115995" y="-36123"/>
                            <a:pt x="2309427" y="54496"/>
                            <a:pt x="2861291" y="0"/>
                          </a:cubicBezTo>
                          <a:cubicBezTo>
                            <a:pt x="3388395" y="-27402"/>
                            <a:pt x="3473965" y="2453"/>
                            <a:pt x="3662762" y="0"/>
                          </a:cubicBezTo>
                          <a:cubicBezTo>
                            <a:pt x="3866674" y="-10775"/>
                            <a:pt x="4021063" y="-40170"/>
                            <a:pt x="4286129" y="0"/>
                          </a:cubicBezTo>
                          <a:cubicBezTo>
                            <a:pt x="4559922" y="68515"/>
                            <a:pt x="4990891" y="-4106"/>
                            <a:pt x="5265706" y="0"/>
                          </a:cubicBezTo>
                          <a:cubicBezTo>
                            <a:pt x="5563284" y="30013"/>
                            <a:pt x="5881644" y="6297"/>
                            <a:pt x="6067177" y="0"/>
                          </a:cubicBezTo>
                          <a:cubicBezTo>
                            <a:pt x="6216936" y="5742"/>
                            <a:pt x="6424956" y="-4759"/>
                            <a:pt x="6690544" y="0"/>
                          </a:cubicBezTo>
                          <a:cubicBezTo>
                            <a:pt x="6983735" y="-59254"/>
                            <a:pt x="7340993" y="46524"/>
                            <a:pt x="7759173" y="0"/>
                          </a:cubicBezTo>
                          <a:cubicBezTo>
                            <a:pt x="8246119" y="-34164"/>
                            <a:pt x="8753387" y="65332"/>
                            <a:pt x="9094959" y="0"/>
                          </a:cubicBezTo>
                          <a:cubicBezTo>
                            <a:pt x="9214529" y="-15928"/>
                            <a:pt x="9285060" y="61826"/>
                            <a:pt x="9284678" y="127853"/>
                          </a:cubicBezTo>
                          <a:cubicBezTo>
                            <a:pt x="9300776" y="304672"/>
                            <a:pt x="9258820" y="384600"/>
                            <a:pt x="9284678" y="639249"/>
                          </a:cubicBezTo>
                          <a:cubicBezTo>
                            <a:pt x="9281053" y="727132"/>
                            <a:pt x="9215590" y="760239"/>
                            <a:pt x="9094959" y="767103"/>
                          </a:cubicBezTo>
                          <a:cubicBezTo>
                            <a:pt x="8863730" y="767865"/>
                            <a:pt x="8725592" y="760369"/>
                            <a:pt x="8471592" y="767103"/>
                          </a:cubicBezTo>
                          <a:cubicBezTo>
                            <a:pt x="8222877" y="733051"/>
                            <a:pt x="8041074" y="773013"/>
                            <a:pt x="7759173" y="767103"/>
                          </a:cubicBezTo>
                          <a:cubicBezTo>
                            <a:pt x="7405577" y="824122"/>
                            <a:pt x="7106378" y="771785"/>
                            <a:pt x="6690544" y="767103"/>
                          </a:cubicBezTo>
                          <a:cubicBezTo>
                            <a:pt x="6308595" y="789576"/>
                            <a:pt x="6225899" y="772925"/>
                            <a:pt x="5978125" y="767103"/>
                          </a:cubicBezTo>
                          <a:cubicBezTo>
                            <a:pt x="5754558" y="771797"/>
                            <a:pt x="5535902" y="786508"/>
                            <a:pt x="5354758" y="767103"/>
                          </a:cubicBezTo>
                          <a:cubicBezTo>
                            <a:pt x="5151895" y="715200"/>
                            <a:pt x="4791418" y="792287"/>
                            <a:pt x="4375181" y="767103"/>
                          </a:cubicBezTo>
                          <a:cubicBezTo>
                            <a:pt x="3968702" y="707050"/>
                            <a:pt x="3835052" y="785480"/>
                            <a:pt x="3484658" y="767103"/>
                          </a:cubicBezTo>
                          <a:cubicBezTo>
                            <a:pt x="3159397" y="744483"/>
                            <a:pt x="2898044" y="784865"/>
                            <a:pt x="2683185" y="767103"/>
                          </a:cubicBezTo>
                          <a:cubicBezTo>
                            <a:pt x="2444171" y="784000"/>
                            <a:pt x="2184777" y="785887"/>
                            <a:pt x="2059818" y="767103"/>
                          </a:cubicBezTo>
                          <a:cubicBezTo>
                            <a:pt x="1876540" y="747928"/>
                            <a:pt x="1260276" y="783513"/>
                            <a:pt x="1080243" y="767103"/>
                          </a:cubicBezTo>
                          <a:cubicBezTo>
                            <a:pt x="864034" y="724274"/>
                            <a:pt x="516306" y="761655"/>
                            <a:pt x="189718" y="767103"/>
                          </a:cubicBezTo>
                          <a:cubicBezTo>
                            <a:pt x="89286" y="766656"/>
                            <a:pt x="3487" y="726844"/>
                            <a:pt x="0" y="639249"/>
                          </a:cubicBezTo>
                          <a:cubicBezTo>
                            <a:pt x="-14662" y="487929"/>
                            <a:pt x="24076" y="279441"/>
                            <a:pt x="0" y="127853"/>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3FD026B9-A8C9-4302-98AA-B8EE61939367}"/>
                </a:ext>
              </a:extLst>
            </p:cNvPr>
            <p:cNvSpPr txBox="1"/>
            <p:nvPr/>
          </p:nvSpPr>
          <p:spPr>
            <a:xfrm>
              <a:off x="4667748" y="2249548"/>
              <a:ext cx="4241546" cy="461665"/>
            </a:xfrm>
            <a:prstGeom prst="rect">
              <a:avLst/>
            </a:prstGeom>
            <a:noFill/>
          </p:spPr>
          <p:txBody>
            <a:bodyPr wrap="none" rtlCol="0">
              <a:spAutoFit/>
            </a:bodyPr>
            <a:lstStyle/>
            <a:p>
              <a:r>
                <a:rPr lang="en-US" sz="2400" dirty="0" err="1">
                  <a:solidFill>
                    <a:srgbClr val="FF0000"/>
                  </a:solidFill>
                </a:rPr>
                <a:t>Asignación</a:t>
              </a:r>
              <a:r>
                <a:rPr lang="en-US" sz="2400" dirty="0">
                  <a:solidFill>
                    <a:srgbClr val="FF0000"/>
                  </a:solidFill>
                </a:rPr>
                <a:t> de </a:t>
              </a:r>
              <a:r>
                <a:rPr lang="en-US" sz="2400" dirty="0" err="1">
                  <a:solidFill>
                    <a:srgbClr val="FF0000"/>
                  </a:solidFill>
                </a:rPr>
                <a:t>Valores</a:t>
              </a:r>
              <a:r>
                <a:rPr lang="en-US" sz="2400" dirty="0">
                  <a:solidFill>
                    <a:srgbClr val="FF0000"/>
                  </a:solidFill>
                </a:rPr>
                <a:t> a </a:t>
              </a:r>
              <a:r>
                <a:rPr lang="en-US" sz="2400" dirty="0" err="1">
                  <a:solidFill>
                    <a:srgbClr val="FF0000"/>
                  </a:solidFill>
                </a:rPr>
                <a:t>Cadenas</a:t>
              </a:r>
              <a:endParaRPr lang="el-GR" sz="2400" dirty="0">
                <a:solidFill>
                  <a:srgbClr val="FF0000"/>
                </a:solidFill>
              </a:endParaRPr>
            </a:p>
          </p:txBody>
        </p:sp>
      </p:grpSp>
      <p:grpSp>
        <p:nvGrpSpPr>
          <p:cNvPr id="12" name="Ομάδα 11">
            <a:extLst>
              <a:ext uri="{FF2B5EF4-FFF2-40B4-BE49-F238E27FC236}">
                <a16:creationId xmlns:a16="http://schemas.microsoft.com/office/drawing/2014/main" id="{9020E404-CECD-4CD1-9939-167078479993}"/>
              </a:ext>
            </a:extLst>
          </p:cNvPr>
          <p:cNvGrpSpPr/>
          <p:nvPr/>
        </p:nvGrpSpPr>
        <p:grpSpPr>
          <a:xfrm>
            <a:off x="631303" y="2603161"/>
            <a:ext cx="11162005" cy="825840"/>
            <a:chOff x="531788" y="1335613"/>
            <a:chExt cx="10750225" cy="1590728"/>
          </a:xfrm>
        </p:grpSpPr>
        <p:sp>
          <p:nvSpPr>
            <p:cNvPr id="13" name="Ορθογώνιο: Στρογγύλεμα γωνιών 12">
              <a:extLst>
                <a:ext uri="{FF2B5EF4-FFF2-40B4-BE49-F238E27FC236}">
                  <a16:creationId xmlns:a16="http://schemas.microsoft.com/office/drawing/2014/main" id="{FCCC53EF-6CE1-4F04-A7AD-2281DBFF3DF6}"/>
                </a:ext>
              </a:extLst>
            </p:cNvPr>
            <p:cNvSpPr/>
            <p:nvPr/>
          </p:nvSpPr>
          <p:spPr>
            <a:xfrm>
              <a:off x="531788" y="2059689"/>
              <a:ext cx="7828984" cy="866652"/>
            </a:xfrm>
            <a:custGeom>
              <a:avLst/>
              <a:gdLst>
                <a:gd name="connsiteX0" fmla="*/ 0 w 7069016"/>
                <a:gd name="connsiteY0" fmla="*/ 144445 h 866652"/>
                <a:gd name="connsiteX1" fmla="*/ 144445 w 7069016"/>
                <a:gd name="connsiteY1" fmla="*/ 0 h 866652"/>
                <a:gd name="connsiteX2" fmla="*/ 754656 w 7069016"/>
                <a:gd name="connsiteY2" fmla="*/ 0 h 866652"/>
                <a:gd name="connsiteX3" fmla="*/ 1364868 w 7069016"/>
                <a:gd name="connsiteY3" fmla="*/ 0 h 866652"/>
                <a:gd name="connsiteX4" fmla="*/ 2178483 w 7069016"/>
                <a:gd name="connsiteY4" fmla="*/ 0 h 866652"/>
                <a:gd name="connsiteX5" fmla="*/ 2788694 w 7069016"/>
                <a:gd name="connsiteY5" fmla="*/ 0 h 866652"/>
                <a:gd name="connsiteX6" fmla="*/ 3263303 w 7069016"/>
                <a:gd name="connsiteY6" fmla="*/ 0 h 866652"/>
                <a:gd name="connsiteX7" fmla="*/ 4009117 w 7069016"/>
                <a:gd name="connsiteY7" fmla="*/ 0 h 866652"/>
                <a:gd name="connsiteX8" fmla="*/ 4619328 w 7069016"/>
                <a:gd name="connsiteY8" fmla="*/ 0 h 866652"/>
                <a:gd name="connsiteX9" fmla="*/ 5093937 w 7069016"/>
                <a:gd name="connsiteY9" fmla="*/ 0 h 866652"/>
                <a:gd name="connsiteX10" fmla="*/ 5907552 w 7069016"/>
                <a:gd name="connsiteY10" fmla="*/ 0 h 866652"/>
                <a:gd name="connsiteX11" fmla="*/ 6924571 w 7069016"/>
                <a:gd name="connsiteY11" fmla="*/ 0 h 866652"/>
                <a:gd name="connsiteX12" fmla="*/ 7069016 w 7069016"/>
                <a:gd name="connsiteY12" fmla="*/ 144445 h 866652"/>
                <a:gd name="connsiteX13" fmla="*/ 7069016 w 7069016"/>
                <a:gd name="connsiteY13" fmla="*/ 722207 h 866652"/>
                <a:gd name="connsiteX14" fmla="*/ 6924571 w 7069016"/>
                <a:gd name="connsiteY14" fmla="*/ 866652 h 866652"/>
                <a:gd name="connsiteX15" fmla="*/ 6449962 w 7069016"/>
                <a:gd name="connsiteY15" fmla="*/ 866652 h 866652"/>
                <a:gd name="connsiteX16" fmla="*/ 5907552 w 7069016"/>
                <a:gd name="connsiteY16" fmla="*/ 866652 h 866652"/>
                <a:gd name="connsiteX17" fmla="*/ 5093937 w 7069016"/>
                <a:gd name="connsiteY17" fmla="*/ 866652 h 866652"/>
                <a:gd name="connsiteX18" fmla="*/ 4551527 w 7069016"/>
                <a:gd name="connsiteY18" fmla="*/ 866652 h 866652"/>
                <a:gd name="connsiteX19" fmla="*/ 4076918 w 7069016"/>
                <a:gd name="connsiteY19" fmla="*/ 866652 h 866652"/>
                <a:gd name="connsiteX20" fmla="*/ 3331104 w 7069016"/>
                <a:gd name="connsiteY20" fmla="*/ 866652 h 866652"/>
                <a:gd name="connsiteX21" fmla="*/ 2653092 w 7069016"/>
                <a:gd name="connsiteY21" fmla="*/ 866652 h 866652"/>
                <a:gd name="connsiteX22" fmla="*/ 2042880 w 7069016"/>
                <a:gd name="connsiteY22" fmla="*/ 866652 h 866652"/>
                <a:gd name="connsiteX23" fmla="*/ 1568271 w 7069016"/>
                <a:gd name="connsiteY23" fmla="*/ 866652 h 866652"/>
                <a:gd name="connsiteX24" fmla="*/ 822458 w 7069016"/>
                <a:gd name="connsiteY24" fmla="*/ 866652 h 866652"/>
                <a:gd name="connsiteX25" fmla="*/ 144445 w 7069016"/>
                <a:gd name="connsiteY25" fmla="*/ 866652 h 866652"/>
                <a:gd name="connsiteX26" fmla="*/ 0 w 7069016"/>
                <a:gd name="connsiteY26" fmla="*/ 722207 h 866652"/>
                <a:gd name="connsiteX27" fmla="*/ 0 w 7069016"/>
                <a:gd name="connsiteY27" fmla="*/ 144445 h 86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69016" h="866652" extrusionOk="0">
                  <a:moveTo>
                    <a:pt x="0" y="144445"/>
                  </a:moveTo>
                  <a:cubicBezTo>
                    <a:pt x="9946" y="60033"/>
                    <a:pt x="47442" y="3554"/>
                    <a:pt x="144445" y="0"/>
                  </a:cubicBezTo>
                  <a:cubicBezTo>
                    <a:pt x="338299" y="-7421"/>
                    <a:pt x="479256" y="-12427"/>
                    <a:pt x="754656" y="0"/>
                  </a:cubicBezTo>
                  <a:cubicBezTo>
                    <a:pt x="1030056" y="12427"/>
                    <a:pt x="1126401" y="20284"/>
                    <a:pt x="1364868" y="0"/>
                  </a:cubicBezTo>
                  <a:cubicBezTo>
                    <a:pt x="1603335" y="-20284"/>
                    <a:pt x="1779314" y="30942"/>
                    <a:pt x="2178483" y="0"/>
                  </a:cubicBezTo>
                  <a:cubicBezTo>
                    <a:pt x="2577653" y="-30942"/>
                    <a:pt x="2643848" y="5813"/>
                    <a:pt x="2788694" y="0"/>
                  </a:cubicBezTo>
                  <a:cubicBezTo>
                    <a:pt x="2933540" y="-5813"/>
                    <a:pt x="3040973" y="-21700"/>
                    <a:pt x="3263303" y="0"/>
                  </a:cubicBezTo>
                  <a:cubicBezTo>
                    <a:pt x="3485633" y="21700"/>
                    <a:pt x="3798485" y="6005"/>
                    <a:pt x="4009117" y="0"/>
                  </a:cubicBezTo>
                  <a:cubicBezTo>
                    <a:pt x="4219749" y="-6005"/>
                    <a:pt x="4481973" y="-19399"/>
                    <a:pt x="4619328" y="0"/>
                  </a:cubicBezTo>
                  <a:cubicBezTo>
                    <a:pt x="4756683" y="19399"/>
                    <a:pt x="4903076" y="-11483"/>
                    <a:pt x="5093937" y="0"/>
                  </a:cubicBezTo>
                  <a:cubicBezTo>
                    <a:pt x="5284798" y="11483"/>
                    <a:pt x="5576574" y="26392"/>
                    <a:pt x="5907552" y="0"/>
                  </a:cubicBezTo>
                  <a:cubicBezTo>
                    <a:pt x="6238530" y="-26392"/>
                    <a:pt x="6656189" y="-18187"/>
                    <a:pt x="6924571" y="0"/>
                  </a:cubicBezTo>
                  <a:cubicBezTo>
                    <a:pt x="7010709" y="-10391"/>
                    <a:pt x="7070143" y="66248"/>
                    <a:pt x="7069016" y="144445"/>
                  </a:cubicBezTo>
                  <a:cubicBezTo>
                    <a:pt x="7080759" y="341464"/>
                    <a:pt x="7048326" y="436764"/>
                    <a:pt x="7069016" y="722207"/>
                  </a:cubicBezTo>
                  <a:cubicBezTo>
                    <a:pt x="7062978" y="800765"/>
                    <a:pt x="7009562" y="859286"/>
                    <a:pt x="6924571" y="866652"/>
                  </a:cubicBezTo>
                  <a:cubicBezTo>
                    <a:pt x="6727750" y="879430"/>
                    <a:pt x="6627209" y="861496"/>
                    <a:pt x="6449962" y="866652"/>
                  </a:cubicBezTo>
                  <a:cubicBezTo>
                    <a:pt x="6272715" y="871808"/>
                    <a:pt x="6132613" y="869668"/>
                    <a:pt x="5907552" y="866652"/>
                  </a:cubicBezTo>
                  <a:cubicBezTo>
                    <a:pt x="5682491" y="863637"/>
                    <a:pt x="5367559" y="840697"/>
                    <a:pt x="5093937" y="866652"/>
                  </a:cubicBezTo>
                  <a:cubicBezTo>
                    <a:pt x="4820316" y="892607"/>
                    <a:pt x="4739342" y="864828"/>
                    <a:pt x="4551527" y="866652"/>
                  </a:cubicBezTo>
                  <a:cubicBezTo>
                    <a:pt x="4363712" y="868477"/>
                    <a:pt x="4212484" y="881376"/>
                    <a:pt x="4076918" y="866652"/>
                  </a:cubicBezTo>
                  <a:cubicBezTo>
                    <a:pt x="3941352" y="851928"/>
                    <a:pt x="3614075" y="901520"/>
                    <a:pt x="3331104" y="866652"/>
                  </a:cubicBezTo>
                  <a:cubicBezTo>
                    <a:pt x="3048133" y="831784"/>
                    <a:pt x="2913790" y="894406"/>
                    <a:pt x="2653092" y="866652"/>
                  </a:cubicBezTo>
                  <a:cubicBezTo>
                    <a:pt x="2392394" y="838898"/>
                    <a:pt x="2218278" y="845059"/>
                    <a:pt x="2042880" y="866652"/>
                  </a:cubicBezTo>
                  <a:cubicBezTo>
                    <a:pt x="1867482" y="888245"/>
                    <a:pt x="1666018" y="882686"/>
                    <a:pt x="1568271" y="866652"/>
                  </a:cubicBezTo>
                  <a:cubicBezTo>
                    <a:pt x="1470524" y="850618"/>
                    <a:pt x="993417" y="854977"/>
                    <a:pt x="822458" y="866652"/>
                  </a:cubicBezTo>
                  <a:cubicBezTo>
                    <a:pt x="651499" y="878327"/>
                    <a:pt x="398808" y="865886"/>
                    <a:pt x="144445" y="866652"/>
                  </a:cubicBezTo>
                  <a:cubicBezTo>
                    <a:pt x="70044" y="867262"/>
                    <a:pt x="-3259" y="809727"/>
                    <a:pt x="0" y="722207"/>
                  </a:cubicBezTo>
                  <a:cubicBezTo>
                    <a:pt x="-6662" y="565218"/>
                    <a:pt x="23654" y="294775"/>
                    <a:pt x="0" y="144445"/>
                  </a:cubicBezTo>
                  <a:close/>
                </a:path>
              </a:pathLst>
            </a:custGeom>
            <a:noFill/>
            <a:ln w="38100">
              <a:solidFill>
                <a:srgbClr val="FF0000"/>
              </a:solidFill>
              <a:extLst>
                <a:ext uri="{C807C97D-BFC1-408E-A445-0C87EB9F89A2}">
                  <ask:lineSketchStyleProps xmlns:ask="http://schemas.microsoft.com/office/drawing/2018/sketchyshapes" sd="1336761850">
                    <a:custGeom>
                      <a:avLst/>
                      <a:gdLst>
                        <a:gd name="connsiteX0" fmla="*/ 0 w 8128869"/>
                        <a:gd name="connsiteY0" fmla="*/ 74989 h 449930"/>
                        <a:gd name="connsiteX1" fmla="*/ 166101 w 8128869"/>
                        <a:gd name="connsiteY1" fmla="*/ 0 h 449930"/>
                        <a:gd name="connsiteX2" fmla="*/ 867801 w 8128869"/>
                        <a:gd name="connsiteY2" fmla="*/ 0 h 449930"/>
                        <a:gd name="connsiteX3" fmla="*/ 1569501 w 8128869"/>
                        <a:gd name="connsiteY3" fmla="*/ 0 h 449930"/>
                        <a:gd name="connsiteX4" fmla="*/ 2505101 w 8128869"/>
                        <a:gd name="connsiteY4" fmla="*/ 0 h 449930"/>
                        <a:gd name="connsiteX5" fmla="*/ 3206801 w 8128869"/>
                        <a:gd name="connsiteY5" fmla="*/ 0 h 449930"/>
                        <a:gd name="connsiteX6" fmla="*/ 3752567 w 8128869"/>
                        <a:gd name="connsiteY6" fmla="*/ 0 h 449930"/>
                        <a:gd name="connsiteX7" fmla="*/ 4610201 w 8128869"/>
                        <a:gd name="connsiteY7" fmla="*/ 0 h 449930"/>
                        <a:gd name="connsiteX8" fmla="*/ 5311900 w 8128869"/>
                        <a:gd name="connsiteY8" fmla="*/ 0 h 449930"/>
                        <a:gd name="connsiteX9" fmla="*/ 5857667 w 8128869"/>
                        <a:gd name="connsiteY9" fmla="*/ 0 h 449930"/>
                        <a:gd name="connsiteX10" fmla="*/ 6793267 w 8128869"/>
                        <a:gd name="connsiteY10" fmla="*/ 0 h 449930"/>
                        <a:gd name="connsiteX11" fmla="*/ 7962767 w 8128869"/>
                        <a:gd name="connsiteY11" fmla="*/ 0 h 449930"/>
                        <a:gd name="connsiteX12" fmla="*/ 8128869 w 8128869"/>
                        <a:gd name="connsiteY12" fmla="*/ 74989 h 449930"/>
                        <a:gd name="connsiteX13" fmla="*/ 8128869 w 8128869"/>
                        <a:gd name="connsiteY13" fmla="*/ 374940 h 449930"/>
                        <a:gd name="connsiteX14" fmla="*/ 7962767 w 8128869"/>
                        <a:gd name="connsiteY14" fmla="*/ 449930 h 449930"/>
                        <a:gd name="connsiteX15" fmla="*/ 7417000 w 8128869"/>
                        <a:gd name="connsiteY15" fmla="*/ 449930 h 449930"/>
                        <a:gd name="connsiteX16" fmla="*/ 6793267 w 8128869"/>
                        <a:gd name="connsiteY16" fmla="*/ 449930 h 449930"/>
                        <a:gd name="connsiteX17" fmla="*/ 5857667 w 8128869"/>
                        <a:gd name="connsiteY17" fmla="*/ 449930 h 449930"/>
                        <a:gd name="connsiteX18" fmla="*/ 5233934 w 8128869"/>
                        <a:gd name="connsiteY18" fmla="*/ 449930 h 449930"/>
                        <a:gd name="connsiteX19" fmla="*/ 4688167 w 8128869"/>
                        <a:gd name="connsiteY19" fmla="*/ 449930 h 449930"/>
                        <a:gd name="connsiteX20" fmla="*/ 3830534 w 8128869"/>
                        <a:gd name="connsiteY20" fmla="*/ 449930 h 449930"/>
                        <a:gd name="connsiteX21" fmla="*/ 3050868 w 8128869"/>
                        <a:gd name="connsiteY21" fmla="*/ 449930 h 449930"/>
                        <a:gd name="connsiteX22" fmla="*/ 2349167 w 8128869"/>
                        <a:gd name="connsiteY22" fmla="*/ 449930 h 449930"/>
                        <a:gd name="connsiteX23" fmla="*/ 1803400 w 8128869"/>
                        <a:gd name="connsiteY23" fmla="*/ 449930 h 449930"/>
                        <a:gd name="connsiteX24" fmla="*/ 945768 w 8128869"/>
                        <a:gd name="connsiteY24" fmla="*/ 449930 h 449930"/>
                        <a:gd name="connsiteX25" fmla="*/ 166101 w 8128869"/>
                        <a:gd name="connsiteY25" fmla="*/ 449930 h 449930"/>
                        <a:gd name="connsiteX26" fmla="*/ 0 w 8128869"/>
                        <a:gd name="connsiteY26" fmla="*/ 374940 h 449930"/>
                        <a:gd name="connsiteX27" fmla="*/ 0 w 8128869"/>
                        <a:gd name="connsiteY27" fmla="*/ 74989 h 44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128869" h="449930" extrusionOk="0">
                          <a:moveTo>
                            <a:pt x="0" y="74989"/>
                          </a:moveTo>
                          <a:cubicBezTo>
                            <a:pt x="16515" y="28799"/>
                            <a:pt x="47993" y="3198"/>
                            <a:pt x="166101" y="0"/>
                          </a:cubicBezTo>
                          <a:cubicBezTo>
                            <a:pt x="388067" y="-8324"/>
                            <a:pt x="535092" y="19131"/>
                            <a:pt x="867801" y="0"/>
                          </a:cubicBezTo>
                          <a:cubicBezTo>
                            <a:pt x="1201412" y="-11189"/>
                            <a:pt x="1305741" y="-1427"/>
                            <a:pt x="1569501" y="0"/>
                          </a:cubicBezTo>
                          <a:cubicBezTo>
                            <a:pt x="1867058" y="-52415"/>
                            <a:pt x="2016407" y="45232"/>
                            <a:pt x="2505101" y="0"/>
                          </a:cubicBezTo>
                          <a:cubicBezTo>
                            <a:pt x="2982021" y="-16155"/>
                            <a:pt x="3042003" y="-262"/>
                            <a:pt x="3206801" y="0"/>
                          </a:cubicBezTo>
                          <a:cubicBezTo>
                            <a:pt x="3396399" y="-12506"/>
                            <a:pt x="3515002" y="-25343"/>
                            <a:pt x="3752567" y="0"/>
                          </a:cubicBezTo>
                          <a:cubicBezTo>
                            <a:pt x="4004762" y="20650"/>
                            <a:pt x="4373501" y="-25173"/>
                            <a:pt x="4610201" y="0"/>
                          </a:cubicBezTo>
                          <a:cubicBezTo>
                            <a:pt x="4867380" y="22149"/>
                            <a:pt x="5149020" y="12511"/>
                            <a:pt x="5311900" y="0"/>
                          </a:cubicBezTo>
                          <a:cubicBezTo>
                            <a:pt x="5439654" y="-1189"/>
                            <a:pt x="5622663" y="-331"/>
                            <a:pt x="5857667" y="0"/>
                          </a:cubicBezTo>
                          <a:cubicBezTo>
                            <a:pt x="6109253" y="-46474"/>
                            <a:pt x="6443947" y="57513"/>
                            <a:pt x="6793267" y="0"/>
                          </a:cubicBezTo>
                          <a:cubicBezTo>
                            <a:pt x="7249264" y="-29296"/>
                            <a:pt x="7659534" y="30690"/>
                            <a:pt x="7962767" y="0"/>
                          </a:cubicBezTo>
                          <a:cubicBezTo>
                            <a:pt x="8065896" y="-9659"/>
                            <a:pt x="8128365" y="39616"/>
                            <a:pt x="8128869" y="74989"/>
                          </a:cubicBezTo>
                          <a:cubicBezTo>
                            <a:pt x="8144716" y="185720"/>
                            <a:pt x="8108216" y="221995"/>
                            <a:pt x="8128869" y="374940"/>
                          </a:cubicBezTo>
                          <a:cubicBezTo>
                            <a:pt x="8123704" y="423304"/>
                            <a:pt x="8063767" y="445980"/>
                            <a:pt x="7962767" y="449930"/>
                          </a:cubicBezTo>
                          <a:cubicBezTo>
                            <a:pt x="7755712" y="449111"/>
                            <a:pt x="7636346" y="445664"/>
                            <a:pt x="7417000" y="449930"/>
                          </a:cubicBezTo>
                          <a:cubicBezTo>
                            <a:pt x="7206898" y="437365"/>
                            <a:pt x="7027809" y="457234"/>
                            <a:pt x="6793267" y="449930"/>
                          </a:cubicBezTo>
                          <a:cubicBezTo>
                            <a:pt x="6491166" y="492926"/>
                            <a:pt x="6212576" y="456181"/>
                            <a:pt x="5857667" y="449930"/>
                          </a:cubicBezTo>
                          <a:cubicBezTo>
                            <a:pt x="5535675" y="463241"/>
                            <a:pt x="5450768" y="454838"/>
                            <a:pt x="5233934" y="449930"/>
                          </a:cubicBezTo>
                          <a:cubicBezTo>
                            <a:pt x="5049667" y="455101"/>
                            <a:pt x="4847981" y="465666"/>
                            <a:pt x="4688167" y="449930"/>
                          </a:cubicBezTo>
                          <a:cubicBezTo>
                            <a:pt x="4509064" y="405914"/>
                            <a:pt x="4218392" y="460076"/>
                            <a:pt x="3830534" y="449930"/>
                          </a:cubicBezTo>
                          <a:cubicBezTo>
                            <a:pt x="3485080" y="415011"/>
                            <a:pt x="3381716" y="440261"/>
                            <a:pt x="3050868" y="449930"/>
                          </a:cubicBezTo>
                          <a:cubicBezTo>
                            <a:pt x="2799203" y="440983"/>
                            <a:pt x="2538459" y="468199"/>
                            <a:pt x="2349167" y="449930"/>
                          </a:cubicBezTo>
                          <a:cubicBezTo>
                            <a:pt x="2138667" y="458883"/>
                            <a:pt x="1906597" y="470594"/>
                            <a:pt x="1803400" y="449930"/>
                          </a:cubicBezTo>
                          <a:cubicBezTo>
                            <a:pt x="1672237" y="439902"/>
                            <a:pt x="1124322" y="454706"/>
                            <a:pt x="945768" y="449930"/>
                          </a:cubicBezTo>
                          <a:cubicBezTo>
                            <a:pt x="751602" y="440520"/>
                            <a:pt x="444251" y="440407"/>
                            <a:pt x="166101" y="449930"/>
                          </a:cubicBezTo>
                          <a:cubicBezTo>
                            <a:pt x="79187" y="449752"/>
                            <a:pt x="2313" y="428279"/>
                            <a:pt x="0" y="374940"/>
                          </a:cubicBezTo>
                          <a:cubicBezTo>
                            <a:pt x="-15701" y="276618"/>
                            <a:pt x="20009" y="172092"/>
                            <a:pt x="0" y="74989"/>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u="sng"/>
            </a:p>
          </p:txBody>
        </p:sp>
        <p:sp>
          <p:nvSpPr>
            <p:cNvPr id="14" name="TextBox 13">
              <a:extLst>
                <a:ext uri="{FF2B5EF4-FFF2-40B4-BE49-F238E27FC236}">
                  <a16:creationId xmlns:a16="http://schemas.microsoft.com/office/drawing/2014/main" id="{F27CFE64-0419-4E10-B9CD-4B52C1035F85}"/>
                </a:ext>
              </a:extLst>
            </p:cNvPr>
            <p:cNvSpPr txBox="1"/>
            <p:nvPr/>
          </p:nvSpPr>
          <p:spPr>
            <a:xfrm>
              <a:off x="7779784" y="1335613"/>
              <a:ext cx="3502229" cy="671729"/>
            </a:xfrm>
            <a:prstGeom prst="rect">
              <a:avLst/>
            </a:prstGeom>
            <a:noFill/>
          </p:spPr>
          <p:txBody>
            <a:bodyPr wrap="none" rtlCol="0">
              <a:spAutoFit/>
            </a:bodyPr>
            <a:lstStyle/>
            <a:p>
              <a:r>
                <a:rPr lang="en-US" sz="2400" dirty="0" err="1">
                  <a:solidFill>
                    <a:srgbClr val="FF0000"/>
                  </a:solidFill>
                </a:rPr>
                <a:t>Unir</a:t>
              </a:r>
              <a:r>
                <a:rPr lang="en-US" sz="2400" dirty="0">
                  <a:solidFill>
                    <a:srgbClr val="FF0000"/>
                  </a:solidFill>
                </a:rPr>
                <a:t> </a:t>
              </a:r>
              <a:r>
                <a:rPr lang="en-US" sz="2400" dirty="0" err="1">
                  <a:solidFill>
                    <a:srgbClr val="FF0000"/>
                  </a:solidFill>
                </a:rPr>
                <a:t>Cadenas</a:t>
              </a:r>
              <a:r>
                <a:rPr lang="en-US" sz="2400" dirty="0">
                  <a:solidFill>
                    <a:srgbClr val="FF0000"/>
                  </a:solidFill>
                </a:rPr>
                <a:t> </a:t>
              </a:r>
              <a:r>
                <a:rPr lang="en-US" sz="2400" dirty="0" err="1">
                  <a:solidFill>
                    <a:srgbClr val="FF0000"/>
                  </a:solidFill>
                </a:rPr>
                <a:t>en</a:t>
              </a:r>
              <a:r>
                <a:rPr lang="en-US" sz="2400" dirty="0">
                  <a:solidFill>
                    <a:srgbClr val="FF0000"/>
                  </a:solidFill>
                </a:rPr>
                <a:t> una Nueva</a:t>
              </a:r>
              <a:endParaRPr lang="el-GR" sz="2400" dirty="0">
                <a:solidFill>
                  <a:srgbClr val="FF0000"/>
                </a:solidFill>
              </a:endParaRPr>
            </a:p>
          </p:txBody>
        </p:sp>
      </p:grpSp>
    </p:spTree>
    <p:extLst>
      <p:ext uri="{BB962C8B-B14F-4D97-AF65-F5344CB8AC3E}">
        <p14:creationId xmlns:p14="http://schemas.microsoft.com/office/powerpoint/2010/main" val="228318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Hoy </a:t>
            </a:r>
            <a:r>
              <a:rPr lang="en-US" dirty="0" err="1"/>
              <a:t>aprenderás</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1081782726"/>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C5F7C1C-874F-4872-B7A1-AC7537F4A292}"/>
              </a:ext>
            </a:extLst>
          </p:cNvPr>
          <p:cNvSpPr>
            <a:spLocks noGrp="1"/>
          </p:cNvSpPr>
          <p:nvPr>
            <p:ph type="title"/>
          </p:nvPr>
        </p:nvSpPr>
        <p:spPr>
          <a:xfrm>
            <a:off x="457200" y="46841"/>
            <a:ext cx="10744200" cy="866652"/>
          </a:xfrm>
        </p:spPr>
        <p:txBody>
          <a:bodyPr/>
          <a:lstStyle/>
          <a:p>
            <a:r>
              <a:rPr lang="en-US" dirty="0" err="1"/>
              <a:t>Funciones</a:t>
            </a:r>
            <a:r>
              <a:rPr lang="en-US" dirty="0"/>
              <a:t> de </a:t>
            </a:r>
            <a:r>
              <a:rPr lang="en-US" dirty="0" err="1"/>
              <a:t>Cadenas</a:t>
            </a:r>
            <a:endParaRPr lang="el-GR" dirty="0"/>
          </a:p>
        </p:txBody>
      </p:sp>
      <p:sp>
        <p:nvSpPr>
          <p:cNvPr id="5" name="TextBox 4">
            <a:extLst>
              <a:ext uri="{FF2B5EF4-FFF2-40B4-BE49-F238E27FC236}">
                <a16:creationId xmlns:a16="http://schemas.microsoft.com/office/drawing/2014/main" id="{C7159B1D-4421-4331-8C4F-097B0D934355}"/>
              </a:ext>
            </a:extLst>
          </p:cNvPr>
          <p:cNvSpPr txBox="1"/>
          <p:nvPr/>
        </p:nvSpPr>
        <p:spPr>
          <a:xfrm>
            <a:off x="449872" y="1577651"/>
            <a:ext cx="7899506" cy="4093428"/>
          </a:xfrm>
          <a:prstGeom prst="rect">
            <a:avLst/>
          </a:prstGeom>
          <a:solidFill>
            <a:schemeClr val="tx1">
              <a:lumMod val="95000"/>
              <a:lumOff val="5000"/>
            </a:schemeClr>
          </a:solidFill>
        </p:spPr>
        <p:txBody>
          <a:bodyPr wrap="square">
            <a:spAutoFit/>
          </a:bodyPr>
          <a:lstStyle/>
          <a:p>
            <a:r>
              <a:rPr lang="en-US" sz="2000" dirty="0">
                <a:solidFill>
                  <a:srgbClr val="93C763"/>
                </a:solidFill>
                <a:latin typeface="Courier New" panose="02070309020205020404" pitchFamily="49" charset="0"/>
                <a:cs typeface="Courier New" panose="02070309020205020404" pitchFamily="49" charset="0"/>
              </a:rPr>
              <a:t>Private</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C8C8C8"/>
                </a:solidFill>
                <a:latin typeface="Courier New" panose="02070309020205020404" pitchFamily="49" charset="0"/>
                <a:cs typeface="Courier New" panose="02070309020205020404" pitchFamily="49" charset="0"/>
              </a:rPr>
              <a:t>strNombre</a:t>
            </a:r>
            <a:r>
              <a:rPr lang="en-US" sz="2000" dirty="0">
                <a:solidFill>
                  <a:schemeClr val="bg1"/>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C8C8C8"/>
                </a:solidFill>
                <a:latin typeface="Courier New" panose="02070309020205020404" pitchFamily="49" charset="0"/>
                <a:cs typeface="Courier New" panose="02070309020205020404" pitchFamily="49" charset="0"/>
              </a:rPr>
              <a:t>strApellidos</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93C763"/>
                </a:solidFill>
                <a:latin typeface="Courier New" panose="02070309020205020404" pitchFamily="49" charset="0"/>
                <a:cs typeface="Courier New" panose="02070309020205020404" pitchFamily="49" charset="0"/>
              </a:rPr>
              <a:t>As</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678CB1"/>
                </a:solidFill>
                <a:latin typeface="Courier New" panose="02070309020205020404" pitchFamily="49" charset="0"/>
                <a:cs typeface="Courier New" panose="02070309020205020404" pitchFamily="49" charset="0"/>
              </a:rPr>
              <a:t>String</a:t>
            </a:r>
            <a:endParaRPr lang="en-US" sz="2000" dirty="0">
              <a:solidFill>
                <a:srgbClr val="000000"/>
              </a:solidFill>
              <a:latin typeface="Courier New" panose="02070309020205020404" pitchFamily="49" charset="0"/>
              <a:cs typeface="Courier New" panose="02070309020205020404" pitchFamily="49" charset="0"/>
            </a:endParaRPr>
          </a:p>
          <a:p>
            <a:r>
              <a:rPr lang="en-US" sz="2000" dirty="0">
                <a:solidFill>
                  <a:srgbClr val="93C763"/>
                </a:solidFill>
                <a:latin typeface="Courier New" panose="02070309020205020404" pitchFamily="49" charset="0"/>
                <a:cs typeface="Courier New" panose="02070309020205020404" pitchFamily="49" charset="0"/>
              </a:rPr>
              <a:t>Private</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C8C8C8"/>
                </a:solidFill>
                <a:latin typeface="Courier New" panose="02070309020205020404" pitchFamily="49" charset="0"/>
                <a:cs typeface="Courier New" panose="02070309020205020404" pitchFamily="49" charset="0"/>
              </a:rPr>
              <a:t>strPersona</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93C763"/>
                </a:solidFill>
                <a:latin typeface="Courier New" panose="02070309020205020404" pitchFamily="49" charset="0"/>
                <a:cs typeface="Courier New" panose="02070309020205020404" pitchFamily="49" charset="0"/>
              </a:rPr>
              <a:t>As</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678CB1"/>
                </a:solidFill>
                <a:latin typeface="Courier New" panose="02070309020205020404" pitchFamily="49" charset="0"/>
                <a:cs typeface="Courier New" panose="02070309020205020404" pitchFamily="49" charset="0"/>
              </a:rPr>
              <a:t>String</a:t>
            </a:r>
            <a:endParaRPr lang="en-US" sz="2000" dirty="0">
              <a:solidFill>
                <a:srgbClr val="000000"/>
              </a:solidFill>
              <a:latin typeface="Courier New" panose="02070309020205020404" pitchFamily="49" charset="0"/>
              <a:cs typeface="Courier New" panose="02070309020205020404" pitchFamily="49" charset="0"/>
            </a:endParaRPr>
          </a:p>
          <a:p>
            <a:endParaRPr lang="el-GR" sz="2000" dirty="0">
              <a:solidFill>
                <a:srgbClr val="000000"/>
              </a:solidFill>
              <a:latin typeface="Courier New" panose="02070309020205020404" pitchFamily="49" charset="0"/>
              <a:cs typeface="Courier New" panose="02070309020205020404" pitchFamily="49" charset="0"/>
            </a:endParaRPr>
          </a:p>
          <a:p>
            <a:r>
              <a:rPr lang="en-US" sz="2000" dirty="0" err="1">
                <a:solidFill>
                  <a:srgbClr val="C8C8C8"/>
                </a:solidFill>
                <a:latin typeface="Courier New" panose="02070309020205020404" pitchFamily="49" charset="0"/>
                <a:cs typeface="Courier New" panose="02070309020205020404" pitchFamily="49" charset="0"/>
              </a:rPr>
              <a:t>strNombre</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EC7600"/>
                </a:solidFill>
                <a:latin typeface="Courier New" panose="02070309020205020404" pitchFamily="49" charset="0"/>
                <a:cs typeface="Courier New" panose="02070309020205020404" pitchFamily="49" charset="0"/>
              </a:rPr>
              <a:t>"John"</a:t>
            </a:r>
            <a:endParaRPr lang="en-US" sz="2000" dirty="0">
              <a:solidFill>
                <a:srgbClr val="000000"/>
              </a:solidFill>
              <a:latin typeface="Courier New" panose="02070309020205020404" pitchFamily="49" charset="0"/>
              <a:cs typeface="Courier New" panose="02070309020205020404" pitchFamily="49" charset="0"/>
            </a:endParaRPr>
          </a:p>
          <a:p>
            <a:r>
              <a:rPr lang="en-US" sz="2000" dirty="0" err="1">
                <a:solidFill>
                  <a:srgbClr val="C8C8C8"/>
                </a:solidFill>
                <a:latin typeface="Courier New" panose="02070309020205020404" pitchFamily="49" charset="0"/>
                <a:cs typeface="Courier New" panose="02070309020205020404" pitchFamily="49" charset="0"/>
              </a:rPr>
              <a:t>strApellidos</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EC7600"/>
                </a:solidFill>
                <a:latin typeface="Courier New" panose="02070309020205020404" pitchFamily="49" charset="0"/>
                <a:cs typeface="Courier New" panose="02070309020205020404" pitchFamily="49" charset="0"/>
              </a:rPr>
              <a:t>"SMITH"</a:t>
            </a:r>
            <a:endParaRPr lang="en-US" sz="2000" dirty="0">
              <a:solidFill>
                <a:srgbClr val="000000"/>
              </a:solidFill>
              <a:latin typeface="Courier New" panose="02070309020205020404" pitchFamily="49" charset="0"/>
              <a:cs typeface="Courier New" panose="02070309020205020404" pitchFamily="49" charset="0"/>
            </a:endParaRPr>
          </a:p>
          <a:p>
            <a:endParaRPr lang="el-GR" sz="2000" dirty="0">
              <a:solidFill>
                <a:srgbClr val="000000"/>
              </a:solidFill>
              <a:latin typeface="Courier New" panose="02070309020205020404" pitchFamily="49" charset="0"/>
              <a:cs typeface="Courier New" panose="02070309020205020404" pitchFamily="49" charset="0"/>
            </a:endParaRP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strNombre</a:t>
            </a:r>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strNombre</a:t>
            </a:r>
            <a:r>
              <a:rPr lang="en-US" sz="2000" dirty="0" err="1">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Length</a:t>
            </a:r>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strNombre</a:t>
            </a:r>
            <a:r>
              <a:rPr lang="en-US" sz="2000" dirty="0" err="1">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ToUpperCase</a:t>
            </a:r>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strApellidos</a:t>
            </a:r>
            <a:r>
              <a:rPr lang="en-US" sz="2000" dirty="0" err="1">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ToLowerCase</a:t>
            </a:r>
            <a:r>
              <a:rPr lang="en-US" sz="2000" dirty="0">
                <a:solidFill>
                  <a:schemeClr val="bg1"/>
                </a:solidFill>
                <a:latin typeface="Courier New" panose="02070309020205020404" pitchFamily="49" charset="0"/>
                <a:cs typeface="Courier New" panose="02070309020205020404" pitchFamily="49" charset="0"/>
              </a:rPr>
              <a:t>)</a:t>
            </a:r>
          </a:p>
          <a:p>
            <a:r>
              <a:rPr lang="en-US" sz="2000" dirty="0" err="1">
                <a:solidFill>
                  <a:srgbClr val="C8C8C8"/>
                </a:solidFill>
                <a:latin typeface="Courier New" panose="02070309020205020404" pitchFamily="49" charset="0"/>
                <a:cs typeface="Courier New" panose="02070309020205020404" pitchFamily="49" charset="0"/>
              </a:rPr>
              <a:t>strPersona</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EC7600"/>
                </a:solidFill>
                <a:latin typeface="Courier New" panose="02070309020205020404" pitchFamily="49" charset="0"/>
                <a:cs typeface="Courier New" panose="02070309020205020404" pitchFamily="49" charset="0"/>
              </a:rPr>
              <a:t>"  "</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&amp;</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C8C8C8"/>
                </a:solidFill>
                <a:latin typeface="Courier New" panose="02070309020205020404" pitchFamily="49" charset="0"/>
                <a:cs typeface="Courier New" panose="02070309020205020404" pitchFamily="49" charset="0"/>
              </a:rPr>
              <a:t>strNombre</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&amp;</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EC7600"/>
                </a:solidFill>
                <a:latin typeface="Courier New" panose="02070309020205020404" pitchFamily="49" charset="0"/>
                <a:cs typeface="Courier New" panose="02070309020205020404" pitchFamily="49" charset="0"/>
              </a:rPr>
              <a:t>" "</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&amp;</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C8C8C8"/>
                </a:solidFill>
                <a:latin typeface="Courier New" panose="02070309020205020404" pitchFamily="49" charset="0"/>
                <a:cs typeface="Courier New" panose="02070309020205020404" pitchFamily="49" charset="0"/>
              </a:rPr>
              <a:t>strApellidos</a:t>
            </a:r>
            <a:endParaRPr lang="en-US" sz="2000" dirty="0">
              <a:solidFill>
                <a:srgbClr val="000000"/>
              </a:solidFill>
              <a:latin typeface="Courier New" panose="02070309020205020404" pitchFamily="49" charset="0"/>
              <a:cs typeface="Courier New" panose="02070309020205020404" pitchFamily="49" charset="0"/>
            </a:endParaRP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strPersona</a:t>
            </a:r>
            <a:r>
              <a:rPr lang="en-US" sz="2000" dirty="0">
                <a:solidFill>
                  <a:srgbClr val="C8C8C8"/>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a:t>
            </a:r>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strPersona</a:t>
            </a:r>
            <a:r>
              <a:rPr lang="en-US" sz="2000" dirty="0" err="1">
                <a:solidFill>
                  <a:schemeClr val="bg1"/>
                </a:solidFill>
                <a:latin typeface="Courier New" panose="02070309020205020404" pitchFamily="49" charset="0"/>
                <a:cs typeface="Courier New" panose="02070309020205020404" pitchFamily="49" charset="0"/>
              </a:rPr>
              <a:t>.T</a:t>
            </a:r>
            <a:r>
              <a:rPr lang="en-US" sz="2000" dirty="0" err="1">
                <a:solidFill>
                  <a:srgbClr val="C8C8C8"/>
                </a:solidFill>
                <a:latin typeface="Courier New" panose="02070309020205020404" pitchFamily="49" charset="0"/>
                <a:cs typeface="Courier New" panose="02070309020205020404" pitchFamily="49" charset="0"/>
              </a:rPr>
              <a:t>rim</a:t>
            </a:r>
            <a:r>
              <a:rPr lang="en-US" sz="2000" dirty="0" err="1">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ToLowerCase</a:t>
            </a:r>
            <a:r>
              <a:rPr lang="en-US" sz="2000" dirty="0">
                <a:solidFill>
                  <a:schemeClr val="bg1"/>
                </a:solidFill>
                <a:latin typeface="Courier New" panose="02070309020205020404" pitchFamily="49" charset="0"/>
                <a:cs typeface="Courier New" panose="02070309020205020404" pitchFamily="49" charset="0"/>
              </a:rPr>
              <a:t>)</a:t>
            </a:r>
            <a:endParaRPr lang="el-GR" sz="2000" dirty="0">
              <a:solidFill>
                <a:schemeClr val="bg1"/>
              </a:solidFill>
              <a:latin typeface="Courier New" panose="02070309020205020404" pitchFamily="49" charset="0"/>
              <a:cs typeface="Courier New" panose="02070309020205020404" pitchFamily="49" charset="0"/>
            </a:endParaRPr>
          </a:p>
        </p:txBody>
      </p:sp>
      <p:pic>
        <p:nvPicPr>
          <p:cNvPr id="7" name="Εικόνα 6">
            <a:extLst>
              <a:ext uri="{FF2B5EF4-FFF2-40B4-BE49-F238E27FC236}">
                <a16:creationId xmlns:a16="http://schemas.microsoft.com/office/drawing/2014/main" id="{46351166-62A1-422E-97B6-10E35E98511A}"/>
              </a:ext>
            </a:extLst>
          </p:cNvPr>
          <p:cNvPicPr>
            <a:picLocks noChangeAspect="1"/>
          </p:cNvPicPr>
          <p:nvPr/>
        </p:nvPicPr>
        <p:blipFill rotWithShape="1">
          <a:blip r:embed="rId3"/>
          <a:srcRect t="-422" r="19489" b="422"/>
          <a:stretch/>
        </p:blipFill>
        <p:spPr>
          <a:xfrm>
            <a:off x="8532681" y="2894993"/>
            <a:ext cx="3516652" cy="2776086"/>
          </a:xfrm>
          <a:prstGeom prst="rect">
            <a:avLst/>
          </a:prstGeom>
        </p:spPr>
      </p:pic>
      <p:sp>
        <p:nvSpPr>
          <p:cNvPr id="9" name="TextBox 8">
            <a:extLst>
              <a:ext uri="{FF2B5EF4-FFF2-40B4-BE49-F238E27FC236}">
                <a16:creationId xmlns:a16="http://schemas.microsoft.com/office/drawing/2014/main" id="{C4FBE4E5-22F7-4505-B99D-4FC93D0DEC97}"/>
              </a:ext>
            </a:extLst>
          </p:cNvPr>
          <p:cNvSpPr txBox="1"/>
          <p:nvPr/>
        </p:nvSpPr>
        <p:spPr>
          <a:xfrm>
            <a:off x="8371412" y="2332082"/>
            <a:ext cx="2942493" cy="461665"/>
          </a:xfrm>
          <a:prstGeom prst="rect">
            <a:avLst/>
          </a:prstGeom>
          <a:noFill/>
        </p:spPr>
        <p:txBody>
          <a:bodyPr wrap="square" rtlCol="0">
            <a:spAutoFit/>
          </a:bodyPr>
          <a:lstStyle/>
          <a:p>
            <a:r>
              <a:rPr lang="en-US" sz="2400" b="1" dirty="0" err="1">
                <a:latin typeface="Verdana" panose="020B0604030504040204" pitchFamily="34" charset="0"/>
                <a:ea typeface="Verdana" panose="020B0604030504040204" pitchFamily="34" charset="0"/>
              </a:rPr>
              <a:t>Pantalla</a:t>
            </a:r>
            <a:r>
              <a:rPr lang="en-US" sz="2400" b="1" dirty="0">
                <a:latin typeface="Verdana" panose="020B0604030504040204" pitchFamily="34" charset="0"/>
                <a:ea typeface="Verdana" panose="020B0604030504040204" pitchFamily="34" charset="0"/>
              </a:rPr>
              <a:t> de Log</a:t>
            </a:r>
            <a:endParaRPr lang="el-GR" sz="2400" b="1" dirty="0">
              <a:latin typeface="Verdana" panose="020B0604030504040204" pitchFamily="34" charset="0"/>
              <a:ea typeface="Verdana" panose="020B0604030504040204" pitchFamily="34" charset="0"/>
            </a:endParaRPr>
          </a:p>
        </p:txBody>
      </p:sp>
      <p:cxnSp>
        <p:nvCxnSpPr>
          <p:cNvPr id="10" name="Ευθύγραμμο βέλος σύνδεσης 9">
            <a:extLst>
              <a:ext uri="{FF2B5EF4-FFF2-40B4-BE49-F238E27FC236}">
                <a16:creationId xmlns:a16="http://schemas.microsoft.com/office/drawing/2014/main" id="{6338573C-772C-47FC-8ADD-8738004AA30C}"/>
              </a:ext>
            </a:extLst>
          </p:cNvPr>
          <p:cNvCxnSpPr>
            <a:cxnSpLocks/>
          </p:cNvCxnSpPr>
          <p:nvPr/>
        </p:nvCxnSpPr>
        <p:spPr>
          <a:xfrm flipV="1">
            <a:off x="2672862" y="3150824"/>
            <a:ext cx="5997413" cy="47354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3" name="Ευθύγραμμο βέλος σύνδεσης 12">
            <a:extLst>
              <a:ext uri="{FF2B5EF4-FFF2-40B4-BE49-F238E27FC236}">
                <a16:creationId xmlns:a16="http://schemas.microsoft.com/office/drawing/2014/main" id="{A18C7979-0913-4960-B6E0-51FEBC593ABA}"/>
              </a:ext>
            </a:extLst>
          </p:cNvPr>
          <p:cNvCxnSpPr>
            <a:cxnSpLocks/>
          </p:cNvCxnSpPr>
          <p:nvPr/>
        </p:nvCxnSpPr>
        <p:spPr>
          <a:xfrm flipV="1">
            <a:off x="3634155" y="3536414"/>
            <a:ext cx="5014086" cy="40275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4" name="Ευθύγραμμο βέλος σύνδεσης 13">
            <a:extLst>
              <a:ext uri="{FF2B5EF4-FFF2-40B4-BE49-F238E27FC236}">
                <a16:creationId xmlns:a16="http://schemas.microsoft.com/office/drawing/2014/main" id="{F838390C-EFB9-463C-B782-08EF9AAA16C9}"/>
              </a:ext>
            </a:extLst>
          </p:cNvPr>
          <p:cNvCxnSpPr>
            <a:cxnSpLocks/>
          </p:cNvCxnSpPr>
          <p:nvPr/>
        </p:nvCxnSpPr>
        <p:spPr>
          <a:xfrm flipV="1">
            <a:off x="4431325" y="3922005"/>
            <a:ext cx="4227933" cy="29444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Ευθύγραμμο βέλος σύνδεσης 15">
            <a:extLst>
              <a:ext uri="{FF2B5EF4-FFF2-40B4-BE49-F238E27FC236}">
                <a16:creationId xmlns:a16="http://schemas.microsoft.com/office/drawing/2014/main" id="{C4E1AE46-16B2-45A3-9A8B-C1D4F671784F}"/>
              </a:ext>
            </a:extLst>
          </p:cNvPr>
          <p:cNvCxnSpPr>
            <a:cxnSpLocks/>
          </p:cNvCxnSpPr>
          <p:nvPr/>
        </p:nvCxnSpPr>
        <p:spPr>
          <a:xfrm flipV="1">
            <a:off x="4876803" y="4428781"/>
            <a:ext cx="3782455" cy="6153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Ευθύγραμμο βέλος σύνδεσης 17">
            <a:extLst>
              <a:ext uri="{FF2B5EF4-FFF2-40B4-BE49-F238E27FC236}">
                <a16:creationId xmlns:a16="http://schemas.microsoft.com/office/drawing/2014/main" id="{8520EB64-55BA-48F4-B20D-0CF0F9D53CBC}"/>
              </a:ext>
            </a:extLst>
          </p:cNvPr>
          <p:cNvCxnSpPr>
            <a:cxnSpLocks/>
          </p:cNvCxnSpPr>
          <p:nvPr/>
        </p:nvCxnSpPr>
        <p:spPr>
          <a:xfrm flipV="1">
            <a:off x="2942492" y="4858439"/>
            <a:ext cx="5970154" cy="29603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1" name="Ευθύγραμμο βέλος σύνδεσης 20">
            <a:extLst>
              <a:ext uri="{FF2B5EF4-FFF2-40B4-BE49-F238E27FC236}">
                <a16:creationId xmlns:a16="http://schemas.microsoft.com/office/drawing/2014/main" id="{8F1DC4E3-C4D7-4011-98F5-725CBC27C93F}"/>
              </a:ext>
            </a:extLst>
          </p:cNvPr>
          <p:cNvCxnSpPr>
            <a:cxnSpLocks/>
          </p:cNvCxnSpPr>
          <p:nvPr/>
        </p:nvCxnSpPr>
        <p:spPr>
          <a:xfrm flipV="1">
            <a:off x="5504376" y="5266063"/>
            <a:ext cx="3143865" cy="20775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3286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048000" y="250567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¡Gracias!</a:t>
            </a:r>
            <a:endParaRPr lang="el-GR" sz="54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9E7374B7-1E99-4AC6-A190-27D62C3EB6ED}"/>
              </a:ext>
            </a:extLst>
          </p:cNvPr>
          <p:cNvSpPr txBox="1"/>
          <p:nvPr/>
        </p:nvSpPr>
        <p:spPr>
          <a:xfrm>
            <a:off x="260445" y="5374775"/>
            <a:ext cx="10889776" cy="1077218"/>
          </a:xfrm>
          <a:prstGeom prst="rect">
            <a:avLst/>
          </a:prstGeom>
          <a:noFill/>
        </p:spPr>
        <p:txBody>
          <a:bodyPr wrap="square">
            <a:spAutoFit/>
          </a:bodyPr>
          <a:lstStyle/>
          <a:p>
            <a:r>
              <a:rPr lang="en-US" sz="1600" dirty="0">
                <a:hlinkClick r:id="rId3"/>
              </a:rPr>
              <a:t>https://unsplash.com/photos/iGLLtLINSkw</a:t>
            </a:r>
            <a:endParaRPr lang="en-US" sz="1600" dirty="0"/>
          </a:p>
          <a:p>
            <a:r>
              <a:rPr lang="en-US" sz="1600" dirty="0">
                <a:hlinkClick r:id="rId4"/>
              </a:rPr>
              <a:t>https://unsplash.com/photos/uq2E2V4LhCY</a:t>
            </a:r>
            <a:endParaRPr lang="en-US" sz="1600" dirty="0"/>
          </a:p>
          <a:p>
            <a:r>
              <a:rPr lang="en-US" sz="1600" dirty="0">
                <a:hlinkClick r:id="rId5"/>
              </a:rPr>
              <a:t>https://unsplash.com/photos/gySMaocSdqs</a:t>
            </a:r>
            <a:r>
              <a:rPr lang="en-US" sz="1600" dirty="0"/>
              <a:t>    </a:t>
            </a:r>
          </a:p>
          <a:p>
            <a:endParaRPr lang="el-GR" sz="1600" dirty="0"/>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err="1"/>
              <a:t>Fotos</a:t>
            </a:r>
            <a:r>
              <a:rPr lang="en-US" sz="1600" b="1" dirty="0"/>
              <a:t> </a:t>
            </a:r>
            <a:r>
              <a:rPr lang="en-US" sz="1600" b="1" dirty="0" err="1"/>
              <a:t>tomadas</a:t>
            </a:r>
            <a:r>
              <a:rPr lang="en-US" sz="1600" b="1" dirty="0"/>
              <a:t> de:</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126A757-650B-479C-A4D3-32B8E96AF27E}"/>
              </a:ext>
            </a:extLst>
          </p:cNvPr>
          <p:cNvSpPr>
            <a:spLocks noGrp="1"/>
          </p:cNvSpPr>
          <p:nvPr>
            <p:ph type="title"/>
          </p:nvPr>
        </p:nvSpPr>
        <p:spPr>
          <a:xfrm>
            <a:off x="582908" y="148249"/>
            <a:ext cx="10515600" cy="866652"/>
          </a:xfrm>
        </p:spPr>
        <p:txBody>
          <a:bodyPr/>
          <a:lstStyle/>
          <a:p>
            <a:r>
              <a:rPr lang="en-US" dirty="0"/>
              <a:t>La </a:t>
            </a:r>
            <a:r>
              <a:rPr lang="en-US" dirty="0" err="1"/>
              <a:t>memoria</a:t>
            </a:r>
            <a:r>
              <a:rPr lang="en-US" dirty="0"/>
              <a:t> del </a:t>
            </a:r>
            <a:r>
              <a:rPr lang="en-US" dirty="0" err="1"/>
              <a:t>ordenador</a:t>
            </a:r>
            <a:endParaRPr lang="en-US" dirty="0"/>
          </a:p>
        </p:txBody>
      </p:sp>
      <p:pic>
        <p:nvPicPr>
          <p:cNvPr id="3" name="Εικόνα 2">
            <a:extLst>
              <a:ext uri="{FF2B5EF4-FFF2-40B4-BE49-F238E27FC236}">
                <a16:creationId xmlns:a16="http://schemas.microsoft.com/office/drawing/2014/main" id="{A4C4A45A-9D2A-4097-872F-A58B8CF58A95}"/>
              </a:ext>
            </a:extLst>
          </p:cNvPr>
          <p:cNvPicPr>
            <a:picLocks noChangeAspect="1"/>
          </p:cNvPicPr>
          <p:nvPr/>
        </p:nvPicPr>
        <p:blipFill>
          <a:blip r:embed="rId3"/>
          <a:stretch>
            <a:fillRect/>
          </a:stretch>
        </p:blipFill>
        <p:spPr>
          <a:xfrm>
            <a:off x="731644" y="1749780"/>
            <a:ext cx="10975129" cy="3358440"/>
          </a:xfrm>
          <a:prstGeom prst="rect">
            <a:avLst/>
          </a:prstGeom>
        </p:spPr>
      </p:pic>
    </p:spTree>
    <p:extLst>
      <p:ext uri="{BB962C8B-B14F-4D97-AF65-F5344CB8AC3E}">
        <p14:creationId xmlns:p14="http://schemas.microsoft.com/office/powerpoint/2010/main" val="282089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2C43A66-05A6-4DFF-9CD2-835F38F92E91}"/>
              </a:ext>
            </a:extLst>
          </p:cNvPr>
          <p:cNvSpPr>
            <a:spLocks noGrp="1"/>
          </p:cNvSpPr>
          <p:nvPr>
            <p:ph type="title"/>
          </p:nvPr>
        </p:nvSpPr>
        <p:spPr/>
        <p:txBody>
          <a:bodyPr/>
          <a:lstStyle/>
          <a:p>
            <a:r>
              <a:rPr lang="en-US" dirty="0" err="1"/>
              <a:t>Qué</a:t>
            </a:r>
            <a:r>
              <a:rPr lang="en-US" dirty="0"/>
              <a:t> </a:t>
            </a:r>
            <a:r>
              <a:rPr lang="en-US" dirty="0" err="1"/>
              <a:t>sucede</a:t>
            </a:r>
            <a:r>
              <a:rPr lang="en-US" dirty="0"/>
              <a:t> </a:t>
            </a:r>
            <a:r>
              <a:rPr lang="en-US" dirty="0" err="1"/>
              <a:t>en</a:t>
            </a:r>
            <a:r>
              <a:rPr lang="en-US" dirty="0"/>
              <a:t> la RAM</a:t>
            </a:r>
            <a:endParaRPr lang="el-GR" dirty="0"/>
          </a:p>
        </p:txBody>
      </p:sp>
      <p:graphicFrame>
        <p:nvGraphicFramePr>
          <p:cNvPr id="4" name="Πίνακας 4">
            <a:extLst>
              <a:ext uri="{FF2B5EF4-FFF2-40B4-BE49-F238E27FC236}">
                <a16:creationId xmlns:a16="http://schemas.microsoft.com/office/drawing/2014/main" id="{96C19BC1-7C4A-4CA7-9D4B-7A9467B5E6B6}"/>
              </a:ext>
            </a:extLst>
          </p:cNvPr>
          <p:cNvGraphicFramePr>
            <a:graphicFrameLocks noGrp="1"/>
          </p:cNvGraphicFramePr>
          <p:nvPr>
            <p:extLst>
              <p:ext uri="{D42A27DB-BD31-4B8C-83A1-F6EECF244321}">
                <p14:modId xmlns:p14="http://schemas.microsoft.com/office/powerpoint/2010/main" val="4229172960"/>
              </p:ext>
            </p:extLst>
          </p:nvPr>
        </p:nvGraphicFramePr>
        <p:xfrm>
          <a:off x="345830" y="1855390"/>
          <a:ext cx="627185" cy="4337928"/>
        </p:xfrm>
        <a:graphic>
          <a:graphicData uri="http://schemas.openxmlformats.org/drawingml/2006/table">
            <a:tbl>
              <a:tblPr firstRow="1" bandRow="1">
                <a:tableStyleId>{5940675A-B579-460E-94D1-54222C63F5DA}</a:tableStyleId>
              </a:tblPr>
              <a:tblGrid>
                <a:gridCol w="627185">
                  <a:extLst>
                    <a:ext uri="{9D8B030D-6E8A-4147-A177-3AD203B41FA5}">
                      <a16:colId xmlns:a16="http://schemas.microsoft.com/office/drawing/2014/main" val="1545516507"/>
                    </a:ext>
                  </a:extLst>
                </a:gridCol>
              </a:tblGrid>
              <a:tr h="542241">
                <a:tc>
                  <a:txBody>
                    <a:bodyPr/>
                    <a:lstStyle/>
                    <a:p>
                      <a:endParaRPr lang="el-GR" dirty="0"/>
                    </a:p>
                  </a:txBody>
                  <a:tcPr>
                    <a:solidFill>
                      <a:schemeClr val="accent6">
                        <a:lumMod val="40000"/>
                        <a:lumOff val="60000"/>
                      </a:schemeClr>
                    </a:solidFill>
                  </a:tcPr>
                </a:tc>
                <a:extLst>
                  <a:ext uri="{0D108BD9-81ED-4DB2-BD59-A6C34878D82A}">
                    <a16:rowId xmlns:a16="http://schemas.microsoft.com/office/drawing/2014/main" val="3752798018"/>
                  </a:ext>
                </a:extLst>
              </a:tr>
              <a:tr h="542241">
                <a:tc>
                  <a:txBody>
                    <a:bodyPr/>
                    <a:lstStyle/>
                    <a:p>
                      <a:endParaRPr lang="el-GR" dirty="0"/>
                    </a:p>
                  </a:txBody>
                  <a:tcPr>
                    <a:solidFill>
                      <a:schemeClr val="accent5">
                        <a:lumMod val="60000"/>
                        <a:lumOff val="40000"/>
                      </a:schemeClr>
                    </a:solidFill>
                  </a:tcPr>
                </a:tc>
                <a:extLst>
                  <a:ext uri="{0D108BD9-81ED-4DB2-BD59-A6C34878D82A}">
                    <a16:rowId xmlns:a16="http://schemas.microsoft.com/office/drawing/2014/main" val="3053479969"/>
                  </a:ext>
                </a:extLst>
              </a:tr>
              <a:tr h="542241">
                <a:tc>
                  <a:txBody>
                    <a:bodyPr/>
                    <a:lstStyle/>
                    <a:p>
                      <a:endParaRPr lang="el-GR" dirty="0"/>
                    </a:p>
                  </a:txBody>
                  <a:tcPr>
                    <a:solidFill>
                      <a:schemeClr val="accent4">
                        <a:lumMod val="60000"/>
                        <a:lumOff val="40000"/>
                      </a:schemeClr>
                    </a:solidFill>
                  </a:tcPr>
                </a:tc>
                <a:extLst>
                  <a:ext uri="{0D108BD9-81ED-4DB2-BD59-A6C34878D82A}">
                    <a16:rowId xmlns:a16="http://schemas.microsoft.com/office/drawing/2014/main" val="1683712030"/>
                  </a:ext>
                </a:extLst>
              </a:tr>
              <a:tr h="542241">
                <a:tc>
                  <a:txBody>
                    <a:bodyPr/>
                    <a:lstStyle/>
                    <a:p>
                      <a:endParaRPr lang="el-GR" dirty="0"/>
                    </a:p>
                  </a:txBody>
                  <a:tcPr>
                    <a:solidFill>
                      <a:schemeClr val="accent3">
                        <a:lumMod val="60000"/>
                        <a:lumOff val="40000"/>
                      </a:schemeClr>
                    </a:solidFill>
                  </a:tcPr>
                </a:tc>
                <a:extLst>
                  <a:ext uri="{0D108BD9-81ED-4DB2-BD59-A6C34878D82A}">
                    <a16:rowId xmlns:a16="http://schemas.microsoft.com/office/drawing/2014/main" val="3927363107"/>
                  </a:ext>
                </a:extLst>
              </a:tr>
              <a:tr h="542241">
                <a:tc>
                  <a:txBody>
                    <a:bodyPr/>
                    <a:lstStyle/>
                    <a:p>
                      <a:endParaRPr lang="el-GR" dirty="0"/>
                    </a:p>
                  </a:txBody>
                  <a:tcPr>
                    <a:solidFill>
                      <a:schemeClr val="accent2">
                        <a:lumMod val="60000"/>
                        <a:lumOff val="40000"/>
                      </a:schemeClr>
                    </a:solidFill>
                  </a:tcPr>
                </a:tc>
                <a:extLst>
                  <a:ext uri="{0D108BD9-81ED-4DB2-BD59-A6C34878D82A}">
                    <a16:rowId xmlns:a16="http://schemas.microsoft.com/office/drawing/2014/main" val="3477779991"/>
                  </a:ext>
                </a:extLst>
              </a:tr>
              <a:tr h="542241">
                <a:tc>
                  <a:txBody>
                    <a:bodyPr/>
                    <a:lstStyle/>
                    <a:p>
                      <a:endParaRPr lang="el-GR" dirty="0"/>
                    </a:p>
                  </a:txBody>
                  <a:tcPr>
                    <a:solidFill>
                      <a:schemeClr val="accent3">
                        <a:lumMod val="75000"/>
                      </a:schemeClr>
                    </a:solidFill>
                  </a:tcPr>
                </a:tc>
                <a:extLst>
                  <a:ext uri="{0D108BD9-81ED-4DB2-BD59-A6C34878D82A}">
                    <a16:rowId xmlns:a16="http://schemas.microsoft.com/office/drawing/2014/main" val="1278066629"/>
                  </a:ext>
                </a:extLst>
              </a:tr>
              <a:tr h="542241">
                <a:tc>
                  <a:txBody>
                    <a:bodyPr/>
                    <a:lstStyle/>
                    <a:p>
                      <a:endParaRPr lang="el-GR" dirty="0"/>
                    </a:p>
                  </a:txBody>
                  <a:tcPr>
                    <a:solidFill>
                      <a:schemeClr val="accent1">
                        <a:lumMod val="75000"/>
                      </a:schemeClr>
                    </a:solidFill>
                  </a:tcPr>
                </a:tc>
                <a:extLst>
                  <a:ext uri="{0D108BD9-81ED-4DB2-BD59-A6C34878D82A}">
                    <a16:rowId xmlns:a16="http://schemas.microsoft.com/office/drawing/2014/main" val="1302953141"/>
                  </a:ext>
                </a:extLst>
              </a:tr>
              <a:tr h="542241">
                <a:tc>
                  <a:txBody>
                    <a:bodyPr/>
                    <a:lstStyle/>
                    <a:p>
                      <a:endParaRPr lang="el-GR" dirty="0"/>
                    </a:p>
                  </a:txBody>
                  <a:tcPr>
                    <a:solidFill>
                      <a:schemeClr val="tx2">
                        <a:lumMod val="60000"/>
                        <a:lumOff val="40000"/>
                      </a:schemeClr>
                    </a:solidFill>
                  </a:tcPr>
                </a:tc>
                <a:extLst>
                  <a:ext uri="{0D108BD9-81ED-4DB2-BD59-A6C34878D82A}">
                    <a16:rowId xmlns:a16="http://schemas.microsoft.com/office/drawing/2014/main" val="699950191"/>
                  </a:ext>
                </a:extLst>
              </a:tr>
            </a:tbl>
          </a:graphicData>
        </a:graphic>
      </p:graphicFrame>
      <p:sp>
        <p:nvSpPr>
          <p:cNvPr id="6" name="TextBox 5">
            <a:extLst>
              <a:ext uri="{FF2B5EF4-FFF2-40B4-BE49-F238E27FC236}">
                <a16:creationId xmlns:a16="http://schemas.microsoft.com/office/drawing/2014/main" id="{5C58049D-B751-4A29-8E64-BE53BEB60068}"/>
              </a:ext>
            </a:extLst>
          </p:cNvPr>
          <p:cNvSpPr txBox="1"/>
          <p:nvPr/>
        </p:nvSpPr>
        <p:spPr>
          <a:xfrm>
            <a:off x="2332893" y="1687731"/>
            <a:ext cx="9020908" cy="1200329"/>
          </a:xfrm>
          <a:prstGeom prst="rect">
            <a:avLst/>
          </a:prstGeom>
          <a:noFill/>
        </p:spPr>
        <p:txBody>
          <a:bodyPr wrap="square">
            <a:spAutoFit/>
          </a:bodyPr>
          <a:lstStyle/>
          <a:p>
            <a:r>
              <a:rPr lang="es-ES" sz="2400" dirty="0"/>
              <a:t>La memoria principal, a menudo llamada RAM, se puede visualizar como una matriz contigua de bytes.</a:t>
            </a:r>
          </a:p>
          <a:p>
            <a:r>
              <a:rPr lang="es-ES" sz="2400" dirty="0"/>
              <a:t>Una dirección es equivalente a un índice en la matriz de memoria.</a:t>
            </a:r>
            <a:endParaRPr lang="el-GR" sz="2400" dirty="0"/>
          </a:p>
        </p:txBody>
      </p:sp>
      <p:sp>
        <p:nvSpPr>
          <p:cNvPr id="7" name="TextBox 6">
            <a:extLst>
              <a:ext uri="{FF2B5EF4-FFF2-40B4-BE49-F238E27FC236}">
                <a16:creationId xmlns:a16="http://schemas.microsoft.com/office/drawing/2014/main" id="{514B8B30-20AC-413E-A6A5-CDCE7ED456E1}"/>
              </a:ext>
            </a:extLst>
          </p:cNvPr>
          <p:cNvSpPr txBox="1"/>
          <p:nvPr/>
        </p:nvSpPr>
        <p:spPr>
          <a:xfrm>
            <a:off x="1011298" y="1855390"/>
            <a:ext cx="301686" cy="369332"/>
          </a:xfrm>
          <a:prstGeom prst="rect">
            <a:avLst/>
          </a:prstGeom>
          <a:noFill/>
        </p:spPr>
        <p:txBody>
          <a:bodyPr wrap="none" rtlCol="0">
            <a:spAutoFit/>
          </a:bodyPr>
          <a:lstStyle/>
          <a:p>
            <a:r>
              <a:rPr lang="en-US" dirty="0"/>
              <a:t>1</a:t>
            </a:r>
            <a:endParaRPr lang="el-GR" dirty="0"/>
          </a:p>
        </p:txBody>
      </p:sp>
      <p:sp>
        <p:nvSpPr>
          <p:cNvPr id="8" name="TextBox 7">
            <a:extLst>
              <a:ext uri="{FF2B5EF4-FFF2-40B4-BE49-F238E27FC236}">
                <a16:creationId xmlns:a16="http://schemas.microsoft.com/office/drawing/2014/main" id="{AAC2AB97-BE49-468D-B584-164A8AA3A9C0}"/>
              </a:ext>
            </a:extLst>
          </p:cNvPr>
          <p:cNvSpPr txBox="1"/>
          <p:nvPr/>
        </p:nvSpPr>
        <p:spPr>
          <a:xfrm>
            <a:off x="973015" y="5656327"/>
            <a:ext cx="301686" cy="369332"/>
          </a:xfrm>
          <a:prstGeom prst="rect">
            <a:avLst/>
          </a:prstGeom>
          <a:noFill/>
        </p:spPr>
        <p:txBody>
          <a:bodyPr wrap="none" rtlCol="0">
            <a:spAutoFit/>
          </a:bodyPr>
          <a:lstStyle/>
          <a:p>
            <a:r>
              <a:rPr lang="en-US" dirty="0"/>
              <a:t>8</a:t>
            </a:r>
            <a:endParaRPr lang="el-GR" dirty="0"/>
          </a:p>
        </p:txBody>
      </p:sp>
      <p:sp>
        <p:nvSpPr>
          <p:cNvPr id="9" name="TextBox 8">
            <a:extLst>
              <a:ext uri="{FF2B5EF4-FFF2-40B4-BE49-F238E27FC236}">
                <a16:creationId xmlns:a16="http://schemas.microsoft.com/office/drawing/2014/main" id="{75F23725-0324-4A63-ABBE-9E1B73D33A36}"/>
              </a:ext>
            </a:extLst>
          </p:cNvPr>
          <p:cNvSpPr txBox="1"/>
          <p:nvPr/>
        </p:nvSpPr>
        <p:spPr>
          <a:xfrm>
            <a:off x="996461" y="2944780"/>
            <a:ext cx="301686" cy="369332"/>
          </a:xfrm>
          <a:prstGeom prst="rect">
            <a:avLst/>
          </a:prstGeom>
          <a:noFill/>
        </p:spPr>
        <p:txBody>
          <a:bodyPr wrap="none" rtlCol="0">
            <a:spAutoFit/>
          </a:bodyPr>
          <a:lstStyle/>
          <a:p>
            <a:r>
              <a:rPr lang="en-US" dirty="0"/>
              <a:t>3</a:t>
            </a:r>
            <a:endParaRPr lang="el-GR" dirty="0"/>
          </a:p>
        </p:txBody>
      </p:sp>
    </p:spTree>
    <p:extLst>
      <p:ext uri="{BB962C8B-B14F-4D97-AF65-F5344CB8AC3E}">
        <p14:creationId xmlns:p14="http://schemas.microsoft.com/office/powerpoint/2010/main" val="144059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Ορθογώνιο 13">
            <a:extLst>
              <a:ext uri="{FF2B5EF4-FFF2-40B4-BE49-F238E27FC236}">
                <a16:creationId xmlns:a16="http://schemas.microsoft.com/office/drawing/2014/main" id="{E3CE4F55-D10F-4EC7-B1EA-385E064D4168}"/>
              </a:ext>
            </a:extLst>
          </p:cNvPr>
          <p:cNvSpPr/>
          <p:nvPr/>
        </p:nvSpPr>
        <p:spPr>
          <a:xfrm>
            <a:off x="2332890" y="2769859"/>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12">
            <a:extLst>
              <a:ext uri="{FF2B5EF4-FFF2-40B4-BE49-F238E27FC236}">
                <a16:creationId xmlns:a16="http://schemas.microsoft.com/office/drawing/2014/main" id="{BF9202E8-59C9-4B99-848E-F67D4644B7BA}"/>
              </a:ext>
            </a:extLst>
          </p:cNvPr>
          <p:cNvSpPr/>
          <p:nvPr/>
        </p:nvSpPr>
        <p:spPr>
          <a:xfrm>
            <a:off x="2332891" y="2228795"/>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Ορθογώνιο 2">
            <a:extLst>
              <a:ext uri="{FF2B5EF4-FFF2-40B4-BE49-F238E27FC236}">
                <a16:creationId xmlns:a16="http://schemas.microsoft.com/office/drawing/2014/main" id="{34745B2B-25A1-4468-8076-42E92C426979}"/>
              </a:ext>
            </a:extLst>
          </p:cNvPr>
          <p:cNvSpPr/>
          <p:nvPr/>
        </p:nvSpPr>
        <p:spPr>
          <a:xfrm>
            <a:off x="2332892" y="1687731"/>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B2C43A66-05A6-4DFF-9CD2-835F38F92E91}"/>
              </a:ext>
            </a:extLst>
          </p:cNvPr>
          <p:cNvSpPr>
            <a:spLocks noGrp="1"/>
          </p:cNvSpPr>
          <p:nvPr>
            <p:ph type="title"/>
          </p:nvPr>
        </p:nvSpPr>
        <p:spPr/>
        <p:txBody>
          <a:bodyPr/>
          <a:lstStyle/>
          <a:p>
            <a:r>
              <a:rPr lang="en-US" dirty="0" err="1"/>
              <a:t>Qué</a:t>
            </a:r>
            <a:r>
              <a:rPr lang="en-US" dirty="0"/>
              <a:t> </a:t>
            </a:r>
            <a:r>
              <a:rPr lang="en-US" dirty="0" err="1"/>
              <a:t>sucede</a:t>
            </a:r>
            <a:r>
              <a:rPr lang="en-US" dirty="0"/>
              <a:t> </a:t>
            </a:r>
            <a:r>
              <a:rPr lang="en-US" dirty="0" err="1"/>
              <a:t>en</a:t>
            </a:r>
            <a:r>
              <a:rPr lang="en-US" dirty="0"/>
              <a:t> la RAM</a:t>
            </a:r>
            <a:endParaRPr lang="el-GR" dirty="0"/>
          </a:p>
        </p:txBody>
      </p:sp>
      <p:graphicFrame>
        <p:nvGraphicFramePr>
          <p:cNvPr id="4" name="Πίνακας 4">
            <a:extLst>
              <a:ext uri="{FF2B5EF4-FFF2-40B4-BE49-F238E27FC236}">
                <a16:creationId xmlns:a16="http://schemas.microsoft.com/office/drawing/2014/main" id="{96C19BC1-7C4A-4CA7-9D4B-7A9467B5E6B6}"/>
              </a:ext>
            </a:extLst>
          </p:cNvPr>
          <p:cNvGraphicFramePr>
            <a:graphicFrameLocks noGrp="1"/>
          </p:cNvGraphicFramePr>
          <p:nvPr/>
        </p:nvGraphicFramePr>
        <p:xfrm>
          <a:off x="345830" y="1855390"/>
          <a:ext cx="627185" cy="4337928"/>
        </p:xfrm>
        <a:graphic>
          <a:graphicData uri="http://schemas.openxmlformats.org/drawingml/2006/table">
            <a:tbl>
              <a:tblPr firstRow="1" bandRow="1">
                <a:tableStyleId>{5940675A-B579-460E-94D1-54222C63F5DA}</a:tableStyleId>
              </a:tblPr>
              <a:tblGrid>
                <a:gridCol w="627185">
                  <a:extLst>
                    <a:ext uri="{9D8B030D-6E8A-4147-A177-3AD203B41FA5}">
                      <a16:colId xmlns:a16="http://schemas.microsoft.com/office/drawing/2014/main" val="1545516507"/>
                    </a:ext>
                  </a:extLst>
                </a:gridCol>
              </a:tblGrid>
              <a:tr h="542241">
                <a:tc>
                  <a:txBody>
                    <a:bodyPr/>
                    <a:lstStyle/>
                    <a:p>
                      <a:endParaRPr lang="el-GR" dirty="0"/>
                    </a:p>
                  </a:txBody>
                  <a:tcPr>
                    <a:solidFill>
                      <a:schemeClr val="accent6">
                        <a:lumMod val="40000"/>
                        <a:lumOff val="60000"/>
                      </a:schemeClr>
                    </a:solidFill>
                  </a:tcPr>
                </a:tc>
                <a:extLst>
                  <a:ext uri="{0D108BD9-81ED-4DB2-BD59-A6C34878D82A}">
                    <a16:rowId xmlns:a16="http://schemas.microsoft.com/office/drawing/2014/main" val="3752798018"/>
                  </a:ext>
                </a:extLst>
              </a:tr>
              <a:tr h="542241">
                <a:tc>
                  <a:txBody>
                    <a:bodyPr/>
                    <a:lstStyle/>
                    <a:p>
                      <a:endParaRPr lang="el-GR" dirty="0"/>
                    </a:p>
                  </a:txBody>
                  <a:tcPr>
                    <a:solidFill>
                      <a:schemeClr val="accent5">
                        <a:lumMod val="60000"/>
                        <a:lumOff val="40000"/>
                      </a:schemeClr>
                    </a:solidFill>
                  </a:tcPr>
                </a:tc>
                <a:extLst>
                  <a:ext uri="{0D108BD9-81ED-4DB2-BD59-A6C34878D82A}">
                    <a16:rowId xmlns:a16="http://schemas.microsoft.com/office/drawing/2014/main" val="3053479969"/>
                  </a:ext>
                </a:extLst>
              </a:tr>
              <a:tr h="542241">
                <a:tc>
                  <a:txBody>
                    <a:bodyPr/>
                    <a:lstStyle/>
                    <a:p>
                      <a:endParaRPr lang="el-GR" dirty="0"/>
                    </a:p>
                  </a:txBody>
                  <a:tcPr>
                    <a:solidFill>
                      <a:schemeClr val="accent4">
                        <a:lumMod val="60000"/>
                        <a:lumOff val="40000"/>
                      </a:schemeClr>
                    </a:solidFill>
                  </a:tcPr>
                </a:tc>
                <a:extLst>
                  <a:ext uri="{0D108BD9-81ED-4DB2-BD59-A6C34878D82A}">
                    <a16:rowId xmlns:a16="http://schemas.microsoft.com/office/drawing/2014/main" val="1683712030"/>
                  </a:ext>
                </a:extLst>
              </a:tr>
              <a:tr h="542241">
                <a:tc>
                  <a:txBody>
                    <a:bodyPr/>
                    <a:lstStyle/>
                    <a:p>
                      <a:endParaRPr lang="el-GR" dirty="0"/>
                    </a:p>
                  </a:txBody>
                  <a:tcPr>
                    <a:solidFill>
                      <a:schemeClr val="accent3">
                        <a:lumMod val="60000"/>
                        <a:lumOff val="40000"/>
                      </a:schemeClr>
                    </a:solidFill>
                  </a:tcPr>
                </a:tc>
                <a:extLst>
                  <a:ext uri="{0D108BD9-81ED-4DB2-BD59-A6C34878D82A}">
                    <a16:rowId xmlns:a16="http://schemas.microsoft.com/office/drawing/2014/main" val="3927363107"/>
                  </a:ext>
                </a:extLst>
              </a:tr>
              <a:tr h="542241">
                <a:tc>
                  <a:txBody>
                    <a:bodyPr/>
                    <a:lstStyle/>
                    <a:p>
                      <a:endParaRPr lang="el-GR" dirty="0"/>
                    </a:p>
                  </a:txBody>
                  <a:tcPr>
                    <a:solidFill>
                      <a:schemeClr val="accent2">
                        <a:lumMod val="60000"/>
                        <a:lumOff val="40000"/>
                      </a:schemeClr>
                    </a:solidFill>
                  </a:tcPr>
                </a:tc>
                <a:extLst>
                  <a:ext uri="{0D108BD9-81ED-4DB2-BD59-A6C34878D82A}">
                    <a16:rowId xmlns:a16="http://schemas.microsoft.com/office/drawing/2014/main" val="3477779991"/>
                  </a:ext>
                </a:extLst>
              </a:tr>
              <a:tr h="542241">
                <a:tc>
                  <a:txBody>
                    <a:bodyPr/>
                    <a:lstStyle/>
                    <a:p>
                      <a:endParaRPr lang="el-GR" dirty="0"/>
                    </a:p>
                  </a:txBody>
                  <a:tcPr>
                    <a:solidFill>
                      <a:schemeClr val="accent3">
                        <a:lumMod val="75000"/>
                      </a:schemeClr>
                    </a:solidFill>
                  </a:tcPr>
                </a:tc>
                <a:extLst>
                  <a:ext uri="{0D108BD9-81ED-4DB2-BD59-A6C34878D82A}">
                    <a16:rowId xmlns:a16="http://schemas.microsoft.com/office/drawing/2014/main" val="1278066629"/>
                  </a:ext>
                </a:extLst>
              </a:tr>
              <a:tr h="542241">
                <a:tc>
                  <a:txBody>
                    <a:bodyPr/>
                    <a:lstStyle/>
                    <a:p>
                      <a:endParaRPr lang="el-GR" dirty="0"/>
                    </a:p>
                  </a:txBody>
                  <a:tcPr>
                    <a:solidFill>
                      <a:schemeClr val="accent1">
                        <a:lumMod val="75000"/>
                      </a:schemeClr>
                    </a:solidFill>
                  </a:tcPr>
                </a:tc>
                <a:extLst>
                  <a:ext uri="{0D108BD9-81ED-4DB2-BD59-A6C34878D82A}">
                    <a16:rowId xmlns:a16="http://schemas.microsoft.com/office/drawing/2014/main" val="1302953141"/>
                  </a:ext>
                </a:extLst>
              </a:tr>
              <a:tr h="542241">
                <a:tc>
                  <a:txBody>
                    <a:bodyPr/>
                    <a:lstStyle/>
                    <a:p>
                      <a:endParaRPr lang="el-GR" dirty="0"/>
                    </a:p>
                  </a:txBody>
                  <a:tcPr>
                    <a:solidFill>
                      <a:schemeClr val="tx2">
                        <a:lumMod val="60000"/>
                        <a:lumOff val="40000"/>
                      </a:schemeClr>
                    </a:solidFill>
                  </a:tcPr>
                </a:tc>
                <a:extLst>
                  <a:ext uri="{0D108BD9-81ED-4DB2-BD59-A6C34878D82A}">
                    <a16:rowId xmlns:a16="http://schemas.microsoft.com/office/drawing/2014/main" val="699950191"/>
                  </a:ext>
                </a:extLst>
              </a:tr>
            </a:tbl>
          </a:graphicData>
        </a:graphic>
      </p:graphicFrame>
      <p:sp>
        <p:nvSpPr>
          <p:cNvPr id="6" name="TextBox 5">
            <a:extLst>
              <a:ext uri="{FF2B5EF4-FFF2-40B4-BE49-F238E27FC236}">
                <a16:creationId xmlns:a16="http://schemas.microsoft.com/office/drawing/2014/main" id="{5C58049D-B751-4A29-8E64-BE53BEB60068}"/>
              </a:ext>
            </a:extLst>
          </p:cNvPr>
          <p:cNvSpPr txBox="1"/>
          <p:nvPr/>
        </p:nvSpPr>
        <p:spPr>
          <a:xfrm>
            <a:off x="2332893" y="1687731"/>
            <a:ext cx="7737228" cy="461665"/>
          </a:xfrm>
          <a:prstGeom prst="rect">
            <a:avLst/>
          </a:prstGeom>
          <a:noFill/>
        </p:spPr>
        <p:txBody>
          <a:bodyPr wrap="square">
            <a:spAutoFit/>
          </a:bodyPr>
          <a:lstStyle/>
          <a:p>
            <a:r>
              <a:rPr lang="en-US" sz="2400" dirty="0" err="1"/>
              <a:t>Ejemplo</a:t>
            </a:r>
            <a:r>
              <a:rPr lang="en-US" sz="2400" dirty="0"/>
              <a:t>: </a:t>
            </a:r>
            <a:r>
              <a:rPr lang="en-US" sz="2400" dirty="0" err="1"/>
              <a:t>Queremos</a:t>
            </a:r>
            <a:r>
              <a:rPr lang="en-US" sz="2400" dirty="0"/>
              <a:t> </a:t>
            </a:r>
            <a:r>
              <a:rPr lang="en-US" sz="2400" dirty="0" err="1"/>
              <a:t>guardar</a:t>
            </a:r>
            <a:r>
              <a:rPr lang="en-US" sz="2400" dirty="0"/>
              <a:t> 1 </a:t>
            </a:r>
            <a:r>
              <a:rPr lang="en-US" sz="2400" dirty="0" err="1"/>
              <a:t>número</a:t>
            </a:r>
            <a:r>
              <a:rPr lang="en-US" sz="2400" dirty="0"/>
              <a:t> </a:t>
            </a:r>
            <a:r>
              <a:rPr lang="en-US" sz="2400" dirty="0" err="1"/>
              <a:t>entero</a:t>
            </a:r>
            <a:r>
              <a:rPr lang="en-US" sz="2400" dirty="0"/>
              <a:t> </a:t>
            </a:r>
            <a:r>
              <a:rPr lang="en-US" sz="2400" dirty="0" err="1"/>
              <a:t>en</a:t>
            </a:r>
            <a:r>
              <a:rPr lang="en-US" sz="2400" dirty="0"/>
              <a:t> </a:t>
            </a:r>
            <a:r>
              <a:rPr lang="en-US" sz="2400" dirty="0" err="1"/>
              <a:t>memoria</a:t>
            </a:r>
            <a:endParaRPr lang="el-GR" sz="2400" dirty="0"/>
          </a:p>
        </p:txBody>
      </p:sp>
      <p:sp>
        <p:nvSpPr>
          <p:cNvPr id="7" name="TextBox 6">
            <a:extLst>
              <a:ext uri="{FF2B5EF4-FFF2-40B4-BE49-F238E27FC236}">
                <a16:creationId xmlns:a16="http://schemas.microsoft.com/office/drawing/2014/main" id="{514B8B30-20AC-413E-A6A5-CDCE7ED456E1}"/>
              </a:ext>
            </a:extLst>
          </p:cNvPr>
          <p:cNvSpPr txBox="1"/>
          <p:nvPr/>
        </p:nvSpPr>
        <p:spPr>
          <a:xfrm>
            <a:off x="1011298" y="1855390"/>
            <a:ext cx="301686" cy="369332"/>
          </a:xfrm>
          <a:prstGeom prst="rect">
            <a:avLst/>
          </a:prstGeom>
          <a:noFill/>
        </p:spPr>
        <p:txBody>
          <a:bodyPr wrap="none" rtlCol="0">
            <a:spAutoFit/>
          </a:bodyPr>
          <a:lstStyle/>
          <a:p>
            <a:r>
              <a:rPr lang="en-US" dirty="0"/>
              <a:t>1</a:t>
            </a:r>
            <a:endParaRPr lang="el-GR" dirty="0"/>
          </a:p>
        </p:txBody>
      </p:sp>
      <p:sp>
        <p:nvSpPr>
          <p:cNvPr id="8" name="TextBox 7">
            <a:extLst>
              <a:ext uri="{FF2B5EF4-FFF2-40B4-BE49-F238E27FC236}">
                <a16:creationId xmlns:a16="http://schemas.microsoft.com/office/drawing/2014/main" id="{AAC2AB97-BE49-468D-B584-164A8AA3A9C0}"/>
              </a:ext>
            </a:extLst>
          </p:cNvPr>
          <p:cNvSpPr txBox="1"/>
          <p:nvPr/>
        </p:nvSpPr>
        <p:spPr>
          <a:xfrm>
            <a:off x="973015" y="5656327"/>
            <a:ext cx="301686" cy="369332"/>
          </a:xfrm>
          <a:prstGeom prst="rect">
            <a:avLst/>
          </a:prstGeom>
          <a:noFill/>
        </p:spPr>
        <p:txBody>
          <a:bodyPr wrap="none" rtlCol="0">
            <a:spAutoFit/>
          </a:bodyPr>
          <a:lstStyle/>
          <a:p>
            <a:r>
              <a:rPr lang="en-US" dirty="0"/>
              <a:t>8</a:t>
            </a:r>
            <a:endParaRPr lang="el-GR" dirty="0"/>
          </a:p>
        </p:txBody>
      </p:sp>
      <p:sp>
        <p:nvSpPr>
          <p:cNvPr id="9" name="TextBox 8">
            <a:extLst>
              <a:ext uri="{FF2B5EF4-FFF2-40B4-BE49-F238E27FC236}">
                <a16:creationId xmlns:a16="http://schemas.microsoft.com/office/drawing/2014/main" id="{75F23725-0324-4A63-ABBE-9E1B73D33A36}"/>
              </a:ext>
            </a:extLst>
          </p:cNvPr>
          <p:cNvSpPr txBox="1"/>
          <p:nvPr/>
        </p:nvSpPr>
        <p:spPr>
          <a:xfrm>
            <a:off x="996461" y="2944780"/>
            <a:ext cx="301686" cy="369332"/>
          </a:xfrm>
          <a:prstGeom prst="rect">
            <a:avLst/>
          </a:prstGeom>
          <a:noFill/>
        </p:spPr>
        <p:txBody>
          <a:bodyPr wrap="none" rtlCol="0">
            <a:spAutoFit/>
          </a:bodyPr>
          <a:lstStyle/>
          <a:p>
            <a:r>
              <a:rPr lang="en-US" dirty="0"/>
              <a:t>3</a:t>
            </a:r>
            <a:endParaRPr lang="el-GR" dirty="0"/>
          </a:p>
        </p:txBody>
      </p:sp>
      <p:sp>
        <p:nvSpPr>
          <p:cNvPr id="10" name="TextBox 9">
            <a:extLst>
              <a:ext uri="{FF2B5EF4-FFF2-40B4-BE49-F238E27FC236}">
                <a16:creationId xmlns:a16="http://schemas.microsoft.com/office/drawing/2014/main" id="{4EB26C4C-8569-4A33-A5C1-F8C33E875FC2}"/>
              </a:ext>
            </a:extLst>
          </p:cNvPr>
          <p:cNvSpPr txBox="1"/>
          <p:nvPr/>
        </p:nvSpPr>
        <p:spPr>
          <a:xfrm>
            <a:off x="2332892" y="2224722"/>
            <a:ext cx="7163647" cy="461665"/>
          </a:xfrm>
          <a:prstGeom prst="rect">
            <a:avLst/>
          </a:prstGeom>
          <a:noFill/>
        </p:spPr>
        <p:txBody>
          <a:bodyPr wrap="square">
            <a:spAutoFit/>
          </a:bodyPr>
          <a:lstStyle/>
          <a:p>
            <a:r>
              <a:rPr lang="en-US" sz="2400" dirty="0" err="1"/>
              <a:t>Declaramos</a:t>
            </a:r>
            <a:r>
              <a:rPr lang="en-US" sz="2400" dirty="0"/>
              <a:t> las variables </a:t>
            </a:r>
            <a:r>
              <a:rPr lang="en-US" sz="2400" dirty="0" err="1"/>
              <a:t>escribiendo</a:t>
            </a:r>
            <a:r>
              <a:rPr lang="en-US" sz="2400" dirty="0"/>
              <a:t> </a:t>
            </a:r>
            <a:r>
              <a:rPr lang="en-US" sz="2400" dirty="0" err="1"/>
              <a:t>su</a:t>
            </a:r>
            <a:r>
              <a:rPr lang="en-US" sz="2400" dirty="0"/>
              <a:t> </a:t>
            </a:r>
            <a:r>
              <a:rPr lang="en-US" sz="2400" dirty="0" err="1"/>
              <a:t>nombre</a:t>
            </a:r>
            <a:r>
              <a:rPr lang="en-US" sz="2400" dirty="0"/>
              <a:t> y </a:t>
            </a:r>
            <a:r>
              <a:rPr lang="en-US" sz="2400" dirty="0" err="1"/>
              <a:t>tipo</a:t>
            </a:r>
            <a:r>
              <a:rPr lang="en-US" sz="2400" dirty="0"/>
              <a:t>: </a:t>
            </a:r>
            <a:endParaRPr lang="el-GR" sz="2400" dirty="0"/>
          </a:p>
        </p:txBody>
      </p:sp>
      <p:sp>
        <p:nvSpPr>
          <p:cNvPr id="11" name="TextBox 10">
            <a:extLst>
              <a:ext uri="{FF2B5EF4-FFF2-40B4-BE49-F238E27FC236}">
                <a16:creationId xmlns:a16="http://schemas.microsoft.com/office/drawing/2014/main" id="{FC1F23BD-F214-430D-AAB0-EBD13F907742}"/>
              </a:ext>
            </a:extLst>
          </p:cNvPr>
          <p:cNvSpPr txBox="1"/>
          <p:nvPr/>
        </p:nvSpPr>
        <p:spPr>
          <a:xfrm>
            <a:off x="2332892" y="2761713"/>
            <a:ext cx="2719754" cy="461665"/>
          </a:xfrm>
          <a:prstGeom prst="rect">
            <a:avLst/>
          </a:prstGeom>
          <a:noFill/>
        </p:spPr>
        <p:txBody>
          <a:bodyPr wrap="square">
            <a:spAutoFit/>
          </a:bodyPr>
          <a:lstStyle/>
          <a:p>
            <a:r>
              <a:rPr lang="en-US" sz="2400" b="1" dirty="0"/>
              <a:t>Private</a:t>
            </a:r>
            <a:r>
              <a:rPr lang="en-US" sz="2400" dirty="0"/>
              <a:t> A As </a:t>
            </a:r>
            <a:r>
              <a:rPr lang="en-US" sz="2400" b="1" dirty="0"/>
              <a:t>Int</a:t>
            </a:r>
            <a:endParaRPr lang="el-GR" sz="2400" b="1" dirty="0"/>
          </a:p>
        </p:txBody>
      </p:sp>
      <p:sp>
        <p:nvSpPr>
          <p:cNvPr id="15" name="TextBox 14">
            <a:extLst>
              <a:ext uri="{FF2B5EF4-FFF2-40B4-BE49-F238E27FC236}">
                <a16:creationId xmlns:a16="http://schemas.microsoft.com/office/drawing/2014/main" id="{FDBB474B-2455-4258-A2A6-8D833C519B3F}"/>
              </a:ext>
            </a:extLst>
          </p:cNvPr>
          <p:cNvSpPr txBox="1"/>
          <p:nvPr/>
        </p:nvSpPr>
        <p:spPr>
          <a:xfrm>
            <a:off x="2332890" y="3927313"/>
            <a:ext cx="4572002" cy="461665"/>
          </a:xfrm>
          <a:prstGeom prst="rect">
            <a:avLst/>
          </a:prstGeom>
          <a:noFill/>
        </p:spPr>
        <p:txBody>
          <a:bodyPr wrap="square">
            <a:spAutoFit/>
          </a:bodyPr>
          <a:lstStyle/>
          <a:p>
            <a:r>
              <a:rPr lang="en-US" sz="2400" b="1" dirty="0"/>
              <a:t>A</a:t>
            </a:r>
            <a:r>
              <a:rPr lang="en-US" sz="2400" dirty="0"/>
              <a:t>: Es el </a:t>
            </a:r>
            <a:r>
              <a:rPr lang="en-US" sz="2400" dirty="0" err="1"/>
              <a:t>nombre</a:t>
            </a:r>
            <a:r>
              <a:rPr lang="en-US" sz="2400" dirty="0"/>
              <a:t> que </a:t>
            </a:r>
            <a:r>
              <a:rPr lang="en-US" sz="2400" dirty="0" err="1"/>
              <a:t>hemos</a:t>
            </a:r>
            <a:r>
              <a:rPr lang="en-US" sz="2400" dirty="0"/>
              <a:t> </a:t>
            </a:r>
            <a:r>
              <a:rPr lang="en-US" sz="2400" dirty="0" err="1"/>
              <a:t>elegido</a:t>
            </a:r>
            <a:endParaRPr lang="el-GR" sz="2400" dirty="0"/>
          </a:p>
        </p:txBody>
      </p:sp>
      <p:sp>
        <p:nvSpPr>
          <p:cNvPr id="16" name="TextBox 15">
            <a:extLst>
              <a:ext uri="{FF2B5EF4-FFF2-40B4-BE49-F238E27FC236}">
                <a16:creationId xmlns:a16="http://schemas.microsoft.com/office/drawing/2014/main" id="{A89A4DE3-1D25-43A1-9486-B32DD032ABCF}"/>
              </a:ext>
            </a:extLst>
          </p:cNvPr>
          <p:cNvSpPr txBox="1"/>
          <p:nvPr/>
        </p:nvSpPr>
        <p:spPr>
          <a:xfrm>
            <a:off x="2250828" y="5230053"/>
            <a:ext cx="7819293" cy="830997"/>
          </a:xfrm>
          <a:prstGeom prst="rect">
            <a:avLst/>
          </a:prstGeom>
          <a:noFill/>
        </p:spPr>
        <p:txBody>
          <a:bodyPr wrap="square">
            <a:spAutoFit/>
          </a:bodyPr>
          <a:lstStyle/>
          <a:p>
            <a:pPr algn="ctr"/>
            <a:r>
              <a:rPr lang="es-ES" sz="2400" b="1" dirty="0"/>
              <a:t>De este modo, el compilador entiende que necesitamos un lugar en la RAM para almacenar un valor entero</a:t>
            </a:r>
            <a:endParaRPr lang="el-GR" sz="2400" dirty="0"/>
          </a:p>
        </p:txBody>
      </p:sp>
      <p:cxnSp>
        <p:nvCxnSpPr>
          <p:cNvPr id="17" name="Ευθύγραμμο βέλος σύνδεσης 16">
            <a:extLst>
              <a:ext uri="{FF2B5EF4-FFF2-40B4-BE49-F238E27FC236}">
                <a16:creationId xmlns:a16="http://schemas.microsoft.com/office/drawing/2014/main" id="{EF7CBFC2-4BA8-4648-814F-603C87F58071}"/>
              </a:ext>
            </a:extLst>
          </p:cNvPr>
          <p:cNvCxnSpPr>
            <a:cxnSpLocks/>
          </p:cNvCxnSpPr>
          <p:nvPr/>
        </p:nvCxnSpPr>
        <p:spPr>
          <a:xfrm flipV="1">
            <a:off x="2567354" y="3129447"/>
            <a:ext cx="797169" cy="8619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5412D7A0-2A30-4A33-9112-D557AF46D2C0}"/>
              </a:ext>
            </a:extLst>
          </p:cNvPr>
          <p:cNvSpPr txBox="1"/>
          <p:nvPr/>
        </p:nvSpPr>
        <p:spPr>
          <a:xfrm>
            <a:off x="2332890" y="4506426"/>
            <a:ext cx="4572002" cy="461665"/>
          </a:xfrm>
          <a:prstGeom prst="rect">
            <a:avLst/>
          </a:prstGeom>
          <a:noFill/>
        </p:spPr>
        <p:txBody>
          <a:bodyPr wrap="square">
            <a:spAutoFit/>
          </a:bodyPr>
          <a:lstStyle/>
          <a:p>
            <a:r>
              <a:rPr lang="en-US" sz="2400" b="1" dirty="0"/>
              <a:t>Int</a:t>
            </a:r>
            <a:r>
              <a:rPr lang="en-US" sz="2400" dirty="0"/>
              <a:t>: Es el Tipo de la variable</a:t>
            </a:r>
            <a:endParaRPr lang="el-GR" sz="2400" dirty="0"/>
          </a:p>
        </p:txBody>
      </p:sp>
      <p:cxnSp>
        <p:nvCxnSpPr>
          <p:cNvPr id="20" name="Ευθύγραμμο βέλος σύνδεσης 19">
            <a:extLst>
              <a:ext uri="{FF2B5EF4-FFF2-40B4-BE49-F238E27FC236}">
                <a16:creationId xmlns:a16="http://schemas.microsoft.com/office/drawing/2014/main" id="{C6AF5127-96A0-4863-BAAA-072067149AE2}"/>
              </a:ext>
            </a:extLst>
          </p:cNvPr>
          <p:cNvCxnSpPr>
            <a:cxnSpLocks/>
          </p:cNvCxnSpPr>
          <p:nvPr/>
        </p:nvCxnSpPr>
        <p:spPr>
          <a:xfrm flipV="1">
            <a:off x="2658022" y="3219305"/>
            <a:ext cx="1269207" cy="13925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731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2C43A66-05A6-4DFF-9CD2-835F38F92E91}"/>
              </a:ext>
            </a:extLst>
          </p:cNvPr>
          <p:cNvSpPr>
            <a:spLocks noGrp="1"/>
          </p:cNvSpPr>
          <p:nvPr>
            <p:ph type="title"/>
          </p:nvPr>
        </p:nvSpPr>
        <p:spPr>
          <a:xfrm>
            <a:off x="345830" y="250957"/>
            <a:ext cx="10515600" cy="866652"/>
          </a:xfrm>
        </p:spPr>
        <p:txBody>
          <a:bodyPr/>
          <a:lstStyle/>
          <a:p>
            <a:r>
              <a:rPr lang="en-US" dirty="0" err="1"/>
              <a:t>Qué</a:t>
            </a:r>
            <a:r>
              <a:rPr lang="en-US" dirty="0"/>
              <a:t> </a:t>
            </a:r>
            <a:r>
              <a:rPr lang="en-US" dirty="0" err="1"/>
              <a:t>sucede</a:t>
            </a:r>
            <a:r>
              <a:rPr lang="en-US" dirty="0"/>
              <a:t> </a:t>
            </a:r>
            <a:r>
              <a:rPr lang="en-US" dirty="0" err="1"/>
              <a:t>en</a:t>
            </a:r>
            <a:r>
              <a:rPr lang="en-US" dirty="0"/>
              <a:t> la RAM</a:t>
            </a:r>
            <a:endParaRPr lang="el-GR" dirty="0"/>
          </a:p>
        </p:txBody>
      </p:sp>
      <p:graphicFrame>
        <p:nvGraphicFramePr>
          <p:cNvPr id="4" name="Πίνακας 4">
            <a:extLst>
              <a:ext uri="{FF2B5EF4-FFF2-40B4-BE49-F238E27FC236}">
                <a16:creationId xmlns:a16="http://schemas.microsoft.com/office/drawing/2014/main" id="{96C19BC1-7C4A-4CA7-9D4B-7A9467B5E6B6}"/>
              </a:ext>
            </a:extLst>
          </p:cNvPr>
          <p:cNvGraphicFramePr>
            <a:graphicFrameLocks noGrp="1"/>
          </p:cNvGraphicFramePr>
          <p:nvPr>
            <p:extLst>
              <p:ext uri="{D42A27DB-BD31-4B8C-83A1-F6EECF244321}">
                <p14:modId xmlns:p14="http://schemas.microsoft.com/office/powerpoint/2010/main" val="3865538895"/>
              </p:ext>
            </p:extLst>
          </p:nvPr>
        </p:nvGraphicFramePr>
        <p:xfrm>
          <a:off x="345830" y="1855390"/>
          <a:ext cx="627185" cy="4337928"/>
        </p:xfrm>
        <a:graphic>
          <a:graphicData uri="http://schemas.openxmlformats.org/drawingml/2006/table">
            <a:tbl>
              <a:tblPr firstRow="1" bandRow="1">
                <a:tableStyleId>{5940675A-B579-460E-94D1-54222C63F5DA}</a:tableStyleId>
              </a:tblPr>
              <a:tblGrid>
                <a:gridCol w="627185">
                  <a:extLst>
                    <a:ext uri="{9D8B030D-6E8A-4147-A177-3AD203B41FA5}">
                      <a16:colId xmlns:a16="http://schemas.microsoft.com/office/drawing/2014/main" val="1545516507"/>
                    </a:ext>
                  </a:extLst>
                </a:gridCol>
              </a:tblGrid>
              <a:tr h="542241">
                <a:tc>
                  <a:txBody>
                    <a:bodyPr/>
                    <a:lstStyle/>
                    <a:p>
                      <a:r>
                        <a:rPr lang="en-US" dirty="0"/>
                        <a:t>12</a:t>
                      </a:r>
                      <a:endParaRPr lang="el-GR" dirty="0"/>
                    </a:p>
                  </a:txBody>
                  <a:tcPr>
                    <a:solidFill>
                      <a:schemeClr val="accent6">
                        <a:lumMod val="40000"/>
                        <a:lumOff val="60000"/>
                      </a:schemeClr>
                    </a:solidFill>
                  </a:tcPr>
                </a:tc>
                <a:extLst>
                  <a:ext uri="{0D108BD9-81ED-4DB2-BD59-A6C34878D82A}">
                    <a16:rowId xmlns:a16="http://schemas.microsoft.com/office/drawing/2014/main" val="3752798018"/>
                  </a:ext>
                </a:extLst>
              </a:tr>
              <a:tr h="542241">
                <a:tc>
                  <a:txBody>
                    <a:bodyPr/>
                    <a:lstStyle/>
                    <a:p>
                      <a:r>
                        <a:rPr lang="en-US" dirty="0"/>
                        <a:t>43</a:t>
                      </a:r>
                      <a:endParaRPr lang="el-GR" dirty="0"/>
                    </a:p>
                  </a:txBody>
                  <a:tcPr>
                    <a:solidFill>
                      <a:schemeClr val="accent5">
                        <a:lumMod val="60000"/>
                        <a:lumOff val="40000"/>
                      </a:schemeClr>
                    </a:solidFill>
                  </a:tcPr>
                </a:tc>
                <a:extLst>
                  <a:ext uri="{0D108BD9-81ED-4DB2-BD59-A6C34878D82A}">
                    <a16:rowId xmlns:a16="http://schemas.microsoft.com/office/drawing/2014/main" val="3053479969"/>
                  </a:ext>
                </a:extLst>
              </a:tr>
              <a:tr h="542241">
                <a:tc>
                  <a:txBody>
                    <a:bodyPr/>
                    <a:lstStyle/>
                    <a:p>
                      <a:endParaRPr lang="el-GR" dirty="0"/>
                    </a:p>
                  </a:txBody>
                  <a:tcPr>
                    <a:solidFill>
                      <a:schemeClr val="accent4">
                        <a:lumMod val="60000"/>
                        <a:lumOff val="40000"/>
                      </a:schemeClr>
                    </a:solidFill>
                  </a:tcPr>
                </a:tc>
                <a:extLst>
                  <a:ext uri="{0D108BD9-81ED-4DB2-BD59-A6C34878D82A}">
                    <a16:rowId xmlns:a16="http://schemas.microsoft.com/office/drawing/2014/main" val="1683712030"/>
                  </a:ext>
                </a:extLst>
              </a:tr>
              <a:tr h="542241">
                <a:tc>
                  <a:txBody>
                    <a:bodyPr/>
                    <a:lstStyle/>
                    <a:p>
                      <a:endParaRPr lang="el-GR" dirty="0"/>
                    </a:p>
                  </a:txBody>
                  <a:tcPr>
                    <a:solidFill>
                      <a:schemeClr val="accent3">
                        <a:lumMod val="60000"/>
                        <a:lumOff val="40000"/>
                      </a:schemeClr>
                    </a:solidFill>
                  </a:tcPr>
                </a:tc>
                <a:extLst>
                  <a:ext uri="{0D108BD9-81ED-4DB2-BD59-A6C34878D82A}">
                    <a16:rowId xmlns:a16="http://schemas.microsoft.com/office/drawing/2014/main" val="3927363107"/>
                  </a:ext>
                </a:extLst>
              </a:tr>
              <a:tr h="542241">
                <a:tc>
                  <a:txBody>
                    <a:bodyPr/>
                    <a:lstStyle/>
                    <a:p>
                      <a:r>
                        <a:rPr lang="en-US" dirty="0"/>
                        <a:t>12</a:t>
                      </a:r>
                      <a:endParaRPr lang="el-GR" dirty="0"/>
                    </a:p>
                  </a:txBody>
                  <a:tcPr>
                    <a:solidFill>
                      <a:schemeClr val="accent2">
                        <a:lumMod val="60000"/>
                        <a:lumOff val="40000"/>
                      </a:schemeClr>
                    </a:solidFill>
                  </a:tcPr>
                </a:tc>
                <a:extLst>
                  <a:ext uri="{0D108BD9-81ED-4DB2-BD59-A6C34878D82A}">
                    <a16:rowId xmlns:a16="http://schemas.microsoft.com/office/drawing/2014/main" val="3477779991"/>
                  </a:ext>
                </a:extLst>
              </a:tr>
              <a:tr h="542241">
                <a:tc>
                  <a:txBody>
                    <a:bodyPr/>
                    <a:lstStyle/>
                    <a:p>
                      <a:r>
                        <a:rPr lang="en-US" dirty="0"/>
                        <a:t>43</a:t>
                      </a:r>
                      <a:endParaRPr lang="el-GR" dirty="0"/>
                    </a:p>
                  </a:txBody>
                  <a:tcPr>
                    <a:solidFill>
                      <a:schemeClr val="accent3">
                        <a:lumMod val="75000"/>
                      </a:schemeClr>
                    </a:solidFill>
                  </a:tcPr>
                </a:tc>
                <a:extLst>
                  <a:ext uri="{0D108BD9-81ED-4DB2-BD59-A6C34878D82A}">
                    <a16:rowId xmlns:a16="http://schemas.microsoft.com/office/drawing/2014/main" val="1278066629"/>
                  </a:ext>
                </a:extLst>
              </a:tr>
              <a:tr h="542241">
                <a:tc>
                  <a:txBody>
                    <a:bodyPr/>
                    <a:lstStyle/>
                    <a:p>
                      <a:r>
                        <a:rPr lang="en-US" dirty="0"/>
                        <a:t>23</a:t>
                      </a:r>
                      <a:endParaRPr lang="el-GR" dirty="0"/>
                    </a:p>
                  </a:txBody>
                  <a:tcPr>
                    <a:solidFill>
                      <a:schemeClr val="accent1">
                        <a:lumMod val="75000"/>
                      </a:schemeClr>
                    </a:solidFill>
                  </a:tcPr>
                </a:tc>
                <a:extLst>
                  <a:ext uri="{0D108BD9-81ED-4DB2-BD59-A6C34878D82A}">
                    <a16:rowId xmlns:a16="http://schemas.microsoft.com/office/drawing/2014/main" val="1302953141"/>
                  </a:ext>
                </a:extLst>
              </a:tr>
              <a:tr h="542241">
                <a:tc>
                  <a:txBody>
                    <a:bodyPr/>
                    <a:lstStyle/>
                    <a:p>
                      <a:r>
                        <a:rPr lang="en-US" dirty="0"/>
                        <a:t>43</a:t>
                      </a:r>
                      <a:endParaRPr lang="el-GR" dirty="0"/>
                    </a:p>
                  </a:txBody>
                  <a:tcPr>
                    <a:solidFill>
                      <a:schemeClr val="tx2">
                        <a:lumMod val="60000"/>
                        <a:lumOff val="40000"/>
                      </a:schemeClr>
                    </a:solidFill>
                  </a:tcPr>
                </a:tc>
                <a:extLst>
                  <a:ext uri="{0D108BD9-81ED-4DB2-BD59-A6C34878D82A}">
                    <a16:rowId xmlns:a16="http://schemas.microsoft.com/office/drawing/2014/main" val="699950191"/>
                  </a:ext>
                </a:extLst>
              </a:tr>
            </a:tbl>
          </a:graphicData>
        </a:graphic>
      </p:graphicFrame>
      <p:sp>
        <p:nvSpPr>
          <p:cNvPr id="7" name="TextBox 6">
            <a:extLst>
              <a:ext uri="{FF2B5EF4-FFF2-40B4-BE49-F238E27FC236}">
                <a16:creationId xmlns:a16="http://schemas.microsoft.com/office/drawing/2014/main" id="{514B8B30-20AC-413E-A6A5-CDCE7ED456E1}"/>
              </a:ext>
            </a:extLst>
          </p:cNvPr>
          <p:cNvSpPr txBox="1"/>
          <p:nvPr/>
        </p:nvSpPr>
        <p:spPr>
          <a:xfrm>
            <a:off x="1011298" y="1855390"/>
            <a:ext cx="301686" cy="369332"/>
          </a:xfrm>
          <a:prstGeom prst="rect">
            <a:avLst/>
          </a:prstGeom>
          <a:noFill/>
        </p:spPr>
        <p:txBody>
          <a:bodyPr wrap="none" rtlCol="0">
            <a:spAutoFit/>
          </a:bodyPr>
          <a:lstStyle/>
          <a:p>
            <a:r>
              <a:rPr lang="en-US" dirty="0"/>
              <a:t>1</a:t>
            </a:r>
            <a:endParaRPr lang="el-GR" dirty="0"/>
          </a:p>
        </p:txBody>
      </p:sp>
      <p:sp>
        <p:nvSpPr>
          <p:cNvPr id="8" name="TextBox 7">
            <a:extLst>
              <a:ext uri="{FF2B5EF4-FFF2-40B4-BE49-F238E27FC236}">
                <a16:creationId xmlns:a16="http://schemas.microsoft.com/office/drawing/2014/main" id="{AAC2AB97-BE49-468D-B584-164A8AA3A9C0}"/>
              </a:ext>
            </a:extLst>
          </p:cNvPr>
          <p:cNvSpPr txBox="1"/>
          <p:nvPr/>
        </p:nvSpPr>
        <p:spPr>
          <a:xfrm>
            <a:off x="973015" y="5656327"/>
            <a:ext cx="301686" cy="369332"/>
          </a:xfrm>
          <a:prstGeom prst="rect">
            <a:avLst/>
          </a:prstGeom>
          <a:noFill/>
        </p:spPr>
        <p:txBody>
          <a:bodyPr wrap="none" rtlCol="0">
            <a:spAutoFit/>
          </a:bodyPr>
          <a:lstStyle/>
          <a:p>
            <a:r>
              <a:rPr lang="en-US" dirty="0"/>
              <a:t>8</a:t>
            </a:r>
            <a:endParaRPr lang="el-GR" dirty="0"/>
          </a:p>
        </p:txBody>
      </p:sp>
      <p:sp>
        <p:nvSpPr>
          <p:cNvPr id="9" name="TextBox 8">
            <a:extLst>
              <a:ext uri="{FF2B5EF4-FFF2-40B4-BE49-F238E27FC236}">
                <a16:creationId xmlns:a16="http://schemas.microsoft.com/office/drawing/2014/main" id="{75F23725-0324-4A63-ABBE-9E1B73D33A36}"/>
              </a:ext>
            </a:extLst>
          </p:cNvPr>
          <p:cNvSpPr txBox="1"/>
          <p:nvPr/>
        </p:nvSpPr>
        <p:spPr>
          <a:xfrm>
            <a:off x="996461" y="3015118"/>
            <a:ext cx="301686" cy="369332"/>
          </a:xfrm>
          <a:prstGeom prst="rect">
            <a:avLst/>
          </a:prstGeom>
          <a:noFill/>
        </p:spPr>
        <p:txBody>
          <a:bodyPr wrap="none" rtlCol="0">
            <a:spAutoFit/>
          </a:bodyPr>
          <a:lstStyle/>
          <a:p>
            <a:r>
              <a:rPr lang="en-US" dirty="0"/>
              <a:t>3</a:t>
            </a:r>
            <a:endParaRPr lang="el-GR" dirty="0"/>
          </a:p>
        </p:txBody>
      </p:sp>
      <p:sp>
        <p:nvSpPr>
          <p:cNvPr id="11" name="TextBox 10">
            <a:extLst>
              <a:ext uri="{FF2B5EF4-FFF2-40B4-BE49-F238E27FC236}">
                <a16:creationId xmlns:a16="http://schemas.microsoft.com/office/drawing/2014/main" id="{FC1F23BD-F214-430D-AAB0-EBD13F907742}"/>
              </a:ext>
            </a:extLst>
          </p:cNvPr>
          <p:cNvSpPr txBox="1"/>
          <p:nvPr/>
        </p:nvSpPr>
        <p:spPr>
          <a:xfrm>
            <a:off x="2250830" y="1686847"/>
            <a:ext cx="2719754" cy="461665"/>
          </a:xfrm>
          <a:prstGeom prst="rect">
            <a:avLst/>
          </a:prstGeom>
          <a:noFill/>
        </p:spPr>
        <p:txBody>
          <a:bodyPr wrap="square">
            <a:spAutoFit/>
          </a:bodyPr>
          <a:lstStyle/>
          <a:p>
            <a:r>
              <a:rPr lang="en-US" sz="2400" b="1" dirty="0"/>
              <a:t>Private</a:t>
            </a:r>
            <a:r>
              <a:rPr lang="en-US" sz="2400" dirty="0"/>
              <a:t> A As </a:t>
            </a:r>
            <a:r>
              <a:rPr lang="en-US" sz="2400" b="1" dirty="0"/>
              <a:t>Int</a:t>
            </a:r>
            <a:endParaRPr lang="el-GR" sz="2400" b="1" dirty="0"/>
          </a:p>
        </p:txBody>
      </p:sp>
      <p:sp>
        <p:nvSpPr>
          <p:cNvPr id="18" name="TextBox 17">
            <a:extLst>
              <a:ext uri="{FF2B5EF4-FFF2-40B4-BE49-F238E27FC236}">
                <a16:creationId xmlns:a16="http://schemas.microsoft.com/office/drawing/2014/main" id="{5CA1576F-5A6F-47BD-9E37-15343CA02465}"/>
              </a:ext>
            </a:extLst>
          </p:cNvPr>
          <p:cNvSpPr txBox="1"/>
          <p:nvPr/>
        </p:nvSpPr>
        <p:spPr>
          <a:xfrm>
            <a:off x="2250830" y="2483115"/>
            <a:ext cx="7959970" cy="830997"/>
          </a:xfrm>
          <a:prstGeom prst="rect">
            <a:avLst/>
          </a:prstGeom>
          <a:noFill/>
        </p:spPr>
        <p:txBody>
          <a:bodyPr wrap="square">
            <a:spAutoFit/>
          </a:bodyPr>
          <a:lstStyle/>
          <a:p>
            <a:r>
              <a:rPr lang="es-ES" sz="2400" dirty="0"/>
              <a:t>El compilador encuentra una dirección de memoria libre y cambia la "A" por esa dirección en nuestro programa.</a:t>
            </a:r>
            <a:endParaRPr lang="el-GR" sz="2400" dirty="0"/>
          </a:p>
        </p:txBody>
      </p:sp>
      <p:sp>
        <p:nvSpPr>
          <p:cNvPr id="21" name="TextBox 20">
            <a:extLst>
              <a:ext uri="{FF2B5EF4-FFF2-40B4-BE49-F238E27FC236}">
                <a16:creationId xmlns:a16="http://schemas.microsoft.com/office/drawing/2014/main" id="{5B5C5CFE-CC3E-4D9D-A65E-F2206362278B}"/>
              </a:ext>
            </a:extLst>
          </p:cNvPr>
          <p:cNvSpPr txBox="1"/>
          <p:nvPr/>
        </p:nvSpPr>
        <p:spPr>
          <a:xfrm>
            <a:off x="2250829" y="3608855"/>
            <a:ext cx="8475785" cy="1200329"/>
          </a:xfrm>
          <a:prstGeom prst="rect">
            <a:avLst/>
          </a:prstGeom>
          <a:noFill/>
        </p:spPr>
        <p:txBody>
          <a:bodyPr wrap="square">
            <a:spAutoFit/>
          </a:bodyPr>
          <a:lstStyle/>
          <a:p>
            <a:r>
              <a:rPr lang="es-ES" sz="2400" dirty="0"/>
              <a:t>Ahora el nombre “A” se convierte en el número 3, que es la dirección de la posición en la memoria del número entero que queremos guardar</a:t>
            </a:r>
            <a:endParaRPr lang="el-GR" sz="2400" dirty="0"/>
          </a:p>
        </p:txBody>
      </p:sp>
      <p:cxnSp>
        <p:nvCxnSpPr>
          <p:cNvPr id="12" name="Γραμμή σύνδεσης: Γωνιώδης 11">
            <a:extLst>
              <a:ext uri="{FF2B5EF4-FFF2-40B4-BE49-F238E27FC236}">
                <a16:creationId xmlns:a16="http://schemas.microsoft.com/office/drawing/2014/main" id="{7D68B8E8-5D7B-42B8-9B90-67B167AF3F4F}"/>
              </a:ext>
            </a:extLst>
          </p:cNvPr>
          <p:cNvCxnSpPr>
            <a:cxnSpLocks/>
            <a:endCxn id="9" idx="3"/>
          </p:cNvCxnSpPr>
          <p:nvPr/>
        </p:nvCxnSpPr>
        <p:spPr>
          <a:xfrm rot="10800000">
            <a:off x="1298147" y="3199785"/>
            <a:ext cx="2846450" cy="191017"/>
          </a:xfrm>
          <a:prstGeom prst="bentConnector3">
            <a:avLst>
              <a:gd name="adj1" fmla="val 78418"/>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4230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1462ED-E3F4-424E-8400-52B5EB04D4F0}"/>
              </a:ext>
            </a:extLst>
          </p:cNvPr>
          <p:cNvSpPr>
            <a:spLocks noGrp="1"/>
          </p:cNvSpPr>
          <p:nvPr>
            <p:ph type="title"/>
          </p:nvPr>
        </p:nvSpPr>
        <p:spPr>
          <a:xfrm>
            <a:off x="410308" y="136526"/>
            <a:ext cx="10943492" cy="848212"/>
          </a:xfrm>
        </p:spPr>
        <p:txBody>
          <a:bodyPr/>
          <a:lstStyle/>
          <a:p>
            <a:r>
              <a:rPr lang="en-US" dirty="0"/>
              <a:t>¿</a:t>
            </a:r>
            <a:r>
              <a:rPr lang="en-US" dirty="0" err="1"/>
              <a:t>Cuántas</a:t>
            </a:r>
            <a:r>
              <a:rPr lang="en-US" dirty="0"/>
              <a:t> variables </a:t>
            </a:r>
            <a:r>
              <a:rPr lang="en-US" dirty="0" err="1"/>
              <a:t>necesitas</a:t>
            </a:r>
            <a:r>
              <a:rPr lang="en-US" dirty="0"/>
              <a:t>?</a:t>
            </a:r>
            <a:endParaRPr lang="el-GR" dirty="0"/>
          </a:p>
        </p:txBody>
      </p:sp>
      <p:sp>
        <p:nvSpPr>
          <p:cNvPr id="9" name="TextBox 8">
            <a:extLst>
              <a:ext uri="{FF2B5EF4-FFF2-40B4-BE49-F238E27FC236}">
                <a16:creationId xmlns:a16="http://schemas.microsoft.com/office/drawing/2014/main" id="{9A407309-192E-43D7-98B4-6A762B159786}"/>
              </a:ext>
            </a:extLst>
          </p:cNvPr>
          <p:cNvSpPr txBox="1"/>
          <p:nvPr/>
        </p:nvSpPr>
        <p:spPr>
          <a:xfrm>
            <a:off x="460131" y="1127615"/>
            <a:ext cx="2833912" cy="2375202"/>
          </a:xfrm>
          <a:prstGeom prst="rect">
            <a:avLst/>
          </a:prstGeom>
          <a:noFill/>
        </p:spPr>
        <p:txBody>
          <a:bodyPr wrap="square">
            <a:spAutoFit/>
          </a:bodyPr>
          <a:lstStyle/>
          <a:p>
            <a:pPr>
              <a:lnSpc>
                <a:spcPct val="107000"/>
              </a:lnSpc>
              <a:spcAft>
                <a:spcPts val="800"/>
              </a:spcAft>
            </a:pPr>
            <a:r>
              <a:rPr lang="es-ES" sz="2400" b="1" dirty="0">
                <a:effectLst/>
                <a:latin typeface="Verdana" panose="020B0604030504040204" pitchFamily="34" charset="0"/>
                <a:ea typeface="Calibri" panose="020F0502020204030204" pitchFamily="34" charset="0"/>
                <a:cs typeface="Times New Roman" panose="02020603050405020304" pitchFamily="18" charset="0"/>
              </a:rPr>
              <a:t>Palabras clave</a:t>
            </a:r>
            <a:endParaRPr lang="en-US" sz="2400" b="1" dirty="0">
              <a:effectLst/>
              <a:latin typeface="Verdana" panose="020B0604030504040204" pitchFamily="34" charset="0"/>
              <a:ea typeface="Calibri" panose="020F0502020204030204" pitchFamily="34" charset="0"/>
              <a:cs typeface="Times New Roman" panose="02020603050405020304" pitchFamily="18" charset="0"/>
            </a:endParaRPr>
          </a:p>
          <a:p>
            <a:pPr marL="342900" indent="-342900">
              <a:spcBef>
                <a:spcPts val="600"/>
              </a:spcBef>
              <a:buFont typeface="Arial" panose="020B0604020202020204" pitchFamily="34" charset="0"/>
              <a:buChar char="•"/>
            </a:pPr>
            <a:r>
              <a:rPr lang="es-ES" sz="2400" dirty="0">
                <a:effectLst/>
                <a:latin typeface="Verdana" panose="020B0604030504040204" pitchFamily="34" charset="0"/>
                <a:ea typeface="Calibri" panose="020F0502020204030204" pitchFamily="34" charset="0"/>
                <a:cs typeface="Times New Roman" panose="02020603050405020304" pitchFamily="18" charset="0"/>
              </a:rPr>
              <a:t>Leer</a:t>
            </a: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indent="-342900">
              <a:spcBef>
                <a:spcPts val="600"/>
              </a:spcBef>
              <a:buFont typeface="Arial" panose="020B0604020202020204" pitchFamily="34" charset="0"/>
              <a:buChar char="•"/>
            </a:pPr>
            <a:r>
              <a:rPr lang="es-ES" sz="2400" dirty="0">
                <a:latin typeface="Verdana" panose="020B0604030504040204" pitchFamily="34" charset="0"/>
                <a:ea typeface="Calibri" panose="020F0502020204030204" pitchFamily="34" charset="0"/>
                <a:cs typeface="Times New Roman" panose="02020603050405020304" pitchFamily="18" charset="0"/>
              </a:rPr>
              <a:t>Preguntar</a:t>
            </a: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spcBef>
                <a:spcPts val="600"/>
              </a:spcBef>
              <a:buFont typeface="Arial" panose="020B0604020202020204" pitchFamily="34" charset="0"/>
              <a:buChar char="•"/>
            </a:pPr>
            <a:r>
              <a:rPr lang="en-US" sz="2400" dirty="0">
                <a:latin typeface="Verdana" panose="020B0604030504040204" pitchFamily="34" charset="0"/>
                <a:ea typeface="Calibri" panose="020F0502020204030204" pitchFamily="34" charset="0"/>
                <a:cs typeface="Times New Roman" panose="02020603050405020304" pitchFamily="18" charset="0"/>
              </a:rPr>
              <a:t>A</a:t>
            </a:r>
            <a:r>
              <a:rPr lang="el-GR" sz="2400" dirty="0">
                <a:effectLst/>
                <a:latin typeface="Verdana" panose="020B0604030504040204" pitchFamily="34" charset="0"/>
                <a:ea typeface="Calibri" panose="020F0502020204030204" pitchFamily="34" charset="0"/>
                <a:cs typeface="Times New Roman" panose="02020603050405020304" pitchFamily="18" charset="0"/>
              </a:rPr>
              <a:t>c</a:t>
            </a:r>
            <a:r>
              <a:rPr lang="es-ES" sz="2400" dirty="0" err="1">
                <a:effectLst/>
                <a:latin typeface="Verdana" panose="020B0604030504040204" pitchFamily="34" charset="0"/>
                <a:ea typeface="Calibri" panose="020F0502020204030204" pitchFamily="34" charset="0"/>
                <a:cs typeface="Times New Roman" panose="02020603050405020304" pitchFamily="18" charset="0"/>
              </a:rPr>
              <a:t>eptar</a:t>
            </a: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spcBef>
                <a:spcPts val="600"/>
              </a:spcBef>
              <a:buFont typeface="Arial" panose="020B0604020202020204" pitchFamily="34" charset="0"/>
              <a:buChar char="•"/>
            </a:pPr>
            <a:r>
              <a:rPr lang="es-ES" sz="2400" dirty="0">
                <a:latin typeface="Verdana" panose="020B0604030504040204" pitchFamily="34" charset="0"/>
                <a:ea typeface="Calibri" panose="020F0502020204030204" pitchFamily="34" charset="0"/>
                <a:cs typeface="Times New Roman" panose="02020603050405020304" pitchFamily="18" charset="0"/>
              </a:rPr>
              <a:t>Introducir</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0" name="Βέλος: Δεξιό 9">
            <a:extLst>
              <a:ext uri="{FF2B5EF4-FFF2-40B4-BE49-F238E27FC236}">
                <a16:creationId xmlns:a16="http://schemas.microsoft.com/office/drawing/2014/main" id="{88DFB826-335E-407A-B730-BB3D0CE15B40}"/>
              </a:ext>
            </a:extLst>
          </p:cNvPr>
          <p:cNvSpPr/>
          <p:nvPr/>
        </p:nvSpPr>
        <p:spPr>
          <a:xfrm>
            <a:off x="2699885" y="1924911"/>
            <a:ext cx="2329845" cy="771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TextBox 10">
            <a:extLst>
              <a:ext uri="{FF2B5EF4-FFF2-40B4-BE49-F238E27FC236}">
                <a16:creationId xmlns:a16="http://schemas.microsoft.com/office/drawing/2014/main" id="{4B189580-C8CD-432A-9413-6E06BE8259DF}"/>
              </a:ext>
            </a:extLst>
          </p:cNvPr>
          <p:cNvSpPr txBox="1"/>
          <p:nvPr/>
        </p:nvSpPr>
        <p:spPr>
          <a:xfrm>
            <a:off x="5179993" y="2098672"/>
            <a:ext cx="1404121" cy="858556"/>
          </a:xfrm>
          <a:prstGeom prst="rect">
            <a:avLst/>
          </a:prstGeom>
          <a:noFill/>
        </p:spPr>
        <p:txBody>
          <a:bodyPr wrap="square">
            <a:spAutoFit/>
          </a:bodyPr>
          <a:lstStyle/>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DATOS</a:t>
            </a:r>
            <a:endParaRPr lang="el-GR" sz="2400" b="1"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A19D04-7B1F-40A2-87D0-16E84468F9DC}"/>
              </a:ext>
            </a:extLst>
          </p:cNvPr>
          <p:cNvSpPr txBox="1"/>
          <p:nvPr/>
        </p:nvSpPr>
        <p:spPr>
          <a:xfrm>
            <a:off x="2581841" y="2069612"/>
            <a:ext cx="2329846" cy="458338"/>
          </a:xfrm>
          <a:prstGeom prst="rect">
            <a:avLst/>
          </a:prstGeom>
          <a:noFill/>
        </p:spPr>
        <p:txBody>
          <a:bodyPr wrap="square">
            <a:spAutoFit/>
          </a:bodyPr>
          <a:lstStyle/>
          <a:p>
            <a:pPr algn="ctr">
              <a:lnSpc>
                <a:spcPct val="107000"/>
              </a:lnSpc>
              <a:spcAft>
                <a:spcPts val="800"/>
              </a:spcAft>
            </a:pPr>
            <a:r>
              <a:rPr lang="en-US" sz="2400" dirty="0" err="1">
                <a:effectLst/>
                <a:latin typeface="Verdana" panose="020B0604030504040204" pitchFamily="34" charset="0"/>
                <a:ea typeface="Calibri" panose="020F0502020204030204" pitchFamily="34" charset="0"/>
                <a:cs typeface="Times New Roman" panose="02020603050405020304" pitchFamily="18" charset="0"/>
              </a:rPr>
              <a:t>Representan</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grpSp>
        <p:nvGrpSpPr>
          <p:cNvPr id="14" name="Ομάδα 13">
            <a:extLst>
              <a:ext uri="{FF2B5EF4-FFF2-40B4-BE49-F238E27FC236}">
                <a16:creationId xmlns:a16="http://schemas.microsoft.com/office/drawing/2014/main" id="{A67DF17D-E8B0-4313-B55E-4B1662D569FA}"/>
              </a:ext>
            </a:extLst>
          </p:cNvPr>
          <p:cNvGrpSpPr/>
          <p:nvPr/>
        </p:nvGrpSpPr>
        <p:grpSpPr>
          <a:xfrm>
            <a:off x="3194538" y="3737369"/>
            <a:ext cx="8159262" cy="2165016"/>
            <a:chOff x="1682261" y="1475739"/>
            <a:chExt cx="7320080" cy="2165016"/>
          </a:xfrm>
        </p:grpSpPr>
        <p:sp>
          <p:nvSpPr>
            <p:cNvPr id="15" name="TextBox 14">
              <a:extLst>
                <a:ext uri="{FF2B5EF4-FFF2-40B4-BE49-F238E27FC236}">
                  <a16:creationId xmlns:a16="http://schemas.microsoft.com/office/drawing/2014/main" id="{5F991BEF-97C4-4D2C-B266-A98774B4C2C3}"/>
                </a:ext>
              </a:extLst>
            </p:cNvPr>
            <p:cNvSpPr txBox="1"/>
            <p:nvPr/>
          </p:nvSpPr>
          <p:spPr>
            <a:xfrm>
              <a:off x="1682261" y="1475739"/>
              <a:ext cx="2689837" cy="2165016"/>
            </a:xfrm>
            <a:prstGeom prst="rect">
              <a:avLst/>
            </a:prstGeom>
            <a:noFill/>
          </p:spPr>
          <p:txBody>
            <a:bodyPr wrap="square">
              <a:spAutoFit/>
            </a:bodyPr>
            <a:lstStyle/>
            <a:p>
              <a:pPr lvl="0" algn="just">
                <a:lnSpc>
                  <a:spcPct val="107000"/>
                </a:lnSpc>
              </a:pPr>
              <a:r>
                <a:rPr lang="en-US" sz="2400" b="1" dirty="0">
                  <a:latin typeface="Verdana" panose="020B0604030504040204" pitchFamily="34" charset="0"/>
                  <a:ea typeface="Calibri" panose="020F0502020204030204" pitchFamily="34" charset="0"/>
                  <a:cs typeface="Times New Roman" panose="02020603050405020304" pitchFamily="18" charset="0"/>
                </a:rPr>
                <a:t>Palabras clave</a:t>
              </a:r>
              <a:endParaRPr lang="en-US" sz="2400" b="1"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US" sz="2000" dirty="0">
                  <a:effectLst/>
                  <a:latin typeface="Verdana" panose="020B0604030504040204" pitchFamily="34" charset="0"/>
                  <a:ea typeface="Calibri" panose="020F0502020204030204" pitchFamily="34" charset="0"/>
                  <a:cs typeface="Times New Roman" panose="02020603050405020304" pitchFamily="18" charset="0"/>
                </a:rPr>
                <a:t>C</a:t>
              </a:r>
              <a:r>
                <a:rPr lang="el-GR" sz="2000" dirty="0">
                  <a:effectLst/>
                  <a:latin typeface="Verdana" panose="020B0604030504040204" pitchFamily="34" charset="0"/>
                  <a:ea typeface="Calibri" panose="020F0502020204030204" pitchFamily="34" charset="0"/>
                  <a:cs typeface="Times New Roman" panose="02020603050405020304" pitchFamily="18" charset="0"/>
                </a:rPr>
                <a:t>alcula</a:t>
              </a:r>
              <a:r>
                <a:rPr lang="es-ES" sz="2000" dirty="0">
                  <a:effectLst/>
                  <a:latin typeface="Verdana" panose="020B0604030504040204" pitchFamily="34" charset="0"/>
                  <a:ea typeface="Calibri" panose="020F0502020204030204" pitchFamily="34" charset="0"/>
                  <a:cs typeface="Times New Roman" panose="02020603050405020304" pitchFamily="18" charset="0"/>
                </a:rPr>
                <a:t>r</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s-ES" sz="2000" dirty="0">
                  <a:latin typeface="Verdana" panose="020B0604030504040204" pitchFamily="34" charset="0"/>
                  <a:ea typeface="Calibri" panose="020F0502020204030204" pitchFamily="34" charset="0"/>
                  <a:cs typeface="Times New Roman" panose="02020603050405020304" pitchFamily="18" charset="0"/>
                </a:rPr>
                <a:t>Mostrar</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s-ES" sz="2000" dirty="0">
                  <a:latin typeface="Verdana" panose="020B0604030504040204" pitchFamily="34" charset="0"/>
                  <a:ea typeface="Calibri" panose="020F0502020204030204" pitchFamily="34" charset="0"/>
                  <a:cs typeface="Times New Roman" panose="02020603050405020304" pitchFamily="18" charset="0"/>
                </a:rPr>
                <a:t>Escribir</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l-GR" sz="2000" dirty="0">
                  <a:effectLst/>
                  <a:latin typeface="Verdana" panose="020B0604030504040204" pitchFamily="34" charset="0"/>
                  <a:ea typeface="Calibri" panose="020F0502020204030204" pitchFamily="34" charset="0"/>
                  <a:cs typeface="Times New Roman" panose="02020603050405020304" pitchFamily="18" charset="0"/>
                </a:rPr>
                <a:t>Co</a:t>
              </a:r>
              <a:r>
                <a:rPr lang="es-ES" sz="2000" dirty="0" err="1">
                  <a:effectLst/>
                  <a:latin typeface="Verdana" panose="020B0604030504040204" pitchFamily="34" charset="0"/>
                  <a:ea typeface="Calibri" panose="020F0502020204030204" pitchFamily="34" charset="0"/>
                  <a:cs typeface="Times New Roman" panose="02020603050405020304" pitchFamily="18" charset="0"/>
                </a:rPr>
                <a:t>ntar</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r>
                <a:rPr lang="el-GR" sz="2000" dirty="0">
                  <a:effectLst/>
                  <a:latin typeface="Verdana" panose="020B0604030504040204" pitchFamily="34" charset="0"/>
                  <a:ea typeface="Calibri" panose="020F0502020204030204" pitchFamily="34" charset="0"/>
                  <a:cs typeface="Times New Roman" panose="02020603050405020304" pitchFamily="18" charset="0"/>
                </a:rPr>
                <a:t>Conver</a:t>
              </a:r>
              <a:r>
                <a:rPr lang="es-ES" sz="2000" dirty="0" err="1">
                  <a:effectLst/>
                  <a:latin typeface="Verdana" panose="020B0604030504040204" pitchFamily="34" charset="0"/>
                  <a:ea typeface="Calibri" panose="020F0502020204030204" pitchFamily="34" charset="0"/>
                  <a:cs typeface="Times New Roman" panose="02020603050405020304" pitchFamily="18" charset="0"/>
                </a:rPr>
                <a:t>tir</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6" name="Βέλος: Δεξιό 15">
              <a:extLst>
                <a:ext uri="{FF2B5EF4-FFF2-40B4-BE49-F238E27FC236}">
                  <a16:creationId xmlns:a16="http://schemas.microsoft.com/office/drawing/2014/main" id="{65C34E5E-850A-47BF-85F9-7441258BF0EE}"/>
                </a:ext>
              </a:extLst>
            </p:cNvPr>
            <p:cNvSpPr/>
            <p:nvPr/>
          </p:nvSpPr>
          <p:spPr>
            <a:xfrm>
              <a:off x="3683976" y="2250831"/>
              <a:ext cx="2198078"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TextBox 16">
              <a:extLst>
                <a:ext uri="{FF2B5EF4-FFF2-40B4-BE49-F238E27FC236}">
                  <a16:creationId xmlns:a16="http://schemas.microsoft.com/office/drawing/2014/main" id="{6948F1DD-FB14-49DC-BEA3-6C92C37192E4}"/>
                </a:ext>
              </a:extLst>
            </p:cNvPr>
            <p:cNvSpPr txBox="1"/>
            <p:nvPr/>
          </p:nvSpPr>
          <p:spPr>
            <a:xfrm>
              <a:off x="5993422" y="2437060"/>
              <a:ext cx="3008919" cy="452560"/>
            </a:xfrm>
            <a:prstGeom prst="rect">
              <a:avLst/>
            </a:prstGeom>
            <a:noFill/>
          </p:spPr>
          <p:txBody>
            <a:bodyPr wrap="square">
              <a:spAutoFit/>
            </a:bodyPr>
            <a:lstStyle/>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INFORMACIÓN</a:t>
              </a:r>
              <a:endParaRPr lang="el-GR" sz="2400" b="1"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D875C96D-D0D4-44BD-A598-D656C4A7183E}"/>
                </a:ext>
              </a:extLst>
            </p:cNvPr>
            <p:cNvSpPr txBox="1"/>
            <p:nvPr/>
          </p:nvSpPr>
          <p:spPr>
            <a:xfrm>
              <a:off x="3572608" y="2393708"/>
              <a:ext cx="2198079" cy="452560"/>
            </a:xfrm>
            <a:prstGeom prst="rect">
              <a:avLst/>
            </a:prstGeom>
            <a:noFill/>
          </p:spPr>
          <p:txBody>
            <a:bodyPr wrap="square">
              <a:spAutoFit/>
            </a:bodyPr>
            <a:lstStyle/>
            <a:p>
              <a:pPr algn="ctr">
                <a:lnSpc>
                  <a:spcPct val="107000"/>
                </a:lnSpc>
                <a:spcAft>
                  <a:spcPts val="800"/>
                </a:spcAft>
              </a:pPr>
              <a:r>
                <a:rPr lang="en-US" sz="2400" dirty="0" err="1">
                  <a:effectLst/>
                  <a:latin typeface="Verdana" panose="020B0604030504040204" pitchFamily="34" charset="0"/>
                  <a:ea typeface="Calibri" panose="020F0502020204030204" pitchFamily="34" charset="0"/>
                  <a:cs typeface="Times New Roman" panose="02020603050405020304" pitchFamily="18" charset="0"/>
                </a:rPr>
                <a:t>Representan</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18353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474A069-BA8C-4A77-B352-CB7B88EDB3C4}"/>
              </a:ext>
            </a:extLst>
          </p:cNvPr>
          <p:cNvSpPr>
            <a:spLocks noGrp="1"/>
          </p:cNvSpPr>
          <p:nvPr>
            <p:ph type="title"/>
          </p:nvPr>
        </p:nvSpPr>
        <p:spPr>
          <a:xfrm>
            <a:off x="474784" y="136526"/>
            <a:ext cx="10515600" cy="866652"/>
          </a:xfrm>
        </p:spPr>
        <p:txBody>
          <a:bodyPr/>
          <a:lstStyle/>
          <a:p>
            <a:r>
              <a:rPr lang="en-US" dirty="0" err="1"/>
              <a:t>Tipos</a:t>
            </a:r>
            <a:r>
              <a:rPr lang="en-US" dirty="0"/>
              <a:t> de Variables</a:t>
            </a:r>
            <a:endParaRPr lang="el-GR" dirty="0"/>
          </a:p>
        </p:txBody>
      </p:sp>
      <p:graphicFrame>
        <p:nvGraphicFramePr>
          <p:cNvPr id="4" name="Αντικείμενο 3">
            <a:extLst>
              <a:ext uri="{FF2B5EF4-FFF2-40B4-BE49-F238E27FC236}">
                <a16:creationId xmlns:a16="http://schemas.microsoft.com/office/drawing/2014/main" id="{F8AEF058-5FBD-484A-B88C-D88FDBDE967C}"/>
              </a:ext>
            </a:extLst>
          </p:cNvPr>
          <p:cNvGraphicFramePr>
            <a:graphicFrameLocks noChangeAspect="1"/>
          </p:cNvGraphicFramePr>
          <p:nvPr>
            <p:extLst>
              <p:ext uri="{D42A27DB-BD31-4B8C-83A1-F6EECF244321}">
                <p14:modId xmlns:p14="http://schemas.microsoft.com/office/powerpoint/2010/main" val="2611640795"/>
              </p:ext>
            </p:extLst>
          </p:nvPr>
        </p:nvGraphicFramePr>
        <p:xfrm>
          <a:off x="474784" y="1596604"/>
          <a:ext cx="11285537" cy="4387850"/>
        </p:xfrm>
        <a:graphic>
          <a:graphicData uri="http://schemas.openxmlformats.org/presentationml/2006/ole">
            <mc:AlternateContent xmlns:mc="http://schemas.openxmlformats.org/markup-compatibility/2006">
              <mc:Choice xmlns:v="urn:schemas-microsoft-com:vml" Requires="v">
                <p:oleObj name="Document" r:id="rId3" imgW="5278354" imgH="1900868" progId="Word.Document.12">
                  <p:embed/>
                </p:oleObj>
              </mc:Choice>
              <mc:Fallback>
                <p:oleObj name="Document" r:id="rId3" imgW="5278354" imgH="1900868" progId="Word.Document.12">
                  <p:embed/>
                  <p:pic>
                    <p:nvPicPr>
                      <p:cNvPr id="0" name=""/>
                      <p:cNvPicPr/>
                      <p:nvPr/>
                    </p:nvPicPr>
                    <p:blipFill>
                      <a:blip r:embed="rId4"/>
                      <a:stretch>
                        <a:fillRect/>
                      </a:stretch>
                    </p:blipFill>
                    <p:spPr>
                      <a:xfrm>
                        <a:off x="474784" y="1596604"/>
                        <a:ext cx="11285537" cy="4387850"/>
                      </a:xfrm>
                      <a:prstGeom prst="rect">
                        <a:avLst/>
                      </a:prstGeom>
                    </p:spPr>
                  </p:pic>
                </p:oleObj>
              </mc:Fallback>
            </mc:AlternateContent>
          </a:graphicData>
        </a:graphic>
      </p:graphicFrame>
    </p:spTree>
    <p:extLst>
      <p:ext uri="{BB962C8B-B14F-4D97-AF65-F5344CB8AC3E}">
        <p14:creationId xmlns:p14="http://schemas.microsoft.com/office/powerpoint/2010/main" val="140610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4">
            <a:extLst>
              <a:ext uri="{FF2B5EF4-FFF2-40B4-BE49-F238E27FC236}">
                <a16:creationId xmlns:a16="http://schemas.microsoft.com/office/drawing/2014/main" id="{B347D0E8-8EA0-4526-9EE7-42EB20EB6DC2}"/>
              </a:ext>
            </a:extLst>
          </p:cNvPr>
          <p:cNvSpPr/>
          <p:nvPr/>
        </p:nvSpPr>
        <p:spPr>
          <a:xfrm>
            <a:off x="2344613" y="2469022"/>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Ορθογώνιο 5">
            <a:extLst>
              <a:ext uri="{FF2B5EF4-FFF2-40B4-BE49-F238E27FC236}">
                <a16:creationId xmlns:a16="http://schemas.microsoft.com/office/drawing/2014/main" id="{27790106-6A5B-4D62-80AB-AC73641AD1DA}"/>
              </a:ext>
            </a:extLst>
          </p:cNvPr>
          <p:cNvSpPr/>
          <p:nvPr/>
        </p:nvSpPr>
        <p:spPr>
          <a:xfrm>
            <a:off x="2344614" y="1927958"/>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ρθογώνιο 6">
            <a:extLst>
              <a:ext uri="{FF2B5EF4-FFF2-40B4-BE49-F238E27FC236}">
                <a16:creationId xmlns:a16="http://schemas.microsoft.com/office/drawing/2014/main" id="{3DA921E3-7EE8-4940-A034-C23504C3FEF2}"/>
              </a:ext>
            </a:extLst>
          </p:cNvPr>
          <p:cNvSpPr/>
          <p:nvPr/>
        </p:nvSpPr>
        <p:spPr>
          <a:xfrm>
            <a:off x="2344615" y="1386894"/>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ED583978-3E15-4D16-935C-0E305D4AADBC}"/>
              </a:ext>
            </a:extLst>
          </p:cNvPr>
          <p:cNvSpPr>
            <a:spLocks noGrp="1"/>
          </p:cNvSpPr>
          <p:nvPr>
            <p:ph type="title"/>
          </p:nvPr>
        </p:nvSpPr>
        <p:spPr>
          <a:xfrm>
            <a:off x="345831" y="136526"/>
            <a:ext cx="10515600" cy="866652"/>
          </a:xfrm>
        </p:spPr>
        <p:txBody>
          <a:bodyPr/>
          <a:lstStyle/>
          <a:p>
            <a:r>
              <a:rPr lang="en-US" dirty="0"/>
              <a:t>Dar </a:t>
            </a:r>
            <a:r>
              <a:rPr lang="en-US" dirty="0" err="1"/>
              <a:t>nombre</a:t>
            </a:r>
            <a:r>
              <a:rPr lang="en-US" dirty="0"/>
              <a:t> a las Variables</a:t>
            </a:r>
            <a:endParaRPr lang="el-GR" dirty="0"/>
          </a:p>
        </p:txBody>
      </p:sp>
      <p:sp>
        <p:nvSpPr>
          <p:cNvPr id="4" name="TextBox 3">
            <a:extLst>
              <a:ext uri="{FF2B5EF4-FFF2-40B4-BE49-F238E27FC236}">
                <a16:creationId xmlns:a16="http://schemas.microsoft.com/office/drawing/2014/main" id="{7863F0B9-09B7-478C-B543-E2027AF12E21}"/>
              </a:ext>
            </a:extLst>
          </p:cNvPr>
          <p:cNvSpPr txBox="1"/>
          <p:nvPr/>
        </p:nvSpPr>
        <p:spPr>
          <a:xfrm>
            <a:off x="2293812" y="1337759"/>
            <a:ext cx="7936523" cy="1697068"/>
          </a:xfrm>
          <a:prstGeom prst="rect">
            <a:avLst/>
          </a:prstGeom>
          <a:noFill/>
        </p:spPr>
        <p:txBody>
          <a:bodyPr wrap="square">
            <a:spAutoFit/>
          </a:bodyPr>
          <a:lstStyle/>
          <a:p>
            <a:pPr>
              <a:lnSpc>
                <a:spcPct val="150000"/>
              </a:lnSpc>
            </a:pPr>
            <a:r>
              <a:rPr lang="es-ES" sz="2400" dirty="0">
                <a:latin typeface="Verdana" panose="020B0604030504040204" pitchFamily="34" charset="0"/>
                <a:ea typeface="Verdana" panose="020B0604030504040204" pitchFamily="34" charset="0"/>
              </a:rPr>
              <a:t>Deben comenzar con mayúscula o minúscula.</a:t>
            </a:r>
          </a:p>
          <a:p>
            <a:pPr>
              <a:lnSpc>
                <a:spcPct val="150000"/>
              </a:lnSpc>
            </a:pPr>
            <a:r>
              <a:rPr lang="es-ES" sz="2400" dirty="0">
                <a:latin typeface="Verdana" panose="020B0604030504040204" pitchFamily="34" charset="0"/>
                <a:ea typeface="Verdana" panose="020B0604030504040204" pitchFamily="34" charset="0"/>
              </a:rPr>
              <a:t>Pueden tener dígitos o el carácter de subrayado.</a:t>
            </a:r>
          </a:p>
          <a:p>
            <a:pPr>
              <a:lnSpc>
                <a:spcPct val="150000"/>
              </a:lnSpc>
            </a:pPr>
            <a:r>
              <a:rPr lang="es-ES" sz="2400" dirty="0">
                <a:latin typeface="Verdana" panose="020B0604030504040204" pitchFamily="34" charset="0"/>
                <a:ea typeface="Verdana" panose="020B0604030504040204" pitchFamily="34" charset="0"/>
              </a:rPr>
              <a:t>B4X no distingue mayúsculas y minúsculas.</a:t>
            </a:r>
            <a:endParaRPr lang="en-US" sz="2400" dirty="0">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1B553A7A-0DF6-4580-87A4-2CC76776B9F0}"/>
              </a:ext>
            </a:extLst>
          </p:cNvPr>
          <p:cNvSpPr txBox="1"/>
          <p:nvPr/>
        </p:nvSpPr>
        <p:spPr>
          <a:xfrm>
            <a:off x="2152825" y="4166090"/>
            <a:ext cx="4686887" cy="1679627"/>
          </a:xfrm>
          <a:prstGeom prst="rect">
            <a:avLst/>
          </a:prstGeom>
          <a:noFill/>
        </p:spPr>
        <p:txBody>
          <a:bodyPr wrap="square">
            <a:spAutoFit/>
          </a:bodyPr>
          <a:lstStyle/>
          <a:p>
            <a:pPr>
              <a:lnSpc>
                <a:spcPct val="150000"/>
              </a:lnSpc>
            </a:pP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Private </a:t>
            </a:r>
            <a:r>
              <a:rPr lang="en-US" sz="2400" dirty="0" err="1">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intEdad</a:t>
            </a: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 as Int </a:t>
            </a:r>
          </a:p>
          <a:p>
            <a:pPr>
              <a:lnSpc>
                <a:spcPct val="150000"/>
              </a:lnSpc>
            </a:pP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Private </a:t>
            </a:r>
            <a:r>
              <a:rPr lang="en-US" sz="2400" dirty="0" err="1">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fltCantidad</a:t>
            </a: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 as Float</a:t>
            </a:r>
          </a:p>
          <a:p>
            <a:pPr>
              <a:lnSpc>
                <a:spcPct val="150000"/>
              </a:lnSpc>
            </a:pP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Private </a:t>
            </a:r>
            <a:r>
              <a:rPr lang="en-US" sz="2400" dirty="0" err="1">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strNombre</a:t>
            </a: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 as String </a:t>
            </a:r>
          </a:p>
        </p:txBody>
      </p:sp>
      <p:sp>
        <p:nvSpPr>
          <p:cNvPr id="12" name="Φυσαλίδα σκέψης: Σύννεφο 11">
            <a:extLst>
              <a:ext uri="{FF2B5EF4-FFF2-40B4-BE49-F238E27FC236}">
                <a16:creationId xmlns:a16="http://schemas.microsoft.com/office/drawing/2014/main" id="{E1378776-585D-4A6D-AD3B-D03EBDF78939}"/>
              </a:ext>
            </a:extLst>
          </p:cNvPr>
          <p:cNvSpPr/>
          <p:nvPr/>
        </p:nvSpPr>
        <p:spPr>
          <a:xfrm>
            <a:off x="7095743" y="3595620"/>
            <a:ext cx="2470287" cy="1049532"/>
          </a:xfrm>
          <a:prstGeom prst="cloudCallout">
            <a:avLst>
              <a:gd name="adj1" fmla="val -70075"/>
              <a:gd name="adj2" fmla="val 89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Verdana" panose="020B0604030504040204" pitchFamily="34" charset="0"/>
                <a:ea typeface="Verdana" panose="020B0604030504040204" pitchFamily="34" charset="0"/>
              </a:rPr>
              <a:t>¡Buenos </a:t>
            </a:r>
            <a:r>
              <a:rPr lang="en-US" sz="2000" dirty="0" err="1">
                <a:latin typeface="Verdana" panose="020B0604030504040204" pitchFamily="34" charset="0"/>
                <a:ea typeface="Verdana" panose="020B0604030504040204" pitchFamily="34" charset="0"/>
              </a:rPr>
              <a:t>nombres</a:t>
            </a:r>
            <a:r>
              <a:rPr lang="en-US" sz="2000" dirty="0">
                <a:latin typeface="Verdana" panose="020B0604030504040204" pitchFamily="34" charset="0"/>
                <a:ea typeface="Verdana" panose="020B0604030504040204" pitchFamily="34" charset="0"/>
              </a:rPr>
              <a:t>!</a:t>
            </a:r>
            <a:endParaRPr lang="el-GR"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4749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2026</Words>
  <Application>Microsoft Office PowerPoint</Application>
  <PresentationFormat>Panorámica</PresentationFormat>
  <Paragraphs>261</Paragraphs>
  <Slides>21</Slides>
  <Notes>14</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21</vt:i4>
      </vt:variant>
    </vt:vector>
  </HeadingPairs>
  <TitlesOfParts>
    <vt:vector size="27" baseType="lpstr">
      <vt:lpstr>Arial</vt:lpstr>
      <vt:lpstr>Calibri</vt:lpstr>
      <vt:lpstr>Courier New</vt:lpstr>
      <vt:lpstr>Verdana</vt:lpstr>
      <vt:lpstr>Θέμα του Office</vt:lpstr>
      <vt:lpstr>Documento de Microsoft Word</vt:lpstr>
      <vt:lpstr>Programando con B4X</vt:lpstr>
      <vt:lpstr>Hoy aprenderás</vt:lpstr>
      <vt:lpstr>La memoria del ordenador</vt:lpstr>
      <vt:lpstr>Qué sucede en la RAM</vt:lpstr>
      <vt:lpstr>Qué sucede en la RAM</vt:lpstr>
      <vt:lpstr>Qué sucede en la RAM</vt:lpstr>
      <vt:lpstr>¿Cuántas variables necesitas?</vt:lpstr>
      <vt:lpstr>Tipos de Variables</vt:lpstr>
      <vt:lpstr>Dar nombre a las Variables</vt:lpstr>
      <vt:lpstr>¿Son correctos los siguientes nombres de variables?</vt:lpstr>
      <vt:lpstr>Encontrando las Variables</vt:lpstr>
      <vt:lpstr>Declarando Variables en B4X</vt:lpstr>
      <vt:lpstr>Ámbito de las Variables</vt:lpstr>
      <vt:lpstr>Comentarios </vt:lpstr>
      <vt:lpstr>El área de Log y la función log</vt:lpstr>
      <vt:lpstr>Operadores matemáticos</vt:lpstr>
      <vt:lpstr>Ejemplos</vt:lpstr>
      <vt:lpstr>Cadenas</vt:lpstr>
      <vt:lpstr>Trabajando con cadenas</vt:lpstr>
      <vt:lpstr>Funciones de Cadenas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José M. López</cp:lastModifiedBy>
  <cp:revision>190</cp:revision>
  <dcterms:created xsi:type="dcterms:W3CDTF">2021-01-19T13:00:32Z</dcterms:created>
  <dcterms:modified xsi:type="dcterms:W3CDTF">2021-03-07T17:43:54Z</dcterms:modified>
</cp:coreProperties>
</file>