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4"/>
  </p:notesMasterIdLst>
  <p:sldIdLst>
    <p:sldId id="256" r:id="rId2"/>
    <p:sldId id="258" r:id="rId3"/>
    <p:sldId id="263" r:id="rId4"/>
    <p:sldId id="264" r:id="rId5"/>
    <p:sldId id="265" r:id="rId6"/>
    <p:sldId id="266" r:id="rId7"/>
    <p:sldId id="267" r:id="rId8"/>
    <p:sldId id="276" r:id="rId9"/>
    <p:sldId id="277" r:id="rId10"/>
    <p:sldId id="268" r:id="rId11"/>
    <p:sldId id="279" r:id="rId12"/>
    <p:sldId id="278" r:id="rId13"/>
    <p:sldId id="269" r:id="rId14"/>
    <p:sldId id="270" r:id="rId15"/>
    <p:sldId id="271" r:id="rId16"/>
    <p:sldId id="272" r:id="rId17"/>
    <p:sldId id="280" r:id="rId18"/>
    <p:sldId id="273" r:id="rId19"/>
    <p:sldId id="281" r:id="rId20"/>
    <p:sldId id="274" r:id="rId21"/>
    <p:sldId id="275" r:id="rId22"/>
    <p:sldId id="262"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8A82E"/>
    <a:srgbClr val="3297C3"/>
    <a:srgbClr val="4AB5D9"/>
    <a:srgbClr val="81D1EC"/>
    <a:srgbClr val="FE9900"/>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72749" autoAdjust="0"/>
  </p:normalViewPr>
  <p:slideViewPr>
    <p:cSldViewPr snapToGrid="0">
      <p:cViewPr varScale="1">
        <p:scale>
          <a:sx n="83" d="100"/>
          <a:sy n="83" d="100"/>
        </p:scale>
        <p:origin x="1434" y="9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Hablar </a:t>
          </a:r>
          <a:r>
            <a:rPr lang="en-US" dirty="0" err="1"/>
            <a:t>sobre</a:t>
          </a:r>
          <a:r>
            <a:rPr lang="en-US" dirty="0"/>
            <a:t> el </a:t>
          </a:r>
          <a:r>
            <a:rPr lang="en-US" dirty="0" err="1"/>
            <a:t>diseñador</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EBA1CE5-06E2-4192-B9EB-899C4517364C}">
      <dgm:prSet/>
      <dgm:spPr/>
      <dgm:t>
        <a:bodyPr/>
        <a:lstStyle/>
        <a:p>
          <a:r>
            <a:rPr lang="en-US" dirty="0" err="1"/>
            <a:t>Diseñar</a:t>
          </a:r>
          <a:r>
            <a:rPr lang="en-US" dirty="0"/>
            <a:t> la </a:t>
          </a:r>
          <a:r>
            <a:rPr lang="en-US" dirty="0" err="1"/>
            <a:t>primera</a:t>
          </a:r>
          <a:r>
            <a:rPr lang="en-US" dirty="0"/>
            <a:t> </a:t>
          </a:r>
          <a:r>
            <a:rPr lang="en-US" dirty="0" err="1"/>
            <a:t>pantalla</a:t>
          </a:r>
          <a:r>
            <a:rPr lang="en-US" dirty="0"/>
            <a:t>.</a:t>
          </a:r>
          <a:endParaRPr lang="el-GR" dirty="0"/>
        </a:p>
      </dgm:t>
    </dgm:pt>
    <dgm:pt modelId="{92E22441-41BD-483E-A9DF-4165A5AABC5C}" type="parTrans" cxnId="{1BDA6A8C-2E9A-468E-A13D-8AC7BB504EE0}">
      <dgm:prSet/>
      <dgm:spPr/>
      <dgm:t>
        <a:bodyPr/>
        <a:lstStyle/>
        <a:p>
          <a:endParaRPr lang="el-GR"/>
        </a:p>
      </dgm:t>
    </dgm:pt>
    <dgm:pt modelId="{CDC346A2-BD48-405E-B838-7D4D70F88266}" type="sibTrans" cxnId="{1BDA6A8C-2E9A-468E-A13D-8AC7BB504EE0}">
      <dgm:prSet/>
      <dgm:spPr/>
      <dgm:t>
        <a:bodyPr/>
        <a:lstStyle/>
        <a:p>
          <a:endParaRPr lang="el-GR"/>
        </a:p>
      </dgm:t>
    </dgm:pt>
    <dgm:pt modelId="{5BBB7579-4974-4857-8F6A-D3DEF5CFBD51}">
      <dgm:prSet/>
      <dgm:spPr/>
      <dgm:t>
        <a:bodyPr/>
        <a:lstStyle/>
        <a:p>
          <a:r>
            <a:rPr lang="en-US" dirty="0" err="1"/>
            <a:t>Insertar</a:t>
          </a:r>
          <a:r>
            <a:rPr lang="en-US" dirty="0"/>
            <a:t> y </a:t>
          </a:r>
          <a:r>
            <a:rPr lang="en-US" dirty="0" err="1"/>
            <a:t>personalizar</a:t>
          </a:r>
          <a:r>
            <a:rPr lang="en-US" dirty="0"/>
            <a:t> vistas: </a:t>
          </a:r>
          <a:r>
            <a:rPr lang="en-US" dirty="0" err="1"/>
            <a:t>etiquetas</a:t>
          </a:r>
          <a:r>
            <a:rPr lang="en-US" dirty="0"/>
            <a:t>, </a:t>
          </a:r>
          <a:r>
            <a:rPr lang="en-US" dirty="0" err="1"/>
            <a:t>campos</a:t>
          </a:r>
          <a:r>
            <a:rPr lang="en-US" dirty="0"/>
            <a:t> de </a:t>
          </a:r>
          <a:r>
            <a:rPr lang="en-US" dirty="0" err="1"/>
            <a:t>texto</a:t>
          </a:r>
          <a:r>
            <a:rPr lang="en-US" dirty="0"/>
            <a:t>, </a:t>
          </a:r>
          <a:r>
            <a:rPr lang="en-US" dirty="0" err="1"/>
            <a:t>botones</a:t>
          </a:r>
          <a:r>
            <a:rPr lang="en-US" dirty="0"/>
            <a:t>, </a:t>
          </a:r>
          <a:r>
            <a:rPr lang="en-US" dirty="0" err="1"/>
            <a:t>paneles</a:t>
          </a:r>
          <a:endParaRPr lang="el-GR" dirty="0"/>
        </a:p>
      </dgm:t>
    </dgm:pt>
    <dgm:pt modelId="{60B2E048-A8DE-40EA-A760-76A46FA486E5}" type="parTrans" cxnId="{426CACFB-E350-41B6-B441-9AC2A1F6BDB3}">
      <dgm:prSet/>
      <dgm:spPr/>
      <dgm:t>
        <a:bodyPr/>
        <a:lstStyle/>
        <a:p>
          <a:endParaRPr lang="el-GR"/>
        </a:p>
      </dgm:t>
    </dgm:pt>
    <dgm:pt modelId="{F59D8594-88FA-49B6-8307-33394F59C4BA}" type="sibTrans" cxnId="{426CACFB-E350-41B6-B441-9AC2A1F6BDB3}">
      <dgm:prSet/>
      <dgm:spPr/>
      <dgm:t>
        <a:bodyPr/>
        <a:lstStyle/>
        <a:p>
          <a:endParaRPr lang="el-GR"/>
        </a:p>
      </dgm:t>
    </dgm:pt>
    <dgm:pt modelId="{92CFA2DA-9B8C-449D-8244-5FB036B66B99}">
      <dgm:prSet/>
      <dgm:spPr/>
      <dgm:t>
        <a:bodyPr/>
        <a:lstStyle/>
        <a:p>
          <a:r>
            <a:rPr lang="en-US" dirty="0" err="1"/>
            <a:t>Guardar</a:t>
          </a:r>
          <a:r>
            <a:rPr lang="en-US" dirty="0"/>
            <a:t> </a:t>
          </a:r>
          <a:r>
            <a:rPr lang="en-US" dirty="0" err="1"/>
            <a:t>formularios</a:t>
          </a:r>
          <a:endParaRPr lang="el-GR" dirty="0"/>
        </a:p>
      </dgm:t>
    </dgm:pt>
    <dgm:pt modelId="{6B83DDDF-66FF-43E4-B1AE-8B2FCA6615AE}" type="parTrans" cxnId="{6F02B5AD-5CC7-454F-954D-5E62C770AE5B}">
      <dgm:prSet/>
      <dgm:spPr/>
      <dgm:t>
        <a:bodyPr/>
        <a:lstStyle/>
        <a:p>
          <a:endParaRPr lang="el-GR"/>
        </a:p>
      </dgm:t>
    </dgm:pt>
    <dgm:pt modelId="{9DC2FAE0-00D1-45AB-AA79-9AA026991614}" type="sibTrans" cxnId="{6F02B5AD-5CC7-454F-954D-5E62C770AE5B}">
      <dgm:prSet/>
      <dgm:spPr/>
      <dgm:t>
        <a:bodyPr/>
        <a:lstStyle/>
        <a:p>
          <a:endParaRPr lang="el-GR"/>
        </a:p>
      </dgm:t>
    </dgm:pt>
    <dgm:pt modelId="{C9B92C9A-6820-449A-ADDF-277CD85F7714}">
      <dgm:prSet/>
      <dgm:spPr/>
      <dgm:t>
        <a:bodyPr/>
        <a:lstStyle/>
        <a:p>
          <a:r>
            <a:rPr lang="en-US" dirty="0" err="1"/>
            <a:t>Diseñar</a:t>
          </a:r>
          <a:r>
            <a:rPr lang="en-US" dirty="0"/>
            <a:t> </a:t>
          </a:r>
          <a:r>
            <a:rPr lang="en-US" dirty="0" err="1"/>
            <a:t>tu</a:t>
          </a:r>
          <a:r>
            <a:rPr lang="en-US" dirty="0"/>
            <a:t> </a:t>
          </a:r>
          <a:r>
            <a:rPr lang="en-US" dirty="0" err="1"/>
            <a:t>propia</a:t>
          </a:r>
          <a:r>
            <a:rPr lang="en-US" dirty="0"/>
            <a:t> </a:t>
          </a:r>
          <a:r>
            <a:rPr lang="en-US" dirty="0" err="1"/>
            <a:t>pantalla</a:t>
          </a:r>
          <a:r>
            <a:rPr lang="en-US" dirty="0"/>
            <a:t> principal </a:t>
          </a:r>
          <a:r>
            <a:rPr lang="en-US" dirty="0" err="1"/>
            <a:t>utilizando</a:t>
          </a:r>
          <a:r>
            <a:rPr lang="en-US" dirty="0"/>
            <a:t> </a:t>
          </a:r>
          <a:r>
            <a:rPr lang="en-US"/>
            <a:t>esquemas</a:t>
          </a:r>
          <a:endParaRPr lang="el-GR" dirty="0"/>
        </a:p>
      </dgm:t>
    </dgm:pt>
    <dgm:pt modelId="{CB0CE575-FCE0-485D-AAE6-2622ABB53F61}" type="parTrans" cxnId="{DD230C45-4ADF-403F-94EF-7A0BCD66A362}">
      <dgm:prSet/>
      <dgm:spPr/>
      <dgm:t>
        <a:bodyPr/>
        <a:lstStyle/>
        <a:p>
          <a:endParaRPr lang="el-GR"/>
        </a:p>
      </dgm:t>
    </dgm:pt>
    <dgm:pt modelId="{A32E587C-865B-411A-B346-E5FDA259652F}" type="sibTrans" cxnId="{DD230C45-4ADF-403F-94EF-7A0BCD66A362}">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FF0816D8-E033-469B-BD02-F1D4E1C07F1D}" type="pres">
      <dgm:prSet presAssocID="{DEBA1CE5-06E2-4192-B9EB-899C4517364C}" presName="node" presStyleLbl="node1" presStyleIdx="1" presStyleCnt="5">
        <dgm:presLayoutVars>
          <dgm:bulletEnabled val="1"/>
        </dgm:presLayoutVars>
      </dgm:prSet>
      <dgm:spPr/>
    </dgm:pt>
    <dgm:pt modelId="{E1D2BED3-685A-45D1-B041-B9ABF87A4AC0}" type="pres">
      <dgm:prSet presAssocID="{CDC346A2-BD48-405E-B838-7D4D70F88266}" presName="sibTrans" presStyleCnt="0"/>
      <dgm:spPr/>
    </dgm:pt>
    <dgm:pt modelId="{66B262CF-5856-4B7F-8FD7-4492566DD8D3}" type="pres">
      <dgm:prSet presAssocID="{5BBB7579-4974-4857-8F6A-D3DEF5CFBD51}" presName="node" presStyleLbl="node1" presStyleIdx="2" presStyleCnt="5">
        <dgm:presLayoutVars>
          <dgm:bulletEnabled val="1"/>
        </dgm:presLayoutVars>
      </dgm:prSet>
      <dgm:spPr/>
    </dgm:pt>
    <dgm:pt modelId="{5BC728D6-93F1-48B1-BA0C-4AA717656839}" type="pres">
      <dgm:prSet presAssocID="{F59D8594-88FA-49B6-8307-33394F59C4BA}" presName="sibTrans" presStyleCnt="0"/>
      <dgm:spPr/>
    </dgm:pt>
    <dgm:pt modelId="{243257FD-B566-4B97-97B6-6EEB1D85EEE9}" type="pres">
      <dgm:prSet presAssocID="{92CFA2DA-9B8C-449D-8244-5FB036B66B99}" presName="node" presStyleLbl="node1" presStyleIdx="3" presStyleCnt="5">
        <dgm:presLayoutVars>
          <dgm:bulletEnabled val="1"/>
        </dgm:presLayoutVars>
      </dgm:prSet>
      <dgm:spPr/>
    </dgm:pt>
    <dgm:pt modelId="{7415E0B2-3775-4AE1-B653-D38A7CD14DAA}" type="pres">
      <dgm:prSet presAssocID="{9DC2FAE0-00D1-45AB-AA79-9AA026991614}" presName="sibTrans" presStyleCnt="0"/>
      <dgm:spPr/>
    </dgm:pt>
    <dgm:pt modelId="{89083ADF-47A0-4456-A482-97114D6769F0}" type="pres">
      <dgm:prSet presAssocID="{C9B92C9A-6820-449A-ADDF-277CD85F7714}" presName="node" presStyleLbl="node1" presStyleIdx="4" presStyleCnt="5">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8EAB1C60-E8AC-4C1B-8BF1-3DE073A3F42F}" type="presOf" srcId="{92CFA2DA-9B8C-449D-8244-5FB036B66B99}" destId="{243257FD-B566-4B97-97B6-6EEB1D85EEE9}" srcOrd="0" destOrd="0" presId="urn:microsoft.com/office/officeart/2005/8/layout/default"/>
    <dgm:cxn modelId="{DD230C45-4ADF-403F-94EF-7A0BCD66A362}" srcId="{0C401041-E03C-4661-9607-908B0A03F6F5}" destId="{C9B92C9A-6820-449A-ADDF-277CD85F7714}" srcOrd="4" destOrd="0" parTransId="{CB0CE575-FCE0-485D-AAE6-2622ABB53F61}" sibTransId="{A32E587C-865B-411A-B346-E5FDA259652F}"/>
    <dgm:cxn modelId="{B9EE8B47-E9E2-45FA-AAB4-B22A968F194F}" type="presOf" srcId="{0C401041-E03C-4661-9607-908B0A03F6F5}" destId="{19028724-D1E1-4614-8076-49D4BC137DEF}" srcOrd="0" destOrd="0" presId="urn:microsoft.com/office/officeart/2005/8/layout/default"/>
    <dgm:cxn modelId="{28334380-AB19-4320-A614-36DE01E4B2C4}" type="presOf" srcId="{DEBA1CE5-06E2-4192-B9EB-899C4517364C}" destId="{FF0816D8-E033-469B-BD02-F1D4E1C07F1D}" srcOrd="0" destOrd="0" presId="urn:microsoft.com/office/officeart/2005/8/layout/default"/>
    <dgm:cxn modelId="{1BDA6A8C-2E9A-468E-A13D-8AC7BB504EE0}" srcId="{0C401041-E03C-4661-9607-908B0A03F6F5}" destId="{DEBA1CE5-06E2-4192-B9EB-899C4517364C}" srcOrd="1" destOrd="0" parTransId="{92E22441-41BD-483E-A9DF-4165A5AABC5C}" sibTransId="{CDC346A2-BD48-405E-B838-7D4D70F88266}"/>
    <dgm:cxn modelId="{6F02B5AD-5CC7-454F-954D-5E62C770AE5B}" srcId="{0C401041-E03C-4661-9607-908B0A03F6F5}" destId="{92CFA2DA-9B8C-449D-8244-5FB036B66B99}" srcOrd="3" destOrd="0" parTransId="{6B83DDDF-66FF-43E4-B1AE-8B2FCA6615AE}" sibTransId="{9DC2FAE0-00D1-45AB-AA79-9AA026991614}"/>
    <dgm:cxn modelId="{AABC42BB-69A1-4260-8327-12344A8E751B}" type="presOf" srcId="{C9B92C9A-6820-449A-ADDF-277CD85F7714}" destId="{89083ADF-47A0-4456-A482-97114D6769F0}"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860997E5-0C9C-42DF-99A4-A312095A0908}" type="presOf" srcId="{5BBB7579-4974-4857-8F6A-D3DEF5CFBD51}" destId="{66B262CF-5856-4B7F-8FD7-4492566DD8D3}" srcOrd="0" destOrd="0" presId="urn:microsoft.com/office/officeart/2005/8/layout/default"/>
    <dgm:cxn modelId="{426CACFB-E350-41B6-B441-9AC2A1F6BDB3}" srcId="{0C401041-E03C-4661-9607-908B0A03F6F5}" destId="{5BBB7579-4974-4857-8F6A-D3DEF5CFBD51}" srcOrd="2" destOrd="0" parTransId="{60B2E048-A8DE-40EA-A760-76A46FA486E5}" sibTransId="{F59D8594-88FA-49B6-8307-33394F59C4BA}"/>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246A9E5F-7AD5-4E50-8BF1-AF5343628FE8}" type="presParOf" srcId="{19028724-D1E1-4614-8076-49D4BC137DEF}" destId="{FF0816D8-E033-469B-BD02-F1D4E1C07F1D}" srcOrd="2" destOrd="0" presId="urn:microsoft.com/office/officeart/2005/8/layout/default"/>
    <dgm:cxn modelId="{F54C98C6-C126-4857-AD98-267DF4801332}" type="presParOf" srcId="{19028724-D1E1-4614-8076-49D4BC137DEF}" destId="{E1D2BED3-685A-45D1-B041-B9ABF87A4AC0}" srcOrd="3" destOrd="0" presId="urn:microsoft.com/office/officeart/2005/8/layout/default"/>
    <dgm:cxn modelId="{72D2DDB1-6FF2-4941-A252-2D9B101246EA}" type="presParOf" srcId="{19028724-D1E1-4614-8076-49D4BC137DEF}" destId="{66B262CF-5856-4B7F-8FD7-4492566DD8D3}" srcOrd="4" destOrd="0" presId="urn:microsoft.com/office/officeart/2005/8/layout/default"/>
    <dgm:cxn modelId="{6A6E950F-675C-4AE1-AB88-676993B13ABC}" type="presParOf" srcId="{19028724-D1E1-4614-8076-49D4BC137DEF}" destId="{5BC728D6-93F1-48B1-BA0C-4AA717656839}" srcOrd="5" destOrd="0" presId="urn:microsoft.com/office/officeart/2005/8/layout/default"/>
    <dgm:cxn modelId="{10980544-8199-43EC-9AA9-E3F04EB8525A}" type="presParOf" srcId="{19028724-D1E1-4614-8076-49D4BC137DEF}" destId="{243257FD-B566-4B97-97B6-6EEB1D85EEE9}" srcOrd="6" destOrd="0" presId="urn:microsoft.com/office/officeart/2005/8/layout/default"/>
    <dgm:cxn modelId="{8AC873D1-734A-4060-B55C-CA1FB488F1B8}" type="presParOf" srcId="{19028724-D1E1-4614-8076-49D4BC137DEF}" destId="{7415E0B2-3775-4AE1-B653-D38A7CD14DAA}" srcOrd="7" destOrd="0" presId="urn:microsoft.com/office/officeart/2005/8/layout/default"/>
    <dgm:cxn modelId="{AECB1EF5-F612-4A6A-AA6E-B2C5F87E7F3F}" type="presParOf" srcId="{19028724-D1E1-4614-8076-49D4BC137DEF}" destId="{89083ADF-47A0-4456-A482-97114D6769F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Hablar </a:t>
          </a:r>
          <a:r>
            <a:rPr lang="en-US" sz="2400" kern="1200" dirty="0" err="1"/>
            <a:t>sobre</a:t>
          </a:r>
          <a:r>
            <a:rPr lang="en-US" sz="2400" kern="1200" dirty="0"/>
            <a:t> el </a:t>
          </a:r>
          <a:r>
            <a:rPr lang="en-US" sz="2400" kern="1200" dirty="0" err="1"/>
            <a:t>diseñador</a:t>
          </a:r>
          <a:endParaRPr lang="el-GR" sz="2400" kern="1200" dirty="0"/>
        </a:p>
      </dsp:txBody>
      <dsp:txXfrm>
        <a:off x="0" y="355096"/>
        <a:ext cx="2974424" cy="1784654"/>
      </dsp:txXfrm>
    </dsp:sp>
    <dsp:sp modelId="{FF0816D8-E033-469B-BD02-F1D4E1C07F1D}">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Diseñar</a:t>
          </a:r>
          <a:r>
            <a:rPr lang="en-US" sz="2400" kern="1200" dirty="0"/>
            <a:t> la </a:t>
          </a:r>
          <a:r>
            <a:rPr lang="en-US" sz="2400" kern="1200" dirty="0" err="1"/>
            <a:t>primera</a:t>
          </a:r>
          <a:r>
            <a:rPr lang="en-US" sz="2400" kern="1200" dirty="0"/>
            <a:t> </a:t>
          </a:r>
          <a:r>
            <a:rPr lang="en-US" sz="2400" kern="1200" dirty="0" err="1"/>
            <a:t>pantalla</a:t>
          </a:r>
          <a:r>
            <a:rPr lang="en-US" sz="2400" kern="1200" dirty="0"/>
            <a:t>.</a:t>
          </a:r>
          <a:endParaRPr lang="el-GR" sz="2400" kern="1200" dirty="0"/>
        </a:p>
      </dsp:txBody>
      <dsp:txXfrm>
        <a:off x="3271867" y="355096"/>
        <a:ext cx="2974424" cy="1784654"/>
      </dsp:txXfrm>
    </dsp:sp>
    <dsp:sp modelId="{66B262CF-5856-4B7F-8FD7-4492566DD8D3}">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Insertar</a:t>
          </a:r>
          <a:r>
            <a:rPr lang="en-US" sz="2400" kern="1200" dirty="0"/>
            <a:t> y </a:t>
          </a:r>
          <a:r>
            <a:rPr lang="en-US" sz="2400" kern="1200" dirty="0" err="1"/>
            <a:t>personalizar</a:t>
          </a:r>
          <a:r>
            <a:rPr lang="en-US" sz="2400" kern="1200" dirty="0"/>
            <a:t> vistas: </a:t>
          </a:r>
          <a:r>
            <a:rPr lang="en-US" sz="2400" kern="1200" dirty="0" err="1"/>
            <a:t>etiquetas</a:t>
          </a:r>
          <a:r>
            <a:rPr lang="en-US" sz="2400" kern="1200" dirty="0"/>
            <a:t>, </a:t>
          </a:r>
          <a:r>
            <a:rPr lang="en-US" sz="2400" kern="1200" dirty="0" err="1"/>
            <a:t>campos</a:t>
          </a:r>
          <a:r>
            <a:rPr lang="en-US" sz="2400" kern="1200" dirty="0"/>
            <a:t> de </a:t>
          </a:r>
          <a:r>
            <a:rPr lang="en-US" sz="2400" kern="1200" dirty="0" err="1"/>
            <a:t>texto</a:t>
          </a:r>
          <a:r>
            <a:rPr lang="en-US" sz="2400" kern="1200" dirty="0"/>
            <a:t>, </a:t>
          </a:r>
          <a:r>
            <a:rPr lang="en-US" sz="2400" kern="1200" dirty="0" err="1"/>
            <a:t>botones</a:t>
          </a:r>
          <a:r>
            <a:rPr lang="en-US" sz="2400" kern="1200" dirty="0"/>
            <a:t>, </a:t>
          </a:r>
          <a:r>
            <a:rPr lang="en-US" sz="2400" kern="1200" dirty="0" err="1"/>
            <a:t>paneles</a:t>
          </a:r>
          <a:endParaRPr lang="el-GR" sz="2400" kern="1200" dirty="0"/>
        </a:p>
      </dsp:txBody>
      <dsp:txXfrm>
        <a:off x="6543734" y="355096"/>
        <a:ext cx="2974424" cy="1784654"/>
      </dsp:txXfrm>
    </dsp:sp>
    <dsp:sp modelId="{243257FD-B566-4B97-97B6-6EEB1D85EEE9}">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Guardar</a:t>
          </a:r>
          <a:r>
            <a:rPr lang="en-US" sz="2400" kern="1200" dirty="0"/>
            <a:t> </a:t>
          </a:r>
          <a:r>
            <a:rPr lang="en-US" sz="2400" kern="1200" dirty="0" err="1"/>
            <a:t>formularios</a:t>
          </a:r>
          <a:endParaRPr lang="el-GR" sz="2400" kern="1200" dirty="0"/>
        </a:p>
      </dsp:txBody>
      <dsp:txXfrm>
        <a:off x="1635933" y="2437193"/>
        <a:ext cx="2974424" cy="1784654"/>
      </dsp:txXfrm>
    </dsp:sp>
    <dsp:sp modelId="{89083ADF-47A0-4456-A482-97114D6769F0}">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Diseñar</a:t>
          </a:r>
          <a:r>
            <a:rPr lang="en-US" sz="2400" kern="1200" dirty="0"/>
            <a:t> </a:t>
          </a:r>
          <a:r>
            <a:rPr lang="en-US" sz="2400" kern="1200" dirty="0" err="1"/>
            <a:t>tu</a:t>
          </a:r>
          <a:r>
            <a:rPr lang="en-US" sz="2400" kern="1200" dirty="0"/>
            <a:t> </a:t>
          </a:r>
          <a:r>
            <a:rPr lang="en-US" sz="2400" kern="1200" dirty="0" err="1"/>
            <a:t>propia</a:t>
          </a:r>
          <a:r>
            <a:rPr lang="en-US" sz="2400" kern="1200" dirty="0"/>
            <a:t> </a:t>
          </a:r>
          <a:r>
            <a:rPr lang="en-US" sz="2400" kern="1200" dirty="0" err="1"/>
            <a:t>pantalla</a:t>
          </a:r>
          <a:r>
            <a:rPr lang="en-US" sz="2400" kern="1200" dirty="0"/>
            <a:t> principal </a:t>
          </a:r>
          <a:r>
            <a:rPr lang="en-US" sz="2400" kern="1200" dirty="0" err="1"/>
            <a:t>utilizando</a:t>
          </a:r>
          <a:r>
            <a:rPr lang="en-US" sz="2400" kern="1200" dirty="0"/>
            <a:t> </a:t>
          </a:r>
          <a:r>
            <a:rPr lang="en-US" sz="2400" kern="1200"/>
            <a:t>esquemas</a:t>
          </a:r>
          <a:endParaRPr lang="el-GR" sz="2400" kern="1200" dirty="0"/>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9/3/2021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Manten</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interfaz</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simple</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mejores</a:t>
            </a:r>
            <a:r>
              <a:rPr lang="en-US" sz="1800" dirty="0">
                <a:effectLst/>
                <a:latin typeface="Verdana" panose="020B0604030504040204" pitchFamily="34" charset="0"/>
                <a:ea typeface="Calibri" panose="020F0502020204030204" pitchFamily="34" charset="0"/>
                <a:cs typeface="Times New Roman" panose="02020603050405020304" pitchFamily="18" charset="0"/>
              </a:rPr>
              <a:t> interfaces son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casi</a:t>
            </a:r>
            <a:r>
              <a:rPr lang="en-US" sz="1800" dirty="0">
                <a:effectLst/>
                <a:latin typeface="Verdana" panose="020B0604030504040204" pitchFamily="34" charset="0"/>
                <a:ea typeface="Calibri" panose="020F0502020204030204" pitchFamily="34" charset="0"/>
                <a:cs typeface="Times New Roman" panose="02020603050405020304" pitchFamily="18" charset="0"/>
              </a:rPr>
              <a:t> invisibles para el usuario.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Evitan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elementos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innecesarios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son claros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lenguaje</a:t>
            </a:r>
            <a:r>
              <a:rPr lang="en-US" sz="1800" dirty="0">
                <a:effectLst/>
                <a:latin typeface="Verdana" panose="020B0604030504040204" pitchFamily="34" charset="0"/>
                <a:ea typeface="Calibri" panose="020F0502020204030204" pitchFamily="34" charset="0"/>
                <a:cs typeface="Times New Roman" panose="02020603050405020304" pitchFamily="18" charset="0"/>
              </a:rPr>
              <a:t> que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utilizan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mensajes</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Sea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coherente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utilice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elementos</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concidos</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interfaz</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de usuario.</a:t>
            </a:r>
            <a:r>
              <a:rPr lang="en-US" sz="1800" dirty="0">
                <a:effectLst/>
                <a:latin typeface="Verdana" panose="020B0604030504040204" pitchFamily="34" charset="0"/>
                <a:ea typeface="Calibri" panose="020F0502020204030204" pitchFamily="34" charset="0"/>
                <a:cs typeface="Times New Roman" panose="02020603050405020304" pitchFamily="18" charset="0"/>
              </a:rPr>
              <a:t> Al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utilizar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elementos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comunes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su</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interfaz</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usuario,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usuarios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sienten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más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cómodos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hacer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cosas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más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rápidamente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Usa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color y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textura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correctamente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dirigir</a:t>
            </a:r>
            <a:r>
              <a:rPr lang="en-US" sz="1800" dirty="0">
                <a:effectLst/>
                <a:latin typeface="Verdana" panose="020B0604030504040204" pitchFamily="34" charset="0"/>
                <a:ea typeface="Calibri" panose="020F0502020204030204" pitchFamily="34" charset="0"/>
                <a:cs typeface="Times New Roman" panose="02020603050405020304" pitchFamily="18" charset="0"/>
              </a:rPr>
              <a:t> 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desviar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atención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sobre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elementos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usando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color, la luz,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contraste</a:t>
            </a:r>
            <a:r>
              <a:rPr lang="en-US" sz="1800" dirty="0">
                <a:effectLst/>
                <a:latin typeface="Verdana" panose="020B0604030504040204" pitchFamily="34" charset="0"/>
                <a:ea typeface="Calibri" panose="020F0502020204030204" pitchFamily="34" charset="0"/>
                <a:cs typeface="Times New Roman" panose="02020603050405020304" pitchFamily="18" charset="0"/>
              </a:rPr>
              <a:t> y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textura</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Utilice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tipografía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crear</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jerarquía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claridad</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Considere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cuidadosamente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cómo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usa</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tipografía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Diferentes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fuentes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disposición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del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texto</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ayudar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aumentar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escalabilidad</a:t>
            </a:r>
            <a:r>
              <a:rPr lang="en-US" sz="1800" dirty="0">
                <a:effectLst/>
                <a:latin typeface="Verdana" panose="020B0604030504040204" pitchFamily="34" charset="0"/>
                <a:ea typeface="Calibri" panose="020F0502020204030204" pitchFamily="34" charset="0"/>
                <a:cs typeface="Times New Roman" panose="02020603050405020304" pitchFamily="18" charset="0"/>
              </a:rPr>
              <a:t> y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legibilidad</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Asegúrese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de que el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programa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comunique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lo que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está</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sucediendo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Informe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siempre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sus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usuarios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sobre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ubicación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acciones</a:t>
            </a:r>
            <a:r>
              <a:rPr lang="en-US" sz="1800"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cambios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estado</a:t>
            </a:r>
            <a:r>
              <a:rPr lang="en-US" sz="1800" dirty="0">
                <a:effectLst/>
                <a:latin typeface="Verdana" panose="020B0604030504040204" pitchFamily="34" charset="0"/>
                <a:ea typeface="Calibri" panose="020F0502020204030204" pitchFamily="34" charset="0"/>
                <a:cs typeface="Times New Roman" panose="02020603050405020304" pitchFamily="18" charset="0"/>
              </a:rPr>
              <a:t> o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errores</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800" b="1" dirty="0" err="1">
                <a:effectLst/>
                <a:latin typeface="Verdana" panose="020B0604030504040204" pitchFamily="34" charset="0"/>
                <a:ea typeface="Calibri" panose="020F0502020204030204" pitchFamily="34" charset="0"/>
                <a:cs typeface="Times New Roman" panose="02020603050405020304" pitchFamily="18" charset="0"/>
              </a:rPr>
              <a:t>Piensa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valores</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por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defecto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pensar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detenidamente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anticiparse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lo que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hacen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tus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usuarios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crear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valores</a:t>
            </a:r>
            <a:r>
              <a:rPr lang="en-US" sz="1800" dirty="0">
                <a:effectLst/>
                <a:latin typeface="Verdana" panose="020B0604030504040204" pitchFamily="34" charset="0"/>
                <a:ea typeface="Calibri" panose="020F0502020204030204" pitchFamily="34" charset="0"/>
                <a:cs typeface="Times New Roman" panose="02020603050405020304" pitchFamily="18" charset="0"/>
              </a:rPr>
              <a:t> por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defecto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representativos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Esto</a:t>
            </a:r>
            <a:r>
              <a:rPr lang="en-US" sz="1800" dirty="0">
                <a:effectLst/>
                <a:latin typeface="Verdana" panose="020B0604030504040204" pitchFamily="34" charset="0"/>
                <a:ea typeface="Calibri" panose="020F0502020204030204" pitchFamily="34" charset="0"/>
                <a:cs typeface="Times New Roman" panose="02020603050405020304" pitchFamily="18" charset="0"/>
              </a:rPr>
              <a:t> es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muy</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importante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cuando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trata</a:t>
            </a:r>
            <a:r>
              <a:rPr lang="en-US" sz="1800" dirty="0">
                <a:effectLst/>
                <a:latin typeface="Verdana" panose="020B0604030504040204" pitchFamily="34" charset="0"/>
                <a:ea typeface="Calibri" panose="020F0502020204030204" pitchFamily="34" charset="0"/>
                <a:cs typeface="Times New Roman" panose="02020603050405020304" pitchFamily="18" charset="0"/>
              </a:rPr>
              <a:t> del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diseño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formularios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ya</a:t>
            </a:r>
            <a:r>
              <a:rPr lang="en-US" sz="1800" dirty="0">
                <a:effectLst/>
                <a:latin typeface="Verdana" panose="020B0604030504040204" pitchFamily="34" charset="0"/>
                <a:ea typeface="Calibri" panose="020F0502020204030204" pitchFamily="34" charset="0"/>
                <a:cs typeface="Times New Roman" panose="02020603050405020304" pitchFamily="18" charset="0"/>
              </a:rPr>
              <a:t> que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campos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rellenados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previamente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252260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menú</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Añadir</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Vista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seleccionamos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Label </a:t>
            </a:r>
            <a:r>
              <a:rPr lang="en-US" sz="1800" dirty="0">
                <a:effectLst/>
                <a:latin typeface="Verdana" panose="020B0604030504040204" pitchFamily="34" charset="0"/>
                <a:ea typeface="Calibri" panose="020F0502020204030204" pitchFamily="34" charset="0"/>
                <a:cs typeface="Times New Roman" panose="02020603050405020304" pitchFamily="18" charset="0"/>
              </a:rPr>
              <a:t>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aparecerá</a:t>
            </a:r>
            <a:r>
              <a:rPr lang="en-US" sz="1800" dirty="0">
                <a:effectLst/>
                <a:latin typeface="Verdana" panose="020B0604030504040204" pitchFamily="34" charset="0"/>
                <a:ea typeface="Calibri" panose="020F0502020204030204" pitchFamily="34" charset="0"/>
                <a:cs typeface="Times New Roman" panose="02020603050405020304" pitchFamily="18" charset="0"/>
              </a:rPr>
              <a:t> un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objeto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tu</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Árbol de vistas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Diseñador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Abstracto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Muévelo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lugar</a:t>
            </a:r>
            <a:r>
              <a:rPr lang="en-US" sz="1800" dirty="0">
                <a:effectLst/>
                <a:latin typeface="Verdana" panose="020B0604030504040204" pitchFamily="34" charset="0"/>
                <a:ea typeface="Calibri" panose="020F0502020204030204" pitchFamily="34" charset="0"/>
                <a:cs typeface="Times New Roman" panose="02020603050405020304" pitchFamily="18" charset="0"/>
              </a:rPr>
              <a:t> que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quieras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según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tu</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esquema</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elige</a:t>
            </a:r>
            <a:r>
              <a:rPr lang="en-US" sz="1800" dirty="0">
                <a:effectLst/>
                <a:latin typeface="Verdana" panose="020B0604030504040204" pitchFamily="34" charset="0"/>
                <a:ea typeface="Calibri" panose="020F0502020204030204" pitchFamily="34" charset="0"/>
                <a:cs typeface="Times New Roman" panose="02020603050405020304" pitchFamily="18" charset="0"/>
              </a:rPr>
              <a:t> un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adecuado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dentro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Propiedades</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sz="1800" dirty="0">
              <a:effectLst/>
              <a:latin typeface="Verdana" panose="020B0604030504040204" pitchFamily="34" charset="0"/>
              <a:cs typeface="Times New Roman" panose="02020603050405020304" pitchFamily="18" charset="0"/>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Experimenta las propiedades y observa cómo queda en el panel de previsualización.</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Inserta</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segunda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a:t>
            </a:r>
            <a:r>
              <a:rPr lang="en-US" sz="1800" dirty="0">
                <a:effectLst/>
                <a:latin typeface="Verdana" panose="020B0604030504040204" pitchFamily="34" charset="0"/>
                <a:ea typeface="Calibri" panose="020F0502020204030204" pitchFamily="34" charset="0"/>
                <a:cs typeface="Times New Roman" panose="02020603050405020304" pitchFamily="18" charset="0"/>
              </a:rPr>
              <a:t> 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duplica</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primera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Selecciónala</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presiona</a:t>
            </a:r>
            <a:r>
              <a:rPr lang="en-US" sz="1800" dirty="0">
                <a:effectLst/>
                <a:latin typeface="Verdana" panose="020B0604030504040204" pitchFamily="34" charset="0"/>
                <a:ea typeface="Calibri" panose="020F0502020204030204" pitchFamily="34" charset="0"/>
                <a:cs typeface="Times New Roman" panose="02020603050405020304" pitchFamily="18" charset="0"/>
              </a:rPr>
              <a:t> Ctrl-D.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segundo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método</a:t>
            </a:r>
            <a:r>
              <a:rPr lang="en-US" sz="1800" dirty="0">
                <a:effectLst/>
                <a:latin typeface="Verdana" panose="020B0604030504040204" pitchFamily="34" charset="0"/>
                <a:ea typeface="Calibri" panose="020F0502020204030204" pitchFamily="34" charset="0"/>
                <a:cs typeface="Times New Roman" panose="02020603050405020304" pitchFamily="18" charset="0"/>
              </a:rPr>
              <a:t> genera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segunda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exactamente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igual</a:t>
            </a:r>
            <a:r>
              <a:rPr lang="en-US" sz="1800" dirty="0">
                <a:effectLst/>
                <a:latin typeface="Verdana" panose="020B0604030504040204" pitchFamily="34" charset="0"/>
                <a:ea typeface="Calibri" panose="020F0502020204030204" pitchFamily="34" charset="0"/>
                <a:cs typeface="Times New Roman" panose="02020603050405020304" pitchFamily="18" charset="0"/>
              </a:rPr>
              <a:t> a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primera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excepto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Fija</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"lblNúmero2" y "Segundo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número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Text</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Crea</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tercera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a:t>
            </a:r>
            <a:r>
              <a:rPr lang="en-US" sz="1800" dirty="0">
                <a:effectLst/>
                <a:latin typeface="Verdana" panose="020B0604030504040204" pitchFamily="34" charset="0"/>
                <a:ea typeface="Calibri" panose="020F0502020204030204" pitchFamily="34" charset="0"/>
                <a:cs typeface="Times New Roman" panose="02020603050405020304" pitchFamily="18" charset="0"/>
              </a:rPr>
              <a:t> con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lblTotal</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Text</a:t>
            </a:r>
            <a:r>
              <a:rPr lang="en-US" sz="1800" dirty="0">
                <a:effectLst/>
                <a:latin typeface="Verdana" panose="020B0604030504040204" pitchFamily="34" charset="0"/>
                <a:ea typeface="Calibri" panose="020F0502020204030204" pitchFamily="34" charset="0"/>
                <a:cs typeface="Times New Roman" panose="02020603050405020304" pitchFamily="18" charset="0"/>
              </a:rPr>
              <a:t>: "Total".</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08258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err="1"/>
              <a:t>Intenta</a:t>
            </a:r>
            <a:r>
              <a:rPr lang="en-US" dirty="0"/>
              <a:t> </a:t>
            </a:r>
            <a:r>
              <a:rPr lang="en-US" dirty="0" err="1"/>
              <a:t>diseñar</a:t>
            </a:r>
            <a:r>
              <a:rPr lang="en-US" dirty="0"/>
              <a:t> </a:t>
            </a:r>
            <a:r>
              <a:rPr lang="en-US" dirty="0" err="1"/>
              <a:t>esto</a:t>
            </a:r>
            <a:r>
              <a:rPr lang="en-US" dirty="0"/>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8216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botones</a:t>
            </a:r>
            <a:r>
              <a:rPr lang="en-US" sz="1800" dirty="0">
                <a:effectLst/>
                <a:latin typeface="Verdana" panose="020B0604030504040204" pitchFamily="34" charset="0"/>
                <a:ea typeface="Calibri" panose="020F0502020204030204" pitchFamily="34" charset="0"/>
                <a:cs typeface="Times New Roman" panose="02020603050405020304" pitchFamily="18" charset="0"/>
              </a:rPr>
              <a:t> 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utilizan</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realizar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acciones</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programa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detecta</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clic</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luego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ejecuta</a:t>
            </a:r>
            <a:r>
              <a:rPr lang="en-US" sz="1800"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comandos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apropiados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según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botón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presionado</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cada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botón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configurar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diferentes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a:t>
            </a:r>
            <a:r>
              <a:rPr lang="en-US" sz="1800" dirty="0">
                <a:effectLst/>
                <a:latin typeface="Verdana" panose="020B0604030504040204" pitchFamily="34" charset="0"/>
                <a:ea typeface="Calibri" panose="020F0502020204030204" pitchFamily="34" charset="0"/>
                <a:cs typeface="Times New Roman" panose="02020603050405020304" pitchFamily="18" charset="0"/>
              </a:rPr>
              <a:t>, color, forma, etc. para que 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destaque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 y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usuarios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lo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vean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fácilmente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185801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usar un panel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agrupar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visualmente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objetos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panel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está</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rodeado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un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marco</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tiene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como</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color,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borde</a:t>
            </a:r>
            <a:r>
              <a:rPr lang="en-US" sz="1800" dirty="0">
                <a:effectLst/>
                <a:latin typeface="Verdana" panose="020B0604030504040204" pitchFamily="34" charset="0"/>
                <a:ea typeface="Calibri" panose="020F0502020204030204" pitchFamily="34" charset="0"/>
                <a:cs typeface="Times New Roman" panose="02020603050405020304" pitchFamily="18" charset="0"/>
              </a:rPr>
              <a:t>, relleno, etc.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También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ponerle</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altura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muy</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pequeña</a:t>
            </a:r>
            <a:r>
              <a:rPr lang="en-US" sz="1800" dirty="0">
                <a:effectLst/>
                <a:latin typeface="Verdana" panose="020B0604030504040204" pitchFamily="34" charset="0"/>
                <a:ea typeface="Calibri" panose="020F0502020204030204" pitchFamily="34" charset="0"/>
                <a:cs typeface="Times New Roman" panose="02020603050405020304" pitchFamily="18" charset="0"/>
              </a:rPr>
              <a:t> (1 o 2) para que sea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línea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ejemplo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usaremos</a:t>
            </a:r>
            <a:r>
              <a:rPr lang="en-US" sz="1800" dirty="0">
                <a:effectLst/>
                <a:latin typeface="Verdana" panose="020B0604030504040204" pitchFamily="34" charset="0"/>
                <a:ea typeface="Calibri" panose="020F0502020204030204" pitchFamily="34" charset="0"/>
                <a:cs typeface="Times New Roman" panose="02020603050405020304" pitchFamily="18" charset="0"/>
              </a:rPr>
              <a:t> un panel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dibujar</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línea</a:t>
            </a:r>
            <a:r>
              <a:rPr lang="en-US" sz="1800" dirty="0">
                <a:effectLst/>
                <a:latin typeface="Verdana" panose="020B0604030504040204" pitchFamily="34" charset="0"/>
                <a:ea typeface="Calibri" panose="020F0502020204030204" pitchFamily="34" charset="0"/>
                <a:cs typeface="Times New Roman" panose="02020603050405020304" pitchFamily="18" charset="0"/>
              </a:rPr>
              <a:t> antes del total. </a:t>
            </a:r>
            <a:endParaRPr lang="el-GR" sz="1200"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18</a:t>
            </a:fld>
            <a:endParaRPr lang="el-GR"/>
          </a:p>
        </p:txBody>
      </p:sp>
    </p:spTree>
    <p:extLst>
      <p:ext uri="{BB962C8B-B14F-4D97-AF65-F5344CB8AC3E}">
        <p14:creationId xmlns:p14="http://schemas.microsoft.com/office/powerpoint/2010/main" val="235293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22</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Aquí comienza el proceso de diseño. Se abrirán dos ventanas, la primera es el diseñador y la segunda es la vista previa de la pantalla que se está diseñando.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405521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87382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Aquí puedes ver todos los objetos de tu diseño. Ten en cuenta que los objetos se dibujan en pantalla empezando por el primero, con lo que los que aparecen en primer lugar quedan ocultos por los de más abajo.</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8998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Cada objeto tiene sus propiedades como tamaño, posición en pantalla, colores, tipo de letra, etc. Cada propiedad se puede cambiar dentro de la ventana de propiedades o posteriormente a través del código del programa.</a:t>
            </a:r>
          </a:p>
          <a:p>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Una de las propiedades más importantes es el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nombre del objeto</a:t>
            </a:r>
            <a:r>
              <a:rPr lang="es-ES" sz="1800" dirty="0">
                <a:effectLst/>
                <a:latin typeface="Verdana" panose="020B0604030504040204" pitchFamily="34" charset="0"/>
                <a:ea typeface="Calibri" panose="020F0502020204030204" pitchFamily="34" charset="0"/>
                <a:cs typeface="Times New Roman" panose="02020603050405020304" pitchFamily="18" charset="0"/>
              </a:rPr>
              <a:t>. Al igual que con las variables, debes seguir unas reglas para indicar su tipo. </a:t>
            </a:r>
          </a:p>
          <a:p>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En la tabla mostramos algunos casos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6005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Diseñador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Abstracto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permite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seleccionar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posición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cambiar</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las Views (vistas). Es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función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muy</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útil</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colocar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rápidamente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objetos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posición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correcta</a:t>
            </a:r>
            <a:r>
              <a:rPr lang="en-US" sz="1800" dirty="0">
                <a:effectLst/>
                <a:latin typeface="Verdana" panose="020B0604030504040204" pitchFamily="34" charset="0"/>
                <a:ea typeface="Calibri" panose="020F0502020204030204" pitchFamily="34" charset="0"/>
                <a:cs typeface="Times New Roman" panose="02020603050405020304" pitchFamily="18" charset="0"/>
              </a:rPr>
              <a:t> (sin embargo, para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ubicación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más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precisa</a:t>
            </a:r>
            <a:r>
              <a:rPr lang="en-US" sz="1800" dirty="0">
                <a:effectLst/>
                <a:latin typeface="Verdana" panose="020B0604030504040204" pitchFamily="34" charset="0"/>
                <a:ea typeface="Calibri" panose="020F0502020204030204" pitchFamily="34" charset="0"/>
                <a:cs typeface="Times New Roman" panose="02020603050405020304" pitchFamily="18" charset="0"/>
              </a:rPr>
              <a:t> es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mejor</a:t>
            </a:r>
            <a:r>
              <a:rPr lang="en-US" sz="1800" dirty="0">
                <a:effectLst/>
                <a:latin typeface="Verdana" panose="020B0604030504040204" pitchFamily="34" charset="0"/>
                <a:ea typeface="Calibri" panose="020F0502020204030204" pitchFamily="34" charset="0"/>
                <a:cs typeface="Times New Roman" panose="02020603050405020304" pitchFamily="18" charset="0"/>
              </a:rPr>
              <a:t> usar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pestaña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Propiedades</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6405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Verdana" panose="020B0604030504040204" pitchFamily="34" charset="0"/>
                <a:ea typeface="Calibri" panose="020F0502020204030204" pitchFamily="34" charset="0"/>
                <a:cs typeface="Times New Roman" panose="02020603050405020304" pitchFamily="18" charset="0"/>
              </a:rPr>
              <a:t>Dependerá de la cantidad de información que debamos mostrar, así como de los elementos individuales como menús, gráficos,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Verdana" panose="020B0604030504040204" pitchFamily="34" charset="0"/>
                <a:ea typeface="Calibri" panose="020F0502020204030204" pitchFamily="34" charset="0"/>
                <a:cs typeface="Times New Roman" panose="02020603050405020304" pitchFamily="18" charset="0"/>
              </a:rPr>
              <a:t>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aplicación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debes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cambiarlo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antes de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iniciar</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Diseñador</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hacerlo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vete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pestaña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Main</a:t>
            </a:r>
            <a:r>
              <a:rPr lang="en-US" sz="1800" dirty="0">
                <a:effectLst/>
                <a:latin typeface="Verdana" panose="020B0604030504040204" pitchFamily="34" charset="0"/>
                <a:ea typeface="Calibri" panose="020F0502020204030204" pitchFamily="34" charset="0"/>
                <a:cs typeface="Times New Roman" panose="02020603050405020304" pitchFamily="18" charset="0"/>
              </a:rPr>
              <a:t> y cambia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primeras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líneas</a:t>
            </a:r>
            <a:r>
              <a:rPr lang="en-US" sz="1800" dirty="0">
                <a:effectLst/>
                <a:latin typeface="Verdana" panose="020B0604030504040204" pitchFamily="34" charset="0"/>
                <a:ea typeface="Calibri" panose="020F0502020204030204" pitchFamily="34" charset="0"/>
                <a:cs typeface="Times New Roman" panose="02020603050405020304" pitchFamily="18" charset="0"/>
              </a:rPr>
              <a:t> del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código</a:t>
            </a:r>
            <a:r>
              <a:rPr lang="en-US" sz="1800" dirty="0">
                <a:effectLst/>
                <a:latin typeface="Verdana" panose="020B0604030504040204" pitchFamily="34" charset="0"/>
                <a:ea typeface="Calibri" panose="020F0502020204030204" pitchFamily="34" charset="0"/>
                <a:cs typeface="Times New Roman" panose="02020603050405020304" pitchFamily="18" charset="0"/>
              </a:rPr>
              <a:t> Width y Height: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342815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es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versión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tu</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apliación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con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resolución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diferente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la que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tienes</a:t>
            </a:r>
            <a:r>
              <a:rPr lang="en-US" sz="1800" dirty="0">
                <a:effectLst/>
                <a:latin typeface="Verdana" panose="020B0604030504040204" pitchFamily="34" charset="0"/>
                <a:ea typeface="Calibri" panose="020F0502020204030204" pitchFamily="34" charset="0"/>
                <a:cs typeface="Times New Roman" panose="02020603050405020304" pitchFamily="18" charset="0"/>
              </a:rPr>
              <a:t> por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defecto</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Por lo general,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debes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establecer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con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parámetros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MainFormWidth</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MainFormHeight</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ayudará</a:t>
            </a:r>
            <a:r>
              <a:rPr lang="en-US" sz="1800" dirty="0">
                <a:effectLst/>
                <a:latin typeface="Verdana" panose="020B0604030504040204" pitchFamily="34" charset="0"/>
                <a:ea typeface="Calibri" panose="020F0502020204030204" pitchFamily="34" charset="0"/>
                <a:cs typeface="Times New Roman" panose="02020603050405020304" pitchFamily="18" charset="0"/>
              </a:rPr>
              <a:t> 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diseñar</a:t>
            </a:r>
            <a:r>
              <a:rPr lang="en-US" sz="1800" dirty="0">
                <a:effectLst/>
                <a:latin typeface="Verdana" panose="020B0604030504040204" pitchFamily="34" charset="0"/>
                <a:ea typeface="Calibri" panose="020F0502020204030204" pitchFamily="34" charset="0"/>
                <a:cs typeface="Times New Roman" panose="02020603050405020304" pitchFamily="18" charset="0"/>
              </a:rPr>
              <a:t> sin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arriesgarte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salirte</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crear</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elige</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pestaña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Variantes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luego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Nueva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variante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y escribe el ancho y el alto.</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tener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tantas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quieras</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diferentes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tamaños</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pero</a:t>
            </a:r>
            <a:r>
              <a:rPr lang="en-US" sz="1800" dirty="0">
                <a:effectLst/>
                <a:latin typeface="Verdana" panose="020B0604030504040204" pitchFamily="34" charset="0"/>
                <a:ea typeface="Calibri" panose="020F0502020204030204" pitchFamily="34" charset="0"/>
                <a:cs typeface="Times New Roman" panose="02020603050405020304" pitchFamily="18" charset="0"/>
              </a:rPr>
              <a:t> por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ahora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sólo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usaremos</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eliminar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cualquier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seleccionándola</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eligiendo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Eliminar</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Seleccionado</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411558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Para aplicaciones pequeñas, este paso es opcional, pero es una buena costumbre haber decidido desde el principio dónde quieres mostrar tus datos. Puede utilizar una simple hoja de papel o varios programas para ayudar a crear esquemas.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541032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9/3/2021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9/3/2021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9/3/2021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3.jpg"/><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unsplash.com/@halacious?utm_source=unsplash&amp;utm_medium=referral&amp;utm_content=creditCopyTex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unsplash.com/s/photos/design?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5 – </a:t>
            </a:r>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Diseñador</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err="1"/>
              <a:t>marzo</a:t>
            </a:r>
            <a:r>
              <a:rPr lang="en-US" sz="2400" dirty="0"/>
              <a:t> 2021</a:t>
            </a:r>
            <a:endParaRPr lang="el-GR" sz="2400" dirty="0"/>
          </a:p>
        </p:txBody>
      </p:sp>
      <p:pic>
        <p:nvPicPr>
          <p:cNvPr id="7" name="Εικόνα 6">
            <a:hlinkClick r:id="rId2"/>
            <a:extLst>
              <a:ext uri="{FF2B5EF4-FFF2-40B4-BE49-F238E27FC236}">
                <a16:creationId xmlns:a16="http://schemas.microsoft.com/office/drawing/2014/main" id="{2E6D9130-157D-4719-90FA-DEBE25F06862}"/>
              </a:ext>
            </a:extLst>
          </p:cNvPr>
          <p:cNvPicPr/>
          <p:nvPr/>
        </p:nvPicPr>
        <p:blipFill>
          <a:blip r:embed="rId3">
            <a:extLst>
              <a:ext uri="{28A0092B-C50C-407E-A947-70E740481C1C}">
                <a14:useLocalDpi xmlns:a14="http://schemas.microsoft.com/office/drawing/2010/main" val="0"/>
              </a:ext>
            </a:extLst>
          </a:blip>
          <a:stretch>
            <a:fillRect/>
          </a:stretch>
        </p:blipFill>
        <p:spPr>
          <a:xfrm>
            <a:off x="254380" y="6357938"/>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7610658-8487-46B3-9AA5-762CB3885AC8}"/>
              </a:ext>
            </a:extLst>
          </p:cNvPr>
          <p:cNvSpPr>
            <a:spLocks noGrp="1"/>
          </p:cNvSpPr>
          <p:nvPr>
            <p:ph type="title"/>
          </p:nvPr>
        </p:nvSpPr>
        <p:spPr/>
        <p:txBody>
          <a:bodyPr/>
          <a:lstStyle/>
          <a:p>
            <a:r>
              <a:rPr lang="en-US" dirty="0" err="1"/>
              <a:t>Ejemplo</a:t>
            </a:r>
            <a:endParaRPr lang="el-GR" dirty="0"/>
          </a:p>
        </p:txBody>
      </p:sp>
      <p:sp>
        <p:nvSpPr>
          <p:cNvPr id="6" name="Rectangle 2">
            <a:extLst>
              <a:ext uri="{FF2B5EF4-FFF2-40B4-BE49-F238E27FC236}">
                <a16:creationId xmlns:a16="http://schemas.microsoft.com/office/drawing/2014/main" id="{D3B303BD-4949-4BA6-85EF-C4C448C0158E}"/>
              </a:ext>
            </a:extLst>
          </p:cNvPr>
          <p:cNvSpPr>
            <a:spLocks noChangeArrowheads="1"/>
          </p:cNvSpPr>
          <p:nvPr/>
        </p:nvSpPr>
        <p:spPr bwMode="auto">
          <a:xfrm>
            <a:off x="838200" y="18639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endParaRPr lang="el-GR"/>
          </a:p>
        </p:txBody>
      </p:sp>
      <p:pic>
        <p:nvPicPr>
          <p:cNvPr id="7" name="Γραφικό 226" descr="Περιβάλλον εργασίας χρήστη/Εμπειρία χρήστη περίγραμμα">
            <a:extLst>
              <a:ext uri="{FF2B5EF4-FFF2-40B4-BE49-F238E27FC236}">
                <a16:creationId xmlns:a16="http://schemas.microsoft.com/office/drawing/2014/main" id="{B2C3CA6A-A3A6-41E7-9595-608C69116389}"/>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1494790" y="9971650"/>
            <a:ext cx="339725" cy="45719"/>
          </a:xfrm>
          <a:prstGeom prst="rect">
            <a:avLst/>
          </a:prstGeom>
        </p:spPr>
      </p:pic>
      <p:sp>
        <p:nvSpPr>
          <p:cNvPr id="8" name="Rectangle 3">
            <a:extLst>
              <a:ext uri="{FF2B5EF4-FFF2-40B4-BE49-F238E27FC236}">
                <a16:creationId xmlns:a16="http://schemas.microsoft.com/office/drawing/2014/main" id="{A515CDE0-E4D0-4C35-AED0-E1A044FE2F2F}"/>
              </a:ext>
            </a:extLst>
          </p:cNvPr>
          <p:cNvSpPr>
            <a:spLocks noChangeArrowheads="1"/>
          </p:cNvSpPr>
          <p:nvPr/>
        </p:nvSpPr>
        <p:spPr bwMode="auto">
          <a:xfrm>
            <a:off x="662061" y="1844115"/>
            <a:ext cx="10867878" cy="954107"/>
          </a:xfrm>
          <a:prstGeom prst="rect">
            <a:avLst/>
          </a:prstGeom>
          <a:solidFill>
            <a:schemeClr val="accent4">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sz="28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endParaRPr kumimoji="0" lang="en-US" altLang="el-GR" sz="44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Πίνακας 5">
            <a:extLst>
              <a:ext uri="{FF2B5EF4-FFF2-40B4-BE49-F238E27FC236}">
                <a16:creationId xmlns:a16="http://schemas.microsoft.com/office/drawing/2014/main" id="{A03022F5-8F53-47FB-A2F2-AE9EEA70AD68}"/>
              </a:ext>
            </a:extLst>
          </p:cNvPr>
          <p:cNvGraphicFramePr>
            <a:graphicFrameLocks noGrp="1"/>
          </p:cNvGraphicFramePr>
          <p:nvPr>
            <p:extLst>
              <p:ext uri="{D42A27DB-BD31-4B8C-83A1-F6EECF244321}">
                <p14:modId xmlns:p14="http://schemas.microsoft.com/office/powerpoint/2010/main" val="275419321"/>
              </p:ext>
            </p:extLst>
          </p:nvPr>
        </p:nvGraphicFramePr>
        <p:xfrm>
          <a:off x="2930769" y="3429000"/>
          <a:ext cx="6330461" cy="1630680"/>
        </p:xfrm>
        <a:graphic>
          <a:graphicData uri="http://schemas.openxmlformats.org/drawingml/2006/table">
            <a:tbl>
              <a:tblPr firstRow="1" bandRow="1">
                <a:tableStyleId>{21E4AEA4-8DFA-4A89-87EB-49C32662AFE0}</a:tableStyleId>
              </a:tblPr>
              <a:tblGrid>
                <a:gridCol w="3017861">
                  <a:extLst>
                    <a:ext uri="{9D8B030D-6E8A-4147-A177-3AD203B41FA5}">
                      <a16:colId xmlns:a16="http://schemas.microsoft.com/office/drawing/2014/main" val="2086352111"/>
                    </a:ext>
                  </a:extLst>
                </a:gridCol>
                <a:gridCol w="3312600">
                  <a:extLst>
                    <a:ext uri="{9D8B030D-6E8A-4147-A177-3AD203B41FA5}">
                      <a16:colId xmlns:a16="http://schemas.microsoft.com/office/drawing/2014/main" val="1954555965"/>
                    </a:ext>
                  </a:extLst>
                </a:gridCol>
              </a:tblGrid>
              <a:tr h="370840">
                <a:tc>
                  <a:txBody>
                    <a:bodyPr/>
                    <a:lstStyle/>
                    <a:p>
                      <a:pPr algn="ctr"/>
                      <a:r>
                        <a:rPr lang="en-US" sz="2800" dirty="0" err="1">
                          <a:latin typeface="Verdana" panose="020B0604030504040204" pitchFamily="34" charset="0"/>
                          <a:ea typeface="Verdana" panose="020B0604030504040204" pitchFamily="34" charset="0"/>
                        </a:rPr>
                        <a:t>Datos</a:t>
                      </a:r>
                      <a:endParaRPr lang="el-GR" sz="2800" dirty="0">
                        <a:latin typeface="Verdana" panose="020B0604030504040204" pitchFamily="34" charset="0"/>
                        <a:ea typeface="Verdana" panose="020B0604030504040204" pitchFamily="34" charset="0"/>
                      </a:endParaRPr>
                    </a:p>
                  </a:txBody>
                  <a:tcPr>
                    <a:solidFill>
                      <a:srgbClr val="FE9900"/>
                    </a:solidFill>
                  </a:tcPr>
                </a:tc>
                <a:tc>
                  <a:txBody>
                    <a:bodyPr/>
                    <a:lstStyle/>
                    <a:p>
                      <a:pPr algn="ctr"/>
                      <a:r>
                        <a:rPr lang="en-US" sz="2800" dirty="0" err="1">
                          <a:latin typeface="Verdana" panose="020B0604030504040204" pitchFamily="34" charset="0"/>
                          <a:ea typeface="Verdana" panose="020B0604030504040204" pitchFamily="34" charset="0"/>
                        </a:rPr>
                        <a:t>Información</a:t>
                      </a:r>
                      <a:endParaRPr lang="el-GR" sz="2800" dirty="0">
                        <a:latin typeface="Verdana" panose="020B0604030504040204" pitchFamily="34" charset="0"/>
                        <a:ea typeface="Verdana" panose="020B0604030504040204" pitchFamily="34" charset="0"/>
                      </a:endParaRPr>
                    </a:p>
                  </a:txBody>
                  <a:tcPr>
                    <a:solidFill>
                      <a:srgbClr val="FE9900"/>
                    </a:solidFill>
                  </a:tcPr>
                </a:tc>
                <a:extLst>
                  <a:ext uri="{0D108BD9-81ED-4DB2-BD59-A6C34878D82A}">
                    <a16:rowId xmlns:a16="http://schemas.microsoft.com/office/drawing/2014/main" val="3421002773"/>
                  </a:ext>
                </a:extLst>
              </a:tr>
              <a:tr h="370840">
                <a:tc>
                  <a:txBody>
                    <a:bodyPr/>
                    <a:lstStyle/>
                    <a:p>
                      <a:pPr algn="ctr"/>
                      <a:r>
                        <a:rPr lang="en-US" dirty="0" err="1">
                          <a:latin typeface="Verdana" panose="020B0604030504040204" pitchFamily="34" charset="0"/>
                          <a:ea typeface="Verdana" panose="020B0604030504040204" pitchFamily="34" charset="0"/>
                        </a:rPr>
                        <a:t>intPrimerNúmero</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r>
                        <a:rPr lang="en-US" dirty="0" err="1">
                          <a:latin typeface="Verdana" panose="020B0604030504040204" pitchFamily="34" charset="0"/>
                          <a:ea typeface="Verdana" panose="020B0604030504040204" pitchFamily="34" charset="0"/>
                        </a:rPr>
                        <a:t>intSuma</a:t>
                      </a: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869344618"/>
                  </a:ext>
                </a:extLst>
              </a:tr>
              <a:tr h="370840">
                <a:tc>
                  <a:txBody>
                    <a:bodyPr/>
                    <a:lstStyle/>
                    <a:p>
                      <a:pPr algn="ctr"/>
                      <a:r>
                        <a:rPr lang="en-US" dirty="0" err="1">
                          <a:latin typeface="Verdana" panose="020B0604030504040204" pitchFamily="34" charset="0"/>
                          <a:ea typeface="Verdana" panose="020B0604030504040204" pitchFamily="34" charset="0"/>
                        </a:rPr>
                        <a:t>intSegundoNúmero</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1484047560"/>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3349201294"/>
                  </a:ext>
                </a:extLst>
              </a:tr>
            </a:tbl>
          </a:graphicData>
        </a:graphic>
      </p:graphicFrame>
    </p:spTree>
    <p:extLst>
      <p:ext uri="{BB962C8B-B14F-4D97-AF65-F5344CB8AC3E}">
        <p14:creationId xmlns:p14="http://schemas.microsoft.com/office/powerpoint/2010/main" val="224775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7D9F-9A00-4CEE-B885-0A5D750A5458}"/>
              </a:ext>
            </a:extLst>
          </p:cNvPr>
          <p:cNvSpPr>
            <a:spLocks noGrp="1"/>
          </p:cNvSpPr>
          <p:nvPr>
            <p:ph type="title"/>
          </p:nvPr>
        </p:nvSpPr>
        <p:spPr>
          <a:xfrm>
            <a:off x="427892" y="232020"/>
            <a:ext cx="11764108" cy="866652"/>
          </a:xfrm>
        </p:spPr>
        <p:txBody>
          <a:bodyPr>
            <a:normAutofit/>
          </a:bodyPr>
          <a:lstStyle/>
          <a:p>
            <a:r>
              <a:rPr lang="en-US" dirty="0" err="1"/>
              <a:t>Ejemplo</a:t>
            </a:r>
            <a:r>
              <a:rPr lang="en-US" dirty="0"/>
              <a:t> - Decide el </a:t>
            </a:r>
            <a:r>
              <a:rPr lang="en-US" dirty="0" err="1"/>
              <a:t>tamaño</a:t>
            </a:r>
            <a:r>
              <a:rPr lang="en-US" dirty="0"/>
              <a:t> de la </a:t>
            </a:r>
            <a:r>
              <a:rPr lang="en-US" dirty="0" err="1"/>
              <a:t>ventana</a:t>
            </a:r>
            <a:r>
              <a:rPr lang="en-US" dirty="0"/>
              <a:t> del </a:t>
            </a:r>
            <a:r>
              <a:rPr lang="en-US" dirty="0" err="1"/>
              <a:t>programa</a:t>
            </a:r>
            <a:endParaRPr lang="el-GR" dirty="0"/>
          </a:p>
        </p:txBody>
      </p:sp>
      <p:sp>
        <p:nvSpPr>
          <p:cNvPr id="3" name="TextBox 2">
            <a:extLst>
              <a:ext uri="{FF2B5EF4-FFF2-40B4-BE49-F238E27FC236}">
                <a16:creationId xmlns:a16="http://schemas.microsoft.com/office/drawing/2014/main" id="{37A78014-C6D6-4E47-8246-3739ACD9CAFD}"/>
              </a:ext>
            </a:extLst>
          </p:cNvPr>
          <p:cNvSpPr txBox="1"/>
          <p:nvPr/>
        </p:nvSpPr>
        <p:spPr>
          <a:xfrm>
            <a:off x="427892" y="3147127"/>
            <a:ext cx="6518030" cy="1815882"/>
          </a:xfrm>
          <a:prstGeom prst="rect">
            <a:avLst/>
          </a:prstGeom>
          <a:noFill/>
        </p:spPr>
        <p:txBody>
          <a:bodyPr wrap="square">
            <a:spAutoFit/>
          </a:bodyPr>
          <a:lstStyle/>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#Region Project Attributes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#MainFormWidth: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600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#MainFormHeight: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400</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 Region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4" name="Rectangle 3">
            <a:extLst>
              <a:ext uri="{FF2B5EF4-FFF2-40B4-BE49-F238E27FC236}">
                <a16:creationId xmlns:a16="http://schemas.microsoft.com/office/drawing/2014/main" id="{430BEBBC-20EA-49EA-9568-F30383B18D2A}"/>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pic>
        <p:nvPicPr>
          <p:cNvPr id="5" name="Εικόνα 4">
            <a:extLst>
              <a:ext uri="{FF2B5EF4-FFF2-40B4-BE49-F238E27FC236}">
                <a16:creationId xmlns:a16="http://schemas.microsoft.com/office/drawing/2014/main" id="{7C2852EE-F79F-404F-8D56-294C09C5A214}"/>
              </a:ext>
            </a:extLst>
          </p:cNvPr>
          <p:cNvPicPr/>
          <p:nvPr/>
        </p:nvPicPr>
        <p:blipFill rotWithShape="1">
          <a:blip r:embed="rId3"/>
          <a:srcRect l="-918" t="-471" r="59673" b="52122"/>
          <a:stretch/>
        </p:blipFill>
        <p:spPr>
          <a:xfrm>
            <a:off x="7455877" y="2145323"/>
            <a:ext cx="3937391" cy="3468982"/>
          </a:xfrm>
          <a:prstGeom prst="rect">
            <a:avLst/>
          </a:prstGeom>
        </p:spPr>
      </p:pic>
      <p:cxnSp>
        <p:nvCxnSpPr>
          <p:cNvPr id="7" name="Ευθύγραμμο βέλος σύνδεσης 6">
            <a:extLst>
              <a:ext uri="{FF2B5EF4-FFF2-40B4-BE49-F238E27FC236}">
                <a16:creationId xmlns:a16="http://schemas.microsoft.com/office/drawing/2014/main" id="{7C97774E-EE83-4D9B-8241-9BFA8ADD7AD7}"/>
              </a:ext>
            </a:extLst>
          </p:cNvPr>
          <p:cNvCxnSpPr>
            <a:cxnSpLocks/>
          </p:cNvCxnSpPr>
          <p:nvPr/>
        </p:nvCxnSpPr>
        <p:spPr>
          <a:xfrm flipV="1">
            <a:off x="6096000" y="3305908"/>
            <a:ext cx="1535723" cy="573906"/>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98FAE-549D-4333-B998-24A7C25970E7}"/>
              </a:ext>
            </a:extLst>
          </p:cNvPr>
          <p:cNvSpPr txBox="1"/>
          <p:nvPr/>
        </p:nvSpPr>
        <p:spPr>
          <a:xfrm>
            <a:off x="0" y="5609660"/>
            <a:ext cx="7339584" cy="392480"/>
          </a:xfrm>
          <a:prstGeom prst="rect">
            <a:avLst/>
          </a:prstGeom>
          <a:noFill/>
        </p:spPr>
        <p:txBody>
          <a:bodyPr wrap="square">
            <a:spAutoFit/>
          </a:bodyPr>
          <a:lstStyle/>
          <a:p>
            <a:pPr marL="457200">
              <a:lnSpc>
                <a:spcPct val="107000"/>
              </a:lnSpc>
              <a:spcAft>
                <a:spcPts val="800"/>
              </a:spcAft>
            </a:pPr>
            <a:r>
              <a:rPr lang="es-ES" sz="2000" dirty="0">
                <a:effectLst/>
                <a:latin typeface="Verdana" panose="020B0604030504040204" pitchFamily="34" charset="0"/>
                <a:ea typeface="Calibri" panose="020F0502020204030204" pitchFamily="34" charset="0"/>
                <a:cs typeface="Times New Roman" panose="02020603050405020304" pitchFamily="18" charset="0"/>
              </a:rPr>
              <a:t>Guarda tu proyecto y abre el </a:t>
            </a:r>
            <a:r>
              <a:rPr lang="es-ES" sz="2000" b="1" dirty="0">
                <a:effectLst/>
                <a:latin typeface="Verdana" panose="020B0604030504040204" pitchFamily="34" charset="0"/>
                <a:ea typeface="Calibri" panose="020F0502020204030204" pitchFamily="34" charset="0"/>
                <a:cs typeface="Times New Roman" panose="02020603050405020304" pitchFamily="18" charset="0"/>
              </a:rPr>
              <a:t>Diseñador Interno.</a:t>
            </a:r>
            <a:endParaRPr lang="el-GR" sz="2000" b="1"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734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F292D3-966F-4D7D-BF96-AD3F3C4CCE8E}"/>
              </a:ext>
            </a:extLst>
          </p:cNvPr>
          <p:cNvSpPr>
            <a:spLocks noGrp="1"/>
          </p:cNvSpPr>
          <p:nvPr>
            <p:ph type="title"/>
          </p:nvPr>
        </p:nvSpPr>
        <p:spPr>
          <a:xfrm>
            <a:off x="656492" y="171695"/>
            <a:ext cx="10515600" cy="866652"/>
          </a:xfrm>
        </p:spPr>
        <p:txBody>
          <a:bodyPr>
            <a:normAutofit/>
          </a:bodyPr>
          <a:lstStyle/>
          <a:p>
            <a:r>
              <a:rPr lang="en-US" dirty="0" err="1"/>
              <a:t>Ejemplo</a:t>
            </a:r>
            <a:r>
              <a:rPr lang="en-US" dirty="0"/>
              <a:t> – </a:t>
            </a:r>
            <a:r>
              <a:rPr lang="en-US" dirty="0" err="1"/>
              <a:t>Fijar</a:t>
            </a:r>
            <a:r>
              <a:rPr lang="en-US" dirty="0"/>
              <a:t> una </a:t>
            </a:r>
            <a:r>
              <a:rPr lang="en-US" dirty="0" err="1"/>
              <a:t>variante</a:t>
            </a:r>
            <a:r>
              <a:rPr lang="en-US" dirty="0"/>
              <a:t> </a:t>
            </a:r>
            <a:r>
              <a:rPr lang="en-US" dirty="0" err="1"/>
              <a:t>adecuada</a:t>
            </a:r>
            <a:endParaRPr lang="el-GR" dirty="0"/>
          </a:p>
        </p:txBody>
      </p:sp>
      <p:pic>
        <p:nvPicPr>
          <p:cNvPr id="3" name="Εικόνα 2">
            <a:extLst>
              <a:ext uri="{FF2B5EF4-FFF2-40B4-BE49-F238E27FC236}">
                <a16:creationId xmlns:a16="http://schemas.microsoft.com/office/drawing/2014/main" id="{E01661D0-0832-414E-A57B-D2C8CB53EE6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95846" y="2147083"/>
            <a:ext cx="2930769" cy="3527743"/>
          </a:xfrm>
          <a:prstGeom prst="rect">
            <a:avLst/>
          </a:prstGeom>
        </p:spPr>
      </p:pic>
      <p:sp>
        <p:nvSpPr>
          <p:cNvPr id="5" name="TextBox 4">
            <a:extLst>
              <a:ext uri="{FF2B5EF4-FFF2-40B4-BE49-F238E27FC236}">
                <a16:creationId xmlns:a16="http://schemas.microsoft.com/office/drawing/2014/main" id="{579D3D9B-0B1C-4885-8AF4-7CCDF61B1A3C}"/>
              </a:ext>
            </a:extLst>
          </p:cNvPr>
          <p:cNvSpPr txBox="1"/>
          <p:nvPr/>
        </p:nvSpPr>
        <p:spPr>
          <a:xfrm>
            <a:off x="656492" y="1993826"/>
            <a:ext cx="6096000" cy="1384995"/>
          </a:xfrm>
          <a:prstGeom prst="rect">
            <a:avLst/>
          </a:prstGeom>
          <a:noFill/>
        </p:spPr>
        <p:txBody>
          <a:bodyPr wrap="square">
            <a:spAutoFit/>
          </a:bodyPr>
          <a:lstStyle/>
          <a:p>
            <a:pPr algn="just"/>
            <a:r>
              <a:rPr lang="es-ES" sz="2800" dirty="0">
                <a:latin typeface="Verdana" panose="020B0604030504040204" pitchFamily="34" charset="0"/>
                <a:ea typeface="Verdana" panose="020B0604030504040204" pitchFamily="34" charset="0"/>
              </a:rPr>
              <a:t>Establece las variantes con los parámetros </a:t>
            </a:r>
            <a:r>
              <a:rPr lang="es-ES" sz="2800" dirty="0" err="1">
                <a:latin typeface="Verdana" panose="020B0604030504040204" pitchFamily="34" charset="0"/>
                <a:ea typeface="Verdana" panose="020B0604030504040204" pitchFamily="34" charset="0"/>
              </a:rPr>
              <a:t>MainFormWidth</a:t>
            </a:r>
            <a:r>
              <a:rPr lang="es-ES" sz="2800" dirty="0">
                <a:latin typeface="Verdana" panose="020B0604030504040204" pitchFamily="34" charset="0"/>
                <a:ea typeface="Verdana" panose="020B0604030504040204" pitchFamily="34" charset="0"/>
              </a:rPr>
              <a:t> y </a:t>
            </a:r>
            <a:r>
              <a:rPr lang="es-ES" sz="2800" dirty="0" err="1">
                <a:latin typeface="Verdana" panose="020B0604030504040204" pitchFamily="34" charset="0"/>
                <a:ea typeface="Verdana" panose="020B0604030504040204" pitchFamily="34" charset="0"/>
              </a:rPr>
              <a:t>MainFormHeight</a:t>
            </a:r>
            <a:endParaRPr lang="en-US" sz="2800" dirty="0">
              <a:latin typeface="Verdana" panose="020B0604030504040204" pitchFamily="34" charset="0"/>
              <a:ea typeface="Verdana" panose="020B0604030504040204" pitchFamily="34" charset="0"/>
            </a:endParaRPr>
          </a:p>
        </p:txBody>
      </p:sp>
      <p:cxnSp>
        <p:nvCxnSpPr>
          <p:cNvPr id="6" name="Ευθύγραμμο βέλος σύνδεσης 5">
            <a:extLst>
              <a:ext uri="{FF2B5EF4-FFF2-40B4-BE49-F238E27FC236}">
                <a16:creationId xmlns:a16="http://schemas.microsoft.com/office/drawing/2014/main" id="{C5771243-AE53-4B35-ABFD-B8084E1019A9}"/>
              </a:ext>
            </a:extLst>
          </p:cNvPr>
          <p:cNvCxnSpPr>
            <a:cxnSpLocks/>
          </p:cNvCxnSpPr>
          <p:nvPr/>
        </p:nvCxnSpPr>
        <p:spPr>
          <a:xfrm>
            <a:off x="5364480" y="3048000"/>
            <a:ext cx="2525151" cy="2250831"/>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A432BE24-F461-4CDC-8BC5-CE92E25F3F3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Tree>
    <p:extLst>
      <p:ext uri="{BB962C8B-B14F-4D97-AF65-F5344CB8AC3E}">
        <p14:creationId xmlns:p14="http://schemas.microsoft.com/office/powerpoint/2010/main" val="93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268AF5-26C8-430E-B420-80A9E1B6705E}"/>
              </a:ext>
            </a:extLst>
          </p:cNvPr>
          <p:cNvSpPr>
            <a:spLocks noGrp="1"/>
          </p:cNvSpPr>
          <p:nvPr>
            <p:ph type="title"/>
          </p:nvPr>
        </p:nvSpPr>
        <p:spPr>
          <a:xfrm>
            <a:off x="302430" y="54970"/>
            <a:ext cx="10515600" cy="866652"/>
          </a:xfrm>
        </p:spPr>
        <p:txBody>
          <a:bodyPr>
            <a:normAutofit/>
          </a:bodyPr>
          <a:lstStyle/>
          <a:p>
            <a:r>
              <a:rPr lang="en-US" dirty="0" err="1"/>
              <a:t>Ejemplo</a:t>
            </a:r>
            <a:r>
              <a:rPr lang="en-US" dirty="0"/>
              <a:t> – </a:t>
            </a:r>
            <a:r>
              <a:rPr lang="en-US" dirty="0" err="1"/>
              <a:t>Diseñar</a:t>
            </a:r>
            <a:r>
              <a:rPr lang="en-US" dirty="0"/>
              <a:t> un </a:t>
            </a:r>
            <a:r>
              <a:rPr lang="en-US" dirty="0" err="1"/>
              <a:t>esquema</a:t>
            </a:r>
            <a:r>
              <a:rPr lang="en-US" dirty="0"/>
              <a:t> de la </a:t>
            </a:r>
            <a:r>
              <a:rPr lang="en-US" dirty="0" err="1"/>
              <a:t>interfaz</a:t>
            </a:r>
            <a:endParaRPr lang="el-GR" dirty="0"/>
          </a:p>
        </p:txBody>
      </p:sp>
      <p:pic>
        <p:nvPicPr>
          <p:cNvPr id="3" name="Γραφικό 230">
            <a:extLst>
              <a:ext uri="{FF2B5EF4-FFF2-40B4-BE49-F238E27FC236}">
                <a16:creationId xmlns:a16="http://schemas.microsoft.com/office/drawing/2014/main" id="{5A77882C-7FA3-4082-B3C9-ACC11C059304}"/>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740" y="2564763"/>
            <a:ext cx="3463290" cy="2795905"/>
          </a:xfrm>
          <a:prstGeom prst="rect">
            <a:avLst/>
          </a:prstGeom>
        </p:spPr>
      </p:pic>
      <p:sp>
        <p:nvSpPr>
          <p:cNvPr id="4" name="Rectangle 3">
            <a:extLst>
              <a:ext uri="{FF2B5EF4-FFF2-40B4-BE49-F238E27FC236}">
                <a16:creationId xmlns:a16="http://schemas.microsoft.com/office/drawing/2014/main" id="{71EBFF56-7BA4-4469-8320-E8F9261168CB}"/>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7" name="TextBox 6">
            <a:extLst>
              <a:ext uri="{FF2B5EF4-FFF2-40B4-BE49-F238E27FC236}">
                <a16:creationId xmlns:a16="http://schemas.microsoft.com/office/drawing/2014/main" id="{1CF4735E-E872-41AA-AC4A-CE21EFB96979}"/>
              </a:ext>
            </a:extLst>
          </p:cNvPr>
          <p:cNvSpPr txBox="1"/>
          <p:nvPr/>
        </p:nvSpPr>
        <p:spPr>
          <a:xfrm>
            <a:off x="157024" y="1864155"/>
            <a:ext cx="6700978" cy="1200329"/>
          </a:xfrm>
          <a:prstGeom prst="rect">
            <a:avLst/>
          </a:prstGeom>
          <a:noFill/>
        </p:spPr>
        <p:txBody>
          <a:bodyPr wrap="square">
            <a:spAutoFit/>
          </a:bodyPr>
          <a:lstStyle/>
          <a:p>
            <a:r>
              <a:rPr lang="en-US" sz="2400" b="1" dirty="0" err="1">
                <a:latin typeface="Verdana" panose="020B0604030504040204" pitchFamily="34" charset="0"/>
                <a:ea typeface="Verdana" panose="020B0604030504040204" pitchFamily="34" charset="0"/>
              </a:rPr>
              <a:t>Esquema</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Imagina</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cómo</a:t>
            </a:r>
            <a:r>
              <a:rPr lang="en-US" sz="2400" dirty="0">
                <a:latin typeface="Verdana" panose="020B0604030504040204" pitchFamily="34" charset="0"/>
                <a:ea typeface="Verdana" panose="020B0604030504040204" pitchFamily="34" charset="0"/>
              </a:rPr>
              <a:t> se </a:t>
            </a:r>
            <a:r>
              <a:rPr lang="en-US" sz="2400" dirty="0" err="1">
                <a:latin typeface="Verdana" panose="020B0604030504040204" pitchFamily="34" charset="0"/>
                <a:ea typeface="Verdana" panose="020B0604030504040204" pitchFamily="34" charset="0"/>
              </a:rPr>
              <a:t>vería</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tu</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aplicación</a:t>
            </a:r>
            <a:r>
              <a:rPr lang="en-US" sz="2400" dirty="0">
                <a:latin typeface="Verdana" panose="020B0604030504040204" pitchFamily="34" charset="0"/>
                <a:ea typeface="Verdana" panose="020B0604030504040204" pitchFamily="34" charset="0"/>
              </a:rPr>
              <a:t> y </a:t>
            </a:r>
            <a:r>
              <a:rPr lang="en-US" sz="2400" dirty="0" err="1">
                <a:latin typeface="Verdana" panose="020B0604030504040204" pitchFamily="34" charset="0"/>
                <a:ea typeface="Verdana" panose="020B0604030504040204" pitchFamily="34" charset="0"/>
              </a:rPr>
              <a:t>haz</a:t>
            </a:r>
            <a:r>
              <a:rPr lang="en-US" sz="2400" dirty="0">
                <a:latin typeface="Verdana" panose="020B0604030504040204" pitchFamily="34" charset="0"/>
                <a:ea typeface="Verdana" panose="020B0604030504040204" pitchFamily="34" charset="0"/>
              </a:rPr>
              <a:t> un </a:t>
            </a:r>
            <a:r>
              <a:rPr lang="en-US" sz="2400" dirty="0" err="1">
                <a:latin typeface="Verdana" panose="020B0604030504040204" pitchFamily="34" charset="0"/>
                <a:ea typeface="Verdana" panose="020B0604030504040204" pitchFamily="34" charset="0"/>
              </a:rPr>
              <a:t>borradoren</a:t>
            </a:r>
            <a:r>
              <a:rPr lang="en-US" sz="2400" dirty="0">
                <a:latin typeface="Verdana" panose="020B0604030504040204" pitchFamily="34" charset="0"/>
                <a:ea typeface="Verdana" panose="020B0604030504040204" pitchFamily="34" charset="0"/>
              </a:rPr>
              <a:t> un </a:t>
            </a:r>
            <a:r>
              <a:rPr lang="en-US" sz="2400" dirty="0" err="1">
                <a:latin typeface="Verdana" panose="020B0604030504040204" pitchFamily="34" charset="0"/>
                <a:ea typeface="Verdana" panose="020B0604030504040204" pitchFamily="34" charset="0"/>
              </a:rPr>
              <a:t>papel</a:t>
            </a:r>
            <a:r>
              <a:rPr lang="en-US" sz="2400" dirty="0">
                <a:latin typeface="Verdana" panose="020B0604030504040204" pitchFamily="34" charset="0"/>
                <a:ea typeface="Verdana" panose="020B0604030504040204" pitchFamily="34" charset="0"/>
              </a:rPr>
              <a:t> o </a:t>
            </a:r>
            <a:r>
              <a:rPr lang="en-US" sz="2400" dirty="0" err="1">
                <a:latin typeface="Verdana" panose="020B0604030504040204" pitchFamily="34" charset="0"/>
                <a:ea typeface="Verdana" panose="020B0604030504040204" pitchFamily="34" charset="0"/>
              </a:rPr>
              <a:t>en</a:t>
            </a:r>
            <a:r>
              <a:rPr lang="en-US" sz="2400" dirty="0">
                <a:latin typeface="Verdana" panose="020B0604030504040204" pitchFamily="34" charset="0"/>
                <a:ea typeface="Verdana" panose="020B0604030504040204" pitchFamily="34" charset="0"/>
              </a:rPr>
              <a:t> un </a:t>
            </a:r>
            <a:r>
              <a:rPr lang="en-US" sz="2400" dirty="0" err="1">
                <a:latin typeface="Verdana" panose="020B0604030504040204" pitchFamily="34" charset="0"/>
                <a:ea typeface="Verdana" panose="020B0604030504040204" pitchFamily="34" charset="0"/>
              </a:rPr>
              <a:t>programa</a:t>
            </a:r>
            <a:r>
              <a:rPr lang="en-US" sz="2400" dirty="0">
                <a:latin typeface="Verdana" panose="020B0604030504040204" pitchFamily="34" charset="0"/>
                <a:ea typeface="Verdana" panose="020B0604030504040204" pitchFamily="34" charset="0"/>
              </a:rPr>
              <a:t> de </a:t>
            </a:r>
            <a:r>
              <a:rPr lang="en-US" sz="2400" dirty="0" err="1">
                <a:latin typeface="Verdana" panose="020B0604030504040204" pitchFamily="34" charset="0"/>
                <a:ea typeface="Verdana" panose="020B0604030504040204" pitchFamily="34" charset="0"/>
              </a:rPr>
              <a:t>dibujo</a:t>
            </a:r>
            <a:r>
              <a:rPr lang="en-US" sz="2400" dirty="0">
                <a:latin typeface="Verdana" panose="020B0604030504040204" pitchFamily="34" charset="0"/>
                <a:ea typeface="Verdana" panose="020B0604030504040204" pitchFamily="34" charset="0"/>
              </a:rPr>
              <a:t>.</a:t>
            </a:r>
            <a:endParaRPr lang="el-GR" sz="24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3F5B7C5C-DE41-465D-9225-9B28CD0DF35F}"/>
              </a:ext>
            </a:extLst>
          </p:cNvPr>
          <p:cNvSpPr txBox="1"/>
          <p:nvPr/>
        </p:nvSpPr>
        <p:spPr>
          <a:xfrm>
            <a:off x="5826289" y="2775345"/>
            <a:ext cx="1641312" cy="2585323"/>
          </a:xfrm>
          <a:prstGeom prst="rect">
            <a:avLst/>
          </a:prstGeom>
          <a:noFill/>
        </p:spPr>
        <p:txBody>
          <a:bodyPr wrap="square" rtlCol="0">
            <a:spAutoFit/>
          </a:bodyPr>
          <a:lstStyle/>
          <a:p>
            <a:r>
              <a:rPr lang="en-US" dirty="0" err="1"/>
              <a:t>Etiqueta</a:t>
            </a:r>
            <a:r>
              <a:rPr lang="en-US" dirty="0"/>
              <a:t> 1</a:t>
            </a:r>
          </a:p>
          <a:p>
            <a:r>
              <a:rPr lang="en-US" dirty="0" err="1"/>
              <a:t>Etiqueta</a:t>
            </a:r>
            <a:r>
              <a:rPr lang="en-US" dirty="0"/>
              <a:t> 2</a:t>
            </a:r>
          </a:p>
          <a:p>
            <a:r>
              <a:rPr lang="en-US" dirty="0" err="1"/>
              <a:t>Etiqueta</a:t>
            </a:r>
            <a:r>
              <a:rPr lang="en-US" dirty="0"/>
              <a:t> 4</a:t>
            </a:r>
          </a:p>
          <a:p>
            <a:r>
              <a:rPr lang="en-US" dirty="0"/>
              <a:t>Panel</a:t>
            </a:r>
          </a:p>
          <a:p>
            <a:endParaRPr lang="en-US" dirty="0"/>
          </a:p>
          <a:p>
            <a:r>
              <a:rPr lang="en-US" dirty="0" err="1"/>
              <a:t>Etiqueta</a:t>
            </a:r>
            <a:r>
              <a:rPr lang="en-US" dirty="0"/>
              <a:t> 3</a:t>
            </a:r>
          </a:p>
          <a:p>
            <a:r>
              <a:rPr lang="en-US" dirty="0" err="1"/>
              <a:t>Botón</a:t>
            </a:r>
            <a:r>
              <a:rPr lang="en-US" dirty="0"/>
              <a:t> 1</a:t>
            </a:r>
          </a:p>
          <a:p>
            <a:endParaRPr lang="en-US" dirty="0"/>
          </a:p>
          <a:p>
            <a:endParaRPr lang="el-GR" dirty="0"/>
          </a:p>
        </p:txBody>
      </p:sp>
      <p:sp>
        <p:nvSpPr>
          <p:cNvPr id="9" name="TextBox 8">
            <a:extLst>
              <a:ext uri="{FF2B5EF4-FFF2-40B4-BE49-F238E27FC236}">
                <a16:creationId xmlns:a16="http://schemas.microsoft.com/office/drawing/2014/main" id="{5950AF5C-5977-4BB4-A1C8-66C3F6E4F4FD}"/>
              </a:ext>
            </a:extLst>
          </p:cNvPr>
          <p:cNvSpPr txBox="1"/>
          <p:nvPr/>
        </p:nvSpPr>
        <p:spPr>
          <a:xfrm>
            <a:off x="11025142" y="3064484"/>
            <a:ext cx="1113959" cy="1754326"/>
          </a:xfrm>
          <a:prstGeom prst="rect">
            <a:avLst/>
          </a:prstGeom>
          <a:noFill/>
        </p:spPr>
        <p:txBody>
          <a:bodyPr wrap="none" rtlCol="0">
            <a:spAutoFit/>
          </a:bodyPr>
          <a:lstStyle/>
          <a:p>
            <a:r>
              <a:rPr lang="en-US" dirty="0"/>
              <a:t>textField1</a:t>
            </a:r>
          </a:p>
          <a:p>
            <a:endParaRPr lang="en-US" dirty="0"/>
          </a:p>
          <a:p>
            <a:r>
              <a:rPr lang="en-US" dirty="0"/>
              <a:t>textField2</a:t>
            </a:r>
          </a:p>
          <a:p>
            <a:endParaRPr lang="en-US" dirty="0"/>
          </a:p>
          <a:p>
            <a:r>
              <a:rPr lang="en-US" dirty="0"/>
              <a:t>textField3</a:t>
            </a:r>
          </a:p>
          <a:p>
            <a:endParaRPr lang="el-GR" dirty="0"/>
          </a:p>
        </p:txBody>
      </p:sp>
      <p:cxnSp>
        <p:nvCxnSpPr>
          <p:cNvPr id="10" name="Ευθύγραμμο βέλος σύνδεσης 9">
            <a:extLst>
              <a:ext uri="{FF2B5EF4-FFF2-40B4-BE49-F238E27FC236}">
                <a16:creationId xmlns:a16="http://schemas.microsoft.com/office/drawing/2014/main" id="{73A248D4-35BA-454E-B23A-9BE3E3721C85}"/>
              </a:ext>
            </a:extLst>
          </p:cNvPr>
          <p:cNvCxnSpPr>
            <a:cxnSpLocks/>
          </p:cNvCxnSpPr>
          <p:nvPr/>
        </p:nvCxnSpPr>
        <p:spPr>
          <a:xfrm>
            <a:off x="7268308" y="2965938"/>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8CC30EC6-807D-4A75-A423-CB2BA04BD8A6}"/>
              </a:ext>
            </a:extLst>
          </p:cNvPr>
          <p:cNvCxnSpPr>
            <a:cxnSpLocks/>
          </p:cNvCxnSpPr>
          <p:nvPr/>
        </p:nvCxnSpPr>
        <p:spPr>
          <a:xfrm>
            <a:off x="7245861" y="3255077"/>
            <a:ext cx="1862970" cy="4025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Ευθύγραμμο βέλος σύνδεσης 15">
            <a:extLst>
              <a:ext uri="{FF2B5EF4-FFF2-40B4-BE49-F238E27FC236}">
                <a16:creationId xmlns:a16="http://schemas.microsoft.com/office/drawing/2014/main" id="{54C1E944-542B-46C5-A808-ACEC4156285A}"/>
              </a:ext>
            </a:extLst>
          </p:cNvPr>
          <p:cNvCxnSpPr>
            <a:cxnSpLocks/>
          </p:cNvCxnSpPr>
          <p:nvPr/>
        </p:nvCxnSpPr>
        <p:spPr>
          <a:xfrm>
            <a:off x="6536116" y="3811217"/>
            <a:ext cx="2572715" cy="40347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37DD5AA3-4E8F-43E4-AC4A-2A61201D2A9F}"/>
              </a:ext>
            </a:extLst>
          </p:cNvPr>
          <p:cNvCxnSpPr>
            <a:cxnSpLocks/>
          </p:cNvCxnSpPr>
          <p:nvPr/>
        </p:nvCxnSpPr>
        <p:spPr>
          <a:xfrm>
            <a:off x="7245861" y="4232512"/>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a:extLst>
              <a:ext uri="{FF2B5EF4-FFF2-40B4-BE49-F238E27FC236}">
                <a16:creationId xmlns:a16="http://schemas.microsoft.com/office/drawing/2014/main" id="{F8950345-AF14-4145-9215-BAD9BA68E936}"/>
              </a:ext>
            </a:extLst>
          </p:cNvPr>
          <p:cNvCxnSpPr>
            <a:cxnSpLocks/>
          </p:cNvCxnSpPr>
          <p:nvPr/>
        </p:nvCxnSpPr>
        <p:spPr>
          <a:xfrm>
            <a:off x="7281525" y="4570439"/>
            <a:ext cx="393187" cy="73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Ευθύγραμμο βέλος σύνδεσης 24">
            <a:extLst>
              <a:ext uri="{FF2B5EF4-FFF2-40B4-BE49-F238E27FC236}">
                <a16:creationId xmlns:a16="http://schemas.microsoft.com/office/drawing/2014/main" id="{90494EFA-F70D-46E9-BC33-FF588AA53720}"/>
              </a:ext>
            </a:extLst>
          </p:cNvPr>
          <p:cNvCxnSpPr>
            <a:cxnSpLocks/>
          </p:cNvCxnSpPr>
          <p:nvPr/>
        </p:nvCxnSpPr>
        <p:spPr>
          <a:xfrm flipH="1">
            <a:off x="10304585" y="3237252"/>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Ευθύγραμμο βέλος σύνδεσης 27">
            <a:extLst>
              <a:ext uri="{FF2B5EF4-FFF2-40B4-BE49-F238E27FC236}">
                <a16:creationId xmlns:a16="http://schemas.microsoft.com/office/drawing/2014/main" id="{A5D7FD88-52BE-4350-854E-EB3D9BC0DF6D}"/>
              </a:ext>
            </a:extLst>
          </p:cNvPr>
          <p:cNvCxnSpPr>
            <a:cxnSpLocks/>
          </p:cNvCxnSpPr>
          <p:nvPr/>
        </p:nvCxnSpPr>
        <p:spPr>
          <a:xfrm flipH="1">
            <a:off x="10307316" y="3858890"/>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a:extLst>
              <a:ext uri="{FF2B5EF4-FFF2-40B4-BE49-F238E27FC236}">
                <a16:creationId xmlns:a16="http://schemas.microsoft.com/office/drawing/2014/main" id="{B1A66C04-9272-4651-BF24-D601E9E77FF6}"/>
              </a:ext>
            </a:extLst>
          </p:cNvPr>
          <p:cNvCxnSpPr>
            <a:cxnSpLocks/>
          </p:cNvCxnSpPr>
          <p:nvPr/>
        </p:nvCxnSpPr>
        <p:spPr>
          <a:xfrm flipH="1">
            <a:off x="10310047" y="4367087"/>
            <a:ext cx="715094" cy="21726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Ευθύγραμμο βέλος σύνδεσης 30">
            <a:extLst>
              <a:ext uri="{FF2B5EF4-FFF2-40B4-BE49-F238E27FC236}">
                <a16:creationId xmlns:a16="http://schemas.microsoft.com/office/drawing/2014/main" id="{3BE6E761-32F1-435E-AAE0-358AF9C66AFA}"/>
              </a:ext>
            </a:extLst>
          </p:cNvPr>
          <p:cNvCxnSpPr>
            <a:cxnSpLocks/>
          </p:cNvCxnSpPr>
          <p:nvPr/>
        </p:nvCxnSpPr>
        <p:spPr>
          <a:xfrm>
            <a:off x="7038749" y="3537025"/>
            <a:ext cx="1700806" cy="373777"/>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pic>
        <p:nvPicPr>
          <p:cNvPr id="11" name="Εικόνα 10" descr="Εικόνα που περιέχει κείμενο&#10;&#10;Περιγραφή που δημιουργήθηκε αυτόματα">
            <a:extLst>
              <a:ext uri="{FF2B5EF4-FFF2-40B4-BE49-F238E27FC236}">
                <a16:creationId xmlns:a16="http://schemas.microsoft.com/office/drawing/2014/main" id="{8C19894E-F70D-4F32-A48E-0DF4AAA80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50" y="3018933"/>
            <a:ext cx="5181600" cy="3352800"/>
          </a:xfrm>
          <a:prstGeom prst="rect">
            <a:avLst/>
          </a:prstGeom>
        </p:spPr>
      </p:pic>
    </p:spTree>
    <p:extLst>
      <p:ext uri="{BB962C8B-B14F-4D97-AF65-F5344CB8AC3E}">
        <p14:creationId xmlns:p14="http://schemas.microsoft.com/office/powerpoint/2010/main" val="378039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02F0D2-55D7-4F79-A830-0E77F7F6732E}"/>
              </a:ext>
            </a:extLst>
          </p:cNvPr>
          <p:cNvSpPr>
            <a:spLocks noGrp="1"/>
          </p:cNvSpPr>
          <p:nvPr>
            <p:ph type="title"/>
          </p:nvPr>
        </p:nvSpPr>
        <p:spPr>
          <a:xfrm>
            <a:off x="181708" y="185448"/>
            <a:ext cx="10515600" cy="866652"/>
          </a:xfrm>
        </p:spPr>
        <p:txBody>
          <a:bodyPr/>
          <a:lstStyle/>
          <a:p>
            <a:r>
              <a:rPr lang="en-US" dirty="0" err="1"/>
              <a:t>Crear</a:t>
            </a:r>
            <a:r>
              <a:rPr lang="en-US" dirty="0"/>
              <a:t> las vistas - </a:t>
            </a:r>
            <a:r>
              <a:rPr lang="en-US" dirty="0" err="1"/>
              <a:t>Etiquetas</a:t>
            </a:r>
            <a:endParaRPr lang="el-GR" dirty="0"/>
          </a:p>
        </p:txBody>
      </p:sp>
      <p:sp>
        <p:nvSpPr>
          <p:cNvPr id="4" name="Rectangle 3">
            <a:extLst>
              <a:ext uri="{FF2B5EF4-FFF2-40B4-BE49-F238E27FC236}">
                <a16:creationId xmlns:a16="http://schemas.microsoft.com/office/drawing/2014/main" id="{EA9AA0A0-0B83-4EB0-9ADA-814C74466E5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6" name="TextBox 5">
            <a:extLst>
              <a:ext uri="{FF2B5EF4-FFF2-40B4-BE49-F238E27FC236}">
                <a16:creationId xmlns:a16="http://schemas.microsoft.com/office/drawing/2014/main" id="{7D94D0EF-2FA2-47E8-AA1C-B23F03153DBF}"/>
              </a:ext>
            </a:extLst>
          </p:cNvPr>
          <p:cNvSpPr txBox="1"/>
          <p:nvPr/>
        </p:nvSpPr>
        <p:spPr>
          <a:xfrm>
            <a:off x="2554514" y="3257124"/>
            <a:ext cx="4315147" cy="2554545"/>
          </a:xfrm>
          <a:prstGeom prst="rect">
            <a:avLst/>
          </a:prstGeom>
          <a:noFill/>
        </p:spPr>
        <p:txBody>
          <a:bodyPr wrap="square">
            <a:spAutoFit/>
          </a:bodyPr>
          <a:lstStyle/>
          <a:p>
            <a:r>
              <a:rPr lang="en-US" sz="2000" b="1" dirty="0" err="1">
                <a:latin typeface="Verdana" panose="020B0604030504040204" pitchFamily="34" charset="0"/>
                <a:ea typeface="Verdana" panose="020B0604030504040204" pitchFamily="34" charset="0"/>
              </a:rPr>
              <a:t>Propiedades</a:t>
            </a:r>
            <a:r>
              <a:rPr lang="en-US" sz="2000" dirty="0">
                <a:latin typeface="Verdana" panose="020B0604030504040204" pitchFamily="34" charset="0"/>
                <a:ea typeface="Verdana" panose="020B0604030504040204" pitchFamily="34" charset="0"/>
              </a:rPr>
              <a:t>: </a:t>
            </a:r>
            <a:endParaRPr lang="el-GR" sz="2000" dirty="0">
              <a:latin typeface="Verdana" panose="020B0604030504040204" pitchFamily="34" charset="0"/>
              <a:ea typeface="Verdana" panose="020B0604030504040204" pitchFamily="34" charset="0"/>
            </a:endParaRPr>
          </a:p>
          <a:p>
            <a:r>
              <a:rPr lang="en-US" sz="2000" dirty="0" err="1">
                <a:latin typeface="Verdana" panose="020B0604030504040204" pitchFamily="34" charset="0"/>
                <a:ea typeface="Verdana" panose="020B0604030504040204" pitchFamily="34" charset="0"/>
              </a:rPr>
              <a:t>Nombre</a:t>
            </a:r>
            <a:r>
              <a:rPr lang="en-US" sz="2000" dirty="0">
                <a:latin typeface="Verdana" panose="020B0604030504040204" pitchFamily="34" charset="0"/>
                <a:ea typeface="Verdana" panose="020B0604030504040204" pitchFamily="34" charset="0"/>
              </a:rPr>
              <a:t>: lblNúmero1</a:t>
            </a:r>
          </a:p>
          <a:p>
            <a:r>
              <a:rPr lang="en-US" sz="2000" dirty="0">
                <a:latin typeface="Verdana" panose="020B0604030504040204" pitchFamily="34" charset="0"/>
                <a:ea typeface="Verdana" panose="020B0604030504040204" pitchFamily="34" charset="0"/>
              </a:rPr>
              <a:t>Width: 180</a:t>
            </a:r>
          </a:p>
          <a:p>
            <a:r>
              <a:rPr lang="en-US" sz="2000" dirty="0">
                <a:latin typeface="Verdana" panose="020B0604030504040204" pitchFamily="34" charset="0"/>
                <a:ea typeface="Verdana" panose="020B0604030504040204" pitchFamily="34" charset="0"/>
              </a:rPr>
              <a:t>Height: 30</a:t>
            </a:r>
          </a:p>
          <a:p>
            <a:r>
              <a:rPr lang="en-US" sz="2000" dirty="0">
                <a:latin typeface="Verdana" panose="020B0604030504040204" pitchFamily="34" charset="0"/>
                <a:ea typeface="Verdana" panose="020B0604030504040204" pitchFamily="34" charset="0"/>
              </a:rPr>
              <a:t>Text: Primer </a:t>
            </a:r>
            <a:r>
              <a:rPr lang="en-US" sz="2000" dirty="0" err="1">
                <a:latin typeface="Verdana" panose="020B0604030504040204" pitchFamily="34" charset="0"/>
                <a:ea typeface="Verdana" panose="020B0604030504040204" pitchFamily="34" charset="0"/>
              </a:rPr>
              <a:t>número</a:t>
            </a:r>
            <a:endParaRPr lang="en-US" sz="2000" dirty="0">
              <a:latin typeface="Verdana" panose="020B0604030504040204" pitchFamily="34" charset="0"/>
              <a:ea typeface="Verdana" panose="020B0604030504040204" pitchFamily="34" charset="0"/>
            </a:endParaRPr>
          </a:p>
          <a:p>
            <a:r>
              <a:rPr lang="en-US" sz="2000" dirty="0" err="1">
                <a:latin typeface="Verdana" panose="020B0604030504040204" pitchFamily="34" charset="0"/>
                <a:ea typeface="Verdana" panose="020B0604030504040204" pitchFamily="34" charset="0"/>
              </a:rPr>
              <a:t>Alineación</a:t>
            </a:r>
            <a:r>
              <a:rPr lang="en-US" sz="2000" dirty="0">
                <a:latin typeface="Verdana" panose="020B0604030504040204" pitchFamily="34" charset="0"/>
                <a:ea typeface="Verdana" panose="020B0604030504040204" pitchFamily="34" charset="0"/>
              </a:rPr>
              <a:t>: CENTER_LEFT</a:t>
            </a:r>
          </a:p>
          <a:p>
            <a:r>
              <a:rPr lang="en-US" sz="2000" dirty="0">
                <a:latin typeface="Verdana" panose="020B0604030504040204" pitchFamily="34" charset="0"/>
                <a:ea typeface="Verdana" panose="020B0604030504040204" pitchFamily="34" charset="0"/>
              </a:rPr>
              <a:t>Font: </a:t>
            </a:r>
            <a:r>
              <a:rPr lang="en-US" sz="2000" dirty="0" err="1">
                <a:latin typeface="Verdana" panose="020B0604030504040204" pitchFamily="34" charset="0"/>
                <a:ea typeface="Verdana" panose="020B0604030504040204" pitchFamily="34" charset="0"/>
              </a:rPr>
              <a:t>SansSerif</a:t>
            </a:r>
            <a:endParaRPr lang="en-US" sz="2000" dirty="0">
              <a:latin typeface="Verdana" panose="020B0604030504040204" pitchFamily="34" charset="0"/>
              <a:ea typeface="Verdana" panose="020B0604030504040204" pitchFamily="34" charset="0"/>
            </a:endParaRPr>
          </a:p>
          <a:p>
            <a:r>
              <a:rPr lang="en-US" sz="2000" dirty="0" err="1">
                <a:latin typeface="Verdana" panose="020B0604030504040204" pitchFamily="34" charset="0"/>
                <a:ea typeface="Verdana" panose="020B0604030504040204" pitchFamily="34" charset="0"/>
              </a:rPr>
              <a:t>Tamaño</a:t>
            </a:r>
            <a:r>
              <a:rPr lang="en-US" sz="2000" dirty="0">
                <a:latin typeface="Verdana" panose="020B0604030504040204" pitchFamily="34" charset="0"/>
                <a:ea typeface="Verdana" panose="020B0604030504040204" pitchFamily="34" charset="0"/>
              </a:rPr>
              <a:t>: 13</a:t>
            </a:r>
          </a:p>
        </p:txBody>
      </p:sp>
      <p:sp>
        <p:nvSpPr>
          <p:cNvPr id="8" name="TextBox 7">
            <a:extLst>
              <a:ext uri="{FF2B5EF4-FFF2-40B4-BE49-F238E27FC236}">
                <a16:creationId xmlns:a16="http://schemas.microsoft.com/office/drawing/2014/main" id="{0482E78F-F541-4E89-8861-7B269AB5FBF3}"/>
              </a:ext>
            </a:extLst>
          </p:cNvPr>
          <p:cNvSpPr txBox="1"/>
          <p:nvPr/>
        </p:nvSpPr>
        <p:spPr>
          <a:xfrm>
            <a:off x="181707" y="2097514"/>
            <a:ext cx="6687953" cy="461665"/>
          </a:xfrm>
          <a:prstGeom prst="rect">
            <a:avLst/>
          </a:prstGeom>
          <a:noFill/>
        </p:spPr>
        <p:txBody>
          <a:bodyPr wrap="square">
            <a:spAutoFit/>
          </a:bodyPr>
          <a:lstStyle/>
          <a:p>
            <a:r>
              <a:rPr lang="en-US" sz="2400" dirty="0" err="1">
                <a:latin typeface="Verdana" panose="020B0604030504040204" pitchFamily="34" charset="0"/>
                <a:ea typeface="Verdana" panose="020B0604030504040204" pitchFamily="34" charset="0"/>
              </a:rPr>
              <a:t>Menú</a:t>
            </a:r>
            <a:r>
              <a:rPr lang="en-US" sz="2400" dirty="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Añadir</a:t>
            </a:r>
            <a:r>
              <a:rPr lang="en-US" sz="2400" b="1" dirty="0">
                <a:latin typeface="Verdana" panose="020B0604030504040204" pitchFamily="34" charset="0"/>
                <a:ea typeface="Verdana" panose="020B0604030504040204" pitchFamily="34" charset="0"/>
              </a:rPr>
              <a:t> Vista</a:t>
            </a:r>
            <a:r>
              <a:rPr lang="el-GR" sz="2400" b="1" dirty="0">
                <a:latin typeface="Verdana" panose="020B0604030504040204" pitchFamily="34" charset="0"/>
                <a:ea typeface="Verdana" panose="020B0604030504040204" pitchFamily="34" charset="0"/>
              </a:rPr>
              <a:t>   </a:t>
            </a:r>
            <a:r>
              <a:rPr lang="es-ES" sz="2400" b="1" dirty="0">
                <a:latin typeface="Verdana" panose="020B0604030504040204" pitchFamily="34" charset="0"/>
                <a:ea typeface="Verdana" panose="020B0604030504040204" pitchFamily="34" charset="0"/>
              </a:rPr>
              <a:t>        </a:t>
            </a:r>
            <a:r>
              <a:rPr lang="el-GR" sz="2400" b="1"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Label</a:t>
            </a:r>
          </a:p>
        </p:txBody>
      </p:sp>
      <p:cxnSp>
        <p:nvCxnSpPr>
          <p:cNvPr id="10" name="Ευθύγραμμο βέλος σύνδεσης 9">
            <a:extLst>
              <a:ext uri="{FF2B5EF4-FFF2-40B4-BE49-F238E27FC236}">
                <a16:creationId xmlns:a16="http://schemas.microsoft.com/office/drawing/2014/main" id="{DAA941FE-A776-49E7-8CDB-24A57948B41F}"/>
              </a:ext>
            </a:extLst>
          </p:cNvPr>
          <p:cNvCxnSpPr>
            <a:cxnSpLocks/>
          </p:cNvCxnSpPr>
          <p:nvPr/>
        </p:nvCxnSpPr>
        <p:spPr>
          <a:xfrm>
            <a:off x="3420146" y="2352730"/>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9" name="Εικόνα 240">
            <a:extLst>
              <a:ext uri="{FF2B5EF4-FFF2-40B4-BE49-F238E27FC236}">
                <a16:creationId xmlns:a16="http://schemas.microsoft.com/office/drawing/2014/main" id="{F308B22B-90CD-48EF-A869-B8EFC9020A02}"/>
              </a:ext>
            </a:extLst>
          </p:cNvPr>
          <p:cNvPicPr/>
          <p:nvPr/>
        </p:nvPicPr>
        <p:blipFill>
          <a:blip r:embed="rId3">
            <a:extLst>
              <a:ext uri="{28A0092B-C50C-407E-A947-70E740481C1C}">
                <a14:useLocalDpi xmlns:a14="http://schemas.microsoft.com/office/drawing/2010/main" val="0"/>
              </a:ext>
            </a:extLst>
          </a:blip>
          <a:srcRect/>
          <a:stretch/>
        </p:blipFill>
        <p:spPr>
          <a:xfrm>
            <a:off x="6678759" y="2081529"/>
            <a:ext cx="5329221" cy="4075426"/>
          </a:xfrm>
          <a:prstGeom prst="rect">
            <a:avLst/>
          </a:prstGeom>
          <a:ln>
            <a:solidFill>
              <a:schemeClr val="accent1"/>
            </a:solidFill>
          </a:ln>
        </p:spPr>
      </p:pic>
    </p:spTree>
    <p:extLst>
      <p:ext uri="{BB962C8B-B14F-4D97-AF65-F5344CB8AC3E}">
        <p14:creationId xmlns:p14="http://schemas.microsoft.com/office/powerpoint/2010/main" val="62668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3DD25-29D7-4E68-8A3E-A3B2BBBB2368}"/>
              </a:ext>
            </a:extLst>
          </p:cNvPr>
          <p:cNvSpPr>
            <a:spLocks noGrp="1"/>
          </p:cNvSpPr>
          <p:nvPr>
            <p:ph type="title"/>
          </p:nvPr>
        </p:nvSpPr>
        <p:spPr>
          <a:xfrm>
            <a:off x="263769" y="93115"/>
            <a:ext cx="10515600" cy="866652"/>
          </a:xfrm>
        </p:spPr>
        <p:txBody>
          <a:bodyPr/>
          <a:lstStyle/>
          <a:p>
            <a:r>
              <a:rPr lang="en-US" dirty="0" err="1"/>
              <a:t>Insertar</a:t>
            </a:r>
            <a:r>
              <a:rPr lang="en-US" dirty="0"/>
              <a:t> un campo de </a:t>
            </a:r>
            <a:r>
              <a:rPr lang="en-US" dirty="0" err="1"/>
              <a:t>texto</a:t>
            </a:r>
            <a:r>
              <a:rPr lang="en-US" dirty="0"/>
              <a:t> (Text Field)</a:t>
            </a:r>
            <a:endParaRPr lang="el-GR" dirty="0"/>
          </a:p>
        </p:txBody>
      </p:sp>
      <p:sp>
        <p:nvSpPr>
          <p:cNvPr id="4" name="Rectangle 3">
            <a:extLst>
              <a:ext uri="{FF2B5EF4-FFF2-40B4-BE49-F238E27FC236}">
                <a16:creationId xmlns:a16="http://schemas.microsoft.com/office/drawing/2014/main" id="{51891810-DA35-4099-A8AC-4BBDAC0BD3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6" name="TextBox 5">
            <a:extLst>
              <a:ext uri="{FF2B5EF4-FFF2-40B4-BE49-F238E27FC236}">
                <a16:creationId xmlns:a16="http://schemas.microsoft.com/office/drawing/2014/main" id="{F1443262-A271-40B6-9DCA-E02B823D03CB}"/>
              </a:ext>
            </a:extLst>
          </p:cNvPr>
          <p:cNvSpPr txBox="1"/>
          <p:nvPr/>
        </p:nvSpPr>
        <p:spPr>
          <a:xfrm>
            <a:off x="1972484" y="3772650"/>
            <a:ext cx="4263533" cy="203324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s-ES" sz="2400" b="1" dirty="0">
                <a:effectLst/>
                <a:latin typeface="Verdana" panose="020B0604030504040204" pitchFamily="34" charset="0"/>
                <a:ea typeface="Calibri" panose="020F0502020204030204" pitchFamily="34" charset="0"/>
                <a:cs typeface="Times New Roman" panose="02020603050405020304" pitchFamily="18" charset="0"/>
              </a:rPr>
              <a:t>Nombre</a:t>
            </a:r>
            <a:r>
              <a:rPr lang="el-GR" sz="2400" dirty="0">
                <a:effectLst/>
                <a:latin typeface="Verdana" panose="020B0604030504040204" pitchFamily="34" charset="0"/>
                <a:ea typeface="Calibri" panose="020F0502020204030204" pitchFamily="34" charset="0"/>
                <a:cs typeface="Times New Roman" panose="02020603050405020304" pitchFamily="18" charset="0"/>
              </a:rPr>
              <a:t>: txtN</a:t>
            </a:r>
            <a:r>
              <a:rPr lang="es-ES" sz="2400" dirty="0">
                <a:effectLst/>
                <a:latin typeface="Verdana" panose="020B0604030504040204" pitchFamily="34" charset="0"/>
                <a:ea typeface="Calibri" panose="020F0502020204030204" pitchFamily="34" charset="0"/>
                <a:cs typeface="Times New Roman" panose="02020603050405020304" pitchFamily="18" charset="0"/>
              </a:rPr>
              <a:t>úmero1</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Width</a:t>
            </a:r>
            <a:r>
              <a:rPr lang="el-GR" sz="2400" dirty="0">
                <a:effectLst/>
                <a:latin typeface="Verdana" panose="020B0604030504040204" pitchFamily="34" charset="0"/>
                <a:ea typeface="Calibri" panose="020F0502020204030204" pitchFamily="34" charset="0"/>
                <a:cs typeface="Times New Roman" panose="02020603050405020304" pitchFamily="18" charset="0"/>
              </a:rPr>
              <a:t>: 180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Height</a:t>
            </a:r>
            <a:r>
              <a:rPr lang="el-GR" sz="2400" dirty="0">
                <a:effectLst/>
                <a:latin typeface="Verdana" panose="020B0604030504040204" pitchFamily="34" charset="0"/>
                <a:ea typeface="Calibri" panose="020F0502020204030204" pitchFamily="34" charset="0"/>
                <a:cs typeface="Times New Roman" panose="02020603050405020304" pitchFamily="18" charset="0"/>
              </a:rPr>
              <a:t>: 40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Font</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SansSerif</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b="1" dirty="0">
                <a:effectLst/>
                <a:latin typeface="Verdana" panose="020B0604030504040204" pitchFamily="34" charset="0"/>
                <a:ea typeface="Calibri" panose="020F0502020204030204" pitchFamily="34" charset="0"/>
                <a:cs typeface="Times New Roman" panose="02020603050405020304" pitchFamily="18" charset="0"/>
              </a:rPr>
              <a:t>Bold</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marcado</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892FD13-D406-45C8-9F5B-30947ACC80C5}"/>
              </a:ext>
            </a:extLst>
          </p:cNvPr>
          <p:cNvSpPr txBox="1"/>
          <p:nvPr/>
        </p:nvSpPr>
        <p:spPr>
          <a:xfrm>
            <a:off x="-68349" y="1805568"/>
            <a:ext cx="6164349" cy="1569660"/>
          </a:xfrm>
          <a:prstGeom prst="rect">
            <a:avLst/>
          </a:prstGeom>
          <a:noFill/>
        </p:spPr>
        <p:txBody>
          <a:bodyPr wrap="square">
            <a:spAutoFit/>
          </a:bodyPr>
          <a:lstStyle/>
          <a:p>
            <a:pPr algn="just"/>
            <a:r>
              <a:rPr lang="es-ES" sz="2400" dirty="0">
                <a:latin typeface="Verdana" panose="020B0604030504040204" pitchFamily="34" charset="0"/>
                <a:ea typeface="Verdana" panose="020B0604030504040204" pitchFamily="34" charset="0"/>
              </a:rPr>
              <a:t>Los campos de texto se utilizan para introducir datos al programa</a:t>
            </a:r>
            <a:r>
              <a:rPr lang="en-US" sz="2400" dirty="0">
                <a:latin typeface="Verdana" panose="020B0604030504040204" pitchFamily="34" charset="0"/>
                <a:ea typeface="Verdana" panose="020B0604030504040204" pitchFamily="34" charset="0"/>
              </a:rPr>
              <a:t>. </a:t>
            </a:r>
            <a:endParaRPr lang="el-GR" sz="2400" dirty="0">
              <a:latin typeface="Verdana" panose="020B0604030504040204" pitchFamily="34" charset="0"/>
              <a:ea typeface="Verdana" panose="020B0604030504040204" pitchFamily="34" charset="0"/>
            </a:endParaRPr>
          </a:p>
          <a:p>
            <a:pPr algn="just"/>
            <a:endParaRPr lang="el-GR" sz="2400" dirty="0">
              <a:latin typeface="Verdana" panose="020B0604030504040204" pitchFamily="34" charset="0"/>
              <a:ea typeface="Verdana" panose="020B0604030504040204" pitchFamily="34" charset="0"/>
            </a:endParaRPr>
          </a:p>
          <a:p>
            <a:r>
              <a:rPr lang="es-ES" sz="2400" dirty="0">
                <a:latin typeface="Verdana" panose="020B0604030504040204" pitchFamily="34" charset="0"/>
                <a:ea typeface="Verdana" panose="020B0604030504040204" pitchFamily="34" charset="0"/>
              </a:rPr>
              <a:t>Menú </a:t>
            </a:r>
            <a:r>
              <a:rPr lang="es-ES" sz="2400" b="1" dirty="0">
                <a:latin typeface="Verdana" panose="020B0604030504040204" pitchFamily="34" charset="0"/>
                <a:ea typeface="Verdana" panose="020B0604030504040204" pitchFamily="34" charset="0"/>
              </a:rPr>
              <a:t>Añadir Vista</a:t>
            </a:r>
            <a:r>
              <a:rPr lang="es-ES" sz="2400" dirty="0">
                <a:latin typeface="Verdana" panose="020B0604030504040204" pitchFamily="34" charset="0"/>
                <a:ea typeface="Verdana" panose="020B0604030504040204" pitchFamily="34" charset="0"/>
              </a:rPr>
              <a:t>          </a:t>
            </a:r>
            <a:r>
              <a:rPr lang="es-ES" sz="2400" b="1" dirty="0" err="1">
                <a:latin typeface="Verdana" panose="020B0604030504040204" pitchFamily="34" charset="0"/>
                <a:ea typeface="Verdana" panose="020B0604030504040204" pitchFamily="34" charset="0"/>
              </a:rPr>
              <a:t>TextField</a:t>
            </a:r>
            <a:endParaRPr lang="el-GR" sz="2400" b="1" dirty="0">
              <a:latin typeface="Verdana" panose="020B0604030504040204" pitchFamily="34" charset="0"/>
              <a:ea typeface="Verdana" panose="020B0604030504040204" pitchFamily="34" charset="0"/>
            </a:endParaRPr>
          </a:p>
        </p:txBody>
      </p:sp>
      <p:cxnSp>
        <p:nvCxnSpPr>
          <p:cNvPr id="9" name="Ευθύγραμμο βέλος σύνδεσης 8">
            <a:extLst>
              <a:ext uri="{FF2B5EF4-FFF2-40B4-BE49-F238E27FC236}">
                <a16:creationId xmlns:a16="http://schemas.microsoft.com/office/drawing/2014/main" id="{373717A1-3379-48AB-B632-D2B175DF9584}"/>
              </a:ext>
            </a:extLst>
          </p:cNvPr>
          <p:cNvCxnSpPr>
            <a:cxnSpLocks/>
          </p:cNvCxnSpPr>
          <p:nvPr/>
        </p:nvCxnSpPr>
        <p:spPr>
          <a:xfrm>
            <a:off x="3155950" y="3149430"/>
            <a:ext cx="8945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 name="Εικόνα 246">
            <a:extLst>
              <a:ext uri="{FF2B5EF4-FFF2-40B4-BE49-F238E27FC236}">
                <a16:creationId xmlns:a16="http://schemas.microsoft.com/office/drawing/2014/main" id="{9856FA67-2936-4621-946A-26734FB9C1DF}"/>
              </a:ext>
            </a:extLst>
          </p:cNvPr>
          <p:cNvPicPr/>
          <p:nvPr/>
        </p:nvPicPr>
        <p:blipFill>
          <a:blip r:embed="rId3">
            <a:extLst>
              <a:ext uri="{28A0092B-C50C-407E-A947-70E740481C1C}">
                <a14:useLocalDpi xmlns:a14="http://schemas.microsoft.com/office/drawing/2010/main" val="0"/>
              </a:ext>
            </a:extLst>
          </a:blip>
          <a:srcRect/>
          <a:stretch/>
        </p:blipFill>
        <p:spPr>
          <a:xfrm>
            <a:off x="6096000" y="2477148"/>
            <a:ext cx="5832489" cy="3328752"/>
          </a:xfrm>
          <a:prstGeom prst="rect">
            <a:avLst/>
          </a:prstGeom>
          <a:ln>
            <a:solidFill>
              <a:schemeClr val="accent1"/>
            </a:solidFill>
          </a:ln>
        </p:spPr>
      </p:pic>
    </p:spTree>
    <p:extLst>
      <p:ext uri="{BB962C8B-B14F-4D97-AF65-F5344CB8AC3E}">
        <p14:creationId xmlns:p14="http://schemas.microsoft.com/office/powerpoint/2010/main" val="413777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AED333-21DD-42E8-A2E2-E1593BCC40C7}"/>
              </a:ext>
            </a:extLst>
          </p:cNvPr>
          <p:cNvSpPr>
            <a:spLocks noGrp="1"/>
          </p:cNvSpPr>
          <p:nvPr>
            <p:ph type="title"/>
          </p:nvPr>
        </p:nvSpPr>
        <p:spPr>
          <a:xfrm>
            <a:off x="298938" y="0"/>
            <a:ext cx="10515600" cy="866652"/>
          </a:xfrm>
        </p:spPr>
        <p:txBody>
          <a:bodyPr/>
          <a:lstStyle/>
          <a:p>
            <a:r>
              <a:rPr lang="en-US" dirty="0" err="1"/>
              <a:t>Botones</a:t>
            </a:r>
            <a:endParaRPr lang="el-GR" dirty="0"/>
          </a:p>
        </p:txBody>
      </p:sp>
      <p:sp>
        <p:nvSpPr>
          <p:cNvPr id="4" name="Rectangle 3">
            <a:extLst>
              <a:ext uri="{FF2B5EF4-FFF2-40B4-BE49-F238E27FC236}">
                <a16:creationId xmlns:a16="http://schemas.microsoft.com/office/drawing/2014/main" id="{E37566B3-1A05-460A-B4B2-761A9D1EF2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6" name="TextBox 5">
            <a:extLst>
              <a:ext uri="{FF2B5EF4-FFF2-40B4-BE49-F238E27FC236}">
                <a16:creationId xmlns:a16="http://schemas.microsoft.com/office/drawing/2014/main" id="{A6942163-5F4A-4197-8865-FFF807C3289E}"/>
              </a:ext>
            </a:extLst>
          </p:cNvPr>
          <p:cNvSpPr txBox="1"/>
          <p:nvPr/>
        </p:nvSpPr>
        <p:spPr>
          <a:xfrm>
            <a:off x="478971" y="1883879"/>
            <a:ext cx="4702629" cy="4154984"/>
          </a:xfrm>
          <a:prstGeom prst="rect">
            <a:avLst/>
          </a:prstGeom>
          <a:noFill/>
        </p:spPr>
        <p:txBody>
          <a:bodyPr wrap="square">
            <a:spAutoFit/>
          </a:bodyPr>
          <a:lstStyle/>
          <a:p>
            <a:r>
              <a:rPr lang="en-US" sz="2400" b="1" dirty="0" err="1">
                <a:latin typeface="Verdana" panose="020B0604030504040204" pitchFamily="34" charset="0"/>
                <a:ea typeface="Verdana" panose="020B0604030504040204" pitchFamily="34" charset="0"/>
              </a:rPr>
              <a:t>Nombre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btnCalcular</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150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40</a:t>
            </a:r>
          </a:p>
          <a:p>
            <a:r>
              <a:rPr lang="en-US" sz="2400" b="1" dirty="0">
                <a:latin typeface="Verdana" panose="020B0604030504040204" pitchFamily="34" charset="0"/>
                <a:ea typeface="Verdana" panose="020B0604030504040204" pitchFamily="34" charset="0"/>
              </a:rPr>
              <a:t>Color de </a:t>
            </a:r>
            <a:r>
              <a:rPr lang="en-US" sz="2400" b="1" dirty="0" err="1">
                <a:latin typeface="Verdana" panose="020B0604030504040204" pitchFamily="34" charset="0"/>
                <a:ea typeface="Verdana" panose="020B0604030504040204" pitchFamily="34" charset="0"/>
              </a:rPr>
              <a:t>borde</a:t>
            </a:r>
            <a:r>
              <a:rPr lang="en-US" sz="2400" dirty="0">
                <a:latin typeface="Verdana" panose="020B0604030504040204" pitchFamily="34" charset="0"/>
                <a:ea typeface="Verdana" panose="020B0604030504040204" pitchFamily="34" charset="0"/>
              </a:rPr>
              <a:t>: #3C0000</a:t>
            </a:r>
          </a:p>
          <a:p>
            <a:r>
              <a:rPr lang="en-US" sz="2400" b="1" dirty="0">
                <a:latin typeface="Verdana" panose="020B0604030504040204" pitchFamily="34" charset="0"/>
                <a:ea typeface="Verdana" panose="020B0604030504040204" pitchFamily="34" charset="0"/>
              </a:rPr>
              <a:t>Ancho de </a:t>
            </a:r>
            <a:r>
              <a:rPr lang="en-US" sz="2400" b="1" dirty="0" err="1">
                <a:latin typeface="Verdana" panose="020B0604030504040204" pitchFamily="34" charset="0"/>
                <a:ea typeface="Verdana" panose="020B0604030504040204" pitchFamily="34" charset="0"/>
              </a:rPr>
              <a:t>borde</a:t>
            </a:r>
            <a:r>
              <a:rPr lang="en-US" sz="2400" dirty="0">
                <a:latin typeface="Verdana" panose="020B0604030504040204" pitchFamily="34" charset="0"/>
                <a:ea typeface="Verdana" panose="020B0604030504040204" pitchFamily="34" charset="0"/>
              </a:rPr>
              <a:t>: 2</a:t>
            </a:r>
          </a:p>
          <a:p>
            <a:r>
              <a:rPr lang="en-US" sz="2400" b="1" dirty="0">
                <a:latin typeface="Verdana" panose="020B0604030504040204" pitchFamily="34" charset="0"/>
                <a:ea typeface="Verdana" panose="020B0604030504040204" pitchFamily="34" charset="0"/>
              </a:rPr>
              <a:t>Radio de </a:t>
            </a:r>
            <a:r>
              <a:rPr lang="en-US" sz="2400" b="1" dirty="0" err="1">
                <a:latin typeface="Verdana" panose="020B0604030504040204" pitchFamily="34" charset="0"/>
                <a:ea typeface="Verdana" panose="020B0604030504040204" pitchFamily="34" charset="0"/>
              </a:rPr>
              <a:t>esquina</a:t>
            </a:r>
            <a:r>
              <a:rPr lang="en-US" sz="2400" dirty="0">
                <a:latin typeface="Verdana" panose="020B0604030504040204" pitchFamily="34" charset="0"/>
                <a:ea typeface="Verdana" panose="020B0604030504040204" pitchFamily="34" charset="0"/>
              </a:rPr>
              <a:t>: 20 </a:t>
            </a:r>
          </a:p>
          <a:p>
            <a:r>
              <a:rPr lang="en-US" sz="2400" b="1" dirty="0">
                <a:latin typeface="Verdana" panose="020B0604030504040204" pitchFamily="34" charset="0"/>
                <a:ea typeface="Verdana" panose="020B0604030504040204" pitchFamily="34" charset="0"/>
              </a:rPr>
              <a:t>Text</a:t>
            </a:r>
            <a:r>
              <a:rPr lang="en-US" sz="2400" dirty="0">
                <a:latin typeface="Verdana" panose="020B0604030504040204" pitchFamily="34" charset="0"/>
                <a:ea typeface="Verdana" panose="020B0604030504040204" pitchFamily="34" charset="0"/>
              </a:rPr>
              <a:t>: Calculate</a:t>
            </a:r>
          </a:p>
          <a:p>
            <a:r>
              <a:rPr lang="en-US" sz="2400" b="1" dirty="0">
                <a:latin typeface="Verdana" panose="020B0604030504040204" pitchFamily="34" charset="0"/>
                <a:ea typeface="Verdana" panose="020B0604030504040204" pitchFamily="34" charset="0"/>
              </a:rPr>
              <a:t>Color de </a:t>
            </a:r>
            <a:r>
              <a:rPr lang="en-US" sz="2400" b="1" dirty="0" err="1">
                <a:latin typeface="Verdana" panose="020B0604030504040204" pitchFamily="34" charset="0"/>
                <a:ea typeface="Verdana" panose="020B0604030504040204" pitchFamily="34" charset="0"/>
              </a:rPr>
              <a:t>texto</a:t>
            </a:r>
            <a:r>
              <a:rPr lang="en-US" sz="2400" dirty="0">
                <a:latin typeface="Verdana" panose="020B0604030504040204" pitchFamily="34" charset="0"/>
                <a:ea typeface="Verdana" panose="020B0604030504040204" pitchFamily="34" charset="0"/>
              </a:rPr>
              <a:t>: #FF3C0000</a:t>
            </a:r>
          </a:p>
          <a:p>
            <a:r>
              <a:rPr lang="en-US" sz="2400" b="1" dirty="0">
                <a:latin typeface="Verdana" panose="020B0604030504040204" pitchFamily="34" charset="0"/>
                <a:ea typeface="Verdana" panose="020B0604030504040204" pitchFamily="34" charset="0"/>
              </a:rPr>
              <a:t>Font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SansSerif</a:t>
            </a:r>
            <a:endParaRPr lang="en-US" sz="2400" dirty="0">
              <a:latin typeface="Verdana" panose="020B0604030504040204" pitchFamily="34" charset="0"/>
              <a:ea typeface="Verdana" panose="020B0604030504040204" pitchFamily="34" charset="0"/>
            </a:endParaRPr>
          </a:p>
          <a:p>
            <a:r>
              <a:rPr lang="en-US" sz="2400" b="1" dirty="0" err="1">
                <a:latin typeface="Verdana" panose="020B0604030504040204" pitchFamily="34" charset="0"/>
                <a:ea typeface="Verdana" panose="020B0604030504040204" pitchFamily="34" charset="0"/>
              </a:rPr>
              <a:t>Tamaño</a:t>
            </a:r>
            <a:r>
              <a:rPr lang="en-US" sz="2400" dirty="0">
                <a:latin typeface="Verdana" panose="020B0604030504040204" pitchFamily="34" charset="0"/>
                <a:ea typeface="Verdana" panose="020B0604030504040204" pitchFamily="34" charset="0"/>
              </a:rPr>
              <a:t>: 15</a:t>
            </a:r>
          </a:p>
          <a:p>
            <a:r>
              <a:rPr lang="en-US" sz="2400" b="1" dirty="0">
                <a:latin typeface="Verdana" panose="020B0604030504040204" pitchFamily="34" charset="0"/>
                <a:ea typeface="Verdana" panose="020B0604030504040204" pitchFamily="34" charset="0"/>
              </a:rPr>
              <a:t>Bold</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marcado</a:t>
            </a:r>
            <a:endParaRPr lang="en-US" sz="2400" dirty="0">
              <a:latin typeface="Verdana" panose="020B0604030504040204" pitchFamily="34" charset="0"/>
              <a:ea typeface="Verdana" panose="020B0604030504040204" pitchFamily="34" charset="0"/>
            </a:endParaRPr>
          </a:p>
        </p:txBody>
      </p:sp>
      <p:pic>
        <p:nvPicPr>
          <p:cNvPr id="7" name="Εικόνα 248">
            <a:extLst>
              <a:ext uri="{FF2B5EF4-FFF2-40B4-BE49-F238E27FC236}">
                <a16:creationId xmlns:a16="http://schemas.microsoft.com/office/drawing/2014/main" id="{F87B265C-0C70-4864-85B9-A583A0002A99}"/>
              </a:ext>
            </a:extLst>
          </p:cNvPr>
          <p:cNvPicPr/>
          <p:nvPr/>
        </p:nvPicPr>
        <p:blipFill rotWithShape="1">
          <a:blip r:embed="rId3">
            <a:extLst>
              <a:ext uri="{28A0092B-C50C-407E-A947-70E740481C1C}">
                <a14:useLocalDpi xmlns:a14="http://schemas.microsoft.com/office/drawing/2010/main" val="0"/>
              </a:ext>
            </a:extLst>
          </a:blip>
          <a:srcRect r="73601"/>
          <a:stretch/>
        </p:blipFill>
        <p:spPr>
          <a:xfrm>
            <a:off x="5501174" y="1995210"/>
            <a:ext cx="2713379" cy="3989224"/>
          </a:xfrm>
          <a:prstGeom prst="rect">
            <a:avLst/>
          </a:prstGeom>
          <a:ln>
            <a:solidFill>
              <a:schemeClr val="accent1"/>
            </a:solidFill>
          </a:ln>
        </p:spPr>
      </p:pic>
      <p:pic>
        <p:nvPicPr>
          <p:cNvPr id="8" name="Εικόνα 248">
            <a:extLst>
              <a:ext uri="{FF2B5EF4-FFF2-40B4-BE49-F238E27FC236}">
                <a16:creationId xmlns:a16="http://schemas.microsoft.com/office/drawing/2014/main" id="{BAAC82EE-62A3-409D-BD80-2B600A9C8B7A}"/>
              </a:ext>
            </a:extLst>
          </p:cNvPr>
          <p:cNvPicPr/>
          <p:nvPr/>
        </p:nvPicPr>
        <p:blipFill rotWithShape="1">
          <a:blip r:embed="rId3">
            <a:extLst>
              <a:ext uri="{28A0092B-C50C-407E-A947-70E740481C1C}">
                <a14:useLocalDpi xmlns:a14="http://schemas.microsoft.com/office/drawing/2010/main" val="0"/>
              </a:ext>
            </a:extLst>
          </a:blip>
          <a:srcRect l="67239"/>
          <a:stretch/>
        </p:blipFill>
        <p:spPr>
          <a:xfrm>
            <a:off x="8214553" y="1995210"/>
            <a:ext cx="3367314" cy="3989225"/>
          </a:xfrm>
          <a:prstGeom prst="rect">
            <a:avLst/>
          </a:prstGeom>
          <a:ln>
            <a:solidFill>
              <a:schemeClr val="accent1"/>
            </a:solidFill>
          </a:ln>
        </p:spPr>
      </p:pic>
    </p:spTree>
    <p:extLst>
      <p:ext uri="{BB962C8B-B14F-4D97-AF65-F5344CB8AC3E}">
        <p14:creationId xmlns:p14="http://schemas.microsoft.com/office/powerpoint/2010/main" val="1409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C11ABF-57D1-4940-A704-10E4457630C6}"/>
              </a:ext>
            </a:extLst>
          </p:cNvPr>
          <p:cNvSpPr>
            <a:spLocks noGrp="1"/>
          </p:cNvSpPr>
          <p:nvPr>
            <p:ph type="title"/>
          </p:nvPr>
        </p:nvSpPr>
        <p:spPr/>
        <p:txBody>
          <a:bodyPr/>
          <a:lstStyle/>
          <a:p>
            <a:r>
              <a:rPr lang="en-US" dirty="0" err="1"/>
              <a:t>Salvar</a:t>
            </a:r>
            <a:r>
              <a:rPr lang="en-US" dirty="0"/>
              <a:t> - </a:t>
            </a:r>
            <a:r>
              <a:rPr lang="en-US" dirty="0" err="1"/>
              <a:t>Salvar</a:t>
            </a:r>
            <a:r>
              <a:rPr lang="en-US" dirty="0"/>
              <a:t>- </a:t>
            </a:r>
            <a:r>
              <a:rPr lang="en-US" dirty="0" err="1"/>
              <a:t>Salvar</a:t>
            </a:r>
            <a:endParaRPr lang="el-GR" dirty="0"/>
          </a:p>
        </p:txBody>
      </p:sp>
      <p:sp>
        <p:nvSpPr>
          <p:cNvPr id="4" name="TextBox 3">
            <a:extLst>
              <a:ext uri="{FF2B5EF4-FFF2-40B4-BE49-F238E27FC236}">
                <a16:creationId xmlns:a16="http://schemas.microsoft.com/office/drawing/2014/main" id="{7F231839-FAB5-4691-A2A8-773F3898C465}"/>
              </a:ext>
            </a:extLst>
          </p:cNvPr>
          <p:cNvSpPr txBox="1"/>
          <p:nvPr/>
        </p:nvSpPr>
        <p:spPr>
          <a:xfrm>
            <a:off x="838200" y="2372717"/>
            <a:ext cx="10515600" cy="2112566"/>
          </a:xfrm>
          <a:prstGeom prst="rect">
            <a:avLst/>
          </a:prstGeom>
          <a:noFill/>
        </p:spPr>
        <p:txBody>
          <a:bodyPr wrap="square">
            <a:spAutoFit/>
          </a:bodyPr>
          <a:lstStyle/>
          <a:p>
            <a:pPr algn="ctr">
              <a:lnSpc>
                <a:spcPct val="107000"/>
              </a:lnSpc>
              <a:spcAft>
                <a:spcPts val="800"/>
              </a:spcAft>
            </a:pPr>
            <a:r>
              <a:rPr lang="en-US" sz="4000" b="1" dirty="0" err="1">
                <a:effectLst/>
                <a:latin typeface="Verdana" panose="020B0604030504040204" pitchFamily="34" charset="0"/>
                <a:ea typeface="Calibri" panose="020F0502020204030204" pitchFamily="34" charset="0"/>
                <a:cs typeface="Times New Roman" panose="02020603050405020304" pitchFamily="18" charset="0"/>
              </a:rPr>
              <a:t>Archivo</a:t>
            </a:r>
            <a:r>
              <a:rPr lang="en-US" sz="4000" b="1" dirty="0">
                <a:effectLst/>
                <a:latin typeface="Verdana" panose="020B0604030504040204" pitchFamily="34" charset="0"/>
                <a:ea typeface="Calibri" panose="020F0502020204030204" pitchFamily="34" charset="0"/>
                <a:cs typeface="Times New Roman" panose="02020603050405020304" pitchFamily="18" charset="0"/>
              </a:rPr>
              <a:t> -&gt; </a:t>
            </a:r>
            <a:r>
              <a:rPr lang="en-US" sz="4000" b="1" dirty="0" err="1">
                <a:effectLst/>
                <a:latin typeface="Verdana" panose="020B0604030504040204" pitchFamily="34" charset="0"/>
                <a:ea typeface="Calibri" panose="020F0502020204030204" pitchFamily="34" charset="0"/>
                <a:cs typeface="Times New Roman" panose="02020603050405020304" pitchFamily="18" charset="0"/>
              </a:rPr>
              <a:t>Salvar</a:t>
            </a:r>
            <a:endParaRPr lang="en-US" sz="40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dirty="0">
                <a:effectLst/>
                <a:latin typeface="Verdana" panose="020B0604030504040204" pitchFamily="34" charset="0"/>
                <a:ea typeface="Calibri" panose="020F0502020204030204" pitchFamily="34" charset="0"/>
                <a:cs typeface="Times New Roman" panose="02020603050405020304" pitchFamily="18" charset="0"/>
              </a:rPr>
              <a:t>(o </a:t>
            </a:r>
            <a:r>
              <a:rPr lang="en-US" sz="4000" b="1" dirty="0">
                <a:effectLst/>
                <a:latin typeface="Verdana" panose="020B0604030504040204" pitchFamily="34" charset="0"/>
                <a:ea typeface="Calibri" panose="020F0502020204030204" pitchFamily="34" charset="0"/>
                <a:cs typeface="Times New Roman" panose="02020603050405020304" pitchFamily="18" charset="0"/>
              </a:rPr>
              <a:t>Ctrl – S</a:t>
            </a: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r>
              <a:rPr lang="en-US" sz="4000" dirty="0" err="1">
                <a:effectLst/>
                <a:latin typeface="Verdana" panose="020B0604030504040204" pitchFamily="34" charset="0"/>
                <a:ea typeface="Calibri" panose="020F0502020204030204" pitchFamily="34" charset="0"/>
                <a:cs typeface="Times New Roman" panose="02020603050405020304" pitchFamily="18" charset="0"/>
              </a:rPr>
              <a:t>cada</a:t>
            </a: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r>
              <a:rPr lang="en-US" sz="4000" dirty="0" err="1">
                <a:effectLst/>
                <a:latin typeface="Verdana" panose="020B0604030504040204" pitchFamily="34" charset="0"/>
                <a:ea typeface="Calibri" panose="020F0502020204030204" pitchFamily="34" charset="0"/>
                <a:cs typeface="Times New Roman" panose="02020603050405020304" pitchFamily="18" charset="0"/>
              </a:rPr>
              <a:t>vez</a:t>
            </a:r>
            <a:r>
              <a:rPr lang="en-US" sz="4000" dirty="0">
                <a:effectLst/>
                <a:latin typeface="Verdana" panose="020B0604030504040204" pitchFamily="34" charset="0"/>
                <a:ea typeface="Calibri" panose="020F0502020204030204" pitchFamily="34" charset="0"/>
                <a:cs typeface="Times New Roman" panose="02020603050405020304" pitchFamily="18" charset="0"/>
              </a:rPr>
              <a:t> que </a:t>
            </a:r>
            <a:r>
              <a:rPr lang="en-US" sz="4000" dirty="0" err="1">
                <a:effectLst/>
                <a:latin typeface="Verdana" panose="020B0604030504040204" pitchFamily="34" charset="0"/>
                <a:ea typeface="Calibri" panose="020F0502020204030204" pitchFamily="34" charset="0"/>
                <a:cs typeface="Times New Roman" panose="02020603050405020304" pitchFamily="18" charset="0"/>
              </a:rPr>
              <a:t>hagas</a:t>
            </a:r>
            <a:r>
              <a:rPr lang="en-US" sz="4000" dirty="0">
                <a:effectLst/>
                <a:latin typeface="Verdana" panose="020B0604030504040204" pitchFamily="34" charset="0"/>
                <a:ea typeface="Calibri" panose="020F0502020204030204" pitchFamily="34" charset="0"/>
                <a:cs typeface="Times New Roman" panose="02020603050405020304" pitchFamily="18" charset="0"/>
              </a:rPr>
              <a:t> algo </a:t>
            </a:r>
            <a:r>
              <a:rPr lang="en-US" sz="4000" dirty="0" err="1">
                <a:effectLst/>
                <a:latin typeface="Verdana" panose="020B0604030504040204" pitchFamily="34" charset="0"/>
                <a:ea typeface="Calibri" panose="020F0502020204030204" pitchFamily="34" charset="0"/>
                <a:cs typeface="Times New Roman" panose="02020603050405020304" pitchFamily="18" charset="0"/>
              </a:rPr>
              <a:t>importante</a:t>
            </a:r>
            <a:endParaRPr lang="el-GR" sz="40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27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3CA6A8-4533-449A-94A2-062AAC43A2C9}"/>
              </a:ext>
            </a:extLst>
          </p:cNvPr>
          <p:cNvSpPr>
            <a:spLocks noGrp="1"/>
          </p:cNvSpPr>
          <p:nvPr>
            <p:ph type="title"/>
          </p:nvPr>
        </p:nvSpPr>
        <p:spPr>
          <a:xfrm>
            <a:off x="304800" y="136526"/>
            <a:ext cx="11049000" cy="866652"/>
          </a:xfrm>
        </p:spPr>
        <p:txBody>
          <a:bodyPr/>
          <a:lstStyle/>
          <a:p>
            <a:r>
              <a:rPr lang="en-US" dirty="0" err="1"/>
              <a:t>Insertar</a:t>
            </a:r>
            <a:r>
              <a:rPr lang="en-US" dirty="0"/>
              <a:t> un panel (Pane)</a:t>
            </a:r>
            <a:endParaRPr lang="el-GR" dirty="0"/>
          </a:p>
        </p:txBody>
      </p:sp>
      <p:sp>
        <p:nvSpPr>
          <p:cNvPr id="4" name="Rectangle 3">
            <a:extLst>
              <a:ext uri="{FF2B5EF4-FFF2-40B4-BE49-F238E27FC236}">
                <a16:creationId xmlns:a16="http://schemas.microsoft.com/office/drawing/2014/main" id="{69500E5B-55C9-4037-AD08-D2CCEE6940F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8" name="TextBox 7">
            <a:extLst>
              <a:ext uri="{FF2B5EF4-FFF2-40B4-BE49-F238E27FC236}">
                <a16:creationId xmlns:a16="http://schemas.microsoft.com/office/drawing/2014/main" id="{7E90663F-342D-4116-A51B-0B4AA12868C3}"/>
              </a:ext>
            </a:extLst>
          </p:cNvPr>
          <p:cNvSpPr txBox="1"/>
          <p:nvPr/>
        </p:nvSpPr>
        <p:spPr>
          <a:xfrm>
            <a:off x="671332" y="3866908"/>
            <a:ext cx="4606725" cy="1938992"/>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pnLínea</a:t>
            </a:r>
            <a:r>
              <a:rPr lang="en-US" sz="2400" dirty="0">
                <a:latin typeface="Verdana" panose="020B0604030504040204" pitchFamily="34" charset="0"/>
                <a:ea typeface="Verdana" panose="020B0604030504040204" pitchFamily="34" charset="0"/>
              </a:rPr>
              <a:t> </a:t>
            </a: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180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1</a:t>
            </a:r>
          </a:p>
          <a:p>
            <a:r>
              <a:rPr lang="en-US" sz="2400" b="1" dirty="0">
                <a:latin typeface="Verdana" panose="020B0604030504040204" pitchFamily="34" charset="0"/>
                <a:ea typeface="Verdana" panose="020B0604030504040204" pitchFamily="34" charset="0"/>
              </a:rPr>
              <a:t>Color de </a:t>
            </a:r>
            <a:r>
              <a:rPr lang="en-US" sz="2400" b="1" dirty="0" err="1">
                <a:latin typeface="Verdana" panose="020B0604030504040204" pitchFamily="34" charset="0"/>
                <a:ea typeface="Verdana" panose="020B0604030504040204" pitchFamily="34" charset="0"/>
              </a:rPr>
              <a:t>borde</a:t>
            </a:r>
            <a:r>
              <a:rPr lang="en-US" sz="2400" b="1"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#000000</a:t>
            </a:r>
          </a:p>
          <a:p>
            <a:r>
              <a:rPr lang="en-US" sz="2400" b="1" dirty="0">
                <a:latin typeface="Verdana" panose="020B0604030504040204" pitchFamily="34" charset="0"/>
                <a:ea typeface="Verdana" panose="020B0604030504040204" pitchFamily="34" charset="0"/>
              </a:rPr>
              <a:t>Ancho de </a:t>
            </a:r>
            <a:r>
              <a:rPr lang="en-US" sz="2400" b="1" dirty="0" err="1">
                <a:latin typeface="Verdana" panose="020B0604030504040204" pitchFamily="34" charset="0"/>
                <a:ea typeface="Verdana" panose="020B0604030504040204" pitchFamily="34" charset="0"/>
              </a:rPr>
              <a:t>borde</a:t>
            </a:r>
            <a:r>
              <a:rPr lang="en-US" sz="2400" dirty="0">
                <a:latin typeface="Verdana" panose="020B0604030504040204" pitchFamily="34" charset="0"/>
                <a:ea typeface="Verdana" panose="020B0604030504040204" pitchFamily="34" charset="0"/>
              </a:rPr>
              <a:t>: 2</a:t>
            </a:r>
          </a:p>
        </p:txBody>
      </p:sp>
      <p:pic>
        <p:nvPicPr>
          <p:cNvPr id="7" name="Εικόνα 256">
            <a:extLst>
              <a:ext uri="{FF2B5EF4-FFF2-40B4-BE49-F238E27FC236}">
                <a16:creationId xmlns:a16="http://schemas.microsoft.com/office/drawing/2014/main" id="{48E4FDAA-0ABF-4901-B83B-BC5FEE828F59}"/>
              </a:ext>
            </a:extLst>
          </p:cNvPr>
          <p:cNvPicPr/>
          <p:nvPr/>
        </p:nvPicPr>
        <p:blipFill>
          <a:blip r:embed="rId3" cstate="print">
            <a:extLst>
              <a:ext uri="{28A0092B-C50C-407E-A947-70E740481C1C}">
                <a14:useLocalDpi xmlns:a14="http://schemas.microsoft.com/office/drawing/2010/main" val="0"/>
              </a:ext>
            </a:extLst>
          </a:blip>
          <a:srcRect/>
          <a:stretch/>
        </p:blipFill>
        <p:spPr>
          <a:xfrm>
            <a:off x="5278057" y="2269854"/>
            <a:ext cx="6488158" cy="3536046"/>
          </a:xfrm>
          <a:prstGeom prst="rect">
            <a:avLst/>
          </a:prstGeom>
          <a:ln>
            <a:solidFill>
              <a:schemeClr val="accent1"/>
            </a:solidFill>
          </a:ln>
        </p:spPr>
      </p:pic>
      <p:cxnSp>
        <p:nvCxnSpPr>
          <p:cNvPr id="10" name="Ευθύγραμμο βέλος σύνδεσης 9">
            <a:extLst>
              <a:ext uri="{FF2B5EF4-FFF2-40B4-BE49-F238E27FC236}">
                <a16:creationId xmlns:a16="http://schemas.microsoft.com/office/drawing/2014/main" id="{9A816BA7-133D-4504-B856-77EB1B28B77F}"/>
              </a:ext>
            </a:extLst>
          </p:cNvPr>
          <p:cNvCxnSpPr>
            <a:cxnSpLocks/>
          </p:cNvCxnSpPr>
          <p:nvPr/>
        </p:nvCxnSpPr>
        <p:spPr>
          <a:xfrm>
            <a:off x="3993266" y="4340506"/>
            <a:ext cx="5891516" cy="358816"/>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4692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009D0A-6F3D-4FEC-826B-1F5F13D12955}"/>
              </a:ext>
            </a:extLst>
          </p:cNvPr>
          <p:cNvSpPr>
            <a:spLocks noGrp="1"/>
          </p:cNvSpPr>
          <p:nvPr>
            <p:ph type="title"/>
          </p:nvPr>
        </p:nvSpPr>
        <p:spPr/>
        <p:txBody>
          <a:bodyPr/>
          <a:lstStyle/>
          <a:p>
            <a:r>
              <a:rPr lang="en-US" dirty="0"/>
              <a:t>Descanso</a:t>
            </a:r>
            <a:endParaRPr lang="el-GR" dirty="0"/>
          </a:p>
        </p:txBody>
      </p:sp>
      <p:pic>
        <p:nvPicPr>
          <p:cNvPr id="4" name="Εικόνα 3">
            <a:extLst>
              <a:ext uri="{FF2B5EF4-FFF2-40B4-BE49-F238E27FC236}">
                <a16:creationId xmlns:a16="http://schemas.microsoft.com/office/drawing/2014/main" id="{3A629441-38E2-4159-8A2C-B651F44EB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889" y="1317555"/>
            <a:ext cx="5709823" cy="4222889"/>
          </a:xfrm>
          <a:prstGeom prst="rect">
            <a:avLst/>
          </a:prstGeom>
        </p:spPr>
      </p:pic>
    </p:spTree>
    <p:extLst>
      <p:ext uri="{BB962C8B-B14F-4D97-AF65-F5344CB8AC3E}">
        <p14:creationId xmlns:p14="http://schemas.microsoft.com/office/powerpoint/2010/main" val="42143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Hoy </a:t>
            </a:r>
            <a:r>
              <a:rPr lang="en-US" dirty="0" err="1"/>
              <a:t>aprenderás</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383110062"/>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C687A7-1FAB-4471-BF0D-E388B60FEB45}"/>
              </a:ext>
            </a:extLst>
          </p:cNvPr>
          <p:cNvSpPr>
            <a:spLocks noGrp="1"/>
          </p:cNvSpPr>
          <p:nvPr>
            <p:ph type="title"/>
          </p:nvPr>
        </p:nvSpPr>
        <p:spPr/>
        <p:txBody>
          <a:bodyPr/>
          <a:lstStyle/>
          <a:p>
            <a:r>
              <a:rPr lang="en-US" dirty="0" err="1"/>
              <a:t>Ejercicio</a:t>
            </a:r>
            <a:r>
              <a:rPr lang="en-US" dirty="0"/>
              <a:t> 1</a:t>
            </a:r>
            <a:endParaRPr lang="el-GR" dirty="0"/>
          </a:p>
        </p:txBody>
      </p:sp>
      <p:pic>
        <p:nvPicPr>
          <p:cNvPr id="5" name="Imagen 4">
            <a:extLst>
              <a:ext uri="{FF2B5EF4-FFF2-40B4-BE49-F238E27FC236}">
                <a16:creationId xmlns:a16="http://schemas.microsoft.com/office/drawing/2014/main" id="{7D829E30-1BD2-4FA8-BCCC-A725ADE62AF6}"/>
              </a:ext>
            </a:extLst>
          </p:cNvPr>
          <p:cNvPicPr>
            <a:picLocks noChangeAspect="1"/>
          </p:cNvPicPr>
          <p:nvPr/>
        </p:nvPicPr>
        <p:blipFill>
          <a:blip r:embed="rId2"/>
          <a:stretch>
            <a:fillRect/>
          </a:stretch>
        </p:blipFill>
        <p:spPr>
          <a:xfrm>
            <a:off x="1682115" y="988871"/>
            <a:ext cx="8827770" cy="4880258"/>
          </a:xfrm>
          <a:prstGeom prst="rect">
            <a:avLst/>
          </a:prstGeom>
        </p:spPr>
      </p:pic>
    </p:spTree>
    <p:extLst>
      <p:ext uri="{BB962C8B-B14F-4D97-AF65-F5344CB8AC3E}">
        <p14:creationId xmlns:p14="http://schemas.microsoft.com/office/powerpoint/2010/main" val="240225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FE1ADB-8CC4-4C8B-B8FE-D8410F137925}"/>
              </a:ext>
            </a:extLst>
          </p:cNvPr>
          <p:cNvSpPr>
            <a:spLocks noGrp="1"/>
          </p:cNvSpPr>
          <p:nvPr>
            <p:ph type="title"/>
          </p:nvPr>
        </p:nvSpPr>
        <p:spPr/>
        <p:txBody>
          <a:bodyPr/>
          <a:lstStyle/>
          <a:p>
            <a:r>
              <a:rPr lang="en-US" dirty="0" err="1"/>
              <a:t>Ejercicio</a:t>
            </a:r>
            <a:r>
              <a:rPr lang="en-US" dirty="0"/>
              <a:t> 2</a:t>
            </a:r>
            <a:endParaRPr lang="el-GR" dirty="0"/>
          </a:p>
        </p:txBody>
      </p:sp>
      <p:pic>
        <p:nvPicPr>
          <p:cNvPr id="38" name="Imagen 37">
            <a:extLst>
              <a:ext uri="{FF2B5EF4-FFF2-40B4-BE49-F238E27FC236}">
                <a16:creationId xmlns:a16="http://schemas.microsoft.com/office/drawing/2014/main" id="{7A939AEF-C592-4EAE-9F5A-B341892554A2}"/>
              </a:ext>
            </a:extLst>
          </p:cNvPr>
          <p:cNvPicPr>
            <a:picLocks noChangeAspect="1"/>
          </p:cNvPicPr>
          <p:nvPr/>
        </p:nvPicPr>
        <p:blipFill>
          <a:blip r:embed="rId2"/>
          <a:stretch>
            <a:fillRect/>
          </a:stretch>
        </p:blipFill>
        <p:spPr>
          <a:xfrm>
            <a:off x="1471612" y="1003178"/>
            <a:ext cx="9248775" cy="4886325"/>
          </a:xfrm>
          <a:prstGeom prst="rect">
            <a:avLst/>
          </a:prstGeom>
        </p:spPr>
      </p:pic>
    </p:spTree>
    <p:extLst>
      <p:ext uri="{BB962C8B-B14F-4D97-AF65-F5344CB8AC3E}">
        <p14:creationId xmlns:p14="http://schemas.microsoft.com/office/powerpoint/2010/main" val="27441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338554"/>
          </a:xfrm>
          <a:prstGeom prst="rect">
            <a:avLst/>
          </a:prstGeom>
          <a:noFill/>
        </p:spPr>
        <p:txBody>
          <a:bodyPr wrap="square">
            <a:spAutoFit/>
          </a:bodyPr>
          <a:lstStyle/>
          <a:p>
            <a:r>
              <a:rPr lang="en-US" sz="1600" dirty="0"/>
              <a:t>Photo by </a:t>
            </a:r>
            <a:r>
              <a:rPr lang="en-US" sz="1600" dirty="0">
                <a:hlinkClick r:id="rId3"/>
              </a:rPr>
              <a:t>HalGatewood.com</a:t>
            </a:r>
            <a:r>
              <a:rPr lang="en-US" sz="1600" dirty="0"/>
              <a:t> on </a:t>
            </a:r>
            <a:r>
              <a:rPr lang="en-US" sz="1600" dirty="0" err="1">
                <a:hlinkClick r:id="rId4"/>
              </a:rPr>
              <a:t>Unsplash</a:t>
            </a:r>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err="1"/>
              <a:t>Fotos</a:t>
            </a:r>
            <a:r>
              <a:rPr lang="en-US" sz="1600" b="1" dirty="0"/>
              <a:t> </a:t>
            </a:r>
            <a:r>
              <a:rPr lang="en-US" sz="1600" b="1" dirty="0" err="1"/>
              <a:t>tomadas</a:t>
            </a:r>
            <a:r>
              <a:rPr lang="en-US" sz="1600" b="1" dirty="0"/>
              <a:t> de:</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CD57AADD-A2D5-4DFC-9DF7-A63A3EEC2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3" y="-555495"/>
            <a:ext cx="14173898" cy="7959509"/>
          </a:xfrm>
          <a:prstGeom prst="rect">
            <a:avLst/>
          </a:prstGeom>
        </p:spPr>
      </p:pic>
      <p:sp>
        <p:nvSpPr>
          <p:cNvPr id="9" name="Ορθογώνιο 8">
            <a:extLst>
              <a:ext uri="{FF2B5EF4-FFF2-40B4-BE49-F238E27FC236}">
                <a16:creationId xmlns:a16="http://schemas.microsoft.com/office/drawing/2014/main" id="{7234E4CE-73C2-4929-8371-A56F25FB864C}"/>
              </a:ext>
            </a:extLst>
          </p:cNvPr>
          <p:cNvSpPr/>
          <p:nvPr/>
        </p:nvSpPr>
        <p:spPr>
          <a:xfrm>
            <a:off x="0" y="1597585"/>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4807DF58-5947-422C-A82F-94F4B971F52A}"/>
              </a:ext>
            </a:extLst>
          </p:cNvPr>
          <p:cNvSpPr>
            <a:spLocks noGrp="1"/>
          </p:cNvSpPr>
          <p:nvPr>
            <p:ph type="title"/>
          </p:nvPr>
        </p:nvSpPr>
        <p:spPr>
          <a:xfrm>
            <a:off x="562708" y="136526"/>
            <a:ext cx="10791092" cy="866652"/>
          </a:xfrm>
        </p:spPr>
        <p:txBody>
          <a:bodyPr/>
          <a:lstStyle/>
          <a:p>
            <a:r>
              <a:rPr lang="en-US" dirty="0"/>
              <a:t>Principio de </a:t>
            </a:r>
            <a:r>
              <a:rPr lang="en-US" dirty="0" err="1"/>
              <a:t>diseño</a:t>
            </a:r>
            <a:endParaRPr lang="el-GR" dirty="0"/>
          </a:p>
        </p:txBody>
      </p:sp>
      <p:sp>
        <p:nvSpPr>
          <p:cNvPr id="10" name="Ορθογώνιο 9">
            <a:extLst>
              <a:ext uri="{FF2B5EF4-FFF2-40B4-BE49-F238E27FC236}">
                <a16:creationId xmlns:a16="http://schemas.microsoft.com/office/drawing/2014/main" id="{B37F8519-8D9A-4424-BE55-142C690FD363}"/>
              </a:ext>
            </a:extLst>
          </p:cNvPr>
          <p:cNvSpPr/>
          <p:nvPr/>
        </p:nvSpPr>
        <p:spPr>
          <a:xfrm>
            <a:off x="0" y="2253556"/>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32E6AB7B-5A4F-4478-8ED3-D6F36BBACF5C}"/>
              </a:ext>
            </a:extLst>
          </p:cNvPr>
          <p:cNvSpPr/>
          <p:nvPr/>
        </p:nvSpPr>
        <p:spPr>
          <a:xfrm>
            <a:off x="0" y="2908084"/>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76B87C34-4A40-4300-97E0-4A7089E0DBC1}"/>
              </a:ext>
            </a:extLst>
          </p:cNvPr>
          <p:cNvSpPr/>
          <p:nvPr/>
        </p:nvSpPr>
        <p:spPr>
          <a:xfrm>
            <a:off x="0" y="3562612"/>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75AFC291-CC63-4872-8FA8-14BD8FE89AD6}"/>
              </a:ext>
            </a:extLst>
          </p:cNvPr>
          <p:cNvSpPr/>
          <p:nvPr/>
        </p:nvSpPr>
        <p:spPr>
          <a:xfrm>
            <a:off x="0" y="4199451"/>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13">
            <a:extLst>
              <a:ext uri="{FF2B5EF4-FFF2-40B4-BE49-F238E27FC236}">
                <a16:creationId xmlns:a16="http://schemas.microsoft.com/office/drawing/2014/main" id="{C5FBB77F-7AA5-4202-B89B-9DDACCADC633}"/>
              </a:ext>
            </a:extLst>
          </p:cNvPr>
          <p:cNvSpPr/>
          <p:nvPr/>
        </p:nvSpPr>
        <p:spPr>
          <a:xfrm>
            <a:off x="0" y="4836290"/>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E1A0181E-B2F3-40C1-9D90-E681C45E5E6E}"/>
              </a:ext>
            </a:extLst>
          </p:cNvPr>
          <p:cNvSpPr txBox="1"/>
          <p:nvPr/>
        </p:nvSpPr>
        <p:spPr>
          <a:xfrm>
            <a:off x="562708" y="1501709"/>
            <a:ext cx="11629292" cy="3854581"/>
          </a:xfrm>
          <a:prstGeom prst="rect">
            <a:avLst/>
          </a:prstGeom>
          <a:noFill/>
        </p:spPr>
        <p:txBody>
          <a:bodyPr wrap="square">
            <a:spAutoFit/>
          </a:bodyPr>
          <a:lstStyle/>
          <a:p>
            <a:pPr algn="just">
              <a:lnSpc>
                <a:spcPct val="150000"/>
              </a:lnSpc>
              <a:spcAft>
                <a:spcPts val="800"/>
              </a:spcAft>
            </a:pPr>
            <a:r>
              <a:rPr lang="en-US" sz="2400" dirty="0" err="1">
                <a:effectLst/>
                <a:latin typeface="Verdana" panose="020B0604030504040204" pitchFamily="34" charset="0"/>
                <a:ea typeface="Calibri" panose="020F0502020204030204" pitchFamily="34" charset="0"/>
                <a:cs typeface="Times New Roman" panose="02020603050405020304" pitchFamily="18" charset="0"/>
              </a:rPr>
              <a:t>Manten</a:t>
            </a:r>
            <a:r>
              <a:rPr lang="en-US" sz="2400" dirty="0">
                <a:effectLst/>
                <a:latin typeface="Verdana" panose="020B0604030504040204" pitchFamily="34" charset="0"/>
                <a:ea typeface="Calibri" panose="020F0502020204030204" pitchFamily="34" charset="0"/>
                <a:cs typeface="Times New Roman" panose="02020603050405020304" pitchFamily="18" charset="0"/>
              </a:rPr>
              <a:t> la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interfaz</a:t>
            </a:r>
            <a:r>
              <a:rPr lang="en-US" sz="2400" dirty="0">
                <a:effectLst/>
                <a:latin typeface="Verdana" panose="020B0604030504040204" pitchFamily="34" charset="0"/>
                <a:ea typeface="Calibri" panose="020F0502020204030204" pitchFamily="34" charset="0"/>
                <a:cs typeface="Times New Roman" panose="02020603050405020304" pitchFamily="18" charset="0"/>
              </a:rPr>
              <a:t> simple</a:t>
            </a: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Sea coherente y use elementos conocidos en las interfaces de usuario</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Usa color y textura correctamente</a:t>
            </a: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Utilice la tipografía para crear jerarquía y claridad</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Asegúrese de que el programa comunique lo que está sucediendo</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Piensa en los valores por defecto</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E02D27-2B54-4E56-A948-4513847CDE1E}"/>
              </a:ext>
            </a:extLst>
          </p:cNvPr>
          <p:cNvSpPr>
            <a:spLocks noGrp="1"/>
          </p:cNvSpPr>
          <p:nvPr>
            <p:ph type="title"/>
          </p:nvPr>
        </p:nvSpPr>
        <p:spPr>
          <a:xfrm>
            <a:off x="274320" y="74112"/>
            <a:ext cx="10515600" cy="866652"/>
          </a:xfrm>
        </p:spPr>
        <p:txBody>
          <a:bodyPr/>
          <a:lstStyle/>
          <a:p>
            <a:r>
              <a:rPr lang="en-US" dirty="0" err="1"/>
              <a:t>Primeros</a:t>
            </a:r>
            <a:r>
              <a:rPr lang="en-US" dirty="0"/>
              <a:t> pasos </a:t>
            </a:r>
            <a:r>
              <a:rPr lang="en-US" dirty="0" err="1"/>
              <a:t>en</a:t>
            </a:r>
            <a:r>
              <a:rPr lang="en-US" dirty="0"/>
              <a:t> el </a:t>
            </a:r>
            <a:r>
              <a:rPr lang="en-US" dirty="0" err="1"/>
              <a:t>diseño</a:t>
            </a:r>
            <a:endParaRPr lang="el-GR" dirty="0"/>
          </a:p>
        </p:txBody>
      </p:sp>
      <p:sp>
        <p:nvSpPr>
          <p:cNvPr id="5" name="TextBox 4">
            <a:extLst>
              <a:ext uri="{FF2B5EF4-FFF2-40B4-BE49-F238E27FC236}">
                <a16:creationId xmlns:a16="http://schemas.microsoft.com/office/drawing/2014/main" id="{FD183400-5BB5-4D6C-A0D6-F6241314EC6C}"/>
              </a:ext>
            </a:extLst>
          </p:cNvPr>
          <p:cNvSpPr txBox="1"/>
          <p:nvPr/>
        </p:nvSpPr>
        <p:spPr>
          <a:xfrm>
            <a:off x="274320" y="1566140"/>
            <a:ext cx="7030720" cy="3341620"/>
          </a:xfrm>
          <a:prstGeom prst="rect">
            <a:avLst/>
          </a:prstGeom>
          <a:noFill/>
        </p:spPr>
        <p:txBody>
          <a:bodyPr wrap="square">
            <a:spAutoFit/>
          </a:bodyPr>
          <a:lstStyle/>
          <a:p>
            <a:pPr>
              <a:lnSpc>
                <a:spcPct val="150000"/>
              </a:lnSpc>
            </a:pPr>
            <a:r>
              <a:rPr lang="en-US" sz="2400" dirty="0" err="1">
                <a:latin typeface="Verdana" panose="020B0604030504040204" pitchFamily="34" charset="0"/>
                <a:ea typeface="Calibri" panose="020F0502020204030204" pitchFamily="34" charset="0"/>
                <a:cs typeface="Times New Roman" panose="02020603050405020304" pitchFamily="18" charset="0"/>
              </a:rPr>
              <a:t>A</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rranca</a:t>
            </a:r>
            <a:r>
              <a:rPr lang="en-US" sz="2400" dirty="0">
                <a:effectLst/>
                <a:latin typeface="Verdana" panose="020B0604030504040204" pitchFamily="34" charset="0"/>
                <a:ea typeface="Calibri" panose="020F0502020204030204" pitchFamily="34" charset="0"/>
                <a:cs typeface="Times New Roman" panose="02020603050405020304" pitchFamily="18" charset="0"/>
              </a:rPr>
              <a:t> B4J y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desde</a:t>
            </a:r>
            <a:r>
              <a:rPr lang="en-US" sz="2400" dirty="0">
                <a:effectLst/>
                <a:latin typeface="Verdana" panose="020B0604030504040204" pitchFamily="34" charset="0"/>
                <a:ea typeface="Calibri" panose="020F0502020204030204" pitchFamily="34" charset="0"/>
                <a:cs typeface="Times New Roman" panose="02020603050405020304" pitchFamily="18" charset="0"/>
              </a:rPr>
              <a:t> el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menú</a:t>
            </a:r>
            <a:r>
              <a:rPr lang="en-US" sz="2400" dirty="0">
                <a:effectLst/>
                <a:latin typeface="Verdana" panose="020B0604030504040204" pitchFamily="34" charset="0"/>
                <a:ea typeface="Calibri" panose="020F0502020204030204" pitchFamily="34" charset="0"/>
                <a:cs typeface="Times New Roman" panose="02020603050405020304" pitchFamily="18" charset="0"/>
              </a:rPr>
              <a:t> de </a:t>
            </a:r>
            <a:r>
              <a:rPr lang="en-US" sz="2400" b="1" dirty="0" err="1">
                <a:effectLst/>
                <a:latin typeface="Verdana" panose="020B0604030504040204" pitchFamily="34" charset="0"/>
                <a:ea typeface="Calibri" panose="020F0502020204030204" pitchFamily="34" charset="0"/>
                <a:cs typeface="Times New Roman" panose="02020603050405020304" pitchFamily="18" charset="0"/>
              </a:rPr>
              <a:t>Archivo</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elija</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Nuevo</a:t>
            </a:r>
            <a:r>
              <a:rPr lang="en-US" sz="2400" dirty="0">
                <a:effectLst/>
                <a:latin typeface="Verdana" panose="020B0604030504040204" pitchFamily="34" charset="0"/>
                <a:ea typeface="Calibri" panose="020F0502020204030204" pitchFamily="34" charset="0"/>
                <a:cs typeface="Times New Roman" panose="02020603050405020304" pitchFamily="18" charset="0"/>
              </a:rPr>
              <a:t> y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B4XPages</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Elija</a:t>
            </a:r>
            <a:r>
              <a:rPr lang="en-US" sz="2400" dirty="0">
                <a:effectLst/>
                <a:latin typeface="Verdana" panose="020B0604030504040204" pitchFamily="34" charset="0"/>
                <a:ea typeface="Calibri" panose="020F0502020204030204" pitchFamily="34" charset="0"/>
                <a:cs typeface="Times New Roman" panose="02020603050405020304" pitchFamily="18" charset="0"/>
              </a:rPr>
              <a:t> un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directorio</a:t>
            </a:r>
            <a:r>
              <a:rPr lang="en-US" sz="2400" dirty="0">
                <a:effectLst/>
                <a:latin typeface="Verdana" panose="020B0604030504040204" pitchFamily="34" charset="0"/>
                <a:ea typeface="Calibri" panose="020F0502020204030204" pitchFamily="34" charset="0"/>
                <a:cs typeface="Times New Roman" panose="02020603050405020304" pitchFamily="18" charset="0"/>
              </a:rPr>
              <a:t> y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escriba</a:t>
            </a:r>
            <a:r>
              <a:rPr lang="en-US" sz="2400" dirty="0">
                <a:effectLst/>
                <a:latin typeface="Verdana" panose="020B0604030504040204" pitchFamily="34" charset="0"/>
                <a:ea typeface="Calibri" panose="020F0502020204030204" pitchFamily="34" charset="0"/>
                <a:cs typeface="Times New Roman" panose="02020603050405020304" pitchFamily="18" charset="0"/>
              </a:rPr>
              <a:t> un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24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su</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proyecto</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Verá</a:t>
            </a:r>
            <a:r>
              <a:rPr lang="en-US" sz="2400" dirty="0">
                <a:effectLst/>
                <a:latin typeface="Verdana" panose="020B0604030504040204" pitchFamily="34" charset="0"/>
                <a:ea typeface="Calibri" panose="020F0502020204030204" pitchFamily="34" charset="0"/>
                <a:cs typeface="Times New Roman" panose="02020603050405020304" pitchFamily="18" charset="0"/>
              </a:rPr>
              <a:t> el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código</a:t>
            </a:r>
            <a:r>
              <a:rPr lang="en-US" sz="2400" dirty="0">
                <a:effectLst/>
                <a:latin typeface="Verdana" panose="020B0604030504040204" pitchFamily="34" charset="0"/>
                <a:ea typeface="Calibri" panose="020F0502020204030204" pitchFamily="34" charset="0"/>
                <a:cs typeface="Times New Roman" panose="02020603050405020304" pitchFamily="18" charset="0"/>
              </a:rPr>
              <a:t> 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continuación</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Verás</a:t>
            </a:r>
            <a:r>
              <a:rPr lang="en-US" sz="2400" dirty="0">
                <a:effectLst/>
                <a:latin typeface="Verdana" panose="020B0604030504040204" pitchFamily="34" charset="0"/>
                <a:ea typeface="Calibri" panose="020F0502020204030204" pitchFamily="34" charset="0"/>
                <a:cs typeface="Times New Roman" panose="02020603050405020304" pitchFamily="18" charset="0"/>
              </a:rPr>
              <a:t> dos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pestañas</a:t>
            </a:r>
            <a:r>
              <a:rPr lang="en-US" sz="2400" dirty="0">
                <a:effectLst/>
                <a:latin typeface="Verdana" panose="020B0604030504040204" pitchFamily="34" charset="0"/>
                <a:ea typeface="Calibri" panose="020F0502020204030204" pitchFamily="34" charset="0"/>
                <a:cs typeface="Times New Roman" panose="02020603050405020304" pitchFamily="18" charset="0"/>
              </a:rPr>
              <a:t> de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código</a:t>
            </a:r>
            <a:r>
              <a:rPr lang="en-US" sz="2400" dirty="0">
                <a:effectLst/>
                <a:latin typeface="Verdana" panose="020B0604030504040204" pitchFamily="34" charset="0"/>
                <a:ea typeface="Calibri" panose="020F0502020204030204" pitchFamily="34" charset="0"/>
                <a:cs typeface="Times New Roman" panose="02020603050405020304" pitchFamily="18" charset="0"/>
              </a:rPr>
              <a:t>, la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primera</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llamada</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Main</a:t>
            </a:r>
            <a:r>
              <a:rPr lang="en-US" sz="2400" dirty="0">
                <a:effectLst/>
                <a:latin typeface="Verdana" panose="020B0604030504040204" pitchFamily="34" charset="0"/>
                <a:ea typeface="Calibri" panose="020F0502020204030204" pitchFamily="34" charset="0"/>
                <a:cs typeface="Times New Roman" panose="02020603050405020304" pitchFamily="18" charset="0"/>
              </a:rPr>
              <a:t> y la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segunda</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B4XMainPage</a:t>
            </a:r>
            <a:endParaRPr lang="el-GR" sz="24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5605EF6-3CD3-4B34-9F9C-D09F1DEE295A}"/>
              </a:ext>
            </a:extLst>
          </p:cNvPr>
          <p:cNvSpPr txBox="1"/>
          <p:nvPr/>
        </p:nvSpPr>
        <p:spPr>
          <a:xfrm>
            <a:off x="390144" y="5291860"/>
            <a:ext cx="9663176" cy="847733"/>
          </a:xfrm>
          <a:prstGeom prst="rect">
            <a:avLst/>
          </a:prstGeom>
          <a:noFill/>
        </p:spPr>
        <p:txBody>
          <a:bodyPr wrap="square">
            <a:spAutoFit/>
          </a:bodyPr>
          <a:lstStyle/>
          <a:p>
            <a:pPr algn="just">
              <a:lnSpc>
                <a:spcPct val="107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Ahora desde el menú </a:t>
            </a:r>
            <a:r>
              <a:rPr lang="es-ES" sz="2400" b="1" dirty="0">
                <a:effectLst/>
                <a:latin typeface="Verdana" panose="020B0604030504040204" pitchFamily="34" charset="0"/>
                <a:ea typeface="Calibri" panose="020F0502020204030204" pitchFamily="34" charset="0"/>
                <a:cs typeface="Times New Roman" panose="02020603050405020304" pitchFamily="18" charset="0"/>
              </a:rPr>
              <a:t>Diseñador </a:t>
            </a:r>
            <a:r>
              <a:rPr lang="es-ES" sz="2400" dirty="0">
                <a:effectLst/>
                <a:latin typeface="Verdana" panose="020B0604030504040204" pitchFamily="34" charset="0"/>
                <a:ea typeface="Calibri" panose="020F0502020204030204" pitchFamily="34" charset="0"/>
                <a:cs typeface="Times New Roman" panose="02020603050405020304" pitchFamily="18" charset="0"/>
              </a:rPr>
              <a:t>elige </a:t>
            </a:r>
            <a:r>
              <a:rPr lang="es-ES" sz="2400" b="1" dirty="0">
                <a:effectLst/>
                <a:latin typeface="Verdana" panose="020B0604030504040204" pitchFamily="34" charset="0"/>
                <a:ea typeface="Calibri" panose="020F0502020204030204" pitchFamily="34" charset="0"/>
                <a:cs typeface="Times New Roman" panose="02020603050405020304" pitchFamily="18" charset="0"/>
              </a:rPr>
              <a:t>Abrir Diseñador Interno.</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AB5CBDBA-12CB-41FE-90A8-933ADCDFB302}"/>
              </a:ext>
            </a:extLst>
          </p:cNvPr>
          <p:cNvPicPr/>
          <p:nvPr/>
        </p:nvPicPr>
        <p:blipFill rotWithShape="1">
          <a:blip r:embed="rId2"/>
          <a:srcRect r="58796" b="51159"/>
          <a:stretch/>
        </p:blipFill>
        <p:spPr>
          <a:xfrm>
            <a:off x="7097776" y="1294666"/>
            <a:ext cx="5033263" cy="3613094"/>
          </a:xfrm>
          <a:prstGeom prst="rect">
            <a:avLst/>
          </a:prstGeom>
        </p:spPr>
      </p:pic>
    </p:spTree>
    <p:extLst>
      <p:ext uri="{BB962C8B-B14F-4D97-AF65-F5344CB8AC3E}">
        <p14:creationId xmlns:p14="http://schemas.microsoft.com/office/powerpoint/2010/main" val="231917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618DE1-8DC0-4914-9BF0-356E666B230F}"/>
              </a:ext>
            </a:extLst>
          </p:cNvPr>
          <p:cNvSpPr>
            <a:spLocks noGrp="1"/>
          </p:cNvSpPr>
          <p:nvPr>
            <p:ph type="title"/>
          </p:nvPr>
        </p:nvSpPr>
        <p:spPr/>
        <p:txBody>
          <a:bodyPr/>
          <a:lstStyle/>
          <a:p>
            <a:r>
              <a:rPr lang="en-US" dirty="0" err="1"/>
              <a:t>Diseñador</a:t>
            </a:r>
            <a:r>
              <a:rPr lang="en-US" dirty="0"/>
              <a:t> Visual</a:t>
            </a:r>
            <a:endParaRPr lang="el-GR" dirty="0"/>
          </a:p>
        </p:txBody>
      </p:sp>
      <p:pic>
        <p:nvPicPr>
          <p:cNvPr id="7" name="Imagen 6">
            <a:extLst>
              <a:ext uri="{FF2B5EF4-FFF2-40B4-BE49-F238E27FC236}">
                <a16:creationId xmlns:a16="http://schemas.microsoft.com/office/drawing/2014/main" id="{67ABEFA7-AB54-47FC-A99B-E0DFB0EF1A31}"/>
              </a:ext>
            </a:extLst>
          </p:cNvPr>
          <p:cNvPicPr/>
          <p:nvPr/>
        </p:nvPicPr>
        <p:blipFill>
          <a:blip r:embed="rId3"/>
          <a:stretch>
            <a:fillRect/>
          </a:stretch>
        </p:blipFill>
        <p:spPr>
          <a:xfrm>
            <a:off x="838200" y="1003178"/>
            <a:ext cx="10515600" cy="5117206"/>
          </a:xfrm>
          <a:prstGeom prst="rect">
            <a:avLst/>
          </a:prstGeom>
        </p:spPr>
      </p:pic>
    </p:spTree>
    <p:extLst>
      <p:ext uri="{BB962C8B-B14F-4D97-AF65-F5344CB8AC3E}">
        <p14:creationId xmlns:p14="http://schemas.microsoft.com/office/powerpoint/2010/main" val="58017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7F6A47-6DCD-4128-A36B-BF40271BBAE0}"/>
              </a:ext>
            </a:extLst>
          </p:cNvPr>
          <p:cNvSpPr>
            <a:spLocks noGrp="1"/>
          </p:cNvSpPr>
          <p:nvPr>
            <p:ph type="title"/>
          </p:nvPr>
        </p:nvSpPr>
        <p:spPr/>
        <p:txBody>
          <a:bodyPr/>
          <a:lstStyle/>
          <a:p>
            <a:r>
              <a:rPr lang="en-US" dirty="0"/>
              <a:t>Zonas del </a:t>
            </a:r>
            <a:r>
              <a:rPr lang="en-US" dirty="0" err="1"/>
              <a:t>Diseñador</a:t>
            </a:r>
            <a:endParaRPr lang="el-GR" dirty="0"/>
          </a:p>
        </p:txBody>
      </p:sp>
      <p:pic>
        <p:nvPicPr>
          <p:cNvPr id="13" name="Imagen 12">
            <a:extLst>
              <a:ext uri="{FF2B5EF4-FFF2-40B4-BE49-F238E27FC236}">
                <a16:creationId xmlns:a16="http://schemas.microsoft.com/office/drawing/2014/main" id="{9A8BE9B0-FECE-4FC5-BA2A-50F43547A277}"/>
              </a:ext>
            </a:extLst>
          </p:cNvPr>
          <p:cNvPicPr/>
          <p:nvPr/>
        </p:nvPicPr>
        <p:blipFill>
          <a:blip r:embed="rId3"/>
          <a:stretch>
            <a:fillRect/>
          </a:stretch>
        </p:blipFill>
        <p:spPr>
          <a:xfrm>
            <a:off x="1694983" y="1003178"/>
            <a:ext cx="8107385" cy="5178166"/>
          </a:xfrm>
          <a:prstGeom prst="rect">
            <a:avLst/>
          </a:prstGeom>
        </p:spPr>
      </p:pic>
      <p:sp>
        <p:nvSpPr>
          <p:cNvPr id="14" name="Rectángulo: esquinas redondeadas 13">
            <a:extLst>
              <a:ext uri="{FF2B5EF4-FFF2-40B4-BE49-F238E27FC236}">
                <a16:creationId xmlns:a16="http://schemas.microsoft.com/office/drawing/2014/main" id="{D6F730D7-1894-4DAC-916F-59B819F352D3}"/>
              </a:ext>
            </a:extLst>
          </p:cNvPr>
          <p:cNvSpPr/>
          <p:nvPr/>
        </p:nvSpPr>
        <p:spPr>
          <a:xfrm>
            <a:off x="1694982" y="1394739"/>
            <a:ext cx="2033057" cy="3248006"/>
          </a:xfrm>
          <a:prstGeom prst="roundRect">
            <a:avLst>
              <a:gd name="adj" fmla="val 69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24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Árbol de vistas</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5" name="Rectángulo: esquinas redondeadas 14">
            <a:extLst>
              <a:ext uri="{FF2B5EF4-FFF2-40B4-BE49-F238E27FC236}">
                <a16:creationId xmlns:a16="http://schemas.microsoft.com/office/drawing/2014/main" id="{09BC0C2E-5D24-4C59-ACE3-8E55FD67E1E6}"/>
              </a:ext>
            </a:extLst>
          </p:cNvPr>
          <p:cNvSpPr/>
          <p:nvPr/>
        </p:nvSpPr>
        <p:spPr>
          <a:xfrm>
            <a:off x="3739436" y="1400665"/>
            <a:ext cx="2327789" cy="3242078"/>
          </a:xfrm>
          <a:prstGeom prst="roundRect">
            <a:avLst>
              <a:gd name="adj" fmla="val 69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6000"/>
              </a:lnSpc>
              <a:spcAft>
                <a:spcPts val="800"/>
              </a:spcAft>
            </a:pPr>
            <a:endParaRPr lang="es-ES" sz="1100" dirty="0">
              <a:solidFill>
                <a:srgbClr val="FF0000"/>
              </a:solidFill>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20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Propiedades</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6" name="Rectángulo: esquinas redondeadas 15">
            <a:extLst>
              <a:ext uri="{FF2B5EF4-FFF2-40B4-BE49-F238E27FC236}">
                <a16:creationId xmlns:a16="http://schemas.microsoft.com/office/drawing/2014/main" id="{54EF8E7F-60A2-4A70-B003-BD324154C3DC}"/>
              </a:ext>
            </a:extLst>
          </p:cNvPr>
          <p:cNvSpPr/>
          <p:nvPr/>
        </p:nvSpPr>
        <p:spPr>
          <a:xfrm>
            <a:off x="6230111" y="1394737"/>
            <a:ext cx="3499803" cy="4528439"/>
          </a:xfrm>
          <a:prstGeom prst="roundRect">
            <a:avLst>
              <a:gd name="adj" fmla="val 69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l-GR"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5000"/>
              </a:lnSpc>
              <a:spcAft>
                <a:spcPts val="800"/>
              </a:spcAft>
            </a:pPr>
            <a:r>
              <a:rPr lang="el-GR"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5000"/>
              </a:lnSpc>
              <a:spcAft>
                <a:spcPts val="800"/>
              </a:spcAft>
            </a:pPr>
            <a:r>
              <a:rPr lang="el-GR"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5000"/>
              </a:lnSpc>
              <a:spcAft>
                <a:spcPts val="800"/>
              </a:spcAft>
            </a:pPr>
            <a:r>
              <a:rPr lang="el-GR"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5000"/>
              </a:lnSpc>
              <a:spcAft>
                <a:spcPts val="800"/>
              </a:spcAft>
            </a:pPr>
            <a:r>
              <a:rPr lang="es-ES" sz="24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Diseñador abstracto</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7" name="Rectángulo: esquinas redondeadas 16">
            <a:extLst>
              <a:ext uri="{FF2B5EF4-FFF2-40B4-BE49-F238E27FC236}">
                <a16:creationId xmlns:a16="http://schemas.microsoft.com/office/drawing/2014/main" id="{EED99508-94C7-43FA-B806-0A3314B90445}"/>
              </a:ext>
            </a:extLst>
          </p:cNvPr>
          <p:cNvSpPr/>
          <p:nvPr/>
        </p:nvSpPr>
        <p:spPr>
          <a:xfrm>
            <a:off x="1725068" y="4642744"/>
            <a:ext cx="4342157" cy="1280433"/>
          </a:xfrm>
          <a:prstGeom prst="roundRect">
            <a:avLst>
              <a:gd name="adj" fmla="val 69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ES" sz="11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24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Código (scripts)</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2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8891B3-AF37-46DE-8119-26936F5A9515}"/>
              </a:ext>
            </a:extLst>
          </p:cNvPr>
          <p:cNvSpPr>
            <a:spLocks noGrp="1"/>
          </p:cNvSpPr>
          <p:nvPr>
            <p:ph type="title"/>
          </p:nvPr>
        </p:nvSpPr>
        <p:spPr/>
        <p:txBody>
          <a:bodyPr/>
          <a:lstStyle/>
          <a:p>
            <a:r>
              <a:rPr lang="en-US" dirty="0"/>
              <a:t>El Árbol de Vistas</a:t>
            </a:r>
            <a:endParaRPr lang="el-GR" dirty="0"/>
          </a:p>
        </p:txBody>
      </p:sp>
      <p:pic>
        <p:nvPicPr>
          <p:cNvPr id="7" name="Γραφικό 252">
            <a:extLst>
              <a:ext uri="{FF2B5EF4-FFF2-40B4-BE49-F238E27FC236}">
                <a16:creationId xmlns:a16="http://schemas.microsoft.com/office/drawing/2014/main" id="{EE6332BA-BC8F-4B64-9E40-B89D0FA25115}"/>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3968" y="1647092"/>
            <a:ext cx="7584832" cy="3656428"/>
          </a:xfrm>
          <a:prstGeom prst="rect">
            <a:avLst/>
          </a:prstGeom>
        </p:spPr>
      </p:pic>
    </p:spTree>
    <p:extLst>
      <p:ext uri="{BB962C8B-B14F-4D97-AF65-F5344CB8AC3E}">
        <p14:creationId xmlns:p14="http://schemas.microsoft.com/office/powerpoint/2010/main" val="5937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B1A7C6A-6BF0-4A44-93B6-55FCB454F073}"/>
              </a:ext>
            </a:extLst>
          </p:cNvPr>
          <p:cNvSpPr>
            <a:spLocks noGrp="1"/>
          </p:cNvSpPr>
          <p:nvPr>
            <p:ph type="title"/>
          </p:nvPr>
        </p:nvSpPr>
        <p:spPr>
          <a:xfrm>
            <a:off x="518160" y="136526"/>
            <a:ext cx="10835640" cy="866652"/>
          </a:xfrm>
        </p:spPr>
        <p:txBody>
          <a:bodyPr>
            <a:normAutofit/>
          </a:bodyPr>
          <a:lstStyle/>
          <a:p>
            <a:r>
              <a:rPr lang="en-US" dirty="0" err="1"/>
              <a:t>Propiedades</a:t>
            </a:r>
            <a:endParaRPr lang="el-GR" dirty="0"/>
          </a:p>
        </p:txBody>
      </p:sp>
      <p:graphicFrame>
        <p:nvGraphicFramePr>
          <p:cNvPr id="4" name="Πίνακας 3">
            <a:extLst>
              <a:ext uri="{FF2B5EF4-FFF2-40B4-BE49-F238E27FC236}">
                <a16:creationId xmlns:a16="http://schemas.microsoft.com/office/drawing/2014/main" id="{4E6F4BAA-6911-442C-8AB9-464F0C9A0026}"/>
              </a:ext>
            </a:extLst>
          </p:cNvPr>
          <p:cNvGraphicFramePr>
            <a:graphicFrameLocks noGrp="1"/>
          </p:cNvGraphicFramePr>
          <p:nvPr>
            <p:extLst>
              <p:ext uri="{D42A27DB-BD31-4B8C-83A1-F6EECF244321}">
                <p14:modId xmlns:p14="http://schemas.microsoft.com/office/powerpoint/2010/main" val="3606799982"/>
              </p:ext>
            </p:extLst>
          </p:nvPr>
        </p:nvGraphicFramePr>
        <p:xfrm>
          <a:off x="518160" y="2142746"/>
          <a:ext cx="5714999" cy="2941320"/>
        </p:xfrm>
        <a:graphic>
          <a:graphicData uri="http://schemas.openxmlformats.org/drawingml/2006/table">
            <a:tbl>
              <a:tblPr firstRow="1" firstCol="1" bandRow="1">
                <a:tableStyleId>{5C22544A-7EE6-4342-B048-85BDC9FD1C3A}</a:tableStyleId>
              </a:tblPr>
              <a:tblGrid>
                <a:gridCol w="1904311">
                  <a:extLst>
                    <a:ext uri="{9D8B030D-6E8A-4147-A177-3AD203B41FA5}">
                      <a16:colId xmlns:a16="http://schemas.microsoft.com/office/drawing/2014/main" val="2098279050"/>
                    </a:ext>
                  </a:extLst>
                </a:gridCol>
                <a:gridCol w="1905344">
                  <a:extLst>
                    <a:ext uri="{9D8B030D-6E8A-4147-A177-3AD203B41FA5}">
                      <a16:colId xmlns:a16="http://schemas.microsoft.com/office/drawing/2014/main" val="170326253"/>
                    </a:ext>
                  </a:extLst>
                </a:gridCol>
                <a:gridCol w="1905344">
                  <a:extLst>
                    <a:ext uri="{9D8B030D-6E8A-4147-A177-3AD203B41FA5}">
                      <a16:colId xmlns:a16="http://schemas.microsoft.com/office/drawing/2014/main" val="68834058"/>
                    </a:ext>
                  </a:extLst>
                </a:gridCol>
              </a:tblGrid>
              <a:tr h="490220">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Tipo</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Prefijo</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Ejemplo</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81047"/>
                  </a:ext>
                </a:extLst>
              </a:tr>
              <a:tr h="49022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Label</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Calibri" panose="020F0502020204030204" pitchFamily="34" charset="0"/>
                          <a:cs typeface="Times New Roman" panose="02020603050405020304" pitchFamily="18" charset="0"/>
                        </a:rPr>
                        <a:t>lblNombre</a:t>
                      </a:r>
                      <a:endParaRPr lang="es-ES"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114151"/>
                  </a:ext>
                </a:extLst>
              </a:tr>
              <a:tr h="49022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Button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Calibri" panose="020F0502020204030204" pitchFamily="34" charset="0"/>
                          <a:cs typeface="Times New Roman" panose="02020603050405020304" pitchFamily="18" charset="0"/>
                        </a:rPr>
                        <a:t>btnGuardar</a:t>
                      </a:r>
                      <a:endParaRPr lang="es-ES"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734672"/>
                  </a:ext>
                </a:extLst>
              </a:tr>
              <a:tr h="49022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TextField</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Calibri" panose="020F0502020204030204" pitchFamily="34" charset="0"/>
                          <a:cs typeface="Times New Roman" panose="02020603050405020304" pitchFamily="18" charset="0"/>
                        </a:rPr>
                        <a:t>txtEdad</a:t>
                      </a:r>
                      <a:endParaRPr lang="es-ES"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201614"/>
                  </a:ext>
                </a:extLst>
              </a:tr>
              <a:tr h="49022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Spinner </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Calibri" panose="020F0502020204030204" pitchFamily="34" charset="0"/>
                          <a:cs typeface="Times New Roman" panose="02020603050405020304" pitchFamily="18" charset="0"/>
                        </a:rPr>
                        <a:t>spnAños</a:t>
                      </a:r>
                      <a:endParaRPr lang="es-ES"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363589"/>
                  </a:ext>
                </a:extLst>
              </a:tr>
              <a:tr h="490220">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Pane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a:effectLst/>
                          <a:latin typeface="Verdana" panose="020B0604030504040204" pitchFamily="34" charset="0"/>
                          <a:ea typeface="Calibri" panose="020F0502020204030204" pitchFamily="34" charset="0"/>
                          <a:cs typeface="Times New Roman" panose="02020603050405020304" pitchFamily="18" charset="0"/>
                        </a:rPr>
                        <a:t>pnLínea1</a:t>
                      </a:r>
                      <a:endParaRPr lang="es-ES" sz="3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682224"/>
                  </a:ext>
                </a:extLst>
              </a:tr>
            </a:tbl>
          </a:graphicData>
        </a:graphic>
      </p:graphicFrame>
      <p:pic>
        <p:nvPicPr>
          <p:cNvPr id="6" name="Imagen 5">
            <a:extLst>
              <a:ext uri="{FF2B5EF4-FFF2-40B4-BE49-F238E27FC236}">
                <a16:creationId xmlns:a16="http://schemas.microsoft.com/office/drawing/2014/main" id="{A8EA6190-E33E-46B9-9FAB-832C1A68B633}"/>
              </a:ext>
            </a:extLst>
          </p:cNvPr>
          <p:cNvPicPr>
            <a:picLocks noChangeAspect="1"/>
          </p:cNvPicPr>
          <p:nvPr/>
        </p:nvPicPr>
        <p:blipFill>
          <a:blip r:embed="rId3"/>
          <a:stretch>
            <a:fillRect/>
          </a:stretch>
        </p:blipFill>
        <p:spPr>
          <a:xfrm>
            <a:off x="7175563" y="368781"/>
            <a:ext cx="4053269" cy="5790384"/>
          </a:xfrm>
          <a:prstGeom prst="rect">
            <a:avLst/>
          </a:prstGeom>
        </p:spPr>
      </p:pic>
    </p:spTree>
    <p:extLst>
      <p:ext uri="{BB962C8B-B14F-4D97-AF65-F5344CB8AC3E}">
        <p14:creationId xmlns:p14="http://schemas.microsoft.com/office/powerpoint/2010/main" val="251864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C603A0A-7D27-4B3A-BF0C-7CF21C608A56}"/>
              </a:ext>
            </a:extLst>
          </p:cNvPr>
          <p:cNvSpPr>
            <a:spLocks noGrp="1"/>
          </p:cNvSpPr>
          <p:nvPr>
            <p:ph type="title"/>
          </p:nvPr>
        </p:nvSpPr>
        <p:spPr/>
        <p:txBody>
          <a:bodyPr>
            <a:normAutofit/>
          </a:bodyPr>
          <a:lstStyle/>
          <a:p>
            <a:r>
              <a:rPr lang="en-US" dirty="0" err="1"/>
              <a:t>Diseñador</a:t>
            </a:r>
            <a:r>
              <a:rPr lang="en-US" dirty="0"/>
              <a:t> </a:t>
            </a:r>
            <a:r>
              <a:rPr lang="en-US" dirty="0" err="1"/>
              <a:t>Abstracto</a:t>
            </a:r>
            <a:endParaRPr lang="el-GR" dirty="0"/>
          </a:p>
        </p:txBody>
      </p:sp>
      <p:sp>
        <p:nvSpPr>
          <p:cNvPr id="4" name="TextBox 3">
            <a:extLst>
              <a:ext uri="{FF2B5EF4-FFF2-40B4-BE49-F238E27FC236}">
                <a16:creationId xmlns:a16="http://schemas.microsoft.com/office/drawing/2014/main" id="{87CF4FFE-1EEF-4456-81C0-C934BC95D106}"/>
              </a:ext>
            </a:extLst>
          </p:cNvPr>
          <p:cNvSpPr txBox="1"/>
          <p:nvPr/>
        </p:nvSpPr>
        <p:spPr>
          <a:xfrm>
            <a:off x="1071182" y="2609961"/>
            <a:ext cx="4968240" cy="1638077"/>
          </a:xfrm>
          <a:prstGeom prst="rect">
            <a:avLst/>
          </a:prstGeom>
          <a:noFill/>
        </p:spPr>
        <p:txBody>
          <a:bodyPr wrap="square">
            <a:spAutoFit/>
          </a:bodyPr>
          <a:lstStyle/>
          <a:p>
            <a:pPr algn="just">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El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Diseñador</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Abstracto</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permite</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seleccionar</a:t>
            </a:r>
            <a:r>
              <a:rPr lang="en-US" sz="2400" dirty="0">
                <a:effectLst/>
                <a:latin typeface="Verdana" panose="020B0604030504040204" pitchFamily="34" charset="0"/>
                <a:ea typeface="Calibri" panose="020F0502020204030204" pitchFamily="34" charset="0"/>
                <a:cs typeface="Times New Roman" panose="02020603050405020304" pitchFamily="18" charset="0"/>
              </a:rPr>
              <a:t> la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posición</a:t>
            </a:r>
            <a:r>
              <a:rPr lang="en-US" sz="2400" dirty="0">
                <a:effectLst/>
                <a:latin typeface="Verdana" panose="020B0604030504040204" pitchFamily="34" charset="0"/>
                <a:ea typeface="Calibri" panose="020F0502020204030204" pitchFamily="34" charset="0"/>
                <a:cs typeface="Times New Roman" panose="02020603050405020304" pitchFamily="18" charset="0"/>
              </a:rPr>
              <a:t> y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cambiar</a:t>
            </a:r>
            <a:r>
              <a:rPr lang="en-US" sz="2400" dirty="0">
                <a:effectLst/>
                <a:latin typeface="Verdana" panose="020B0604030504040204" pitchFamily="34" charset="0"/>
                <a:ea typeface="Calibri" panose="020F0502020204030204" pitchFamily="34" charset="0"/>
                <a:cs typeface="Times New Roman" panose="02020603050405020304" pitchFamily="18" charset="0"/>
              </a:rPr>
              <a:t> el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tamaño</a:t>
            </a:r>
            <a:r>
              <a:rPr lang="en-US" sz="2400" dirty="0">
                <a:effectLst/>
                <a:latin typeface="Verdana" panose="020B0604030504040204" pitchFamily="34" charset="0"/>
                <a:ea typeface="Calibri" panose="020F0502020204030204" pitchFamily="34" charset="0"/>
                <a:cs typeface="Times New Roman" panose="02020603050405020304" pitchFamily="18" charset="0"/>
              </a:rPr>
              <a:t> de las Views (vistas).</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9ECE1016-8124-4096-94D8-A3CCC63570BF}"/>
              </a:ext>
            </a:extLst>
          </p:cNvPr>
          <p:cNvPicPr>
            <a:picLocks noChangeAspect="1"/>
          </p:cNvPicPr>
          <p:nvPr/>
        </p:nvPicPr>
        <p:blipFill>
          <a:blip r:embed="rId3"/>
          <a:stretch>
            <a:fillRect/>
          </a:stretch>
        </p:blipFill>
        <p:spPr>
          <a:xfrm>
            <a:off x="6996493" y="604836"/>
            <a:ext cx="4124325" cy="5648325"/>
          </a:xfrm>
          <a:prstGeom prst="rect">
            <a:avLst/>
          </a:prstGeom>
        </p:spPr>
      </p:pic>
    </p:spTree>
    <p:extLst>
      <p:ext uri="{BB962C8B-B14F-4D97-AF65-F5344CB8AC3E}">
        <p14:creationId xmlns:p14="http://schemas.microsoft.com/office/powerpoint/2010/main" val="28824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1523</Words>
  <Application>Microsoft Office PowerPoint</Application>
  <PresentationFormat>Panorámica</PresentationFormat>
  <Paragraphs>197</Paragraphs>
  <Slides>22</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Courier New</vt:lpstr>
      <vt:lpstr>Symbol</vt:lpstr>
      <vt:lpstr>Verdana</vt:lpstr>
      <vt:lpstr>Θέμα του Office</vt:lpstr>
      <vt:lpstr>Programando con B4X</vt:lpstr>
      <vt:lpstr>Hoy aprenderás</vt:lpstr>
      <vt:lpstr>Principio de diseño</vt:lpstr>
      <vt:lpstr>Primeros pasos en el diseño</vt:lpstr>
      <vt:lpstr>Diseñador Visual</vt:lpstr>
      <vt:lpstr>Zonas del Diseñador</vt:lpstr>
      <vt:lpstr>El Árbol de Vistas</vt:lpstr>
      <vt:lpstr>Propiedades</vt:lpstr>
      <vt:lpstr>Diseñador Abstracto</vt:lpstr>
      <vt:lpstr>Ejemplo</vt:lpstr>
      <vt:lpstr>Ejemplo - Decide el tamaño de la ventana del programa</vt:lpstr>
      <vt:lpstr>Ejemplo – Fijar una variante adecuada</vt:lpstr>
      <vt:lpstr>Ejemplo – Diseñar un esquema de la interfaz</vt:lpstr>
      <vt:lpstr>Crear las vistas - Etiquetas</vt:lpstr>
      <vt:lpstr>Insertar un campo de texto (Text Field)</vt:lpstr>
      <vt:lpstr>Botones</vt:lpstr>
      <vt:lpstr>Salvar - Salvar- Salvar</vt:lpstr>
      <vt:lpstr>Insertar un panel (Pane)</vt:lpstr>
      <vt:lpstr>Descanso</vt:lpstr>
      <vt:lpstr>Ejercicio 1</vt:lpstr>
      <vt:lpstr>Ejercicio 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José M. López</cp:lastModifiedBy>
  <cp:revision>220</cp:revision>
  <dcterms:created xsi:type="dcterms:W3CDTF">2021-01-19T13:00:32Z</dcterms:created>
  <dcterms:modified xsi:type="dcterms:W3CDTF">2021-03-09T11:28:50Z</dcterms:modified>
</cp:coreProperties>
</file>