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5" r:id="rId4"/>
    <p:sldId id="277" r:id="rId5"/>
    <p:sldId id="278" r:id="rId6"/>
    <p:sldId id="263" r:id="rId7"/>
    <p:sldId id="279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62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acher1" initials="t" lastIdx="2" clrIdx="0">
    <p:extLst>
      <p:ext uri="{19B8F6BF-5375-455C-9EA6-DF929625EA0E}">
        <p15:presenceInfo xmlns:p15="http://schemas.microsoft.com/office/powerpoint/2012/main" userId="teach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900"/>
    <a:srgbClr val="ED7D31"/>
    <a:srgbClr val="F8A82E"/>
    <a:srgbClr val="3297C3"/>
    <a:srgbClr val="4AB5D9"/>
    <a:srgbClr val="81D1EC"/>
    <a:srgbClr val="FD9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66901" autoAdjust="0"/>
  </p:normalViewPr>
  <p:slideViewPr>
    <p:cSldViewPr snapToGrid="0">
      <p:cViewPr varScale="1">
        <p:scale>
          <a:sx n="76" d="100"/>
          <a:sy n="76" d="100"/>
        </p:scale>
        <p:origin x="13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5FC8E3-511B-49FC-BE7A-222E345CC1A8}">
      <dgm:prSet/>
      <dgm:spPr/>
      <dgm:t>
        <a:bodyPr/>
        <a:lstStyle/>
        <a:p>
          <a:r>
            <a:rPr lang="en-US" dirty="0" err="1"/>
            <a:t>Qué</a:t>
          </a:r>
          <a:r>
            <a:rPr lang="en-US" dirty="0"/>
            <a:t> es una </a:t>
          </a:r>
          <a:r>
            <a:rPr lang="en-US" dirty="0" err="1"/>
            <a:t>biblioteca</a:t>
          </a:r>
          <a:endParaRPr lang="el-GR" dirty="0"/>
        </a:p>
      </dgm:t>
    </dgm:pt>
    <dgm:pt modelId="{ED6049B6-F2A8-4BD2-A8EF-FC1B7D6C9BCB}" type="parTrans" cxnId="{CEC063C3-80AF-4A60-80C4-AA7997F47D13}">
      <dgm:prSet/>
      <dgm:spPr/>
      <dgm:t>
        <a:bodyPr/>
        <a:lstStyle/>
        <a:p>
          <a:endParaRPr lang="el-GR"/>
        </a:p>
      </dgm:t>
    </dgm:pt>
    <dgm:pt modelId="{30477B69-2F94-4910-B445-245EB5E581C2}" type="sibTrans" cxnId="{CEC063C3-80AF-4A60-80C4-AA7997F47D13}">
      <dgm:prSet/>
      <dgm:spPr/>
      <dgm:t>
        <a:bodyPr/>
        <a:lstStyle/>
        <a:p>
          <a:endParaRPr lang="el-GR"/>
        </a:p>
      </dgm:t>
    </dgm:pt>
    <dgm:pt modelId="{CDAC6E3C-8215-47DC-BF57-5F3658986F3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err="1"/>
            <a:t>Biblioteca</a:t>
          </a:r>
          <a:r>
            <a:rPr lang="en-US" dirty="0"/>
            <a:t> XUI</a:t>
          </a:r>
          <a:endParaRPr lang="el-GR" dirty="0"/>
        </a:p>
      </dgm:t>
    </dgm:pt>
    <dgm:pt modelId="{D8B4EF42-6D08-44D8-B138-3CFDA7153ADA}" type="parTrans" cxnId="{4D71B4E9-8E47-4248-BF9D-B86920070544}">
      <dgm:prSet/>
      <dgm:spPr/>
      <dgm:t>
        <a:bodyPr/>
        <a:lstStyle/>
        <a:p>
          <a:endParaRPr lang="el-GR"/>
        </a:p>
      </dgm:t>
    </dgm:pt>
    <dgm:pt modelId="{6BD1BD01-CCA6-4C07-B34E-A5C61399D300}" type="sibTrans" cxnId="{4D71B4E9-8E47-4248-BF9D-B86920070544}">
      <dgm:prSet/>
      <dgm:spPr/>
      <dgm:t>
        <a:bodyPr/>
        <a:lstStyle/>
        <a:p>
          <a:endParaRPr lang="el-GR"/>
        </a:p>
      </dgm:t>
    </dgm:pt>
    <dgm:pt modelId="{F0415FF6-DECB-4345-B580-17B0852C851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 err="1"/>
            <a:t>Dialogos</a:t>
          </a:r>
          <a:endParaRPr lang="el-GR" dirty="0"/>
        </a:p>
      </dgm:t>
    </dgm:pt>
    <dgm:pt modelId="{64028002-2DD1-4F36-AA89-93216574D9A1}" type="parTrans" cxnId="{FBEC389F-7500-4656-A38E-D4B208C849FF}">
      <dgm:prSet/>
      <dgm:spPr/>
      <dgm:t>
        <a:bodyPr/>
        <a:lstStyle/>
        <a:p>
          <a:endParaRPr lang="el-GR"/>
        </a:p>
      </dgm:t>
    </dgm:pt>
    <dgm:pt modelId="{C06B2F37-A7D2-4F7C-8646-08562100193B}" type="sibTrans" cxnId="{FBEC389F-7500-4656-A38E-D4B208C849FF}">
      <dgm:prSet/>
      <dgm:spPr/>
      <dgm:t>
        <a:bodyPr/>
        <a:lstStyle/>
        <a:p>
          <a:endParaRPr lang="el-GR"/>
        </a:p>
      </dgm:t>
    </dgm:pt>
    <dgm:pt modelId="{77C33960-C419-4D7E-BDEE-17970B0AC261}">
      <dgm:prSet/>
      <dgm:spPr/>
      <dgm:t>
        <a:bodyPr/>
        <a:lstStyle/>
        <a:p>
          <a:r>
            <a:rPr lang="en-US" dirty="0"/>
            <a:t>Plantilla</a:t>
          </a:r>
          <a:endParaRPr lang="el-GR" dirty="0"/>
        </a:p>
      </dgm:t>
    </dgm:pt>
    <dgm:pt modelId="{21D1F7C7-A2EB-4BCC-B368-AC8897BB8B88}" type="parTrans" cxnId="{ECCA7AE9-08E6-40E3-887E-8ECAD1F2063F}">
      <dgm:prSet/>
      <dgm:spPr/>
      <dgm:t>
        <a:bodyPr/>
        <a:lstStyle/>
        <a:p>
          <a:endParaRPr lang="el-GR"/>
        </a:p>
      </dgm:t>
    </dgm:pt>
    <dgm:pt modelId="{9DB9F421-7A1B-4D98-B40D-1A785B2E7CCC}" type="sibTrans" cxnId="{ECCA7AE9-08E6-40E3-887E-8ECAD1F2063F}">
      <dgm:prSet/>
      <dgm:spPr/>
      <dgm:t>
        <a:bodyPr/>
        <a:lstStyle/>
        <a:p>
          <a:endParaRPr lang="el-GR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364C55E3-DD9E-4BF9-BEEA-BB801630D954}" type="pres">
      <dgm:prSet presAssocID="{C95FC8E3-511B-49FC-BE7A-222E345CC1A8}" presName="node" presStyleLbl="node1" presStyleIdx="0" presStyleCnt="4">
        <dgm:presLayoutVars>
          <dgm:bulletEnabled val="1"/>
        </dgm:presLayoutVars>
      </dgm:prSet>
      <dgm:spPr/>
    </dgm:pt>
    <dgm:pt modelId="{C0625738-4AF0-45AC-A424-543BE0921C4F}" type="pres">
      <dgm:prSet presAssocID="{30477B69-2F94-4910-B445-245EB5E581C2}" presName="sibTrans" presStyleCnt="0"/>
      <dgm:spPr/>
    </dgm:pt>
    <dgm:pt modelId="{C76A4B29-AF86-43EE-A323-CB17E7C886ED}" type="pres">
      <dgm:prSet presAssocID="{CDAC6E3C-8215-47DC-BF57-5F3658986F37}" presName="node" presStyleLbl="node1" presStyleIdx="1" presStyleCnt="4">
        <dgm:presLayoutVars>
          <dgm:bulletEnabled val="1"/>
        </dgm:presLayoutVars>
      </dgm:prSet>
      <dgm:spPr/>
    </dgm:pt>
    <dgm:pt modelId="{8BFB488D-B20E-4A85-A7B6-530DADC7D723}" type="pres">
      <dgm:prSet presAssocID="{6BD1BD01-CCA6-4C07-B34E-A5C61399D300}" presName="sibTrans" presStyleCnt="0"/>
      <dgm:spPr/>
    </dgm:pt>
    <dgm:pt modelId="{94B64192-441B-4BFF-8B86-309CBED8F3EF}" type="pres">
      <dgm:prSet presAssocID="{F0415FF6-DECB-4345-B580-17B0852C8511}" presName="node" presStyleLbl="node1" presStyleIdx="2" presStyleCnt="4">
        <dgm:presLayoutVars>
          <dgm:bulletEnabled val="1"/>
        </dgm:presLayoutVars>
      </dgm:prSet>
      <dgm:spPr/>
    </dgm:pt>
    <dgm:pt modelId="{8BEBA6F9-9B70-4AF2-A987-A3155CECA217}" type="pres">
      <dgm:prSet presAssocID="{C06B2F37-A7D2-4F7C-8646-08562100193B}" presName="sibTrans" presStyleCnt="0"/>
      <dgm:spPr/>
    </dgm:pt>
    <dgm:pt modelId="{703586B6-00F0-4E89-A529-197774A9A51E}" type="pres">
      <dgm:prSet presAssocID="{77C33960-C419-4D7E-BDEE-17970B0AC261}" presName="node" presStyleLbl="node1" presStyleIdx="3" presStyleCnt="4">
        <dgm:presLayoutVars>
          <dgm:bulletEnabled val="1"/>
        </dgm:presLayoutVars>
      </dgm:prSet>
      <dgm:spPr/>
    </dgm:pt>
  </dgm:ptLst>
  <dgm:cxnLst>
    <dgm:cxn modelId="{92D2CC1F-94BE-4E0A-BBAF-EA26198B797B}" type="presOf" srcId="{77C33960-C419-4D7E-BDEE-17970B0AC261}" destId="{703586B6-00F0-4E89-A529-197774A9A51E}" srcOrd="0" destOrd="0" presId="urn:microsoft.com/office/officeart/2005/8/layout/default"/>
    <dgm:cxn modelId="{0088C625-76A7-43CC-97B1-65CCF3820E7D}" type="presOf" srcId="{C95FC8E3-511B-49FC-BE7A-222E345CC1A8}" destId="{364C55E3-DD9E-4BF9-BEEA-BB801630D954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478DE54B-2FD4-4517-9B99-0318A977AE2E}" type="presOf" srcId="{CDAC6E3C-8215-47DC-BF57-5F3658986F37}" destId="{C76A4B29-AF86-43EE-A323-CB17E7C886ED}" srcOrd="0" destOrd="0" presId="urn:microsoft.com/office/officeart/2005/8/layout/default"/>
    <dgm:cxn modelId="{38E8FF5A-2463-4952-BC5F-FB0E9D17EE99}" type="presOf" srcId="{F0415FF6-DECB-4345-B580-17B0852C8511}" destId="{94B64192-441B-4BFF-8B86-309CBED8F3EF}" srcOrd="0" destOrd="0" presId="urn:microsoft.com/office/officeart/2005/8/layout/default"/>
    <dgm:cxn modelId="{FBEC389F-7500-4656-A38E-D4B208C849FF}" srcId="{0C401041-E03C-4661-9607-908B0A03F6F5}" destId="{F0415FF6-DECB-4345-B580-17B0852C8511}" srcOrd="2" destOrd="0" parTransId="{64028002-2DD1-4F36-AA89-93216574D9A1}" sibTransId="{C06B2F37-A7D2-4F7C-8646-08562100193B}"/>
    <dgm:cxn modelId="{CEC063C3-80AF-4A60-80C4-AA7997F47D13}" srcId="{0C401041-E03C-4661-9607-908B0A03F6F5}" destId="{C95FC8E3-511B-49FC-BE7A-222E345CC1A8}" srcOrd="0" destOrd="0" parTransId="{ED6049B6-F2A8-4BD2-A8EF-FC1B7D6C9BCB}" sibTransId="{30477B69-2F94-4910-B445-245EB5E581C2}"/>
    <dgm:cxn modelId="{ECCA7AE9-08E6-40E3-887E-8ECAD1F2063F}" srcId="{0C401041-E03C-4661-9607-908B0A03F6F5}" destId="{77C33960-C419-4D7E-BDEE-17970B0AC261}" srcOrd="3" destOrd="0" parTransId="{21D1F7C7-A2EB-4BCC-B368-AC8897BB8B88}" sibTransId="{9DB9F421-7A1B-4D98-B40D-1A785B2E7CCC}"/>
    <dgm:cxn modelId="{4D71B4E9-8E47-4248-BF9D-B86920070544}" srcId="{0C401041-E03C-4661-9607-908B0A03F6F5}" destId="{CDAC6E3C-8215-47DC-BF57-5F3658986F37}" srcOrd="1" destOrd="0" parTransId="{D8B4EF42-6D08-44D8-B138-3CFDA7153ADA}" sibTransId="{6BD1BD01-CCA6-4C07-B34E-A5C61399D300}"/>
    <dgm:cxn modelId="{1D567298-238E-4FA6-B609-5E6FFD982FE8}" type="presParOf" srcId="{19028724-D1E1-4614-8076-49D4BC137DEF}" destId="{364C55E3-DD9E-4BF9-BEEA-BB801630D954}" srcOrd="0" destOrd="0" presId="urn:microsoft.com/office/officeart/2005/8/layout/default"/>
    <dgm:cxn modelId="{87F0D0AE-EAF1-416E-8698-2D48265D7803}" type="presParOf" srcId="{19028724-D1E1-4614-8076-49D4BC137DEF}" destId="{C0625738-4AF0-45AC-A424-543BE0921C4F}" srcOrd="1" destOrd="0" presId="urn:microsoft.com/office/officeart/2005/8/layout/default"/>
    <dgm:cxn modelId="{25834E62-0339-44F1-ACDB-39249165C54B}" type="presParOf" srcId="{19028724-D1E1-4614-8076-49D4BC137DEF}" destId="{C76A4B29-AF86-43EE-A323-CB17E7C886ED}" srcOrd="2" destOrd="0" presId="urn:microsoft.com/office/officeart/2005/8/layout/default"/>
    <dgm:cxn modelId="{BA0E1057-E3DF-42C3-9D04-ADB036377270}" type="presParOf" srcId="{19028724-D1E1-4614-8076-49D4BC137DEF}" destId="{8BFB488D-B20E-4A85-A7B6-530DADC7D723}" srcOrd="3" destOrd="0" presId="urn:microsoft.com/office/officeart/2005/8/layout/default"/>
    <dgm:cxn modelId="{48FDB438-02B8-471B-8554-20FDA8EAEF59}" type="presParOf" srcId="{19028724-D1E1-4614-8076-49D4BC137DEF}" destId="{94B64192-441B-4BFF-8B86-309CBED8F3EF}" srcOrd="4" destOrd="0" presId="urn:microsoft.com/office/officeart/2005/8/layout/default"/>
    <dgm:cxn modelId="{E93E1BB8-20E8-4B5F-944A-FB078FB698FC}" type="presParOf" srcId="{19028724-D1E1-4614-8076-49D4BC137DEF}" destId="{8BEBA6F9-9B70-4AF2-A987-A3155CECA217}" srcOrd="5" destOrd="0" presId="urn:microsoft.com/office/officeart/2005/8/layout/default"/>
    <dgm:cxn modelId="{2273781B-4038-43A7-AC89-701992E84B45}" type="presParOf" srcId="{19028724-D1E1-4614-8076-49D4BC137DEF}" destId="{703586B6-00F0-4E89-A529-197774A9A5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19281-A2D7-4CBD-957A-4DC8AE497FC0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14A2ECBC-24E9-4152-B2B7-E3F50976D07F}">
      <dgm:prSet phldrT="[Κείμενο]"/>
      <dgm:spPr/>
      <dgm:t>
        <a:bodyPr/>
        <a:lstStyle/>
        <a:p>
          <a:r>
            <a:rPr lang="en-US"/>
            <a:t>Crear un Formulario en el Diseñador</a:t>
          </a:r>
          <a:endParaRPr lang="el-GR"/>
        </a:p>
      </dgm:t>
    </dgm:pt>
    <dgm:pt modelId="{DAB0E7AE-E7D5-4635-8E25-F36EF75182E9}" type="parTrans" cxnId="{A4C667F6-D920-4D8E-90FD-87798F1E7B5C}">
      <dgm:prSet/>
      <dgm:spPr/>
      <dgm:t>
        <a:bodyPr/>
        <a:lstStyle/>
        <a:p>
          <a:endParaRPr lang="el-GR"/>
        </a:p>
      </dgm:t>
    </dgm:pt>
    <dgm:pt modelId="{AD12A65B-3EBF-4CA9-B17F-BE69EE0165DA}" type="sibTrans" cxnId="{A4C667F6-D920-4D8E-90FD-87798F1E7B5C}">
      <dgm:prSet/>
      <dgm:spPr/>
      <dgm:t>
        <a:bodyPr/>
        <a:lstStyle/>
        <a:p>
          <a:endParaRPr lang="el-GR"/>
        </a:p>
      </dgm:t>
    </dgm:pt>
    <dgm:pt modelId="{077A64FD-19D0-4540-A722-750E284DF288}">
      <dgm:prSet phldrT="[Κείμενο]"/>
      <dgm:spPr/>
      <dgm:t>
        <a:bodyPr/>
        <a:lstStyle/>
        <a:p>
          <a:r>
            <a:rPr lang="en-US"/>
            <a:t>En el código: crear un Pane y su tamaño</a:t>
          </a:r>
          <a:endParaRPr lang="el-GR"/>
        </a:p>
      </dgm:t>
    </dgm:pt>
    <dgm:pt modelId="{DABDF840-653C-4CBE-A1CF-4FA48F10B164}" type="parTrans" cxnId="{99F56066-172A-4F15-BA85-010AB8B538D8}">
      <dgm:prSet/>
      <dgm:spPr/>
      <dgm:t>
        <a:bodyPr/>
        <a:lstStyle/>
        <a:p>
          <a:endParaRPr lang="el-GR"/>
        </a:p>
      </dgm:t>
    </dgm:pt>
    <dgm:pt modelId="{776E4A30-42DA-4FD4-85E7-0AB7EFC9D2FE}" type="sibTrans" cxnId="{99F56066-172A-4F15-BA85-010AB8B538D8}">
      <dgm:prSet/>
      <dgm:spPr/>
      <dgm:t>
        <a:bodyPr/>
        <a:lstStyle/>
        <a:p>
          <a:endParaRPr lang="el-GR"/>
        </a:p>
      </dgm:t>
    </dgm:pt>
    <dgm:pt modelId="{B4BCD73D-DBDA-4459-A28C-A2A6602C2407}">
      <dgm:prSet phldrT="[Κείμενο]"/>
      <dgm:spPr/>
      <dgm:t>
        <a:bodyPr/>
        <a:lstStyle/>
        <a:p>
          <a:r>
            <a:rPr lang="en-US"/>
            <a:t>Cargar formulario en el Pane	 </a:t>
          </a:r>
          <a:endParaRPr lang="el-GR"/>
        </a:p>
      </dgm:t>
    </dgm:pt>
    <dgm:pt modelId="{40579C10-3875-4BDC-A741-F85008346E3B}" type="parTrans" cxnId="{AF5BEC3D-DC95-4B38-B324-930EC13311CB}">
      <dgm:prSet/>
      <dgm:spPr/>
      <dgm:t>
        <a:bodyPr/>
        <a:lstStyle/>
        <a:p>
          <a:endParaRPr lang="el-GR"/>
        </a:p>
      </dgm:t>
    </dgm:pt>
    <dgm:pt modelId="{D075D6FE-F35B-4192-8833-95E941ACF04C}" type="sibTrans" cxnId="{AF5BEC3D-DC95-4B38-B324-930EC13311CB}">
      <dgm:prSet/>
      <dgm:spPr/>
      <dgm:t>
        <a:bodyPr/>
        <a:lstStyle/>
        <a:p>
          <a:endParaRPr lang="el-GR"/>
        </a:p>
      </dgm:t>
    </dgm:pt>
    <dgm:pt modelId="{164BBECC-99AE-4B2F-AF7C-A9079CD508B9}">
      <dgm:prSet phldrT="[Κείμενο]"/>
      <dgm:spPr/>
      <dgm:t>
        <a:bodyPr/>
        <a:lstStyle/>
        <a:p>
          <a:r>
            <a:rPr lang="en-US"/>
            <a:t>Esperar evento</a:t>
          </a:r>
          <a:endParaRPr lang="el-GR"/>
        </a:p>
      </dgm:t>
    </dgm:pt>
    <dgm:pt modelId="{3063791B-0BE7-45AF-A48E-309F783B43F5}" type="parTrans" cxnId="{28E130E8-722D-4FDE-B5BF-D51D8B7757FF}">
      <dgm:prSet/>
      <dgm:spPr/>
      <dgm:t>
        <a:bodyPr/>
        <a:lstStyle/>
        <a:p>
          <a:endParaRPr lang="el-GR"/>
        </a:p>
      </dgm:t>
    </dgm:pt>
    <dgm:pt modelId="{6752417F-E35C-4303-B93E-D5E79CB8C19B}" type="sibTrans" cxnId="{28E130E8-722D-4FDE-B5BF-D51D8B7757FF}">
      <dgm:prSet/>
      <dgm:spPr/>
      <dgm:t>
        <a:bodyPr/>
        <a:lstStyle/>
        <a:p>
          <a:endParaRPr lang="el-GR"/>
        </a:p>
      </dgm:t>
    </dgm:pt>
    <dgm:pt modelId="{B32F3B3C-6D02-4E65-BA13-D85CD795CCF1}">
      <dgm:prSet phldrT="[Κείμενο]"/>
      <dgm:spPr/>
      <dgm:t>
        <a:bodyPr/>
        <a:lstStyle/>
        <a:p>
          <a:r>
            <a:rPr lang="en-US"/>
            <a:t>Comprobar evento con IF</a:t>
          </a:r>
          <a:endParaRPr lang="el-GR"/>
        </a:p>
      </dgm:t>
    </dgm:pt>
    <dgm:pt modelId="{7E776E2F-C4CF-4D4E-ADD0-45DC9725796E}" type="parTrans" cxnId="{F3320F16-97CF-405C-B1C1-601BC97CE68B}">
      <dgm:prSet/>
      <dgm:spPr/>
      <dgm:t>
        <a:bodyPr/>
        <a:lstStyle/>
        <a:p>
          <a:endParaRPr lang="el-GR"/>
        </a:p>
      </dgm:t>
    </dgm:pt>
    <dgm:pt modelId="{AC2ECEE2-991B-4FCD-AE05-6D41E7CB762A}" type="sibTrans" cxnId="{F3320F16-97CF-405C-B1C1-601BC97CE68B}">
      <dgm:prSet/>
      <dgm:spPr/>
      <dgm:t>
        <a:bodyPr/>
        <a:lstStyle/>
        <a:p>
          <a:endParaRPr lang="el-GR"/>
        </a:p>
      </dgm:t>
    </dgm:pt>
    <dgm:pt modelId="{FBBAFBB0-1715-4042-BE66-5F02A6DFD888}" type="pres">
      <dgm:prSet presAssocID="{81F19281-A2D7-4CBD-957A-4DC8AE497FC0}" presName="Name0" presStyleCnt="0">
        <dgm:presLayoutVars>
          <dgm:dir/>
          <dgm:animLvl val="lvl"/>
          <dgm:resizeHandles val="exact"/>
        </dgm:presLayoutVars>
      </dgm:prSet>
      <dgm:spPr/>
    </dgm:pt>
    <dgm:pt modelId="{4C0C3213-666E-4FED-98BE-62F8489F46C0}" type="pres">
      <dgm:prSet presAssocID="{14A2ECBC-24E9-4152-B2B7-E3F50976D07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E618837-F821-47A5-B856-C97521AC0AD6}" type="pres">
      <dgm:prSet presAssocID="{AD12A65B-3EBF-4CA9-B17F-BE69EE0165DA}" presName="parTxOnlySpace" presStyleCnt="0"/>
      <dgm:spPr/>
    </dgm:pt>
    <dgm:pt modelId="{5B55C43B-5F6D-44B3-9E09-22089DC49BDE}" type="pres">
      <dgm:prSet presAssocID="{077A64FD-19D0-4540-A722-750E284DF28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C73ABFD-6BA2-4D58-9B3C-F71D7C099648}" type="pres">
      <dgm:prSet presAssocID="{776E4A30-42DA-4FD4-85E7-0AB7EFC9D2FE}" presName="parTxOnlySpace" presStyleCnt="0"/>
      <dgm:spPr/>
    </dgm:pt>
    <dgm:pt modelId="{4D9C4F8A-8342-4EE8-8C25-B45BF4E67BB0}" type="pres">
      <dgm:prSet presAssocID="{B4BCD73D-DBDA-4459-A28C-A2A6602C2407}" presName="parTxOnly" presStyleLbl="node1" presStyleIdx="2" presStyleCnt="5" custLinFactNeighborX="-21122">
        <dgm:presLayoutVars>
          <dgm:chMax val="0"/>
          <dgm:chPref val="0"/>
          <dgm:bulletEnabled val="1"/>
        </dgm:presLayoutVars>
      </dgm:prSet>
      <dgm:spPr/>
    </dgm:pt>
    <dgm:pt modelId="{2320C738-32F6-4D3A-9E20-78CAB6B7CFB6}" type="pres">
      <dgm:prSet presAssocID="{D075D6FE-F35B-4192-8833-95E941ACF04C}" presName="parTxOnlySpace" presStyleCnt="0"/>
      <dgm:spPr/>
    </dgm:pt>
    <dgm:pt modelId="{A6CEB73F-4F31-47C5-B11D-49298EA54980}" type="pres">
      <dgm:prSet presAssocID="{164BBECC-99AE-4B2F-AF7C-A9079CD508B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821B31-04C0-4146-A2DC-F01422C0DD58}" type="pres">
      <dgm:prSet presAssocID="{6752417F-E35C-4303-B93E-D5E79CB8C19B}" presName="parTxOnlySpace" presStyleCnt="0"/>
      <dgm:spPr/>
    </dgm:pt>
    <dgm:pt modelId="{262CB1ED-83FD-4198-AB83-C48E37F623E2}" type="pres">
      <dgm:prSet presAssocID="{B32F3B3C-6D02-4E65-BA13-D85CD795CCF1}" presName="parTxOnly" presStyleLbl="node1" presStyleIdx="4" presStyleCnt="5" custLinFactNeighborX="61156" custLinFactNeighborY="-2568">
        <dgm:presLayoutVars>
          <dgm:chMax val="0"/>
          <dgm:chPref val="0"/>
          <dgm:bulletEnabled val="1"/>
        </dgm:presLayoutVars>
      </dgm:prSet>
      <dgm:spPr/>
    </dgm:pt>
  </dgm:ptLst>
  <dgm:cxnLst>
    <dgm:cxn modelId="{F3320F16-97CF-405C-B1C1-601BC97CE68B}" srcId="{81F19281-A2D7-4CBD-957A-4DC8AE497FC0}" destId="{B32F3B3C-6D02-4E65-BA13-D85CD795CCF1}" srcOrd="4" destOrd="0" parTransId="{7E776E2F-C4CF-4D4E-ADD0-45DC9725796E}" sibTransId="{AC2ECEE2-991B-4FCD-AE05-6D41E7CB762A}"/>
    <dgm:cxn modelId="{41F09D1B-E921-4574-AD63-400782E0A41A}" type="presOf" srcId="{14A2ECBC-24E9-4152-B2B7-E3F50976D07F}" destId="{4C0C3213-666E-4FED-98BE-62F8489F46C0}" srcOrd="0" destOrd="0" presId="urn:microsoft.com/office/officeart/2005/8/layout/chevron1"/>
    <dgm:cxn modelId="{39DF1630-027C-4721-BDCD-FB53482B3102}" type="presOf" srcId="{077A64FD-19D0-4540-A722-750E284DF288}" destId="{5B55C43B-5F6D-44B3-9E09-22089DC49BDE}" srcOrd="0" destOrd="0" presId="urn:microsoft.com/office/officeart/2005/8/layout/chevron1"/>
    <dgm:cxn modelId="{AF5BEC3D-DC95-4B38-B324-930EC13311CB}" srcId="{81F19281-A2D7-4CBD-957A-4DC8AE497FC0}" destId="{B4BCD73D-DBDA-4459-A28C-A2A6602C2407}" srcOrd="2" destOrd="0" parTransId="{40579C10-3875-4BDC-A741-F85008346E3B}" sibTransId="{D075D6FE-F35B-4192-8833-95E941ACF04C}"/>
    <dgm:cxn modelId="{99F56066-172A-4F15-BA85-010AB8B538D8}" srcId="{81F19281-A2D7-4CBD-957A-4DC8AE497FC0}" destId="{077A64FD-19D0-4540-A722-750E284DF288}" srcOrd="1" destOrd="0" parTransId="{DABDF840-653C-4CBE-A1CF-4FA48F10B164}" sibTransId="{776E4A30-42DA-4FD4-85E7-0AB7EFC9D2FE}"/>
    <dgm:cxn modelId="{7EE0DC50-C869-44C1-A0CB-3C01CD2D5207}" type="presOf" srcId="{B32F3B3C-6D02-4E65-BA13-D85CD795CCF1}" destId="{262CB1ED-83FD-4198-AB83-C48E37F623E2}" srcOrd="0" destOrd="0" presId="urn:microsoft.com/office/officeart/2005/8/layout/chevron1"/>
    <dgm:cxn modelId="{BBD0E178-F9BB-4E37-A510-0ABF71E662E6}" type="presOf" srcId="{164BBECC-99AE-4B2F-AF7C-A9079CD508B9}" destId="{A6CEB73F-4F31-47C5-B11D-49298EA54980}" srcOrd="0" destOrd="0" presId="urn:microsoft.com/office/officeart/2005/8/layout/chevron1"/>
    <dgm:cxn modelId="{CCC9229F-CFB5-444F-A734-815B99D8B7BC}" type="presOf" srcId="{81F19281-A2D7-4CBD-957A-4DC8AE497FC0}" destId="{FBBAFBB0-1715-4042-BE66-5F02A6DFD888}" srcOrd="0" destOrd="0" presId="urn:microsoft.com/office/officeart/2005/8/layout/chevron1"/>
    <dgm:cxn modelId="{454AA4C7-E501-4721-8BB9-101FE315DBF4}" type="presOf" srcId="{B4BCD73D-DBDA-4459-A28C-A2A6602C2407}" destId="{4D9C4F8A-8342-4EE8-8C25-B45BF4E67BB0}" srcOrd="0" destOrd="0" presId="urn:microsoft.com/office/officeart/2005/8/layout/chevron1"/>
    <dgm:cxn modelId="{28E130E8-722D-4FDE-B5BF-D51D8B7757FF}" srcId="{81F19281-A2D7-4CBD-957A-4DC8AE497FC0}" destId="{164BBECC-99AE-4B2F-AF7C-A9079CD508B9}" srcOrd="3" destOrd="0" parTransId="{3063791B-0BE7-45AF-A48E-309F783B43F5}" sibTransId="{6752417F-E35C-4303-B93E-D5E79CB8C19B}"/>
    <dgm:cxn modelId="{A4C667F6-D920-4D8E-90FD-87798F1E7B5C}" srcId="{81F19281-A2D7-4CBD-957A-4DC8AE497FC0}" destId="{14A2ECBC-24E9-4152-B2B7-E3F50976D07F}" srcOrd="0" destOrd="0" parTransId="{DAB0E7AE-E7D5-4635-8E25-F36EF75182E9}" sibTransId="{AD12A65B-3EBF-4CA9-B17F-BE69EE0165DA}"/>
    <dgm:cxn modelId="{25D03CCE-DF8E-4528-83E9-81F8F68AB708}" type="presParOf" srcId="{FBBAFBB0-1715-4042-BE66-5F02A6DFD888}" destId="{4C0C3213-666E-4FED-98BE-62F8489F46C0}" srcOrd="0" destOrd="0" presId="urn:microsoft.com/office/officeart/2005/8/layout/chevron1"/>
    <dgm:cxn modelId="{28765060-6199-47F3-A15D-86334B53798D}" type="presParOf" srcId="{FBBAFBB0-1715-4042-BE66-5F02A6DFD888}" destId="{AE618837-F821-47A5-B856-C97521AC0AD6}" srcOrd="1" destOrd="0" presId="urn:microsoft.com/office/officeart/2005/8/layout/chevron1"/>
    <dgm:cxn modelId="{62D202EE-AF21-4F2F-80B4-EF21923B0D59}" type="presParOf" srcId="{FBBAFBB0-1715-4042-BE66-5F02A6DFD888}" destId="{5B55C43B-5F6D-44B3-9E09-22089DC49BDE}" srcOrd="2" destOrd="0" presId="urn:microsoft.com/office/officeart/2005/8/layout/chevron1"/>
    <dgm:cxn modelId="{A23766E9-81E4-46A3-A35F-8AD7A5A035B9}" type="presParOf" srcId="{FBBAFBB0-1715-4042-BE66-5F02A6DFD888}" destId="{8C73ABFD-6BA2-4D58-9B3C-F71D7C099648}" srcOrd="3" destOrd="0" presId="urn:microsoft.com/office/officeart/2005/8/layout/chevron1"/>
    <dgm:cxn modelId="{5BCC37AA-96EE-4C0A-BE63-91C5835F6562}" type="presParOf" srcId="{FBBAFBB0-1715-4042-BE66-5F02A6DFD888}" destId="{4D9C4F8A-8342-4EE8-8C25-B45BF4E67BB0}" srcOrd="4" destOrd="0" presId="urn:microsoft.com/office/officeart/2005/8/layout/chevron1"/>
    <dgm:cxn modelId="{77531D77-73FF-4B1D-83C6-338BCCF4DFDF}" type="presParOf" srcId="{FBBAFBB0-1715-4042-BE66-5F02A6DFD888}" destId="{2320C738-32F6-4D3A-9E20-78CAB6B7CFB6}" srcOrd="5" destOrd="0" presId="urn:microsoft.com/office/officeart/2005/8/layout/chevron1"/>
    <dgm:cxn modelId="{3F1B6B1E-5280-40C7-825C-B8FFA6D23909}" type="presParOf" srcId="{FBBAFBB0-1715-4042-BE66-5F02A6DFD888}" destId="{A6CEB73F-4F31-47C5-B11D-49298EA54980}" srcOrd="6" destOrd="0" presId="urn:microsoft.com/office/officeart/2005/8/layout/chevron1"/>
    <dgm:cxn modelId="{C0119E0F-82FE-42DF-8688-D244BB96E98A}" type="presParOf" srcId="{FBBAFBB0-1715-4042-BE66-5F02A6DFD888}" destId="{0C821B31-04C0-4146-A2DC-F01422C0DD58}" srcOrd="7" destOrd="0" presId="urn:microsoft.com/office/officeart/2005/8/layout/chevron1"/>
    <dgm:cxn modelId="{B2EAC74A-9255-4C58-B310-7E2DD06DDF11}" type="presParOf" srcId="{FBBAFBB0-1715-4042-BE66-5F02A6DFD888}" destId="{262CB1ED-83FD-4198-AB83-C48E37F623E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C55E3-DD9E-4BF9-BEEA-BB801630D954}">
      <dsp:nvSpPr>
        <dsp:cNvPr id="0" name=""/>
        <dsp:cNvSpPr/>
      </dsp:nvSpPr>
      <dsp:spPr>
        <a:xfrm>
          <a:off x="1064983" y="1651"/>
          <a:ext cx="3518186" cy="2110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Qué</a:t>
          </a:r>
          <a:r>
            <a:rPr lang="en-US" sz="5300" kern="1200" dirty="0"/>
            <a:t> es una </a:t>
          </a:r>
          <a:r>
            <a:rPr lang="en-US" sz="5300" kern="1200" dirty="0" err="1"/>
            <a:t>biblioteca</a:t>
          </a:r>
          <a:endParaRPr lang="el-GR" sz="5300" kern="1200" dirty="0"/>
        </a:p>
      </dsp:txBody>
      <dsp:txXfrm>
        <a:off x="1064983" y="1651"/>
        <a:ext cx="3518186" cy="2110912"/>
      </dsp:txXfrm>
    </dsp:sp>
    <dsp:sp modelId="{C76A4B29-AF86-43EE-A323-CB17E7C886ED}">
      <dsp:nvSpPr>
        <dsp:cNvPr id="0" name=""/>
        <dsp:cNvSpPr/>
      </dsp:nvSpPr>
      <dsp:spPr>
        <a:xfrm>
          <a:off x="4934988" y="1651"/>
          <a:ext cx="3518186" cy="211091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5300" kern="1200" dirty="0" err="1"/>
            <a:t>Biblioteca</a:t>
          </a:r>
          <a:r>
            <a:rPr lang="en-US" sz="5300" kern="1200" dirty="0"/>
            <a:t> XUI</a:t>
          </a:r>
          <a:endParaRPr lang="el-GR" sz="5300" kern="1200" dirty="0"/>
        </a:p>
      </dsp:txBody>
      <dsp:txXfrm>
        <a:off x="4934988" y="1651"/>
        <a:ext cx="3518186" cy="2110912"/>
      </dsp:txXfrm>
    </dsp:sp>
    <dsp:sp modelId="{94B64192-441B-4BFF-8B86-309CBED8F3EF}">
      <dsp:nvSpPr>
        <dsp:cNvPr id="0" name=""/>
        <dsp:cNvSpPr/>
      </dsp:nvSpPr>
      <dsp:spPr>
        <a:xfrm>
          <a:off x="1064983" y="2464381"/>
          <a:ext cx="3518186" cy="211091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5300" kern="1200" dirty="0" err="1"/>
            <a:t>Dialogos</a:t>
          </a:r>
          <a:endParaRPr lang="el-GR" sz="5300" kern="1200" dirty="0"/>
        </a:p>
      </dsp:txBody>
      <dsp:txXfrm>
        <a:off x="1064983" y="2464381"/>
        <a:ext cx="3518186" cy="2110912"/>
      </dsp:txXfrm>
    </dsp:sp>
    <dsp:sp modelId="{703586B6-00F0-4E89-A529-197774A9A51E}">
      <dsp:nvSpPr>
        <dsp:cNvPr id="0" name=""/>
        <dsp:cNvSpPr/>
      </dsp:nvSpPr>
      <dsp:spPr>
        <a:xfrm>
          <a:off x="4934988" y="2464381"/>
          <a:ext cx="3518186" cy="21109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Plantilla</a:t>
          </a:r>
          <a:endParaRPr lang="el-GR" sz="5300" kern="1200" dirty="0"/>
        </a:p>
      </dsp:txBody>
      <dsp:txXfrm>
        <a:off x="4934988" y="2464381"/>
        <a:ext cx="3518186" cy="2110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C3213-666E-4FED-98BE-62F8489F46C0}">
      <dsp:nvSpPr>
        <dsp:cNvPr id="0" name=""/>
        <dsp:cNvSpPr/>
      </dsp:nvSpPr>
      <dsp:spPr>
        <a:xfrm>
          <a:off x="2885" y="683062"/>
          <a:ext cx="2568463" cy="102738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Crear un Formulario en el Diseñador</a:t>
          </a:r>
          <a:endParaRPr lang="el-GR" sz="1900" kern="1200"/>
        </a:p>
      </dsp:txBody>
      <dsp:txXfrm>
        <a:off x="516578" y="683062"/>
        <a:ext cx="1541078" cy="1027385"/>
      </dsp:txXfrm>
    </dsp:sp>
    <dsp:sp modelId="{5B55C43B-5F6D-44B3-9E09-22089DC49BDE}">
      <dsp:nvSpPr>
        <dsp:cNvPr id="0" name=""/>
        <dsp:cNvSpPr/>
      </dsp:nvSpPr>
      <dsp:spPr>
        <a:xfrm>
          <a:off x="2314503" y="683062"/>
          <a:ext cx="2568463" cy="102738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 el código: crear un Pane y su tamaño</a:t>
          </a:r>
          <a:endParaRPr lang="el-GR" sz="1900" kern="1200"/>
        </a:p>
      </dsp:txBody>
      <dsp:txXfrm>
        <a:off x="2828196" y="683062"/>
        <a:ext cx="1541078" cy="1027385"/>
      </dsp:txXfrm>
    </dsp:sp>
    <dsp:sp modelId="{4D9C4F8A-8342-4EE8-8C25-B45BF4E67BB0}">
      <dsp:nvSpPr>
        <dsp:cNvPr id="0" name=""/>
        <dsp:cNvSpPr/>
      </dsp:nvSpPr>
      <dsp:spPr>
        <a:xfrm>
          <a:off x="4571869" y="683062"/>
          <a:ext cx="2568463" cy="102738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Cargar formulario en el Pane	 </a:t>
          </a:r>
          <a:endParaRPr lang="el-GR" sz="1900" kern="1200"/>
        </a:p>
      </dsp:txBody>
      <dsp:txXfrm>
        <a:off x="5085562" y="683062"/>
        <a:ext cx="1541078" cy="1027385"/>
      </dsp:txXfrm>
    </dsp:sp>
    <dsp:sp modelId="{A6CEB73F-4F31-47C5-B11D-49298EA54980}">
      <dsp:nvSpPr>
        <dsp:cNvPr id="0" name=""/>
        <dsp:cNvSpPr/>
      </dsp:nvSpPr>
      <dsp:spPr>
        <a:xfrm>
          <a:off x="6937737" y="683062"/>
          <a:ext cx="2568463" cy="102738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Esperar evento</a:t>
          </a:r>
          <a:endParaRPr lang="el-GR" sz="1900" kern="1200"/>
        </a:p>
      </dsp:txBody>
      <dsp:txXfrm>
        <a:off x="7451430" y="683062"/>
        <a:ext cx="1541078" cy="1027385"/>
      </dsp:txXfrm>
    </dsp:sp>
    <dsp:sp modelId="{262CB1ED-83FD-4198-AB83-C48E37F623E2}">
      <dsp:nvSpPr>
        <dsp:cNvPr id="0" name=""/>
        <dsp:cNvSpPr/>
      </dsp:nvSpPr>
      <dsp:spPr>
        <a:xfrm>
          <a:off x="9252241" y="656678"/>
          <a:ext cx="2568463" cy="102738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Comprobar evento con IF</a:t>
          </a:r>
          <a:endParaRPr lang="el-GR" sz="1900" kern="1200"/>
        </a:p>
      </dsp:txBody>
      <dsp:txXfrm>
        <a:off x="9765934" y="656678"/>
        <a:ext cx="1541078" cy="1027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402E-2714-4F60-8F6B-D0DE2235143B}" type="datetimeFigureOut">
              <a:rPr lang="el-GR" smtClean="0"/>
              <a:t>17/4/2021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FB4C-B738-4A33-B990-641E6E4721E1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465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android/documenta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dirty="0">
                <a:effectLst/>
              </a:rPr>
              <a:t>Las bibliotecas (mal traducido como “librerías” en algunos sitios) se suelen dividir en internas (se instalan junto con el propio lenguaje) y externas (creadas por el propio programados u obtenidas de otras fuentes como GitHub). Para usar una biblioteca, únicamente hay que elegirla de la lista de Bibliotecas de B4X.</a:t>
            </a:r>
            <a:r>
              <a:rPr lang="es-ES" dirty="0">
                <a:effectLst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lista de bibliotecas ofrece información útil como: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versión actual de la biblioteca que está instalada,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última versión publicada para poder actualizar,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es una biblioteca interna o externa,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qué plataforma funciona.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usar una biblioteca debes saber qué hace y cuáles son sus métodos y datos. Cada biblioteca hay información importante sobre su uso en la web del lenguaje en  </a:t>
            </a:r>
            <a:r>
              <a:rPr lang="es-ES_tradnl" sz="18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https://www.b4x.com/android/documentation.html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325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Siguiendo con el primer ejemplo, creamos un nuevo formulario en el Diseñador y lo guardamos con el nombre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frmInsStudent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También creamos las variables para los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TextFields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desde “Generar Miembros”</a:t>
            </a:r>
            <a:r>
              <a:rPr lang="es-E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GlobalSub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objeto llamado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del tipo B4XDialog. Después usamos la función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dialog.Initialize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)” para inicializarlo. Con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dialog.Title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establecemos el título del cuadro de diálogo que vamos a crear.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Creamos un objeto “p” de tipo “B4XView” donde mostraremos los ítems del formulario que hemos diseñado. Fijamos su tamaño en píxeles.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Cargamos el formulario con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p.LoadLayout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donde “p” es el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Paneque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creamos antes y le decimos que aparezca encima de todas las demás ventanas (“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p.PutAtTop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=True”).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Esperamos a que se pulse un botón y comprobamos el resultado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39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marked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l-GR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l-GR" dirty="0">
                <a:effectLst/>
              </a:rPr>
            </a:br>
            <a:r>
              <a:rPr lang="el-GR" dirty="0">
                <a:effectLst/>
              </a:rPr>
              <a:t>B4XDateTemplate </a:t>
            </a:r>
            <a:r>
              <a:rPr lang="el-GR" dirty="0" err="1">
                <a:effectLst/>
              </a:rPr>
              <a:t>based</a:t>
            </a:r>
            <a:r>
              <a:rPr lang="el-GR" dirty="0">
                <a:effectLst/>
              </a:rPr>
              <a:t> on a </a:t>
            </a:r>
            <a:r>
              <a:rPr lang="el-GR" dirty="0" err="1">
                <a:effectLst/>
              </a:rPr>
              <a:t>dialogue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template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that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should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be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declared</a:t>
            </a:r>
            <a:r>
              <a:rPr lang="el-GR" dirty="0">
                <a:effectLst/>
              </a:rPr>
              <a:t> and </a:t>
            </a:r>
            <a:r>
              <a:rPr lang="el-GR" dirty="0" err="1">
                <a:effectLst/>
              </a:rPr>
              <a:t>initialised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as</a:t>
            </a:r>
            <a:r>
              <a:rPr lang="el-GR" dirty="0">
                <a:effectLst/>
              </a:rPr>
              <a:t> in the </a:t>
            </a:r>
            <a:r>
              <a:rPr lang="el-GR" dirty="0" err="1">
                <a:effectLst/>
              </a:rPr>
              <a:t>Custom</a:t>
            </a:r>
            <a:r>
              <a:rPr lang="el-GR" dirty="0">
                <a:effectLst/>
              </a:rPr>
              <a:t> </a:t>
            </a:r>
            <a:r>
              <a:rPr lang="el-GR" dirty="0" err="1">
                <a:effectLst/>
              </a:rPr>
              <a:t>Dialogs</a:t>
            </a:r>
            <a:r>
              <a:rPr lang="el-GR" dirty="0">
                <a:effectLst/>
              </a:rPr>
              <a:t> 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070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B4XColorTamplate is similar to that of the day. Once again the code is waiting with the Wait For command to make a color selection, and when pressed OK returns a color number.</a:t>
            </a:r>
          </a:p>
          <a:p>
            <a:r>
              <a:rPr lang="en-US" sz="1200" dirty="0"/>
              <a:t>The example uses the color to change the background of the home page with the “</a:t>
            </a:r>
            <a:r>
              <a:rPr lang="en-US" sz="1200" dirty="0" err="1"/>
              <a:t>Root.Color</a:t>
            </a:r>
            <a:r>
              <a:rPr lang="en-US" sz="1200" dirty="0"/>
              <a:t>”. 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580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B4XLongTextTemplate crea una ventana en la pantalla para mostrar un texto largo. Añade además un barra de navegación para desplazarse por el texto.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en anteriores plantillas, se crea una variable del tipo B4XLongTextTemplate y después se inicializa fijando el tamaño de la ventana que vas a crear con el comando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Resize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Finalmente, en la propiedad “Text” ponemos el texto que queremos mostrar e invocamos al método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ShowTemplate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252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13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B4XFloatTextField crea un cuadro de texto en pantalla para introducir datos.  Se usa de formar parecida a un cuadro de texto simple, pero muestra una etiqueta que ayuda al usuario a identificar el cuadro de texto sin tener que introducir una etiqueta adicional antes del mismo (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Text)</a:t>
            </a:r>
            <a:r>
              <a:rPr lang="es-E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br>
              <a:rPr lang="es-ES" dirty="0">
                <a:effectLst/>
              </a:rPr>
            </a:b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Además, permite mostrar los controles necesarios para borrar y activar el cuadro de texto  (Show Clear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Show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Finalmente, con la propiedad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Keyboard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permite que se introduzca texto, números enteros o decimales.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08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dirty="0" err="1">
                <a:effectLst/>
              </a:rPr>
              <a:t>RoundSlider</a:t>
            </a:r>
            <a:r>
              <a:rPr lang="es-ES_tradnl" dirty="0">
                <a:effectLst/>
              </a:rPr>
              <a:t> es un marcador que se puede mover con el ratón alrededor de un círculo. Para cada punto en el círculo muestra un valor dentro del rango de valores especificado en las propiedades </a:t>
            </a:r>
            <a:r>
              <a:rPr lang="es-ES_tradnl" dirty="0" err="1">
                <a:effectLst/>
              </a:rPr>
              <a:t>Minimum</a:t>
            </a:r>
            <a:r>
              <a:rPr lang="es-ES_tradnl" dirty="0">
                <a:effectLst/>
              </a:rPr>
              <a:t> – </a:t>
            </a:r>
            <a:r>
              <a:rPr lang="es-ES_tradnl" dirty="0" err="1">
                <a:effectLst/>
              </a:rPr>
              <a:t>Maximum</a:t>
            </a:r>
            <a:r>
              <a:rPr lang="es-ES_tradnl" dirty="0">
                <a:effectLst/>
              </a:rPr>
              <a:t> en el Diseñador.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vez que el valor del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RoundSlider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cambia, se dispara el evento "_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ValueChanged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y genera un valor que puede usar el programador.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82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AnotherProgressBar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muestra una barra con valores entre 0 y 100 y se usa para representar porcentaje u otras proporciones. Su uso es sencillo; tras declarar la variable que representa al objeto, se usa la propiedad”.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fijar un valor.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ejemplo de la imagen,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progressBar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varía en función del valor recibido de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RoundSlider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16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B4XSwitch crea un interruptor en la pantalla.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ejemplo de la imagen, cuando el valor devuelto es True se muestra el texto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la etiqueta “Label1”; en caso contrario muestra “Off”.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07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B4XImageView muestra una imagen. Permite elegir la imagen que se mostrará mediante código o mediante las opciones del objeto en el Diseñador.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dirty="0">
                <a:effectLst/>
              </a:rPr>
              <a:t>En el método “Load”, además de la imagen, hay que incluir como primer argumento la carpeta donde está almacenada la imagen. En este caso, la carpeta “Files” (</a:t>
            </a:r>
            <a:r>
              <a:rPr lang="es-ES_tradnl" dirty="0" err="1">
                <a:effectLst/>
              </a:rPr>
              <a:t>Files.DirAsset</a:t>
            </a:r>
            <a:r>
              <a:rPr lang="es-ES_tradnl" dirty="0">
                <a:effectLst/>
              </a:rPr>
              <a:t>) es la que se usa por defecto (ver imagen).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carpeta no es accesible para guardar nuevos ficheros cuando se crea la aplicación. En temas posteriores veremos con más detalle estas carpetas.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mostrar una imagen almacenada en la carpeta “Files” debe declararse también en la pestaña “Administrador de Archivos”.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965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noProof="0" dirty="0"/>
              <a:t>Acepta dos parámetros: el primero es el mensaje que se quiere mostrar y el </a:t>
            </a:r>
            <a:r>
              <a:rPr lang="es-ES" noProof="0" dirty="0" err="1"/>
              <a:t>eegundo</a:t>
            </a:r>
            <a:r>
              <a:rPr lang="es-ES" noProof="0" dirty="0"/>
              <a:t> el título de la Ventana.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noProof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ve en la imagen anterior, también se muestra un botón OK para cerrar el mensaje y volver al programa.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07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uso de MsgBox2Async es más complejo y permite a los programadores mostrar mensajes y elegir entre 3 diferentes funciones pulsando el botón adecuado.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MsgBox2Async devuelve un objeto (“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el ejemplo) que espera a un evento de respuesta por parte del usuario.  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DialogResponse_Positive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(si se ha pulsado “Yes” en el ejemplo)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(si se ha pulsado “No")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DialogResponse_Cancel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(si se ha pulsado "Cancel")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valores anteriores se controlan mediante una sentencia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 así se decide qué acción realizar.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palabras que aparecen en los botones (“Yes”, “No” y “Cancel”) se pueden cambiar, pero las respuestas siempre van a seguir el orden de “Positive”, “Cancel” y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Eso es importante tenerlo en cuenta.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ignorar un botón si pones una cadena vacía “”, con lo que el botón no aparecerá en cuadro de diálogo.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último parámetro permite mostrar un icono a la izquierda del mensaje; con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se muestra nada.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FOR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 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remitente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objeto sobre el que se va a esperar y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signature</a:t>
            </a:r>
            <a:r>
              <a:rPr lang="es-ES_tradnl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evento que se debe generar. En el caso de MsgBox2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estos eventos pueden ser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DialogResponse_Positive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DialogResponse_Cancel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DialogResponse_Negative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tipo de evento se comprueba con una sentencia “</a:t>
            </a:r>
            <a:r>
              <a:rPr lang="es-ES_tradnl" sz="18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_tradnl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197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 diálogo personalizado necesita varios pasos que comienzan en el Diseñador.</a:t>
            </a:r>
            <a:endParaRPr lang="es-ES" sz="18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5FB4C-B738-4A33-B990-641E6E4721E1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957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Profesor</a:t>
            </a:r>
            <a:r>
              <a:rPr lang="en-US" dirty="0"/>
              <a:t>: </a:t>
            </a:r>
          </a:p>
          <a:p>
            <a:pPr algn="r"/>
            <a:r>
              <a:rPr lang="en-US" dirty="0" err="1"/>
              <a:t>Fecha</a:t>
            </a:r>
            <a:r>
              <a:rPr lang="en-US" dirty="0"/>
              <a:t>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6966CEF-A252-4DB7-8829-1E1FAF23EF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2" y="6343483"/>
            <a:ext cx="585978" cy="514517"/>
          </a:xfrm>
          <a:prstGeom prst="rect">
            <a:avLst/>
          </a:prstGeom>
        </p:spPr>
      </p:pic>
      <p:pic>
        <p:nvPicPr>
          <p:cNvPr id="10" name="Εικόνα 9">
            <a:hlinkClick r:id="rId7"/>
            <a:extLst>
              <a:ext uri="{FF2B5EF4-FFF2-40B4-BE49-F238E27FC236}">
                <a16:creationId xmlns:a16="http://schemas.microsoft.com/office/drawing/2014/main" id="{7C9FC214-8FCD-48B5-87C0-B786C9E22A51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" y="6276513"/>
            <a:ext cx="1368071" cy="4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17/4/2021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136526"/>
            <a:ext cx="10980938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17/4/2021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17/4/2021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‹Nº›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Programando con B4X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699975"/>
          </a:xfrm>
        </p:spPr>
        <p:txBody>
          <a:bodyPr>
            <a:normAutofit/>
          </a:bodyPr>
          <a:lstStyle/>
          <a:p>
            <a:r>
              <a:rPr lang="es-ES" sz="2800" b="1" kern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Tema </a:t>
            </a:r>
            <a:r>
              <a:rPr lang="es-ES" sz="2800" b="1" kern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s-ES" sz="2800" b="1" kern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s-ES" sz="2800" b="1" kern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XUI Views</a:t>
            </a:r>
            <a:endParaRPr lang="es-E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Anywhere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470D3D-931E-47A2-BDF2-758845C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AnotherProgressBar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9975F88E-3627-491A-B919-03D543A8E5DF}"/>
              </a:ext>
            </a:extLst>
          </p:cNvPr>
          <p:cNvGrpSpPr/>
          <p:nvPr/>
        </p:nvGrpSpPr>
        <p:grpSpPr>
          <a:xfrm>
            <a:off x="482990" y="1003178"/>
            <a:ext cx="9717649" cy="4534022"/>
            <a:chOff x="0" y="0"/>
            <a:chExt cx="5353050" cy="2332355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B02B3F4F-9369-4C41-8551-521E57B4E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000" y="1822450"/>
              <a:ext cx="3194050" cy="508635"/>
            </a:xfrm>
            <a:prstGeom prst="rect">
              <a:avLst/>
            </a:prstGeom>
          </p:spPr>
        </p:pic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F100C4AD-C634-4842-80D7-B1B1B06F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27250" cy="2332355"/>
            </a:xfrm>
            <a:prstGeom prst="rect">
              <a:avLst/>
            </a:prstGeom>
          </p:spPr>
        </p:pic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ECF5664E-E89D-43E0-9287-F5E0890C5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850" y="0"/>
              <a:ext cx="1162050" cy="1781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0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C9E9CE1-E2E0-4D0B-8D98-816A444F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effectLst/>
              </a:rPr>
              <a:t>B4XSwitch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7D9BA071-E252-47CD-8010-6C620991D254}"/>
              </a:ext>
            </a:extLst>
          </p:cNvPr>
          <p:cNvGrpSpPr/>
          <p:nvPr/>
        </p:nvGrpSpPr>
        <p:grpSpPr>
          <a:xfrm>
            <a:off x="1259841" y="1868120"/>
            <a:ext cx="8822788" cy="2653080"/>
            <a:chOff x="0" y="0"/>
            <a:chExt cx="5238750" cy="1339850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183FB185-8BC0-44F1-9839-9CC7A0F43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7060" cy="622300"/>
            </a:xfrm>
            <a:prstGeom prst="rect">
              <a:avLst/>
            </a:prstGeom>
          </p:spPr>
        </p:pic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659736FF-1F15-4334-AAF5-1F90A872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11200"/>
              <a:ext cx="602615" cy="612140"/>
            </a:xfrm>
            <a:prstGeom prst="rect">
              <a:avLst/>
            </a:prstGeom>
          </p:spPr>
        </p:pic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6A658AA2-A833-476F-91CC-DEB62C091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50" y="12700"/>
              <a:ext cx="4546600" cy="1327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73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1C1B1D-2219-4453-A665-F8D8B5D4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B4XImageView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74A1AD5A-118D-400A-A081-0EDFCBA123C1}"/>
              </a:ext>
            </a:extLst>
          </p:cNvPr>
          <p:cNvGrpSpPr/>
          <p:nvPr/>
        </p:nvGrpSpPr>
        <p:grpSpPr>
          <a:xfrm>
            <a:off x="478140" y="1188292"/>
            <a:ext cx="7726451" cy="4323080"/>
            <a:chOff x="0" y="0"/>
            <a:chExt cx="5278120" cy="2702560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814D56D1-4F52-49B6-8FA1-570B2DD5A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93850"/>
              <a:ext cx="5278120" cy="1108710"/>
            </a:xfrm>
            <a:prstGeom prst="rect">
              <a:avLst/>
            </a:prstGeom>
          </p:spPr>
        </p:pic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C51936AF-F554-43EB-A681-5C1E39BA8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8120" cy="1482725"/>
            </a:xfrm>
            <a:prstGeom prst="rect">
              <a:avLst/>
            </a:prstGeom>
          </p:spPr>
        </p:pic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D8B8C0E8-35BC-44BF-885E-BBFE316D04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68" y="569852"/>
            <a:ext cx="3221492" cy="2079759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7BF65CA2-CDE5-49D6-A768-8067CA90AE8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368" y="3022488"/>
            <a:ext cx="3221491" cy="23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B6354A-F775-456B-8DF7-F6F52DAF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B4XDialogs – </a:t>
            </a:r>
            <a:r>
              <a:rPr lang="en-US" dirty="0" err="1"/>
              <a:t>xui.MsgboxAsync</a:t>
            </a:r>
            <a:endParaRPr lang="el-GR" dirty="0"/>
          </a:p>
        </p:txBody>
      </p: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D9B3A314-FEB2-4158-9244-5F8E5617E2FF}"/>
              </a:ext>
            </a:extLst>
          </p:cNvPr>
          <p:cNvGrpSpPr/>
          <p:nvPr/>
        </p:nvGrpSpPr>
        <p:grpSpPr>
          <a:xfrm>
            <a:off x="473646" y="1433342"/>
            <a:ext cx="11489754" cy="3423138"/>
            <a:chOff x="0" y="0"/>
            <a:chExt cx="5278120" cy="1341755"/>
          </a:xfrm>
        </p:grpSpPr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DAAB3A3E-914B-4388-9132-1610760B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86237" cy="920750"/>
            </a:xfrm>
            <a:prstGeom prst="rect">
              <a:avLst/>
            </a:prstGeom>
          </p:spPr>
        </p:pic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1B747327-0B73-49E9-8450-E3B45A623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750"/>
              <a:ext cx="5278120" cy="421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99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4ADF0E-8CC1-401C-B7AA-67EFB909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B4XDialogs – xui.Msgbox2Async</a:t>
            </a:r>
            <a:endParaRPr lang="el-GR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42702259-1791-40F3-A9EA-28296016323B}"/>
              </a:ext>
            </a:extLst>
          </p:cNvPr>
          <p:cNvGrpSpPr/>
          <p:nvPr/>
        </p:nvGrpSpPr>
        <p:grpSpPr>
          <a:xfrm>
            <a:off x="372862" y="1003178"/>
            <a:ext cx="9906000" cy="3528646"/>
            <a:chOff x="0" y="0"/>
            <a:chExt cx="5278120" cy="1725930"/>
          </a:xfrm>
        </p:grpSpPr>
        <p:pic>
          <p:nvPicPr>
            <p:cNvPr id="4" name="Εικόνα 3">
              <a:extLst>
                <a:ext uri="{FF2B5EF4-FFF2-40B4-BE49-F238E27FC236}">
                  <a16:creationId xmlns:a16="http://schemas.microsoft.com/office/drawing/2014/main" id="{77E435F1-BBE6-4C4F-BB63-1272D20D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9000"/>
              <a:ext cx="5278120" cy="836930"/>
            </a:xfrm>
            <a:prstGeom prst="rect">
              <a:avLst/>
            </a:prstGeom>
          </p:spPr>
        </p:pic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EDABBAC3-C761-428A-BE23-CA2F3A70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17165" cy="8509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4CBCBA-BE07-4A5E-871A-B6DD1F86C556}"/>
              </a:ext>
            </a:extLst>
          </p:cNvPr>
          <p:cNvSpPr txBox="1"/>
          <p:nvPr/>
        </p:nvSpPr>
        <p:spPr>
          <a:xfrm>
            <a:off x="5543570" y="1242646"/>
            <a:ext cx="68643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dirty="0" err="1"/>
              <a:t>DialogResponse_Positive</a:t>
            </a:r>
            <a:r>
              <a:rPr lang="es-ES" sz="2200" dirty="0"/>
              <a:t> (si se pulsa “Yes” en el ejemplo)</a:t>
            </a:r>
          </a:p>
          <a:p>
            <a:r>
              <a:rPr lang="es-ES" sz="2200" dirty="0" err="1"/>
              <a:t>DialogResponse</a:t>
            </a:r>
            <a:r>
              <a:rPr lang="es-ES" sz="2200" dirty="0"/>
              <a:t>_ </a:t>
            </a:r>
            <a:r>
              <a:rPr lang="es-ES" sz="2200" dirty="0" err="1"/>
              <a:t>Negative</a:t>
            </a:r>
            <a:r>
              <a:rPr lang="es-ES" sz="2200" dirty="0"/>
              <a:t> (si se ha pulsado “No")</a:t>
            </a:r>
          </a:p>
          <a:p>
            <a:r>
              <a:rPr lang="es-ES" sz="2200" dirty="0" err="1"/>
              <a:t>DialogResponse_Cancel</a:t>
            </a:r>
            <a:r>
              <a:rPr lang="es-ES" sz="2200" dirty="0"/>
              <a:t> (si se ha pulsado "Cancel")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9A08E-AE49-4BB1-8A56-0C42BDEF82E4}"/>
              </a:ext>
            </a:extLst>
          </p:cNvPr>
          <p:cNvSpPr txBox="1"/>
          <p:nvPr/>
        </p:nvSpPr>
        <p:spPr>
          <a:xfrm>
            <a:off x="301742" y="4654493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Wait For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Wait For </a:t>
            </a:r>
            <a:r>
              <a:rPr lang="en-US" sz="2400" dirty="0" err="1">
                <a:solidFill>
                  <a:srgbClr val="FF0000"/>
                </a:solidFill>
              </a:rPr>
              <a:t>detiene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ejecución</a:t>
            </a:r>
            <a:r>
              <a:rPr lang="en-US" sz="2400" dirty="0">
                <a:solidFill>
                  <a:srgbClr val="FF0000"/>
                </a:solidFill>
              </a:rPr>
              <a:t> de una </a:t>
            </a:r>
            <a:r>
              <a:rPr lang="en-US" sz="2400" dirty="0" err="1">
                <a:solidFill>
                  <a:srgbClr val="FF0000"/>
                </a:solidFill>
              </a:rPr>
              <a:t>acción</a:t>
            </a:r>
            <a:r>
              <a:rPr lang="en-US" sz="2400" dirty="0">
                <a:solidFill>
                  <a:srgbClr val="FF0000"/>
                </a:solidFill>
              </a:rPr>
              <a:t> hasta que un </a:t>
            </a:r>
            <a:r>
              <a:rPr lang="en-US" sz="2400" dirty="0" err="1">
                <a:solidFill>
                  <a:srgbClr val="FF0000"/>
                </a:solidFill>
              </a:rPr>
              <a:t>evento</a:t>
            </a:r>
            <a:r>
              <a:rPr lang="en-US" sz="2400" dirty="0">
                <a:solidFill>
                  <a:srgbClr val="FF0000"/>
                </a:solidFill>
              </a:rPr>
              <a:t> es </a:t>
            </a:r>
            <a:r>
              <a:rPr lang="en-US" sz="2400" dirty="0" err="1">
                <a:solidFill>
                  <a:srgbClr val="FF0000"/>
                </a:solidFill>
              </a:rPr>
              <a:t>disparado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Wait For (&lt;</a:t>
            </a:r>
            <a:r>
              <a:rPr lang="en-US" sz="2400" dirty="0" err="1">
                <a:solidFill>
                  <a:srgbClr val="FF0000"/>
                </a:solidFill>
              </a:rPr>
              <a:t>remitente</a:t>
            </a:r>
            <a:r>
              <a:rPr lang="en-US" sz="2400" dirty="0">
                <a:solidFill>
                  <a:srgbClr val="FF0000"/>
                </a:solidFill>
              </a:rPr>
              <a:t>&gt;) &lt;event signature&gt;</a:t>
            </a:r>
          </a:p>
        </p:txBody>
      </p:sp>
    </p:spTree>
    <p:extLst>
      <p:ext uri="{BB962C8B-B14F-4D97-AF65-F5344CB8AC3E}">
        <p14:creationId xmlns:p14="http://schemas.microsoft.com/office/powerpoint/2010/main" val="41903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02D4DE-3BDA-432B-B2EA-6A353C68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CustomDialog</a:t>
            </a:r>
            <a:r>
              <a:rPr lang="en-US" dirty="0"/>
              <a:t> </a:t>
            </a:r>
            <a:endParaRPr lang="el-GR" dirty="0"/>
          </a:p>
        </p:txBody>
      </p:sp>
      <p:graphicFrame>
        <p:nvGraphicFramePr>
          <p:cNvPr id="5" name="Διάγραμμα 266">
            <a:extLst>
              <a:ext uri="{FF2B5EF4-FFF2-40B4-BE49-F238E27FC236}">
                <a16:creationId xmlns:a16="http://schemas.microsoft.com/office/drawing/2014/main" id="{593C93C8-B5BE-4159-AB69-4921365B4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543796"/>
              </p:ext>
            </p:extLst>
          </p:nvPr>
        </p:nvGraphicFramePr>
        <p:xfrm>
          <a:off x="292138" y="1987990"/>
          <a:ext cx="11820705" cy="239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6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DAE877C-ECAA-495C-8EF9-31EFB1D5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CustomDialog</a:t>
            </a:r>
            <a:endParaRPr lang="el-GR" dirty="0"/>
          </a:p>
        </p:txBody>
      </p:sp>
      <p:pic>
        <p:nvPicPr>
          <p:cNvPr id="3" name="Εικόνα 2" descr="Εικόνα που περιέχει κείμενο, μαύρο, στιγμιότυπο οθόνης, ασήμι&#10;&#10;Περιγραφή που δημιουργήθηκε αυτόματα">
            <a:extLst>
              <a:ext uri="{FF2B5EF4-FFF2-40B4-BE49-F238E27FC236}">
                <a16:creationId xmlns:a16="http://schemas.microsoft.com/office/drawing/2014/main" id="{69E0F344-70EC-4EDB-B7E9-E5F95C276C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292126"/>
            <a:ext cx="10492154" cy="3634154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2D9A17B-59A3-4543-99DF-D74358B0DB4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35" y="425474"/>
            <a:ext cx="3143103" cy="209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6B6FE6-ED91-4B5B-8BFA-1B6576D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CustomDialog</a:t>
            </a: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877106-71F0-4EB9-97B6-005AF70798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08" y="990478"/>
            <a:ext cx="6125992" cy="53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43B3CBA4-81A3-4187-9570-ADC671743A64}"/>
              </a:ext>
            </a:extLst>
          </p:cNvPr>
          <p:cNvSpPr/>
          <p:nvPr/>
        </p:nvSpPr>
        <p:spPr>
          <a:xfrm>
            <a:off x="316125" y="4734560"/>
            <a:ext cx="8392160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951C287C-185F-43D9-8B8F-848F630E9974}"/>
              </a:ext>
            </a:extLst>
          </p:cNvPr>
          <p:cNvSpPr/>
          <p:nvPr/>
        </p:nvSpPr>
        <p:spPr>
          <a:xfrm>
            <a:off x="316125" y="5120640"/>
            <a:ext cx="8392160" cy="745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32DAD26-A9E4-46E3-80ED-FB2FB622AEA9}"/>
              </a:ext>
            </a:extLst>
          </p:cNvPr>
          <p:cNvSpPr/>
          <p:nvPr/>
        </p:nvSpPr>
        <p:spPr>
          <a:xfrm>
            <a:off x="316125" y="3926698"/>
            <a:ext cx="8392160" cy="7875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752E63A-DEC3-4647-9D53-50982B7A0B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132461"/>
            <a:ext cx="9321215" cy="252480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87D94051-794A-4AEA-BA95-088943A4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Plantillas</a:t>
            </a:r>
            <a:r>
              <a:rPr lang="en-US" dirty="0"/>
              <a:t> - B4XDateTemplate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4D2CB5A-749C-4166-BBD7-AB2B81A46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165" y="2930770"/>
            <a:ext cx="2589635" cy="293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2F102-4680-4395-B19D-024BB6A855E7}"/>
              </a:ext>
            </a:extLst>
          </p:cNvPr>
          <p:cNvSpPr txBox="1"/>
          <p:nvPr/>
        </p:nvSpPr>
        <p:spPr>
          <a:xfrm>
            <a:off x="316125" y="3926698"/>
            <a:ext cx="83921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1.Inicializar y fijar el título del diálogo. En el ejemplo la inicialización se hace en la rutina </a:t>
            </a:r>
            <a:r>
              <a:rPr lang="es-ES" sz="2400" dirty="0" err="1"/>
              <a:t>Class_Globals</a:t>
            </a:r>
            <a:r>
              <a:rPr lang="es-ES" sz="2400" dirty="0"/>
              <a:t>.</a:t>
            </a:r>
          </a:p>
          <a:p>
            <a:r>
              <a:rPr lang="es-ES" sz="2400" dirty="0"/>
              <a:t>2. Indicamos el límite de años.</a:t>
            </a:r>
          </a:p>
          <a:p>
            <a:r>
              <a:rPr lang="es-ES" sz="2400" dirty="0"/>
              <a:t>3. Esperar a que se elija la fecha. Cuando se haga, mostramos la fecha en “</a:t>
            </a:r>
            <a:r>
              <a:rPr lang="es-ES" sz="2400" dirty="0" err="1"/>
              <a:t>btnDate</a:t>
            </a:r>
            <a:r>
              <a:rPr lang="es-ES" sz="2400" dirty="0"/>
              <a:t>” o bien lo podemos usar como queramos.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1312D-3080-480D-B0F5-F576E86ABDEC}"/>
              </a:ext>
            </a:extLst>
          </p:cNvPr>
          <p:cNvSpPr txBox="1"/>
          <p:nvPr/>
        </p:nvSpPr>
        <p:spPr>
          <a:xfrm rot="805926">
            <a:off x="5854749" y="1426703"/>
            <a:ext cx="640071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La fecha se devuelve como “tics” que representan los milisegundos </a:t>
            </a:r>
            <a:r>
              <a:rPr lang="es-ES" sz="2000" dirty="0" err="1"/>
              <a:t>pa</a:t>
            </a:r>
            <a:r>
              <a:rPr lang="es-ES" sz="2000" dirty="0"/>
              <a:t>-sados desde el 1/1/1970. Los milisegundos se convierten a la fecha con la función “</a:t>
            </a:r>
            <a:r>
              <a:rPr lang="es-ES" sz="2000" dirty="0" err="1"/>
              <a:t>DateTime.Date</a:t>
            </a:r>
            <a:r>
              <a:rPr lang="es-ES" sz="2000" dirty="0"/>
              <a:t>”.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4800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C2D7BF2-E019-44E5-BFD8-A82EC9D8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B4XColorTemplate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29D42CB-9705-4FF3-9B68-D6ECED49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1" y="875604"/>
            <a:ext cx="10965698" cy="208184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5F713368-0435-4F58-9E58-4D36B3E269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68" y="2058768"/>
            <a:ext cx="2961051" cy="29289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87A95A-5FFC-45FA-A116-6F44B757D056}"/>
              </a:ext>
            </a:extLst>
          </p:cNvPr>
          <p:cNvSpPr txBox="1"/>
          <p:nvPr/>
        </p:nvSpPr>
        <p:spPr>
          <a:xfrm>
            <a:off x="372862" y="3900549"/>
            <a:ext cx="7648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Root.Color</a:t>
            </a:r>
            <a:r>
              <a:rPr lang="en-US" sz="3600" b="1" dirty="0"/>
              <a:t>  </a:t>
            </a:r>
            <a:r>
              <a:rPr lang="en-US" sz="3600" dirty="0"/>
              <a:t>Sets the background color of your application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6927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Hoy aprenderás</a:t>
            </a:r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105597"/>
              </p:ext>
            </p:extLst>
          </p:nvPr>
        </p:nvGraphicFramePr>
        <p:xfrm>
          <a:off x="1336920" y="1140527"/>
          <a:ext cx="9518159" cy="457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4B9034-CEA3-4940-9330-6864F13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B4XLongTextTemplate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9501D24E-F4CA-490C-8496-D78105E0E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76" y="728530"/>
            <a:ext cx="4773569" cy="508802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3E2484D-201E-47B2-9920-4B4BA8B7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1711569"/>
            <a:ext cx="6658959" cy="41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526866" y="27023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¡Gracias!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Εικόνα 3" descr="Επιδοκιμασία κοτόπουλο">
            <a:extLst>
              <a:ext uri="{FF2B5EF4-FFF2-40B4-BE49-F238E27FC236}">
                <a16:creationId xmlns:a16="http://schemas.microsoft.com/office/drawing/2014/main" id="{5ADEEC40-4AE7-4DAF-8743-432C5CB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134" y="125901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0065DA-2591-4A00-9B69-CC579563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Bibliotecas o Librerías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7B2D518-9DE4-46E9-9B17-4D050C7F9A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96" y="724541"/>
            <a:ext cx="4876311" cy="5408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56A01-1B7C-46D7-8CF4-17826C6D0D26}"/>
              </a:ext>
            </a:extLst>
          </p:cNvPr>
          <p:cNvSpPr txBox="1"/>
          <p:nvPr/>
        </p:nvSpPr>
        <p:spPr>
          <a:xfrm rot="20713045">
            <a:off x="239430" y="187215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Una biblioteca (librería) incluye bloques de código, estructuras, clases y métodos que pueden usar los programadores para facilitar el proceso de desarrollo de programas</a:t>
            </a:r>
          </a:p>
        </p:txBody>
      </p:sp>
    </p:spTree>
    <p:extLst>
      <p:ext uri="{BB962C8B-B14F-4D97-AF65-F5344CB8AC3E}">
        <p14:creationId xmlns:p14="http://schemas.microsoft.com/office/powerpoint/2010/main" val="18387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C50C32-AC8E-47C5-A8C1-2D971B74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Biblioteca</a:t>
            </a:r>
            <a:r>
              <a:rPr lang="en-US" dirty="0"/>
              <a:t> “XUI Views”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F1509-BC89-4DBF-9AF0-642C1BBCDDD4}"/>
              </a:ext>
            </a:extLst>
          </p:cNvPr>
          <p:cNvSpPr txBox="1"/>
          <p:nvPr/>
        </p:nvSpPr>
        <p:spPr>
          <a:xfrm>
            <a:off x="372862" y="1465385"/>
            <a:ext cx="105647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El objetivo de la biblioteca XUI </a:t>
            </a:r>
            <a:r>
              <a:rPr lang="es-ES" sz="3600" dirty="0" err="1"/>
              <a:t>Views</a:t>
            </a:r>
            <a:r>
              <a:rPr lang="es-ES" sz="3600" dirty="0"/>
              <a:t> es permitir crear aplicaciones para B4J, B4A and B4i de forma similar.</a:t>
            </a:r>
          </a:p>
          <a:p>
            <a:endParaRPr lang="en-US" sz="3600" dirty="0"/>
          </a:p>
          <a:p>
            <a:r>
              <a:rPr lang="es-ES" sz="3600" dirty="0"/>
              <a:t>Esta biblioteca permite crear formularios y vistas (</a:t>
            </a:r>
            <a:r>
              <a:rPr lang="es-ES" sz="3600" dirty="0" err="1"/>
              <a:t>views</a:t>
            </a:r>
            <a:r>
              <a:rPr lang="es-ES" sz="3600" dirty="0"/>
              <a:t>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628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F0676-FB9B-4A51-A5C1-39F0D9B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XUI Views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0C58965-1452-4BA6-8D09-D0AD3FFC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47" y="3880175"/>
            <a:ext cx="10016506" cy="866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EB806-89C4-45A4-B842-F7E6FC55262A}"/>
              </a:ext>
            </a:extLst>
          </p:cNvPr>
          <p:cNvSpPr txBox="1"/>
          <p:nvPr/>
        </p:nvSpPr>
        <p:spPr>
          <a:xfrm>
            <a:off x="515816" y="1595735"/>
            <a:ext cx="108956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Para usar las XUI </a:t>
            </a:r>
            <a:r>
              <a:rPr lang="es-ES" sz="3200" dirty="0" err="1"/>
              <a:t>Views</a:t>
            </a:r>
            <a:r>
              <a:rPr lang="es-ES" sz="3200" dirty="0"/>
              <a:t> primero hay que comprobar su nombre en la pestaña del Administrador de Librerías.</a:t>
            </a:r>
          </a:p>
          <a:p>
            <a:pPr algn="ctr"/>
            <a:endParaRPr lang="es-ES" sz="3200" dirty="0"/>
          </a:p>
          <a:p>
            <a:pPr algn="ctr"/>
            <a:r>
              <a:rPr lang="es-ES" sz="3200" dirty="0"/>
              <a:t>Después vamos al diseñador para crear los objetos que quieras. 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5503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95113-9F6E-427B-A284-1034EFA8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Etiqueta desplazable</a:t>
            </a:r>
          </a:p>
        </p:txBody>
      </p: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A1AE639B-25AC-4924-9D5F-58F449F7CCB5}"/>
              </a:ext>
            </a:extLst>
          </p:cNvPr>
          <p:cNvGrpSpPr/>
          <p:nvPr/>
        </p:nvGrpSpPr>
        <p:grpSpPr>
          <a:xfrm>
            <a:off x="513739" y="843758"/>
            <a:ext cx="3800553" cy="5085140"/>
            <a:chOff x="513739" y="843758"/>
            <a:chExt cx="3800553" cy="5085140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3E04218B-0A56-450A-8644-A5D153C2E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39" y="843758"/>
              <a:ext cx="3800553" cy="5085140"/>
            </a:xfrm>
            <a:prstGeom prst="rect">
              <a:avLst/>
            </a:prstGeom>
          </p:spPr>
        </p:pic>
        <p:sp>
          <p:nvSpPr>
            <p:cNvPr id="10" name="Ορθογώνιο: Στρογγύλεμα γωνιών 9">
              <a:extLst>
                <a:ext uri="{FF2B5EF4-FFF2-40B4-BE49-F238E27FC236}">
                  <a16:creationId xmlns:a16="http://schemas.microsoft.com/office/drawing/2014/main" id="{EE37B45A-C017-47E2-9948-95842BA5489F}"/>
                </a:ext>
              </a:extLst>
            </p:cNvPr>
            <p:cNvSpPr/>
            <p:nvPr/>
          </p:nvSpPr>
          <p:spPr>
            <a:xfrm>
              <a:off x="871728" y="2706624"/>
              <a:ext cx="1328928" cy="2438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Ορθογώνιο: Στρογγύλεμα γωνιών 10">
              <a:extLst>
                <a:ext uri="{FF2B5EF4-FFF2-40B4-BE49-F238E27FC236}">
                  <a16:creationId xmlns:a16="http://schemas.microsoft.com/office/drawing/2014/main" id="{F8403F20-88F3-4056-8CF1-A4B11F104F64}"/>
                </a:ext>
              </a:extLst>
            </p:cNvPr>
            <p:cNvSpPr/>
            <p:nvPr/>
          </p:nvSpPr>
          <p:spPr>
            <a:xfrm>
              <a:off x="755904" y="988324"/>
              <a:ext cx="780288" cy="2438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Ορθογώνιο: Στρογγύλεμα γωνιών 11">
              <a:extLst>
                <a:ext uri="{FF2B5EF4-FFF2-40B4-BE49-F238E27FC236}">
                  <a16:creationId xmlns:a16="http://schemas.microsoft.com/office/drawing/2014/main" id="{9B3D2A4E-E2BA-45BB-BBCC-02ABC1F1F7DB}"/>
                </a:ext>
              </a:extLst>
            </p:cNvPr>
            <p:cNvSpPr/>
            <p:nvPr/>
          </p:nvSpPr>
          <p:spPr>
            <a:xfrm>
              <a:off x="2460751" y="5429504"/>
              <a:ext cx="1328928" cy="2438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A53CDE9-BBE8-4C1F-8AA1-C75A2C26CE02}"/>
              </a:ext>
            </a:extLst>
          </p:cNvPr>
          <p:cNvSpPr txBox="1"/>
          <p:nvPr/>
        </p:nvSpPr>
        <p:spPr>
          <a:xfrm>
            <a:off x="4786045" y="1110244"/>
            <a:ext cx="68922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/>
              <a:t>Una etiqueta desplazable es una etiqueta donde el texto se puede desplazar para que se pueda mostrar completamente.</a:t>
            </a: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EB0BD8C2-82B7-4AB9-95FA-06C27CB8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045" y="3669999"/>
            <a:ext cx="6713134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695113-9F6E-427B-A284-1034EFA8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Etiqueta desplazable</a:t>
            </a:r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52FE15AD-92A8-42D6-957C-F4D6420C43D0}"/>
              </a:ext>
            </a:extLst>
          </p:cNvPr>
          <p:cNvGrpSpPr/>
          <p:nvPr/>
        </p:nvGrpSpPr>
        <p:grpSpPr>
          <a:xfrm>
            <a:off x="467360" y="753012"/>
            <a:ext cx="11351778" cy="3656428"/>
            <a:chOff x="0" y="0"/>
            <a:chExt cx="6836410" cy="1905000"/>
          </a:xfrm>
        </p:grpSpPr>
        <p:grpSp>
          <p:nvGrpSpPr>
            <p:cNvPr id="4" name="Ομάδα 3">
              <a:extLst>
                <a:ext uri="{FF2B5EF4-FFF2-40B4-BE49-F238E27FC236}">
                  <a16:creationId xmlns:a16="http://schemas.microsoft.com/office/drawing/2014/main" id="{5BC0688F-24EE-45BC-941C-3713237B3EFF}"/>
                </a:ext>
              </a:extLst>
            </p:cNvPr>
            <p:cNvGrpSpPr/>
            <p:nvPr/>
          </p:nvGrpSpPr>
          <p:grpSpPr>
            <a:xfrm>
              <a:off x="0" y="184150"/>
              <a:ext cx="6836410" cy="1720850"/>
              <a:chOff x="0" y="0"/>
              <a:chExt cx="6836410" cy="1720850"/>
            </a:xfrm>
          </p:grpSpPr>
          <p:pic>
            <p:nvPicPr>
              <p:cNvPr id="6" name="Εικόνα 5">
                <a:extLst>
                  <a:ext uri="{FF2B5EF4-FFF2-40B4-BE49-F238E27FC236}">
                    <a16:creationId xmlns:a16="http://schemas.microsoft.com/office/drawing/2014/main" id="{9A36F4B4-31F9-4FBF-BBB8-07958AAA7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9200" y="0"/>
                <a:ext cx="4347210" cy="1720850"/>
              </a:xfrm>
              <a:prstGeom prst="rect">
                <a:avLst/>
              </a:prstGeom>
            </p:spPr>
          </p:pic>
          <p:pic>
            <p:nvPicPr>
              <p:cNvPr id="7" name="Εικόνα 6">
                <a:extLst>
                  <a:ext uri="{FF2B5EF4-FFF2-40B4-BE49-F238E27FC236}">
                    <a16:creationId xmlns:a16="http://schemas.microsoft.com/office/drawing/2014/main" id="{31DD0238-DD78-46AC-9688-DF24DC8DB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87350"/>
                <a:ext cx="3748790" cy="1073150"/>
              </a:xfrm>
              <a:prstGeom prst="rect">
                <a:avLst/>
              </a:prstGeom>
            </p:spPr>
          </p:pic>
        </p:grpSp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71990EBD-6DAD-4219-A275-9CBD73C23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0"/>
              <a:ext cx="2942590" cy="1854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4CB3AA-A27E-4DE5-A942-F4B0A8B700B6}"/>
              </a:ext>
            </a:extLst>
          </p:cNvPr>
          <p:cNvSpPr txBox="1"/>
          <p:nvPr/>
        </p:nvSpPr>
        <p:spPr>
          <a:xfrm>
            <a:off x="467359" y="4756492"/>
            <a:ext cx="104730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Se usa normalmente para textos muy grandes o para mostrar un mensaje móvil en la pantalla.</a:t>
            </a:r>
          </a:p>
        </p:txBody>
      </p:sp>
    </p:spTree>
    <p:extLst>
      <p:ext uri="{BB962C8B-B14F-4D97-AF65-F5344CB8AC3E}">
        <p14:creationId xmlns:p14="http://schemas.microsoft.com/office/powerpoint/2010/main" val="5229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EA9367-3EA8-45C3-BD3D-3659B5FA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B4XFloatTextField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620A1F-0DFA-4A21-85C4-B12599CF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4731508"/>
            <a:ext cx="4191241" cy="1010952"/>
          </a:xfrm>
          <a:prstGeom prst="rect">
            <a:avLst/>
          </a:prstGeom>
        </p:spPr>
      </p:pic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A35A7E37-A626-4A94-85B8-E8C659A93260}"/>
              </a:ext>
            </a:extLst>
          </p:cNvPr>
          <p:cNvGrpSpPr/>
          <p:nvPr/>
        </p:nvGrpSpPr>
        <p:grpSpPr>
          <a:xfrm>
            <a:off x="3612985" y="805803"/>
            <a:ext cx="8206153" cy="5076837"/>
            <a:chOff x="3612985" y="805803"/>
            <a:chExt cx="8206153" cy="5076837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B51C4FF8-F829-45E9-9D25-60AD5443D6E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612985" y="805803"/>
              <a:ext cx="8206153" cy="3470031"/>
            </a:xfrm>
            <a:prstGeom prst="rect">
              <a:avLst/>
            </a:prstGeom>
          </p:spPr>
        </p:pic>
        <p:sp>
          <p:nvSpPr>
            <p:cNvPr id="6" name="Ορθογώνιο: Στρογγύλεμα γωνιών 5">
              <a:extLst>
                <a:ext uri="{FF2B5EF4-FFF2-40B4-BE49-F238E27FC236}">
                  <a16:creationId xmlns:a16="http://schemas.microsoft.com/office/drawing/2014/main" id="{27932FD1-FFE0-46E3-9BE5-87C5AD4AC6FA}"/>
                </a:ext>
              </a:extLst>
            </p:cNvPr>
            <p:cNvSpPr/>
            <p:nvPr/>
          </p:nvSpPr>
          <p:spPr>
            <a:xfrm>
              <a:off x="3688080" y="3429000"/>
              <a:ext cx="4124960" cy="39116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F6F36A7C-B3D5-4DE3-B352-A198EA993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1678" y="4107466"/>
              <a:ext cx="4464433" cy="1775174"/>
            </a:xfrm>
            <a:prstGeom prst="rect">
              <a:avLst/>
            </a:prstGeom>
          </p:spPr>
        </p:pic>
        <p:cxnSp>
          <p:nvCxnSpPr>
            <p:cNvPr id="10" name="Ευθύγραμμο βέλος σύνδεσης 9">
              <a:extLst>
                <a:ext uri="{FF2B5EF4-FFF2-40B4-BE49-F238E27FC236}">
                  <a16:creationId xmlns:a16="http://schemas.microsoft.com/office/drawing/2014/main" id="{5095B73F-0ADF-49B1-A7A7-DE1D682D366B}"/>
                </a:ext>
              </a:extLst>
            </p:cNvPr>
            <p:cNvCxnSpPr>
              <a:cxnSpLocks/>
            </p:cNvCxnSpPr>
            <p:nvPr/>
          </p:nvCxnSpPr>
          <p:spPr>
            <a:xfrm>
              <a:off x="5709920" y="3820160"/>
              <a:ext cx="1381760" cy="9113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0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6A7812-1049-4470-BE10-1F417547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RoundSlider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853C36-D37C-4A77-A27B-6623AB18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21" y="520483"/>
            <a:ext cx="7970832" cy="337079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4BFBF63-9215-406E-B994-3493C7E0D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0" y="4348479"/>
            <a:ext cx="9416500" cy="12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1597</Words>
  <Application>Microsoft Office PowerPoint</Application>
  <PresentationFormat>Panorámica</PresentationFormat>
  <Paragraphs>126</Paragraphs>
  <Slides>21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Verdana</vt:lpstr>
      <vt:lpstr>Θέμα του Office</vt:lpstr>
      <vt:lpstr>Programando con B4X</vt:lpstr>
      <vt:lpstr>Hoy aprenderás</vt:lpstr>
      <vt:lpstr>Bibliotecas o Librerías </vt:lpstr>
      <vt:lpstr>Biblioteca “XUI Views”</vt:lpstr>
      <vt:lpstr>Uso de XUI Views</vt:lpstr>
      <vt:lpstr>Etiqueta desplazable</vt:lpstr>
      <vt:lpstr>Etiqueta desplazable</vt:lpstr>
      <vt:lpstr>B4XFloatTextField</vt:lpstr>
      <vt:lpstr>RoundSlider</vt:lpstr>
      <vt:lpstr>AnotherProgressBar</vt:lpstr>
      <vt:lpstr>B4XSwitch</vt:lpstr>
      <vt:lpstr>B4XImageView</vt:lpstr>
      <vt:lpstr>B4XDialogs – xui.MsgboxAsync</vt:lpstr>
      <vt:lpstr>B4XDialogs – xui.Msgbox2Async</vt:lpstr>
      <vt:lpstr>CustomDialog </vt:lpstr>
      <vt:lpstr>CustomDialog</vt:lpstr>
      <vt:lpstr>CustomDialog</vt:lpstr>
      <vt:lpstr>Plantillas - B4XDateTemplate</vt:lpstr>
      <vt:lpstr>B4XColorTemplate</vt:lpstr>
      <vt:lpstr>B4XLongTextTemplate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usuario</cp:lastModifiedBy>
  <cp:revision>453</cp:revision>
  <dcterms:created xsi:type="dcterms:W3CDTF">2021-01-19T13:00:32Z</dcterms:created>
  <dcterms:modified xsi:type="dcterms:W3CDTF">2021-04-17T11:51:52Z</dcterms:modified>
</cp:coreProperties>
</file>