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24"/>
  </p:notesMasterIdLst>
  <p:sldIdLst>
    <p:sldId id="256" r:id="rId2"/>
    <p:sldId id="258" r:id="rId3"/>
    <p:sldId id="263" r:id="rId4"/>
    <p:sldId id="264" r:id="rId5"/>
    <p:sldId id="265" r:id="rId6"/>
    <p:sldId id="266" r:id="rId7"/>
    <p:sldId id="267" r:id="rId8"/>
    <p:sldId id="276" r:id="rId9"/>
    <p:sldId id="277" r:id="rId10"/>
    <p:sldId id="268" r:id="rId11"/>
    <p:sldId id="279" r:id="rId12"/>
    <p:sldId id="278" r:id="rId13"/>
    <p:sldId id="269" r:id="rId14"/>
    <p:sldId id="270" r:id="rId15"/>
    <p:sldId id="271" r:id="rId16"/>
    <p:sldId id="272" r:id="rId17"/>
    <p:sldId id="280" r:id="rId18"/>
    <p:sldId id="273" r:id="rId19"/>
    <p:sldId id="281" r:id="rId20"/>
    <p:sldId id="274" r:id="rId21"/>
    <p:sldId id="275" r:id="rId22"/>
    <p:sldId id="262" r:id="rId23"/>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a:srgbClr val="F8A82E"/>
    <a:srgbClr val="3297C3"/>
    <a:srgbClr val="4AB5D9"/>
    <a:srgbClr val="81D1EC"/>
    <a:srgbClr val="FE9900"/>
    <a:srgbClr val="FD95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Μεσαίο στυλ 2 - Έμφαση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Μεσαίο στυλ 2 - Έμφαση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Μεσαίο στυλ 2 - Έμφαση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Χωρίς στυλ, πλέγμα πίνακα">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Φωτεινό στυλ 1 - Έμφαση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235" autoAdjust="0"/>
    <p:restoredTop sz="76256" autoAdjust="0"/>
  </p:normalViewPr>
  <p:slideViewPr>
    <p:cSldViewPr snapToGrid="0">
      <p:cViewPr varScale="1">
        <p:scale>
          <a:sx n="87" d="100"/>
          <a:sy n="87" d="100"/>
        </p:scale>
        <p:origin x="924" y="90"/>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401041-E03C-4661-9607-908B0A03F6F5}"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C95FC8E3-511B-49FC-BE7A-222E345CC1A8}">
      <dgm:prSet/>
      <dgm:spPr/>
      <dgm:t>
        <a:bodyPr/>
        <a:lstStyle/>
        <a:p>
          <a:r>
            <a:rPr lang="en-US" dirty="0"/>
            <a:t>Hablar </a:t>
          </a:r>
          <a:r>
            <a:rPr lang="en-US" dirty="0" err="1"/>
            <a:t>sobre</a:t>
          </a:r>
          <a:r>
            <a:rPr lang="en-US" dirty="0"/>
            <a:t> el </a:t>
          </a:r>
          <a:r>
            <a:rPr lang="en-US" dirty="0" err="1"/>
            <a:t>diseñador</a:t>
          </a:r>
          <a:endParaRPr lang="el-GR" dirty="0"/>
        </a:p>
      </dgm:t>
    </dgm:pt>
    <dgm:pt modelId="{ED6049B6-F2A8-4BD2-A8EF-FC1B7D6C9BCB}" type="parTrans" cxnId="{CEC063C3-80AF-4A60-80C4-AA7997F47D13}">
      <dgm:prSet/>
      <dgm:spPr/>
      <dgm:t>
        <a:bodyPr/>
        <a:lstStyle/>
        <a:p>
          <a:endParaRPr lang="el-GR"/>
        </a:p>
      </dgm:t>
    </dgm:pt>
    <dgm:pt modelId="{30477B69-2F94-4910-B445-245EB5E581C2}" type="sibTrans" cxnId="{CEC063C3-80AF-4A60-80C4-AA7997F47D13}">
      <dgm:prSet/>
      <dgm:spPr/>
      <dgm:t>
        <a:bodyPr/>
        <a:lstStyle/>
        <a:p>
          <a:endParaRPr lang="el-GR"/>
        </a:p>
      </dgm:t>
    </dgm:pt>
    <dgm:pt modelId="{DEBA1CE5-06E2-4192-B9EB-899C4517364C}">
      <dgm:prSet/>
      <dgm:spPr/>
      <dgm:t>
        <a:bodyPr/>
        <a:lstStyle/>
        <a:p>
          <a:r>
            <a:rPr lang="en-US" dirty="0" err="1"/>
            <a:t>Diseñar</a:t>
          </a:r>
          <a:r>
            <a:rPr lang="en-US" dirty="0"/>
            <a:t> la </a:t>
          </a:r>
          <a:r>
            <a:rPr lang="en-US" dirty="0" err="1"/>
            <a:t>primera</a:t>
          </a:r>
          <a:r>
            <a:rPr lang="en-US" dirty="0"/>
            <a:t> </a:t>
          </a:r>
          <a:r>
            <a:rPr lang="en-US" dirty="0" err="1"/>
            <a:t>pantalla</a:t>
          </a:r>
          <a:r>
            <a:rPr lang="en-US" dirty="0"/>
            <a:t>.</a:t>
          </a:r>
          <a:endParaRPr lang="el-GR" dirty="0"/>
        </a:p>
      </dgm:t>
    </dgm:pt>
    <dgm:pt modelId="{92E22441-41BD-483E-A9DF-4165A5AABC5C}" type="parTrans" cxnId="{1BDA6A8C-2E9A-468E-A13D-8AC7BB504EE0}">
      <dgm:prSet/>
      <dgm:spPr/>
      <dgm:t>
        <a:bodyPr/>
        <a:lstStyle/>
        <a:p>
          <a:endParaRPr lang="el-GR"/>
        </a:p>
      </dgm:t>
    </dgm:pt>
    <dgm:pt modelId="{CDC346A2-BD48-405E-B838-7D4D70F88266}" type="sibTrans" cxnId="{1BDA6A8C-2E9A-468E-A13D-8AC7BB504EE0}">
      <dgm:prSet/>
      <dgm:spPr/>
      <dgm:t>
        <a:bodyPr/>
        <a:lstStyle/>
        <a:p>
          <a:endParaRPr lang="el-GR"/>
        </a:p>
      </dgm:t>
    </dgm:pt>
    <dgm:pt modelId="{5BBB7579-4974-4857-8F6A-D3DEF5CFBD51}">
      <dgm:prSet/>
      <dgm:spPr/>
      <dgm:t>
        <a:bodyPr/>
        <a:lstStyle/>
        <a:p>
          <a:r>
            <a:rPr lang="en-US" dirty="0" err="1"/>
            <a:t>Insertar</a:t>
          </a:r>
          <a:r>
            <a:rPr lang="en-US" dirty="0"/>
            <a:t> y </a:t>
          </a:r>
          <a:r>
            <a:rPr lang="en-US" dirty="0" err="1"/>
            <a:t>personalizar</a:t>
          </a:r>
          <a:r>
            <a:rPr lang="en-US" dirty="0"/>
            <a:t> vistas: </a:t>
          </a:r>
          <a:r>
            <a:rPr lang="en-US" dirty="0" err="1"/>
            <a:t>etiquetas</a:t>
          </a:r>
          <a:r>
            <a:rPr lang="en-US" dirty="0"/>
            <a:t>, </a:t>
          </a:r>
          <a:r>
            <a:rPr lang="en-US" dirty="0" err="1"/>
            <a:t>campos</a:t>
          </a:r>
          <a:r>
            <a:rPr lang="en-US" dirty="0"/>
            <a:t> de </a:t>
          </a:r>
          <a:r>
            <a:rPr lang="en-US" dirty="0" err="1"/>
            <a:t>texto</a:t>
          </a:r>
          <a:r>
            <a:rPr lang="en-US" dirty="0"/>
            <a:t>, </a:t>
          </a:r>
          <a:r>
            <a:rPr lang="en-US" dirty="0" err="1"/>
            <a:t>botones</a:t>
          </a:r>
          <a:r>
            <a:rPr lang="en-US" dirty="0"/>
            <a:t>, </a:t>
          </a:r>
          <a:r>
            <a:rPr lang="en-US" dirty="0" err="1"/>
            <a:t>paneles</a:t>
          </a:r>
          <a:endParaRPr lang="el-GR" dirty="0"/>
        </a:p>
      </dgm:t>
    </dgm:pt>
    <dgm:pt modelId="{60B2E048-A8DE-40EA-A760-76A46FA486E5}" type="parTrans" cxnId="{426CACFB-E350-41B6-B441-9AC2A1F6BDB3}">
      <dgm:prSet/>
      <dgm:spPr/>
      <dgm:t>
        <a:bodyPr/>
        <a:lstStyle/>
        <a:p>
          <a:endParaRPr lang="el-GR"/>
        </a:p>
      </dgm:t>
    </dgm:pt>
    <dgm:pt modelId="{F59D8594-88FA-49B6-8307-33394F59C4BA}" type="sibTrans" cxnId="{426CACFB-E350-41B6-B441-9AC2A1F6BDB3}">
      <dgm:prSet/>
      <dgm:spPr/>
      <dgm:t>
        <a:bodyPr/>
        <a:lstStyle/>
        <a:p>
          <a:endParaRPr lang="el-GR"/>
        </a:p>
      </dgm:t>
    </dgm:pt>
    <dgm:pt modelId="{92CFA2DA-9B8C-449D-8244-5FB036B66B99}">
      <dgm:prSet/>
      <dgm:spPr/>
      <dgm:t>
        <a:bodyPr/>
        <a:lstStyle/>
        <a:p>
          <a:r>
            <a:rPr lang="en-US" dirty="0" err="1"/>
            <a:t>Guardar</a:t>
          </a:r>
          <a:r>
            <a:rPr lang="en-US" dirty="0"/>
            <a:t> </a:t>
          </a:r>
          <a:r>
            <a:rPr lang="en-US" dirty="0" err="1"/>
            <a:t>formularios</a:t>
          </a:r>
          <a:endParaRPr lang="el-GR" dirty="0"/>
        </a:p>
      </dgm:t>
    </dgm:pt>
    <dgm:pt modelId="{6B83DDDF-66FF-43E4-B1AE-8B2FCA6615AE}" type="parTrans" cxnId="{6F02B5AD-5CC7-454F-954D-5E62C770AE5B}">
      <dgm:prSet/>
      <dgm:spPr/>
      <dgm:t>
        <a:bodyPr/>
        <a:lstStyle/>
        <a:p>
          <a:endParaRPr lang="el-GR"/>
        </a:p>
      </dgm:t>
    </dgm:pt>
    <dgm:pt modelId="{9DC2FAE0-00D1-45AB-AA79-9AA026991614}" type="sibTrans" cxnId="{6F02B5AD-5CC7-454F-954D-5E62C770AE5B}">
      <dgm:prSet/>
      <dgm:spPr/>
      <dgm:t>
        <a:bodyPr/>
        <a:lstStyle/>
        <a:p>
          <a:endParaRPr lang="el-GR"/>
        </a:p>
      </dgm:t>
    </dgm:pt>
    <dgm:pt modelId="{C9B92C9A-6820-449A-ADDF-277CD85F7714}">
      <dgm:prSet/>
      <dgm:spPr/>
      <dgm:t>
        <a:bodyPr/>
        <a:lstStyle/>
        <a:p>
          <a:r>
            <a:rPr lang="en-US" dirty="0" err="1"/>
            <a:t>Diseñar</a:t>
          </a:r>
          <a:r>
            <a:rPr lang="en-US" dirty="0"/>
            <a:t> </a:t>
          </a:r>
          <a:r>
            <a:rPr lang="en-US" dirty="0" err="1"/>
            <a:t>tu</a:t>
          </a:r>
          <a:r>
            <a:rPr lang="en-US" dirty="0"/>
            <a:t> </a:t>
          </a:r>
          <a:r>
            <a:rPr lang="en-US" dirty="0" err="1"/>
            <a:t>propia</a:t>
          </a:r>
          <a:r>
            <a:rPr lang="en-US" dirty="0"/>
            <a:t> </a:t>
          </a:r>
          <a:r>
            <a:rPr lang="en-US" dirty="0" err="1"/>
            <a:t>pantalla</a:t>
          </a:r>
          <a:r>
            <a:rPr lang="en-US" dirty="0"/>
            <a:t> principal </a:t>
          </a:r>
          <a:r>
            <a:rPr lang="en-US" dirty="0" err="1"/>
            <a:t>utilizando</a:t>
          </a:r>
          <a:r>
            <a:rPr lang="en-US" dirty="0"/>
            <a:t> </a:t>
          </a:r>
          <a:r>
            <a:rPr lang="en-US"/>
            <a:t>esquemas</a:t>
          </a:r>
          <a:endParaRPr lang="el-GR" dirty="0"/>
        </a:p>
      </dgm:t>
    </dgm:pt>
    <dgm:pt modelId="{CB0CE575-FCE0-485D-AAE6-2622ABB53F61}" type="parTrans" cxnId="{DD230C45-4ADF-403F-94EF-7A0BCD66A362}">
      <dgm:prSet/>
      <dgm:spPr/>
      <dgm:t>
        <a:bodyPr/>
        <a:lstStyle/>
        <a:p>
          <a:endParaRPr lang="el-GR"/>
        </a:p>
      </dgm:t>
    </dgm:pt>
    <dgm:pt modelId="{A32E587C-865B-411A-B346-E5FDA259652F}" type="sibTrans" cxnId="{DD230C45-4ADF-403F-94EF-7A0BCD66A362}">
      <dgm:prSet/>
      <dgm:spPr/>
      <dgm:t>
        <a:bodyPr/>
        <a:lstStyle/>
        <a:p>
          <a:endParaRPr lang="el-GR"/>
        </a:p>
      </dgm:t>
    </dgm:pt>
    <dgm:pt modelId="{19028724-D1E1-4614-8076-49D4BC137DEF}" type="pres">
      <dgm:prSet presAssocID="{0C401041-E03C-4661-9607-908B0A03F6F5}" presName="diagram" presStyleCnt="0">
        <dgm:presLayoutVars>
          <dgm:dir/>
          <dgm:resizeHandles val="exact"/>
        </dgm:presLayoutVars>
      </dgm:prSet>
      <dgm:spPr/>
    </dgm:pt>
    <dgm:pt modelId="{364C55E3-DD9E-4BF9-BEEA-BB801630D954}" type="pres">
      <dgm:prSet presAssocID="{C95FC8E3-511B-49FC-BE7A-222E345CC1A8}" presName="node" presStyleLbl="node1" presStyleIdx="0" presStyleCnt="5">
        <dgm:presLayoutVars>
          <dgm:bulletEnabled val="1"/>
        </dgm:presLayoutVars>
      </dgm:prSet>
      <dgm:spPr/>
    </dgm:pt>
    <dgm:pt modelId="{A3D729A4-5585-4D9B-8730-F8286EC1FC04}" type="pres">
      <dgm:prSet presAssocID="{30477B69-2F94-4910-B445-245EB5E581C2}" presName="sibTrans" presStyleCnt="0"/>
      <dgm:spPr/>
    </dgm:pt>
    <dgm:pt modelId="{FF0816D8-E033-469B-BD02-F1D4E1C07F1D}" type="pres">
      <dgm:prSet presAssocID="{DEBA1CE5-06E2-4192-B9EB-899C4517364C}" presName="node" presStyleLbl="node1" presStyleIdx="1" presStyleCnt="5">
        <dgm:presLayoutVars>
          <dgm:bulletEnabled val="1"/>
        </dgm:presLayoutVars>
      </dgm:prSet>
      <dgm:spPr/>
    </dgm:pt>
    <dgm:pt modelId="{E1D2BED3-685A-45D1-B041-B9ABF87A4AC0}" type="pres">
      <dgm:prSet presAssocID="{CDC346A2-BD48-405E-B838-7D4D70F88266}" presName="sibTrans" presStyleCnt="0"/>
      <dgm:spPr/>
    </dgm:pt>
    <dgm:pt modelId="{66B262CF-5856-4B7F-8FD7-4492566DD8D3}" type="pres">
      <dgm:prSet presAssocID="{5BBB7579-4974-4857-8F6A-D3DEF5CFBD51}" presName="node" presStyleLbl="node1" presStyleIdx="2" presStyleCnt="5">
        <dgm:presLayoutVars>
          <dgm:bulletEnabled val="1"/>
        </dgm:presLayoutVars>
      </dgm:prSet>
      <dgm:spPr/>
    </dgm:pt>
    <dgm:pt modelId="{5BC728D6-93F1-48B1-BA0C-4AA717656839}" type="pres">
      <dgm:prSet presAssocID="{F59D8594-88FA-49B6-8307-33394F59C4BA}" presName="sibTrans" presStyleCnt="0"/>
      <dgm:spPr/>
    </dgm:pt>
    <dgm:pt modelId="{243257FD-B566-4B97-97B6-6EEB1D85EEE9}" type="pres">
      <dgm:prSet presAssocID="{92CFA2DA-9B8C-449D-8244-5FB036B66B99}" presName="node" presStyleLbl="node1" presStyleIdx="3" presStyleCnt="5">
        <dgm:presLayoutVars>
          <dgm:bulletEnabled val="1"/>
        </dgm:presLayoutVars>
      </dgm:prSet>
      <dgm:spPr/>
    </dgm:pt>
    <dgm:pt modelId="{7415E0B2-3775-4AE1-B653-D38A7CD14DAA}" type="pres">
      <dgm:prSet presAssocID="{9DC2FAE0-00D1-45AB-AA79-9AA026991614}" presName="sibTrans" presStyleCnt="0"/>
      <dgm:spPr/>
    </dgm:pt>
    <dgm:pt modelId="{89083ADF-47A0-4456-A482-97114D6769F0}" type="pres">
      <dgm:prSet presAssocID="{C9B92C9A-6820-449A-ADDF-277CD85F7714}" presName="node" presStyleLbl="node1" presStyleIdx="4" presStyleCnt="5">
        <dgm:presLayoutVars>
          <dgm:bulletEnabled val="1"/>
        </dgm:presLayoutVars>
      </dgm:prSet>
      <dgm:spPr/>
    </dgm:pt>
  </dgm:ptLst>
  <dgm:cxnLst>
    <dgm:cxn modelId="{0088C625-76A7-43CC-97B1-65CCF3820E7D}" type="presOf" srcId="{C95FC8E3-511B-49FC-BE7A-222E345CC1A8}" destId="{364C55E3-DD9E-4BF9-BEEA-BB801630D954}" srcOrd="0" destOrd="0" presId="urn:microsoft.com/office/officeart/2005/8/layout/default"/>
    <dgm:cxn modelId="{8EAB1C60-E8AC-4C1B-8BF1-3DE073A3F42F}" type="presOf" srcId="{92CFA2DA-9B8C-449D-8244-5FB036B66B99}" destId="{243257FD-B566-4B97-97B6-6EEB1D85EEE9}" srcOrd="0" destOrd="0" presId="urn:microsoft.com/office/officeart/2005/8/layout/default"/>
    <dgm:cxn modelId="{DD230C45-4ADF-403F-94EF-7A0BCD66A362}" srcId="{0C401041-E03C-4661-9607-908B0A03F6F5}" destId="{C9B92C9A-6820-449A-ADDF-277CD85F7714}" srcOrd="4" destOrd="0" parTransId="{CB0CE575-FCE0-485D-AAE6-2622ABB53F61}" sibTransId="{A32E587C-865B-411A-B346-E5FDA259652F}"/>
    <dgm:cxn modelId="{B9EE8B47-E9E2-45FA-AAB4-B22A968F194F}" type="presOf" srcId="{0C401041-E03C-4661-9607-908B0A03F6F5}" destId="{19028724-D1E1-4614-8076-49D4BC137DEF}" srcOrd="0" destOrd="0" presId="urn:microsoft.com/office/officeart/2005/8/layout/default"/>
    <dgm:cxn modelId="{28334380-AB19-4320-A614-36DE01E4B2C4}" type="presOf" srcId="{DEBA1CE5-06E2-4192-B9EB-899C4517364C}" destId="{FF0816D8-E033-469B-BD02-F1D4E1C07F1D}" srcOrd="0" destOrd="0" presId="urn:microsoft.com/office/officeart/2005/8/layout/default"/>
    <dgm:cxn modelId="{1BDA6A8C-2E9A-468E-A13D-8AC7BB504EE0}" srcId="{0C401041-E03C-4661-9607-908B0A03F6F5}" destId="{DEBA1CE5-06E2-4192-B9EB-899C4517364C}" srcOrd="1" destOrd="0" parTransId="{92E22441-41BD-483E-A9DF-4165A5AABC5C}" sibTransId="{CDC346A2-BD48-405E-B838-7D4D70F88266}"/>
    <dgm:cxn modelId="{6F02B5AD-5CC7-454F-954D-5E62C770AE5B}" srcId="{0C401041-E03C-4661-9607-908B0A03F6F5}" destId="{92CFA2DA-9B8C-449D-8244-5FB036B66B99}" srcOrd="3" destOrd="0" parTransId="{6B83DDDF-66FF-43E4-B1AE-8B2FCA6615AE}" sibTransId="{9DC2FAE0-00D1-45AB-AA79-9AA026991614}"/>
    <dgm:cxn modelId="{AABC42BB-69A1-4260-8327-12344A8E751B}" type="presOf" srcId="{C9B92C9A-6820-449A-ADDF-277CD85F7714}" destId="{89083ADF-47A0-4456-A482-97114D6769F0}" srcOrd="0" destOrd="0" presId="urn:microsoft.com/office/officeart/2005/8/layout/default"/>
    <dgm:cxn modelId="{CEC063C3-80AF-4A60-80C4-AA7997F47D13}" srcId="{0C401041-E03C-4661-9607-908B0A03F6F5}" destId="{C95FC8E3-511B-49FC-BE7A-222E345CC1A8}" srcOrd="0" destOrd="0" parTransId="{ED6049B6-F2A8-4BD2-A8EF-FC1B7D6C9BCB}" sibTransId="{30477B69-2F94-4910-B445-245EB5E581C2}"/>
    <dgm:cxn modelId="{860997E5-0C9C-42DF-99A4-A312095A0908}" type="presOf" srcId="{5BBB7579-4974-4857-8F6A-D3DEF5CFBD51}" destId="{66B262CF-5856-4B7F-8FD7-4492566DD8D3}" srcOrd="0" destOrd="0" presId="urn:microsoft.com/office/officeart/2005/8/layout/default"/>
    <dgm:cxn modelId="{426CACFB-E350-41B6-B441-9AC2A1F6BDB3}" srcId="{0C401041-E03C-4661-9607-908B0A03F6F5}" destId="{5BBB7579-4974-4857-8F6A-D3DEF5CFBD51}" srcOrd="2" destOrd="0" parTransId="{60B2E048-A8DE-40EA-A760-76A46FA486E5}" sibTransId="{F59D8594-88FA-49B6-8307-33394F59C4BA}"/>
    <dgm:cxn modelId="{1D567298-238E-4FA6-B609-5E6FFD982FE8}" type="presParOf" srcId="{19028724-D1E1-4614-8076-49D4BC137DEF}" destId="{364C55E3-DD9E-4BF9-BEEA-BB801630D954}" srcOrd="0" destOrd="0" presId="urn:microsoft.com/office/officeart/2005/8/layout/default"/>
    <dgm:cxn modelId="{D0117CC7-EF3B-48CF-9FEC-4CB77AD0B12B}" type="presParOf" srcId="{19028724-D1E1-4614-8076-49D4BC137DEF}" destId="{A3D729A4-5585-4D9B-8730-F8286EC1FC04}" srcOrd="1" destOrd="0" presId="urn:microsoft.com/office/officeart/2005/8/layout/default"/>
    <dgm:cxn modelId="{246A9E5F-7AD5-4E50-8BF1-AF5343628FE8}" type="presParOf" srcId="{19028724-D1E1-4614-8076-49D4BC137DEF}" destId="{FF0816D8-E033-469B-BD02-F1D4E1C07F1D}" srcOrd="2" destOrd="0" presId="urn:microsoft.com/office/officeart/2005/8/layout/default"/>
    <dgm:cxn modelId="{F54C98C6-C126-4857-AD98-267DF4801332}" type="presParOf" srcId="{19028724-D1E1-4614-8076-49D4BC137DEF}" destId="{E1D2BED3-685A-45D1-B041-B9ABF87A4AC0}" srcOrd="3" destOrd="0" presId="urn:microsoft.com/office/officeart/2005/8/layout/default"/>
    <dgm:cxn modelId="{72D2DDB1-6FF2-4941-A252-2D9B101246EA}" type="presParOf" srcId="{19028724-D1E1-4614-8076-49D4BC137DEF}" destId="{66B262CF-5856-4B7F-8FD7-4492566DD8D3}" srcOrd="4" destOrd="0" presId="urn:microsoft.com/office/officeart/2005/8/layout/default"/>
    <dgm:cxn modelId="{6A6E950F-675C-4AE1-AB88-676993B13ABC}" type="presParOf" srcId="{19028724-D1E1-4614-8076-49D4BC137DEF}" destId="{5BC728D6-93F1-48B1-BA0C-4AA717656839}" srcOrd="5" destOrd="0" presId="urn:microsoft.com/office/officeart/2005/8/layout/default"/>
    <dgm:cxn modelId="{10980544-8199-43EC-9AA9-E3F04EB8525A}" type="presParOf" srcId="{19028724-D1E1-4614-8076-49D4BC137DEF}" destId="{243257FD-B566-4B97-97B6-6EEB1D85EEE9}" srcOrd="6" destOrd="0" presId="urn:microsoft.com/office/officeart/2005/8/layout/default"/>
    <dgm:cxn modelId="{8AC873D1-734A-4060-B55C-CA1FB488F1B8}" type="presParOf" srcId="{19028724-D1E1-4614-8076-49D4BC137DEF}" destId="{7415E0B2-3775-4AE1-B653-D38A7CD14DAA}" srcOrd="7" destOrd="0" presId="urn:microsoft.com/office/officeart/2005/8/layout/default"/>
    <dgm:cxn modelId="{AECB1EF5-F612-4A6A-AA6E-B2C5F87E7F3F}" type="presParOf" srcId="{19028724-D1E1-4614-8076-49D4BC137DEF}" destId="{89083ADF-47A0-4456-A482-97114D6769F0}"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C55E3-DD9E-4BF9-BEEA-BB801630D954}">
      <dsp:nvSpPr>
        <dsp:cNvPr id="0" name=""/>
        <dsp:cNvSpPr/>
      </dsp:nvSpPr>
      <dsp:spPr>
        <a:xfrm>
          <a:off x="0" y="355096"/>
          <a:ext cx="2974424" cy="178465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Hablar </a:t>
          </a:r>
          <a:r>
            <a:rPr lang="en-US" sz="2400" kern="1200" dirty="0" err="1"/>
            <a:t>sobre</a:t>
          </a:r>
          <a:r>
            <a:rPr lang="en-US" sz="2400" kern="1200" dirty="0"/>
            <a:t> el </a:t>
          </a:r>
          <a:r>
            <a:rPr lang="en-US" sz="2400" kern="1200" dirty="0" err="1"/>
            <a:t>diseñador</a:t>
          </a:r>
          <a:endParaRPr lang="el-GR" sz="2400" kern="1200" dirty="0"/>
        </a:p>
      </dsp:txBody>
      <dsp:txXfrm>
        <a:off x="0" y="355096"/>
        <a:ext cx="2974424" cy="1784654"/>
      </dsp:txXfrm>
    </dsp:sp>
    <dsp:sp modelId="{FF0816D8-E033-469B-BD02-F1D4E1C07F1D}">
      <dsp:nvSpPr>
        <dsp:cNvPr id="0" name=""/>
        <dsp:cNvSpPr/>
      </dsp:nvSpPr>
      <dsp:spPr>
        <a:xfrm>
          <a:off x="3271867" y="355096"/>
          <a:ext cx="2974424" cy="1784654"/>
        </a:xfrm>
        <a:prstGeom prst="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err="1"/>
            <a:t>Diseñar</a:t>
          </a:r>
          <a:r>
            <a:rPr lang="en-US" sz="2400" kern="1200" dirty="0"/>
            <a:t> la </a:t>
          </a:r>
          <a:r>
            <a:rPr lang="en-US" sz="2400" kern="1200" dirty="0" err="1"/>
            <a:t>primera</a:t>
          </a:r>
          <a:r>
            <a:rPr lang="en-US" sz="2400" kern="1200" dirty="0"/>
            <a:t> </a:t>
          </a:r>
          <a:r>
            <a:rPr lang="en-US" sz="2400" kern="1200" dirty="0" err="1"/>
            <a:t>pantalla</a:t>
          </a:r>
          <a:r>
            <a:rPr lang="en-US" sz="2400" kern="1200" dirty="0"/>
            <a:t>.</a:t>
          </a:r>
          <a:endParaRPr lang="el-GR" sz="2400" kern="1200" dirty="0"/>
        </a:p>
      </dsp:txBody>
      <dsp:txXfrm>
        <a:off x="3271867" y="355096"/>
        <a:ext cx="2974424" cy="1784654"/>
      </dsp:txXfrm>
    </dsp:sp>
    <dsp:sp modelId="{66B262CF-5856-4B7F-8FD7-4492566DD8D3}">
      <dsp:nvSpPr>
        <dsp:cNvPr id="0" name=""/>
        <dsp:cNvSpPr/>
      </dsp:nvSpPr>
      <dsp:spPr>
        <a:xfrm>
          <a:off x="6543734" y="355096"/>
          <a:ext cx="2974424" cy="1784654"/>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err="1"/>
            <a:t>Insertar</a:t>
          </a:r>
          <a:r>
            <a:rPr lang="en-US" sz="2400" kern="1200" dirty="0"/>
            <a:t> y </a:t>
          </a:r>
          <a:r>
            <a:rPr lang="en-US" sz="2400" kern="1200" dirty="0" err="1"/>
            <a:t>personalizar</a:t>
          </a:r>
          <a:r>
            <a:rPr lang="en-US" sz="2400" kern="1200" dirty="0"/>
            <a:t> vistas: </a:t>
          </a:r>
          <a:r>
            <a:rPr lang="en-US" sz="2400" kern="1200" dirty="0" err="1"/>
            <a:t>etiquetas</a:t>
          </a:r>
          <a:r>
            <a:rPr lang="en-US" sz="2400" kern="1200" dirty="0"/>
            <a:t>, </a:t>
          </a:r>
          <a:r>
            <a:rPr lang="en-US" sz="2400" kern="1200" dirty="0" err="1"/>
            <a:t>campos</a:t>
          </a:r>
          <a:r>
            <a:rPr lang="en-US" sz="2400" kern="1200" dirty="0"/>
            <a:t> de </a:t>
          </a:r>
          <a:r>
            <a:rPr lang="en-US" sz="2400" kern="1200" dirty="0" err="1"/>
            <a:t>texto</a:t>
          </a:r>
          <a:r>
            <a:rPr lang="en-US" sz="2400" kern="1200" dirty="0"/>
            <a:t>, </a:t>
          </a:r>
          <a:r>
            <a:rPr lang="en-US" sz="2400" kern="1200" dirty="0" err="1"/>
            <a:t>botones</a:t>
          </a:r>
          <a:r>
            <a:rPr lang="en-US" sz="2400" kern="1200" dirty="0"/>
            <a:t>, </a:t>
          </a:r>
          <a:r>
            <a:rPr lang="en-US" sz="2400" kern="1200" dirty="0" err="1"/>
            <a:t>paneles</a:t>
          </a:r>
          <a:endParaRPr lang="el-GR" sz="2400" kern="1200" dirty="0"/>
        </a:p>
      </dsp:txBody>
      <dsp:txXfrm>
        <a:off x="6543734" y="355096"/>
        <a:ext cx="2974424" cy="1784654"/>
      </dsp:txXfrm>
    </dsp:sp>
    <dsp:sp modelId="{243257FD-B566-4B97-97B6-6EEB1D85EEE9}">
      <dsp:nvSpPr>
        <dsp:cNvPr id="0" name=""/>
        <dsp:cNvSpPr/>
      </dsp:nvSpPr>
      <dsp:spPr>
        <a:xfrm>
          <a:off x="1635933" y="2437193"/>
          <a:ext cx="2974424" cy="1784654"/>
        </a:xfrm>
        <a:prstGeom prst="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err="1"/>
            <a:t>Guardar</a:t>
          </a:r>
          <a:r>
            <a:rPr lang="en-US" sz="2400" kern="1200" dirty="0"/>
            <a:t> </a:t>
          </a:r>
          <a:r>
            <a:rPr lang="en-US" sz="2400" kern="1200" dirty="0" err="1"/>
            <a:t>formularios</a:t>
          </a:r>
          <a:endParaRPr lang="el-GR" sz="2400" kern="1200" dirty="0"/>
        </a:p>
      </dsp:txBody>
      <dsp:txXfrm>
        <a:off x="1635933" y="2437193"/>
        <a:ext cx="2974424" cy="1784654"/>
      </dsp:txXfrm>
    </dsp:sp>
    <dsp:sp modelId="{89083ADF-47A0-4456-A482-97114D6769F0}">
      <dsp:nvSpPr>
        <dsp:cNvPr id="0" name=""/>
        <dsp:cNvSpPr/>
      </dsp:nvSpPr>
      <dsp:spPr>
        <a:xfrm>
          <a:off x="4907800" y="2437193"/>
          <a:ext cx="2974424" cy="1784654"/>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err="1"/>
            <a:t>Diseñar</a:t>
          </a:r>
          <a:r>
            <a:rPr lang="en-US" sz="2400" kern="1200" dirty="0"/>
            <a:t> </a:t>
          </a:r>
          <a:r>
            <a:rPr lang="en-US" sz="2400" kern="1200" dirty="0" err="1"/>
            <a:t>tu</a:t>
          </a:r>
          <a:r>
            <a:rPr lang="en-US" sz="2400" kern="1200" dirty="0"/>
            <a:t> </a:t>
          </a:r>
          <a:r>
            <a:rPr lang="en-US" sz="2400" kern="1200" dirty="0" err="1"/>
            <a:t>propia</a:t>
          </a:r>
          <a:r>
            <a:rPr lang="en-US" sz="2400" kern="1200" dirty="0"/>
            <a:t> </a:t>
          </a:r>
          <a:r>
            <a:rPr lang="en-US" sz="2400" kern="1200" dirty="0" err="1"/>
            <a:t>pantalla</a:t>
          </a:r>
          <a:r>
            <a:rPr lang="en-US" sz="2400" kern="1200" dirty="0"/>
            <a:t> principal </a:t>
          </a:r>
          <a:r>
            <a:rPr lang="en-US" sz="2400" kern="1200" dirty="0" err="1"/>
            <a:t>utilizando</a:t>
          </a:r>
          <a:r>
            <a:rPr lang="en-US" sz="2400" kern="1200" dirty="0"/>
            <a:t> </a:t>
          </a:r>
          <a:r>
            <a:rPr lang="en-US" sz="2400" kern="1200"/>
            <a:t>esquemas</a:t>
          </a:r>
          <a:endParaRPr lang="el-GR" sz="2400" kern="1200" dirty="0"/>
        </a:p>
      </dsp:txBody>
      <dsp:txXfrm>
        <a:off x="4907800" y="2437193"/>
        <a:ext cx="2974424" cy="178465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4402E-2714-4F60-8F6B-D0DE2235143B}" type="datetimeFigureOut">
              <a:rPr lang="el-GR" smtClean="0"/>
              <a:t>8/3/2021</a:t>
            </a:fld>
            <a:endParaRPr lang="el-GR"/>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5FB4C-B738-4A33-B990-641E6E4721E1}" type="slidenum">
              <a:rPr lang="el-GR" smtClean="0"/>
              <a:t>‹Nº›</a:t>
            </a:fld>
            <a:endParaRPr lang="el-GR"/>
          </a:p>
        </p:txBody>
      </p:sp>
    </p:spTree>
    <p:extLst>
      <p:ext uri="{BB962C8B-B14F-4D97-AF65-F5344CB8AC3E}">
        <p14:creationId xmlns:p14="http://schemas.microsoft.com/office/powerpoint/2010/main" val="994655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n-US" sz="1800" b="1" dirty="0">
                <a:effectLst/>
                <a:latin typeface="Verdana" panose="020B0604030504040204" pitchFamily="34" charset="0"/>
                <a:ea typeface="Calibri" panose="020F0502020204030204" pitchFamily="34" charset="0"/>
                <a:cs typeface="Times New Roman" panose="02020603050405020304" pitchFamily="18" charset="0"/>
              </a:rPr>
              <a:t>Keep the interface simple</a:t>
            </a:r>
            <a:r>
              <a:rPr lang="en-US" sz="1800" dirty="0">
                <a:effectLst/>
                <a:latin typeface="Verdana" panose="020B0604030504040204" pitchFamily="34" charset="0"/>
                <a:ea typeface="Calibri" panose="020F0502020204030204" pitchFamily="34" charset="0"/>
                <a:cs typeface="Times New Roman" panose="02020603050405020304" pitchFamily="18" charset="0"/>
              </a:rPr>
              <a:t>. The best interfaces are almost invisible to the user. They avoid unnecessary elements and are clear in the language they use on labels and in messaging.</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b="1" dirty="0">
                <a:effectLst/>
                <a:latin typeface="Verdana" panose="020B0604030504040204" pitchFamily="34" charset="0"/>
                <a:ea typeface="Calibri" panose="020F0502020204030204" pitchFamily="34" charset="0"/>
                <a:cs typeface="Times New Roman" panose="02020603050405020304" pitchFamily="18" charset="0"/>
              </a:rPr>
              <a:t>Create consistency and use common UI elements</a:t>
            </a:r>
            <a:r>
              <a:rPr lang="en-US" sz="1800" dirty="0">
                <a:effectLst/>
                <a:latin typeface="Verdana" panose="020B0604030504040204" pitchFamily="34" charset="0"/>
                <a:ea typeface="Calibri" panose="020F0502020204030204" pitchFamily="34" charset="0"/>
                <a:cs typeface="Times New Roman" panose="02020603050405020304" pitchFamily="18" charset="0"/>
              </a:rPr>
              <a:t>. By using common elements in your UI, users feel more comfortable and can get things done more quickly.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b="1" dirty="0">
                <a:effectLst/>
                <a:latin typeface="Verdana" panose="020B0604030504040204" pitchFamily="34" charset="0"/>
                <a:ea typeface="Calibri" panose="020F0502020204030204" pitchFamily="34" charset="0"/>
                <a:cs typeface="Times New Roman" panose="02020603050405020304" pitchFamily="18" charset="0"/>
              </a:rPr>
              <a:t>Strategically use color and texture</a:t>
            </a:r>
            <a:r>
              <a:rPr lang="en-US" sz="1800" dirty="0">
                <a:effectLst/>
                <a:latin typeface="Verdana" panose="020B0604030504040204" pitchFamily="34" charset="0"/>
                <a:ea typeface="Calibri" panose="020F0502020204030204" pitchFamily="34" charset="0"/>
                <a:cs typeface="Times New Roman" panose="02020603050405020304" pitchFamily="18" charset="0"/>
              </a:rPr>
              <a:t>. You can direct attention toward or redirect attention away from items using color, light, contrast, and texture to your advantage.</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b="1" dirty="0">
                <a:effectLst/>
                <a:latin typeface="Verdana" panose="020B0604030504040204" pitchFamily="34" charset="0"/>
                <a:ea typeface="Calibri" panose="020F0502020204030204" pitchFamily="34" charset="0"/>
                <a:cs typeface="Times New Roman" panose="02020603050405020304" pitchFamily="18" charset="0"/>
              </a:rPr>
              <a:t>Use typography to create hierarchy and clarity</a:t>
            </a:r>
            <a:r>
              <a:rPr lang="en-US" sz="1800" dirty="0">
                <a:effectLst/>
                <a:latin typeface="Verdana" panose="020B0604030504040204" pitchFamily="34" charset="0"/>
                <a:ea typeface="Calibri" panose="020F0502020204030204" pitchFamily="34" charset="0"/>
                <a:cs typeface="Times New Roman" panose="02020603050405020304" pitchFamily="18" charset="0"/>
              </a:rPr>
              <a:t>. Carefully consider how you use typeface. Different sizes, fonts, and arrangement of the text to help increase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scanability</a:t>
            </a:r>
            <a:r>
              <a:rPr lang="en-US" sz="1800" dirty="0">
                <a:effectLst/>
                <a:latin typeface="Verdana" panose="020B0604030504040204" pitchFamily="34" charset="0"/>
                <a:ea typeface="Calibri" panose="020F0502020204030204" pitchFamily="34" charset="0"/>
                <a:cs typeface="Times New Roman" panose="02020603050405020304" pitchFamily="18" charset="0"/>
              </a:rPr>
              <a:t>, legibility and readability.</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b="1" dirty="0">
                <a:effectLst/>
                <a:latin typeface="Verdana" panose="020B0604030504040204" pitchFamily="34" charset="0"/>
                <a:ea typeface="Calibri" panose="020F0502020204030204" pitchFamily="34" charset="0"/>
                <a:cs typeface="Times New Roman" panose="02020603050405020304" pitchFamily="18" charset="0"/>
              </a:rPr>
              <a:t>Make sure that the system communicates what’s happening</a:t>
            </a:r>
            <a:r>
              <a:rPr lang="en-US" sz="1800" dirty="0">
                <a:effectLst/>
                <a:latin typeface="Verdana" panose="020B0604030504040204" pitchFamily="34" charset="0"/>
                <a:ea typeface="Calibri" panose="020F0502020204030204" pitchFamily="34" charset="0"/>
                <a:cs typeface="Times New Roman" panose="02020603050405020304" pitchFamily="18" charset="0"/>
              </a:rPr>
              <a:t>.  Always inform your users of location, actions, changes in state, or errors.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b="1" dirty="0">
                <a:effectLst/>
                <a:latin typeface="Verdana" panose="020B0604030504040204" pitchFamily="34" charset="0"/>
                <a:ea typeface="Calibri" panose="020F0502020204030204" pitchFamily="34" charset="0"/>
                <a:cs typeface="Times New Roman" panose="02020603050405020304" pitchFamily="18" charset="0"/>
              </a:rPr>
              <a:t>Think about the defaults.</a:t>
            </a:r>
            <a:r>
              <a:rPr lang="en-US" sz="1800" dirty="0">
                <a:effectLst/>
                <a:latin typeface="Verdana" panose="020B0604030504040204" pitchFamily="34" charset="0"/>
                <a:ea typeface="Calibri" panose="020F0502020204030204" pitchFamily="34" charset="0"/>
                <a:cs typeface="Times New Roman" panose="02020603050405020304" pitchFamily="18" charset="0"/>
              </a:rPr>
              <a:t> By carefully thinking about and anticipating the goals people bring to your site, you can create defaults that reduce the burden on the user.  This becomes particularly important when it comes to form design where you might have an opportunity to have some fields pre-chosen or filled out.</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3</a:t>
            </a:fld>
            <a:endParaRPr lang="el-GR"/>
          </a:p>
        </p:txBody>
      </p:sp>
    </p:spTree>
    <p:extLst>
      <p:ext uri="{BB962C8B-B14F-4D97-AF65-F5344CB8AC3E}">
        <p14:creationId xmlns:p14="http://schemas.microsoft.com/office/powerpoint/2010/main" val="2522603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From View menu select label and you will see a label object in your View Tree and in the Abstract Designer. Move it in the place you decide in wireframing and choose an appropriate name from properties. </a:t>
            </a:r>
          </a:p>
          <a:p>
            <a:r>
              <a:rPr lang="en-US" dirty="0"/>
              <a:t>Experiment with the other settings and see it displayed in the preview pane.</a:t>
            </a:r>
          </a:p>
          <a:p>
            <a:r>
              <a:rPr lang="en-US" dirty="0"/>
              <a:t>Insert a second label or you can also </a:t>
            </a:r>
            <a:r>
              <a:rPr lang="en-US" dirty="0" err="1"/>
              <a:t>dublicate</a:t>
            </a:r>
            <a:r>
              <a:rPr lang="en-US" dirty="0"/>
              <a:t> the first one. Select it and press Ctrl-D. The second method gives a same label as the first one with the same properties except Name Property. Set “lblNumber2” as name and “Second Number” as Text and Create a third label with name “</a:t>
            </a:r>
            <a:r>
              <a:rPr lang="en-US" dirty="0" err="1"/>
              <a:t>lblTotal</a:t>
            </a:r>
            <a:r>
              <a:rPr lang="en-US" dirty="0"/>
              <a:t>” and Text: “Total”.</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14</a:t>
            </a:fld>
            <a:endParaRPr lang="el-GR"/>
          </a:p>
        </p:txBody>
      </p:sp>
    </p:spTree>
    <p:extLst>
      <p:ext uri="{BB962C8B-B14F-4D97-AF65-F5344CB8AC3E}">
        <p14:creationId xmlns:p14="http://schemas.microsoft.com/office/powerpoint/2010/main" val="3082585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Try to design this</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15</a:t>
            </a:fld>
            <a:endParaRPr lang="el-GR"/>
          </a:p>
        </p:txBody>
      </p:sp>
    </p:spTree>
    <p:extLst>
      <p:ext uri="{BB962C8B-B14F-4D97-AF65-F5344CB8AC3E}">
        <p14:creationId xmlns:p14="http://schemas.microsoft.com/office/powerpoint/2010/main" val="2482163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Buttons in an app are used to enable functions.</a:t>
            </a:r>
          </a:p>
          <a:p>
            <a:r>
              <a:rPr lang="en-US" dirty="0"/>
              <a:t>The program detects the click and then executes appropriate commands depending on the button pressed. </a:t>
            </a:r>
          </a:p>
          <a:p>
            <a:r>
              <a:rPr lang="en-US" dirty="0"/>
              <a:t>For each button you can set different features such as size, color, shape, etc. to stand out on your screen and be easily detected by users of your app. </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16</a:t>
            </a:fld>
            <a:endParaRPr lang="el-GR"/>
          </a:p>
        </p:txBody>
      </p:sp>
    </p:spTree>
    <p:extLst>
      <p:ext uri="{BB962C8B-B14F-4D97-AF65-F5344CB8AC3E}">
        <p14:creationId xmlns:p14="http://schemas.microsoft.com/office/powerpoint/2010/main" val="1858014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nSpc>
                <a:spcPct val="107000"/>
              </a:lnSpc>
              <a:spcAft>
                <a:spcPts val="800"/>
              </a:spcAft>
            </a:pPr>
            <a:r>
              <a:rPr lang="en-US" sz="1800" dirty="0">
                <a:effectLst/>
                <a:latin typeface="Verdana" panose="020B0604030504040204" pitchFamily="34" charset="0"/>
                <a:ea typeface="Calibri" panose="020F0502020204030204" pitchFamily="34" charset="0"/>
                <a:cs typeface="Times New Roman" panose="02020603050405020304" pitchFamily="18" charset="0"/>
              </a:rPr>
              <a:t>You can use a Pane to visually group specific objects on the screen you're drawing. The pane displays a frame, and you can specify properties such as color, border, fill, etc. You can also use it at a very small height (1 or 2) to display a single line on your screen.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r>
              <a:rPr lang="en-US" sz="1200" dirty="0">
                <a:effectLst/>
              </a:rPr>
              <a:t>This example is used to draw a line before the total. </a:t>
            </a:r>
            <a:endParaRPr lang="el-GR" sz="1200"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18</a:t>
            </a:fld>
            <a:endParaRPr lang="el-GR"/>
          </a:p>
        </p:txBody>
      </p:sp>
    </p:spTree>
    <p:extLst>
      <p:ext uri="{BB962C8B-B14F-4D97-AF65-F5344CB8AC3E}">
        <p14:creationId xmlns:p14="http://schemas.microsoft.com/office/powerpoint/2010/main" val="23529372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22</a:t>
            </a:fld>
            <a:endParaRPr lang="el-GR"/>
          </a:p>
        </p:txBody>
      </p:sp>
    </p:spTree>
    <p:extLst>
      <p:ext uri="{BB962C8B-B14F-4D97-AF65-F5344CB8AC3E}">
        <p14:creationId xmlns:p14="http://schemas.microsoft.com/office/powerpoint/2010/main" val="1098130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sz="1800" dirty="0" err="1">
                <a:effectLst/>
                <a:latin typeface="Verdana" panose="020B0604030504040204" pitchFamily="34" charset="0"/>
                <a:ea typeface="Calibri" panose="020F0502020204030204" pitchFamily="34" charset="0"/>
                <a:cs typeface="Times New Roman" panose="02020603050405020304" pitchFamily="18" charset="0"/>
              </a:rPr>
              <a:t>This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where</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design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process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begins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Two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windows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will</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open</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first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designer</a:t>
            </a:r>
            <a:r>
              <a:rPr lang="el-GR" sz="1800" dirty="0">
                <a:effectLst/>
                <a:latin typeface="Verdana" panose="020B0604030504040204" pitchFamily="34" charset="0"/>
                <a:ea typeface="Calibri" panose="020F0502020204030204" pitchFamily="34" charset="0"/>
                <a:cs typeface="Times New Roman" panose="02020603050405020304" pitchFamily="18" charset="0"/>
              </a:rPr>
              <a:t> and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second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preview</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screen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you</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are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designing</a:t>
            </a:r>
            <a:r>
              <a:rPr lang="el-GR" sz="1800" dirty="0">
                <a:effectLst/>
                <a:latin typeface="Verdana" panose="020B0604030504040204" pitchFamily="34" charset="0"/>
                <a:ea typeface="Calibri" panose="020F0502020204030204" pitchFamily="34" charset="0"/>
                <a:cs typeface="Times New Roman" panose="02020603050405020304" pitchFamily="18" charset="0"/>
              </a:rPr>
              <a:t>.</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5</a:t>
            </a:fld>
            <a:endParaRPr lang="el-GR"/>
          </a:p>
        </p:txBody>
      </p:sp>
    </p:spTree>
    <p:extLst>
      <p:ext uri="{BB962C8B-B14F-4D97-AF65-F5344CB8AC3E}">
        <p14:creationId xmlns:p14="http://schemas.microsoft.com/office/powerpoint/2010/main" val="4055210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6</a:t>
            </a:fld>
            <a:endParaRPr lang="el-GR"/>
          </a:p>
        </p:txBody>
      </p:sp>
    </p:spTree>
    <p:extLst>
      <p:ext uri="{BB962C8B-B14F-4D97-AF65-F5344CB8AC3E}">
        <p14:creationId xmlns:p14="http://schemas.microsoft.com/office/powerpoint/2010/main" val="2873828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nSpc>
                <a:spcPct val="107000"/>
              </a:lnSpc>
              <a:spcBef>
                <a:spcPts val="200"/>
              </a:spcBef>
            </a:pPr>
            <a:br>
              <a:rPr lang="el-GR" dirty="0">
                <a:effectLst/>
              </a:rPr>
            </a:br>
            <a:r>
              <a:rPr lang="el-GR" dirty="0" err="1">
                <a:effectLst/>
              </a:rPr>
              <a:t>Here</a:t>
            </a:r>
            <a:r>
              <a:rPr lang="el-GR" dirty="0">
                <a:effectLst/>
              </a:rPr>
              <a:t> </a:t>
            </a:r>
            <a:r>
              <a:rPr lang="el-GR" dirty="0" err="1">
                <a:effectLst/>
              </a:rPr>
              <a:t>you</a:t>
            </a:r>
            <a:r>
              <a:rPr lang="el-GR" dirty="0">
                <a:effectLst/>
              </a:rPr>
              <a:t> </a:t>
            </a:r>
            <a:r>
              <a:rPr lang="el-GR" dirty="0" err="1">
                <a:effectLst/>
              </a:rPr>
              <a:t>see</a:t>
            </a:r>
            <a:r>
              <a:rPr lang="el-GR" dirty="0">
                <a:effectLst/>
              </a:rPr>
              <a:t> </a:t>
            </a:r>
            <a:r>
              <a:rPr lang="el-GR" dirty="0" err="1">
                <a:effectLst/>
              </a:rPr>
              <a:t>all</a:t>
            </a:r>
            <a:r>
              <a:rPr lang="el-GR" dirty="0">
                <a:effectLst/>
              </a:rPr>
              <a:t> the </a:t>
            </a:r>
            <a:r>
              <a:rPr lang="el-GR" dirty="0" err="1">
                <a:effectLst/>
              </a:rPr>
              <a:t>objects</a:t>
            </a:r>
            <a:r>
              <a:rPr lang="el-GR" dirty="0">
                <a:effectLst/>
              </a:rPr>
              <a:t> in </a:t>
            </a:r>
            <a:r>
              <a:rPr lang="el-GR" dirty="0" err="1">
                <a:effectLst/>
              </a:rPr>
              <a:t>your</a:t>
            </a:r>
            <a:r>
              <a:rPr lang="el-GR" dirty="0">
                <a:effectLst/>
              </a:rPr>
              <a:t> </a:t>
            </a:r>
            <a:r>
              <a:rPr lang="el-GR" dirty="0" err="1">
                <a:effectLst/>
              </a:rPr>
              <a:t>design</a:t>
            </a:r>
            <a:r>
              <a:rPr lang="el-GR" dirty="0">
                <a:effectLst/>
              </a:rPr>
              <a:t>. </a:t>
            </a:r>
            <a:r>
              <a:rPr lang="el-GR" dirty="0" err="1">
                <a:effectLst/>
              </a:rPr>
              <a:t>Keep</a:t>
            </a:r>
            <a:r>
              <a:rPr lang="el-GR" dirty="0">
                <a:effectLst/>
              </a:rPr>
              <a:t> in </a:t>
            </a:r>
            <a:r>
              <a:rPr lang="el-GR" dirty="0" err="1">
                <a:effectLst/>
              </a:rPr>
              <a:t>mind</a:t>
            </a:r>
            <a:r>
              <a:rPr lang="el-GR" dirty="0">
                <a:effectLst/>
              </a:rPr>
              <a:t> </a:t>
            </a:r>
            <a:r>
              <a:rPr lang="el-GR" dirty="0" err="1">
                <a:effectLst/>
              </a:rPr>
              <a:t>that</a:t>
            </a:r>
            <a:r>
              <a:rPr lang="el-GR" dirty="0">
                <a:effectLst/>
              </a:rPr>
              <a:t> the </a:t>
            </a:r>
            <a:r>
              <a:rPr lang="el-GR" dirty="0" err="1">
                <a:effectLst/>
              </a:rPr>
              <a:t>objects</a:t>
            </a:r>
            <a:r>
              <a:rPr lang="el-GR" dirty="0">
                <a:effectLst/>
              </a:rPr>
              <a:t> </a:t>
            </a:r>
            <a:r>
              <a:rPr lang="el-GR" dirty="0" err="1">
                <a:effectLst/>
              </a:rPr>
              <a:t>above</a:t>
            </a:r>
            <a:r>
              <a:rPr lang="el-GR" dirty="0">
                <a:effectLst/>
              </a:rPr>
              <a:t> the </a:t>
            </a:r>
            <a:r>
              <a:rPr lang="el-GR" dirty="0" err="1">
                <a:effectLst/>
              </a:rPr>
              <a:t>list</a:t>
            </a:r>
            <a:r>
              <a:rPr lang="el-GR" dirty="0">
                <a:effectLst/>
              </a:rPr>
              <a:t> </a:t>
            </a:r>
            <a:r>
              <a:rPr lang="el-GR" dirty="0" err="1">
                <a:effectLst/>
              </a:rPr>
              <a:t>are</a:t>
            </a:r>
            <a:r>
              <a:rPr lang="el-GR" dirty="0">
                <a:effectLst/>
              </a:rPr>
              <a:t> </a:t>
            </a:r>
            <a:r>
              <a:rPr lang="el-GR" dirty="0" err="1">
                <a:effectLst/>
              </a:rPr>
              <a:t>placed</a:t>
            </a:r>
            <a:r>
              <a:rPr lang="el-GR" dirty="0">
                <a:effectLst/>
              </a:rPr>
              <a:t> </a:t>
            </a:r>
            <a:r>
              <a:rPr lang="el-GR" dirty="0" err="1">
                <a:effectLst/>
              </a:rPr>
              <a:t>behind</a:t>
            </a:r>
            <a:r>
              <a:rPr lang="el-GR" dirty="0">
                <a:effectLst/>
              </a:rPr>
              <a:t> the </a:t>
            </a:r>
            <a:r>
              <a:rPr lang="el-GR" dirty="0" err="1">
                <a:effectLst/>
              </a:rPr>
              <a:t>next</a:t>
            </a:r>
            <a:r>
              <a:rPr lang="el-GR" dirty="0">
                <a:effectLst/>
              </a:rPr>
              <a:t> </a:t>
            </a:r>
            <a:r>
              <a:rPr lang="el-GR" dirty="0" err="1">
                <a:effectLst/>
              </a:rPr>
              <a:t>ones</a:t>
            </a:r>
            <a:r>
              <a:rPr lang="el-GR" dirty="0">
                <a:effectLst/>
              </a:rPr>
              <a:t>. </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7</a:t>
            </a:fld>
            <a:endParaRPr lang="el-GR"/>
          </a:p>
        </p:txBody>
      </p:sp>
    </p:spTree>
    <p:extLst>
      <p:ext uri="{BB962C8B-B14F-4D97-AF65-F5344CB8AC3E}">
        <p14:creationId xmlns:p14="http://schemas.microsoft.com/office/powerpoint/2010/main" val="1289984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Each object has properties such as size, screen position, colors, font, etc. Each property can be changed either through the properties option or later through the program code.</a:t>
            </a:r>
          </a:p>
          <a:p>
            <a:r>
              <a:rPr lang="en-US" dirty="0"/>
              <a:t>One of the most important properties is the name of the object. This, like variables, should follow specific rules to indicate their type. For example, in the table (table 3  naming objects ) you see some cases of names.</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8</a:t>
            </a:fld>
            <a:endParaRPr lang="el-GR"/>
          </a:p>
        </p:txBody>
      </p:sp>
    </p:spTree>
    <p:extLst>
      <p:ext uri="{BB962C8B-B14F-4D97-AF65-F5344CB8AC3E}">
        <p14:creationId xmlns:p14="http://schemas.microsoft.com/office/powerpoint/2010/main" val="260055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Verdana" panose="020B0604030504040204" pitchFamily="34" charset="0"/>
                <a:ea typeface="Calibri" panose="020F0502020204030204" pitchFamily="34" charset="0"/>
                <a:cs typeface="Times New Roman" panose="02020603050405020304" pitchFamily="18" charset="0"/>
              </a:rPr>
              <a:t>The Abstract Designer allows to select position and resize Views.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It</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200" dirty="0">
                <a:effectLst/>
                <a:latin typeface="Verdana" panose="020B0604030504040204" pitchFamily="34" charset="0"/>
                <a:ea typeface="Calibri" panose="020F0502020204030204" pitchFamily="34" charset="0"/>
                <a:cs typeface="Times New Roman" panose="02020603050405020304" pitchFamily="18" charset="0"/>
              </a:rPr>
              <a:t> a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very</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useful</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function</a:t>
            </a:r>
            <a:r>
              <a:rPr lang="el-GR" sz="1200" dirty="0">
                <a:effectLst/>
                <a:latin typeface="Verdana" panose="020B0604030504040204" pitchFamily="34" charset="0"/>
                <a:ea typeface="Calibri" panose="020F0502020204030204" pitchFamily="34" charset="0"/>
                <a:cs typeface="Times New Roman" panose="02020603050405020304" pitchFamily="18" charset="0"/>
              </a:rPr>
              <a:t> for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quickly</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placing</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objects</a:t>
            </a:r>
            <a:r>
              <a:rPr lang="el-GR" sz="1200" dirty="0">
                <a:effectLst/>
                <a:latin typeface="Verdana" panose="020B0604030504040204" pitchFamily="34" charset="0"/>
                <a:ea typeface="Calibri" panose="020F0502020204030204" pitchFamily="34" charset="0"/>
                <a:cs typeface="Times New Roman" panose="02020603050405020304" pitchFamily="18" charset="0"/>
              </a:rPr>
              <a:t> in the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correct</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position</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however</a:t>
            </a:r>
            <a:r>
              <a:rPr lang="el-GR" sz="12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most</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accurate</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placement</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made</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by</a:t>
            </a:r>
            <a:r>
              <a:rPr lang="el-GR" sz="12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Properties</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tab</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by</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setting</a:t>
            </a:r>
            <a:r>
              <a:rPr lang="el-GR" sz="12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relevant</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values</a:t>
            </a:r>
            <a:r>
              <a:rPr lang="el-GR" sz="1200" dirty="0">
                <a:effectLst/>
                <a:latin typeface="Verdana" panose="020B0604030504040204" pitchFamily="34" charset="0"/>
                <a:ea typeface="Calibri" panose="020F0502020204030204" pitchFamily="34" charset="0"/>
                <a:cs typeface="Times New Roman" panose="02020603050405020304" pitchFamily="18" charset="0"/>
              </a:rPr>
              <a:t>).</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9</a:t>
            </a:fld>
            <a:endParaRPr lang="el-GR"/>
          </a:p>
        </p:txBody>
      </p:sp>
    </p:spTree>
    <p:extLst>
      <p:ext uri="{BB962C8B-B14F-4D97-AF65-F5344CB8AC3E}">
        <p14:creationId xmlns:p14="http://schemas.microsoft.com/office/powerpoint/2010/main" val="864056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This depends on the amount of information we must display as well as on the individual items such as menus, graphics etc. </a:t>
            </a:r>
          </a:p>
          <a:p>
            <a:r>
              <a:rPr lang="en-US" dirty="0"/>
              <a:t>To set the application’s size before beginning the Designer first go to Main Tab and change the first lines of code Width and Height:</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11</a:t>
            </a:fld>
            <a:endParaRPr lang="el-GR"/>
          </a:p>
        </p:txBody>
      </p:sp>
    </p:spTree>
    <p:extLst>
      <p:ext uri="{BB962C8B-B14F-4D97-AF65-F5344CB8AC3E}">
        <p14:creationId xmlns:p14="http://schemas.microsoft.com/office/powerpoint/2010/main" val="3428159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r>
              <a:rPr lang="en-US" sz="1200" dirty="0"/>
              <a:t>This will help you plan without the risk of going outside the screen limits. </a:t>
            </a:r>
          </a:p>
          <a:p>
            <a:pPr algn="just"/>
            <a:r>
              <a:rPr lang="en-US" sz="1200" dirty="0"/>
              <a:t>Choose Variants and then New Variant and set the width and height. </a:t>
            </a:r>
          </a:p>
          <a:p>
            <a:pPr algn="just"/>
            <a:r>
              <a:rPr lang="en-US" sz="1200" dirty="0"/>
              <a:t>You can have as many variants as you want for different screen size but for now, we stay to only one. Also, you can remove any variant by selecting it and choosing “Remove Variant”.</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12</a:t>
            </a:fld>
            <a:endParaRPr lang="el-GR"/>
          </a:p>
        </p:txBody>
      </p:sp>
    </p:spTree>
    <p:extLst>
      <p:ext uri="{BB962C8B-B14F-4D97-AF65-F5344CB8AC3E}">
        <p14:creationId xmlns:p14="http://schemas.microsoft.com/office/powerpoint/2010/main" val="4115588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For small applications, this step is optional, but it is a good habit to have decided from the beginning where you want to display your details. You can use a simple sheet of paper or several programs to help create previews. </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13</a:t>
            </a:fld>
            <a:endParaRPr lang="el-GR"/>
          </a:p>
        </p:txBody>
      </p:sp>
    </p:spTree>
    <p:extLst>
      <p:ext uri="{BB962C8B-B14F-4D97-AF65-F5344CB8AC3E}">
        <p14:creationId xmlns:p14="http://schemas.microsoft.com/office/powerpoint/2010/main" val="5410329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19" name="Ορθογώνιο 18">
            <a:extLst>
              <a:ext uri="{FF2B5EF4-FFF2-40B4-BE49-F238E27FC236}">
                <a16:creationId xmlns:a16="http://schemas.microsoft.com/office/drawing/2014/main" id="{B11AC459-012E-4990-9400-5BB9961D79D2}"/>
              </a:ext>
            </a:extLst>
          </p:cNvPr>
          <p:cNvSpPr/>
          <p:nvPr userDrawn="1"/>
        </p:nvSpPr>
        <p:spPr>
          <a:xfrm>
            <a:off x="8605520" y="3921760"/>
            <a:ext cx="3586480" cy="2936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8" name="Ορθογώνιο 17">
            <a:extLst>
              <a:ext uri="{FF2B5EF4-FFF2-40B4-BE49-F238E27FC236}">
                <a16:creationId xmlns:a16="http://schemas.microsoft.com/office/drawing/2014/main" id="{FB0CC4EE-5749-49C9-8FB6-0912A9119332}"/>
              </a:ext>
            </a:extLst>
          </p:cNvPr>
          <p:cNvSpPr/>
          <p:nvPr userDrawn="1"/>
        </p:nvSpPr>
        <p:spPr>
          <a:xfrm>
            <a:off x="0" y="-40640"/>
            <a:ext cx="3505200" cy="320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6" name="Γραφικό 15">
            <a:extLst>
              <a:ext uri="{FF2B5EF4-FFF2-40B4-BE49-F238E27FC236}">
                <a16:creationId xmlns:a16="http://schemas.microsoft.com/office/drawing/2014/main" id="{24CDF702-0F84-4A9C-9BE1-A61A1B1022A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60" y="-60960"/>
            <a:ext cx="10754501" cy="5354320"/>
          </a:xfrm>
          <a:prstGeom prst="rect">
            <a:avLst/>
          </a:prstGeom>
        </p:spPr>
      </p:pic>
      <p:sp>
        <p:nvSpPr>
          <p:cNvPr id="2" name="Τίτλος 1">
            <a:extLst>
              <a:ext uri="{FF2B5EF4-FFF2-40B4-BE49-F238E27FC236}">
                <a16:creationId xmlns:a16="http://schemas.microsoft.com/office/drawing/2014/main" id="{DEF2127B-A22A-4E8A-862B-8B15908EFB07}"/>
              </a:ext>
            </a:extLst>
          </p:cNvPr>
          <p:cNvSpPr>
            <a:spLocks noGrp="1"/>
          </p:cNvSpPr>
          <p:nvPr>
            <p:ph type="ctrTitle"/>
          </p:nvPr>
        </p:nvSpPr>
        <p:spPr>
          <a:xfrm>
            <a:off x="1174642" y="500062"/>
            <a:ext cx="10458450" cy="1655762"/>
          </a:xfrm>
        </p:spPr>
        <p:txBody>
          <a:bodyPr anchor="b">
            <a:noAutofit/>
          </a:bodyPr>
          <a:lstStyle>
            <a:lvl1pPr algn="r">
              <a:defRPr sz="4000" b="1">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Υπότιτλος 2">
            <a:extLst>
              <a:ext uri="{FF2B5EF4-FFF2-40B4-BE49-F238E27FC236}">
                <a16:creationId xmlns:a16="http://schemas.microsoft.com/office/drawing/2014/main" id="{7C966D58-965E-4FE9-8032-E5A8757DFC1A}"/>
              </a:ext>
            </a:extLst>
          </p:cNvPr>
          <p:cNvSpPr>
            <a:spLocks noGrp="1"/>
          </p:cNvSpPr>
          <p:nvPr>
            <p:ph type="subTitle" idx="1"/>
          </p:nvPr>
        </p:nvSpPr>
        <p:spPr>
          <a:xfrm>
            <a:off x="2489092" y="2547317"/>
            <a:ext cx="9144000" cy="1087791"/>
          </a:xfrm>
        </p:spPr>
        <p:txBody>
          <a:bodyPr/>
          <a:lstStyle>
            <a:lvl1pPr marL="0" indent="0" algn="r">
              <a:buNone/>
              <a:defRPr sz="24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dirty="0"/>
              <a:t>Κάντε κλικ για να επεξεργαστείτε τον υπότιτλο του υποδείγματος</a:t>
            </a:r>
          </a:p>
        </p:txBody>
      </p:sp>
      <p:sp>
        <p:nvSpPr>
          <p:cNvPr id="14" name="Υπότιτλος 2">
            <a:extLst>
              <a:ext uri="{FF2B5EF4-FFF2-40B4-BE49-F238E27FC236}">
                <a16:creationId xmlns:a16="http://schemas.microsoft.com/office/drawing/2014/main" id="{0F4CAA1F-6039-4F98-8608-83DA5DC79E6F}"/>
              </a:ext>
            </a:extLst>
          </p:cNvPr>
          <p:cNvSpPr txBox="1">
            <a:spLocks/>
          </p:cNvSpPr>
          <p:nvPr userDrawn="1"/>
        </p:nvSpPr>
        <p:spPr>
          <a:xfrm>
            <a:off x="134512" y="5120937"/>
            <a:ext cx="1703166" cy="10877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Verdana" panose="020B0604030504040204" pitchFamily="34" charset="0"/>
                <a:ea typeface="Verdana" panose="020B0604030504040204" pitchFamily="34"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Verdana" panose="020B0604030504040204" pitchFamily="34" charset="0"/>
                <a:ea typeface="Verdana" panose="020B0604030504040204" pitchFamily="34"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Verdana" panose="020B0604030504040204" pitchFamily="34" charset="0"/>
                <a:ea typeface="Verdana" panose="020B0604030504040204" pitchFamily="34"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Verdana" panose="020B0604030504040204" pitchFamily="34" charset="0"/>
                <a:ea typeface="Verdana" panose="020B0604030504040204" pitchFamily="34"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dirty="0" err="1"/>
              <a:t>Profesor</a:t>
            </a:r>
            <a:r>
              <a:rPr lang="en-US" dirty="0"/>
              <a:t>: </a:t>
            </a:r>
          </a:p>
          <a:p>
            <a:pPr algn="r"/>
            <a:r>
              <a:rPr lang="en-US" dirty="0" err="1"/>
              <a:t>Fecha</a:t>
            </a:r>
            <a:r>
              <a:rPr lang="en-US" dirty="0"/>
              <a:t>: </a:t>
            </a:r>
            <a:endParaRPr lang="el-GR" dirty="0"/>
          </a:p>
        </p:txBody>
      </p:sp>
      <p:pic>
        <p:nvPicPr>
          <p:cNvPr id="17" name="Γραφικό 16">
            <a:extLst>
              <a:ext uri="{FF2B5EF4-FFF2-40B4-BE49-F238E27FC236}">
                <a16:creationId xmlns:a16="http://schemas.microsoft.com/office/drawing/2014/main" id="{00EA142E-D1B7-499E-ADAD-2D2B1843858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72525" y="4114800"/>
            <a:ext cx="3419475" cy="2743200"/>
          </a:xfrm>
          <a:prstGeom prst="rect">
            <a:avLst/>
          </a:prstGeom>
        </p:spPr>
      </p:pic>
    </p:spTree>
    <p:extLst>
      <p:ext uri="{BB962C8B-B14F-4D97-AF65-F5344CB8AC3E}">
        <p14:creationId xmlns:p14="http://schemas.microsoft.com/office/powerpoint/2010/main" val="1255831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A849F63-26F0-4B68-A050-F7CA60D75328}"/>
              </a:ext>
            </a:extLst>
          </p:cNvPr>
          <p:cNvSpPr>
            <a:spLocks noGrp="1"/>
          </p:cNvSpPr>
          <p:nvPr>
            <p:ph type="title"/>
          </p:nvPr>
        </p:nvSpPr>
        <p:spPr>
          <a:xfrm>
            <a:off x="838200" y="136525"/>
            <a:ext cx="10515600" cy="771217"/>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74074419-188B-41BF-A0CD-995BD6FCBDDD}"/>
              </a:ext>
            </a:extLst>
          </p:cNvPr>
          <p:cNvSpPr>
            <a:spLocks noGrp="1"/>
          </p:cNvSpPr>
          <p:nvPr>
            <p:ph idx="1"/>
          </p:nvPr>
        </p:nvSpPr>
        <p:spPr>
          <a:xfrm>
            <a:off x="838200" y="1118586"/>
            <a:ext cx="10515600" cy="5058377"/>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ημερομηνίας 3">
            <a:extLst>
              <a:ext uri="{FF2B5EF4-FFF2-40B4-BE49-F238E27FC236}">
                <a16:creationId xmlns:a16="http://schemas.microsoft.com/office/drawing/2014/main" id="{D289619C-D57B-4018-936F-1D76EFE62C8E}"/>
              </a:ext>
            </a:extLst>
          </p:cNvPr>
          <p:cNvSpPr>
            <a:spLocks noGrp="1"/>
          </p:cNvSpPr>
          <p:nvPr>
            <p:ph type="dt" sz="half" idx="10"/>
          </p:nvPr>
        </p:nvSpPr>
        <p:spPr/>
        <p:txBody>
          <a:bodyPr/>
          <a:lstStyle/>
          <a:p>
            <a:fld id="{86F0BDD2-2FE9-4947-8A0F-347E40919148}" type="datetimeFigureOut">
              <a:rPr lang="el-GR" smtClean="0"/>
              <a:t>8/3/2021</a:t>
            </a:fld>
            <a:endParaRPr lang="el-GR"/>
          </a:p>
        </p:txBody>
      </p:sp>
      <p:sp>
        <p:nvSpPr>
          <p:cNvPr id="5" name="Θέση υποσέλιδου 4">
            <a:extLst>
              <a:ext uri="{FF2B5EF4-FFF2-40B4-BE49-F238E27FC236}">
                <a16:creationId xmlns:a16="http://schemas.microsoft.com/office/drawing/2014/main" id="{057C1504-AA3A-4740-AF16-C111F4936AEC}"/>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6" name="Θέση αριθμού διαφάνειας 5">
            <a:extLst>
              <a:ext uri="{FF2B5EF4-FFF2-40B4-BE49-F238E27FC236}">
                <a16:creationId xmlns:a16="http://schemas.microsoft.com/office/drawing/2014/main" id="{6E6BE8BA-A694-45DC-8CC7-390721770A29}"/>
              </a:ext>
            </a:extLst>
          </p:cNvPr>
          <p:cNvSpPr>
            <a:spLocks noGrp="1"/>
          </p:cNvSpPr>
          <p:nvPr>
            <p:ph type="sldNum" sz="quarter" idx="12"/>
          </p:nvPr>
        </p:nvSpPr>
        <p:spPr/>
        <p:txBody>
          <a:bodyPr/>
          <a:lstStyle/>
          <a:p>
            <a:fld id="{F9728FE4-F993-4AA7-8D32-92FBEBDEE1A7}" type="slidenum">
              <a:rPr lang="el-GR" smtClean="0"/>
              <a:t>‹Nº›</a:t>
            </a:fld>
            <a:endParaRPr lang="el-GR"/>
          </a:p>
        </p:txBody>
      </p:sp>
    </p:spTree>
    <p:extLst>
      <p:ext uri="{BB962C8B-B14F-4D97-AF65-F5344CB8AC3E}">
        <p14:creationId xmlns:p14="http://schemas.microsoft.com/office/powerpoint/2010/main" val="1804768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4CBC82C-1290-4F20-8F15-261EBCC85A2D}"/>
              </a:ext>
            </a:extLst>
          </p:cNvPr>
          <p:cNvSpPr>
            <a:spLocks noGrp="1"/>
          </p:cNvSpPr>
          <p:nvPr>
            <p:ph type="title"/>
          </p:nvPr>
        </p:nvSpPr>
        <p:spPr>
          <a:xfrm>
            <a:off x="831850" y="2790825"/>
            <a:ext cx="10515600" cy="1771650"/>
          </a:xfrm>
        </p:spPr>
        <p:txBody>
          <a:bodyPr anchor="b">
            <a:normAutofit/>
          </a:bodyPr>
          <a:lstStyle>
            <a:lvl1pPr>
              <a:defRPr sz="44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960EC0B3-83C2-4486-BD43-6AFAB4AF16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Verdana" panose="020B0604030504040204" pitchFamily="34" charset="0"/>
                <a:ea typeface="Verdan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a16="http://schemas.microsoft.com/office/drawing/2014/main" id="{131CAF37-DE98-42B5-86D4-E91445E4486A}"/>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8/3/2021</a:t>
            </a:fld>
            <a:endParaRPr lang="el-GR"/>
          </a:p>
        </p:txBody>
      </p:sp>
      <p:sp>
        <p:nvSpPr>
          <p:cNvPr id="5" name="Θέση υποσέλιδου 4">
            <a:extLst>
              <a:ext uri="{FF2B5EF4-FFF2-40B4-BE49-F238E27FC236}">
                <a16:creationId xmlns:a16="http://schemas.microsoft.com/office/drawing/2014/main" id="{372F5ABE-F7B2-4CF0-B7D0-1E53DDE7914F}"/>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p>
        </p:txBody>
      </p:sp>
      <p:sp>
        <p:nvSpPr>
          <p:cNvPr id="6" name="Θέση αριθμού διαφάνειας 5">
            <a:extLst>
              <a:ext uri="{FF2B5EF4-FFF2-40B4-BE49-F238E27FC236}">
                <a16:creationId xmlns:a16="http://schemas.microsoft.com/office/drawing/2014/main" id="{18615C33-2082-4F6F-8D8E-6F75246BCE88}"/>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p>
        </p:txBody>
      </p:sp>
    </p:spTree>
    <p:extLst>
      <p:ext uri="{BB962C8B-B14F-4D97-AF65-F5344CB8AC3E}">
        <p14:creationId xmlns:p14="http://schemas.microsoft.com/office/powerpoint/2010/main" val="1625101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387F1AB-05A5-4D28-BF43-160DB9E32E22}"/>
              </a:ext>
            </a:extLst>
          </p:cNvPr>
          <p:cNvSpPr>
            <a:spLocks noGrp="1"/>
          </p:cNvSpPr>
          <p:nvPr>
            <p:ph type="title"/>
          </p:nvPr>
        </p:nvSpPr>
        <p:spPr>
          <a:xfrm>
            <a:off x="838200" y="136526"/>
            <a:ext cx="10515600" cy="742364"/>
          </a:xfrm>
        </p:spPr>
        <p:txBody>
          <a:bodyPr>
            <a:normAutofit/>
          </a:bodyPr>
          <a:lstStyle>
            <a:lvl1pPr>
              <a:defRPr sz="3600"/>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6474E12A-9A3C-49DB-8349-85BF4F45F131}"/>
              </a:ext>
            </a:extLst>
          </p:cNvPr>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περιεχομένου 3">
            <a:extLst>
              <a:ext uri="{FF2B5EF4-FFF2-40B4-BE49-F238E27FC236}">
                <a16:creationId xmlns:a16="http://schemas.microsoft.com/office/drawing/2014/main" id="{A5596B03-2F4D-4E0B-95DB-A7EB290301DC}"/>
              </a:ext>
            </a:extLst>
          </p:cNvPr>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ημερομηνίας 4">
            <a:extLst>
              <a:ext uri="{FF2B5EF4-FFF2-40B4-BE49-F238E27FC236}">
                <a16:creationId xmlns:a16="http://schemas.microsoft.com/office/drawing/2014/main" id="{2E44FCD8-AE5B-4ADA-B6EC-05A99498F63D}"/>
              </a:ext>
            </a:extLst>
          </p:cNvPr>
          <p:cNvSpPr>
            <a:spLocks noGrp="1"/>
          </p:cNvSpPr>
          <p:nvPr>
            <p:ph type="dt" sz="half" idx="10"/>
          </p:nvPr>
        </p:nvSpPr>
        <p:spPr/>
        <p:txBody>
          <a:bodyPr/>
          <a:lstStyle/>
          <a:p>
            <a:fld id="{86F0BDD2-2FE9-4947-8A0F-347E40919148}" type="datetimeFigureOut">
              <a:rPr lang="el-GR" smtClean="0"/>
              <a:t>8/3/2021</a:t>
            </a:fld>
            <a:endParaRPr lang="el-GR"/>
          </a:p>
        </p:txBody>
      </p:sp>
      <p:sp>
        <p:nvSpPr>
          <p:cNvPr id="6" name="Θέση υποσέλιδου 5">
            <a:extLst>
              <a:ext uri="{FF2B5EF4-FFF2-40B4-BE49-F238E27FC236}">
                <a16:creationId xmlns:a16="http://schemas.microsoft.com/office/drawing/2014/main" id="{FC06318F-DBC2-4132-84A9-F67733327082}"/>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7" name="Θέση αριθμού διαφάνειας 6">
            <a:extLst>
              <a:ext uri="{FF2B5EF4-FFF2-40B4-BE49-F238E27FC236}">
                <a16:creationId xmlns:a16="http://schemas.microsoft.com/office/drawing/2014/main" id="{17CD9986-D78E-4A15-A75F-5E79C1007D9B}"/>
              </a:ext>
            </a:extLst>
          </p:cNvPr>
          <p:cNvSpPr>
            <a:spLocks noGrp="1"/>
          </p:cNvSpPr>
          <p:nvPr>
            <p:ph type="sldNum" sz="quarter" idx="12"/>
          </p:nvPr>
        </p:nvSpPr>
        <p:spPr/>
        <p:txBody>
          <a:bodyPr/>
          <a:lstStyle/>
          <a:p>
            <a:fld id="{F9728FE4-F993-4AA7-8D32-92FBEBDEE1A7}" type="slidenum">
              <a:rPr lang="el-GR" smtClean="0"/>
              <a:t>‹Nº›</a:t>
            </a:fld>
            <a:endParaRPr lang="el-GR"/>
          </a:p>
        </p:txBody>
      </p:sp>
    </p:spTree>
    <p:extLst>
      <p:ext uri="{BB962C8B-B14F-4D97-AF65-F5344CB8AC3E}">
        <p14:creationId xmlns:p14="http://schemas.microsoft.com/office/powerpoint/2010/main" val="3832348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B2A900B-9B5A-492B-84B5-AEBF153EFAEB}"/>
              </a:ext>
            </a:extLst>
          </p:cNvPr>
          <p:cNvSpPr>
            <a:spLocks noGrp="1"/>
          </p:cNvSpPr>
          <p:nvPr>
            <p:ph type="title"/>
          </p:nvPr>
        </p:nvSpPr>
        <p:spPr>
          <a:xfrm>
            <a:off x="838200" y="181177"/>
            <a:ext cx="10515600" cy="823912"/>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921A1656-409D-4494-A3B8-21E8A834DCC6}"/>
              </a:ext>
            </a:extLst>
          </p:cNvPr>
          <p:cNvSpPr>
            <a:spLocks noGrp="1"/>
          </p:cNvSpPr>
          <p:nvPr>
            <p:ph type="body" idx="1"/>
          </p:nvPr>
        </p:nvSpPr>
        <p:spPr>
          <a:xfrm>
            <a:off x="839788" y="1681163"/>
            <a:ext cx="5157787" cy="823912"/>
          </a:xfrm>
        </p:spPr>
        <p:txBody>
          <a:bodyPr anchor="b"/>
          <a:lstStyle>
            <a:lvl1pPr marL="0" indent="0">
              <a:buNone/>
              <a:defRPr sz="2400" b="1">
                <a:latin typeface="Verdana" panose="020B0604030504040204" pitchFamily="34" charset="0"/>
                <a:ea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dirty="0"/>
              <a:t>Στυλ κειμένου υποδείγματος</a:t>
            </a:r>
          </a:p>
        </p:txBody>
      </p:sp>
      <p:sp>
        <p:nvSpPr>
          <p:cNvPr id="4" name="Θέση περιεχομένου 3">
            <a:extLst>
              <a:ext uri="{FF2B5EF4-FFF2-40B4-BE49-F238E27FC236}">
                <a16:creationId xmlns:a16="http://schemas.microsoft.com/office/drawing/2014/main" id="{9D3F537B-FD46-454C-BFC7-3AD24C83D445}"/>
              </a:ext>
            </a:extLst>
          </p:cNvPr>
          <p:cNvSpPr>
            <a:spLocks noGrp="1"/>
          </p:cNvSpPr>
          <p:nvPr>
            <p:ph sz="half" idx="2"/>
          </p:nvPr>
        </p:nvSpPr>
        <p:spPr>
          <a:xfrm>
            <a:off x="839788" y="2505075"/>
            <a:ext cx="5157787" cy="3684588"/>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5" name="Θέση κειμένου 4">
            <a:extLst>
              <a:ext uri="{FF2B5EF4-FFF2-40B4-BE49-F238E27FC236}">
                <a16:creationId xmlns:a16="http://schemas.microsoft.com/office/drawing/2014/main" id="{5E4E925C-FB94-4105-AE25-A79377647835}"/>
              </a:ext>
            </a:extLst>
          </p:cNvPr>
          <p:cNvSpPr>
            <a:spLocks noGrp="1"/>
          </p:cNvSpPr>
          <p:nvPr>
            <p:ph type="body" sz="quarter" idx="3"/>
          </p:nvPr>
        </p:nvSpPr>
        <p:spPr>
          <a:xfrm>
            <a:off x="6172200" y="1681163"/>
            <a:ext cx="5183188" cy="823912"/>
          </a:xfrm>
        </p:spPr>
        <p:txBody>
          <a:bodyPr anchor="b"/>
          <a:lstStyle>
            <a:lvl1pPr marL="0" indent="0">
              <a:buNone/>
              <a:defRPr sz="2400" b="1">
                <a:latin typeface="Verdana" panose="020B0604030504040204" pitchFamily="34" charset="0"/>
                <a:ea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CE3305DB-55E9-489B-A983-306D17BD16AF}"/>
              </a:ext>
            </a:extLst>
          </p:cNvPr>
          <p:cNvSpPr>
            <a:spLocks noGrp="1"/>
          </p:cNvSpPr>
          <p:nvPr>
            <p:ph sz="quarter" idx="4"/>
          </p:nvPr>
        </p:nvSpPr>
        <p:spPr>
          <a:xfrm>
            <a:off x="6172200" y="2505075"/>
            <a:ext cx="5183188" cy="3684588"/>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7" name="Θέση ημερομηνίας 6">
            <a:extLst>
              <a:ext uri="{FF2B5EF4-FFF2-40B4-BE49-F238E27FC236}">
                <a16:creationId xmlns:a16="http://schemas.microsoft.com/office/drawing/2014/main" id="{B31CCE80-6228-4DD5-B270-5EC35F50FDFB}"/>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8/3/2021</a:t>
            </a:fld>
            <a:endParaRPr lang="el-GR">
              <a:latin typeface="Verdana" panose="020B0604030504040204" pitchFamily="34" charset="0"/>
              <a:ea typeface="Verdana" panose="020B0604030504040204" pitchFamily="34" charset="0"/>
            </a:endParaRPr>
          </a:p>
        </p:txBody>
      </p:sp>
      <p:sp>
        <p:nvSpPr>
          <p:cNvPr id="8" name="Θέση υποσέλιδου 7">
            <a:extLst>
              <a:ext uri="{FF2B5EF4-FFF2-40B4-BE49-F238E27FC236}">
                <a16:creationId xmlns:a16="http://schemas.microsoft.com/office/drawing/2014/main" id="{8C690442-D101-4B82-8865-6D800E687CB5}"/>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9" name="Θέση αριθμού διαφάνειας 8">
            <a:extLst>
              <a:ext uri="{FF2B5EF4-FFF2-40B4-BE49-F238E27FC236}">
                <a16:creationId xmlns:a16="http://schemas.microsoft.com/office/drawing/2014/main" id="{343AE890-A72D-413C-ADF0-D412DC3F82D3}"/>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1938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81D275F-D8C3-47F9-BA4D-A231B57485F8}"/>
              </a:ext>
            </a:extLst>
          </p:cNvPr>
          <p:cNvSpPr>
            <a:spLocks noGrp="1"/>
          </p:cNvSpPr>
          <p:nvPr>
            <p:ph type="title"/>
          </p:nvPr>
        </p:nvSpPr>
        <p:spPr>
          <a:xfrm>
            <a:off x="838200" y="136526"/>
            <a:ext cx="10515600" cy="866652"/>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ημερομηνίας 2">
            <a:extLst>
              <a:ext uri="{FF2B5EF4-FFF2-40B4-BE49-F238E27FC236}">
                <a16:creationId xmlns:a16="http://schemas.microsoft.com/office/drawing/2014/main" id="{9218DE2D-BD1C-46E4-A6B6-2CEB799C2A19}"/>
              </a:ext>
            </a:extLst>
          </p:cNvPr>
          <p:cNvSpPr>
            <a:spLocks noGrp="1"/>
          </p:cNvSpPr>
          <p:nvPr>
            <p:ph type="dt" sz="half" idx="10"/>
          </p:nvPr>
        </p:nvSpPr>
        <p:spPr/>
        <p:txBody>
          <a:bodyPr/>
          <a:lstStyle>
            <a:lvl1pPr>
              <a:defRPr sz="1100">
                <a:latin typeface="Verdana" panose="020B0604030504040204" pitchFamily="34" charset="0"/>
                <a:ea typeface="Verdana" panose="020B0604030504040204" pitchFamily="34" charset="0"/>
              </a:defRPr>
            </a:lvl1pPr>
          </a:lstStyle>
          <a:p>
            <a:fld id="{86F0BDD2-2FE9-4947-8A0F-347E40919148}" type="datetimeFigureOut">
              <a:rPr lang="el-GR" smtClean="0"/>
              <a:pPr/>
              <a:t>8/3/2021</a:t>
            </a:fld>
            <a:endParaRPr lang="el-GR" sz="1100"/>
          </a:p>
        </p:txBody>
      </p:sp>
      <p:sp>
        <p:nvSpPr>
          <p:cNvPr id="4" name="Θέση υποσέλιδου 3">
            <a:extLst>
              <a:ext uri="{FF2B5EF4-FFF2-40B4-BE49-F238E27FC236}">
                <a16:creationId xmlns:a16="http://schemas.microsoft.com/office/drawing/2014/main" id="{6E65DA5B-BFFD-4FFE-BEDD-EBC4CA0D8D87}"/>
              </a:ext>
            </a:extLst>
          </p:cNvPr>
          <p:cNvSpPr>
            <a:spLocks noGrp="1"/>
          </p:cNvSpPr>
          <p:nvPr>
            <p:ph type="ftr" sz="quarter" idx="11"/>
          </p:nvPr>
        </p:nvSpPr>
        <p:spPr>
          <a:xfrm>
            <a:off x="4038600" y="6356350"/>
            <a:ext cx="4114800" cy="365125"/>
          </a:xfrm>
          <a:prstGeom prst="rect">
            <a:avLst/>
          </a:prstGeom>
        </p:spPr>
        <p:txBody>
          <a:bodyPr/>
          <a:lstStyle>
            <a:lvl1pPr>
              <a:defRPr sz="1100">
                <a:latin typeface="Verdana" panose="020B0604030504040204" pitchFamily="34" charset="0"/>
                <a:ea typeface="Verdana" panose="020B0604030504040204" pitchFamily="34" charset="0"/>
              </a:defRPr>
            </a:lvl1pPr>
          </a:lstStyle>
          <a:p>
            <a:endParaRPr lang="el-GR" sz="1100"/>
          </a:p>
        </p:txBody>
      </p:sp>
      <p:sp>
        <p:nvSpPr>
          <p:cNvPr id="5" name="Θέση αριθμού διαφάνειας 4">
            <a:extLst>
              <a:ext uri="{FF2B5EF4-FFF2-40B4-BE49-F238E27FC236}">
                <a16:creationId xmlns:a16="http://schemas.microsoft.com/office/drawing/2014/main" id="{36A1EDA5-879C-4363-B06B-7271542089F9}"/>
              </a:ext>
            </a:extLst>
          </p:cNvPr>
          <p:cNvSpPr>
            <a:spLocks noGrp="1"/>
          </p:cNvSpPr>
          <p:nvPr>
            <p:ph type="sldNum" sz="quarter" idx="12"/>
          </p:nvPr>
        </p:nvSpPr>
        <p:spPr/>
        <p:txBody>
          <a:bodyPr/>
          <a:lstStyle>
            <a:lvl1pPr>
              <a:defRPr sz="1100">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sz="1100"/>
          </a:p>
        </p:txBody>
      </p:sp>
    </p:spTree>
    <p:extLst>
      <p:ext uri="{BB962C8B-B14F-4D97-AF65-F5344CB8AC3E}">
        <p14:creationId xmlns:p14="http://schemas.microsoft.com/office/powerpoint/2010/main" val="363492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2BC546EF-E5FC-4E48-A9ED-6A6EAD5B8CC6}"/>
              </a:ext>
            </a:extLst>
          </p:cNvPr>
          <p:cNvSpPr>
            <a:spLocks noGrp="1"/>
          </p:cNvSpPr>
          <p:nvPr>
            <p:ph type="dt" sz="half" idx="10"/>
          </p:nvPr>
        </p:nvSpPr>
        <p:spPr/>
        <p:txBody>
          <a:bodyPr/>
          <a:lstStyle/>
          <a:p>
            <a:fld id="{86F0BDD2-2FE9-4947-8A0F-347E40919148}" type="datetimeFigureOut">
              <a:rPr lang="el-GR" smtClean="0"/>
              <a:t>8/3/2021</a:t>
            </a:fld>
            <a:endParaRPr lang="el-GR"/>
          </a:p>
        </p:txBody>
      </p:sp>
      <p:sp>
        <p:nvSpPr>
          <p:cNvPr id="3" name="Θέση υποσέλιδου 2">
            <a:extLst>
              <a:ext uri="{FF2B5EF4-FFF2-40B4-BE49-F238E27FC236}">
                <a16:creationId xmlns:a16="http://schemas.microsoft.com/office/drawing/2014/main" id="{D880A407-EBDA-4698-9B55-ACD61B5ADEBB}"/>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4" name="Θέση αριθμού διαφάνειας 3">
            <a:extLst>
              <a:ext uri="{FF2B5EF4-FFF2-40B4-BE49-F238E27FC236}">
                <a16:creationId xmlns:a16="http://schemas.microsoft.com/office/drawing/2014/main" id="{BE8E8199-9566-40AC-BBAC-54B938380D6A}"/>
              </a:ext>
            </a:extLst>
          </p:cNvPr>
          <p:cNvSpPr>
            <a:spLocks noGrp="1"/>
          </p:cNvSpPr>
          <p:nvPr>
            <p:ph type="sldNum" sz="quarter" idx="12"/>
          </p:nvPr>
        </p:nvSpPr>
        <p:spPr/>
        <p:txBody>
          <a:bodyPr/>
          <a:lstStyle/>
          <a:p>
            <a:fld id="{F9728FE4-F993-4AA7-8D32-92FBEBDEE1A7}" type="slidenum">
              <a:rPr lang="el-GR" smtClean="0"/>
              <a:t>‹Nº›</a:t>
            </a:fld>
            <a:endParaRPr lang="el-GR"/>
          </a:p>
        </p:txBody>
      </p:sp>
    </p:spTree>
    <p:extLst>
      <p:ext uri="{BB962C8B-B14F-4D97-AF65-F5344CB8AC3E}">
        <p14:creationId xmlns:p14="http://schemas.microsoft.com/office/powerpoint/2010/main" val="370787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70E1B49-B613-4C5B-922A-22EC2861CBD9}"/>
              </a:ext>
            </a:extLst>
          </p:cNvPr>
          <p:cNvSpPr>
            <a:spLocks noGrp="1"/>
          </p:cNvSpPr>
          <p:nvPr>
            <p:ph type="title"/>
          </p:nvPr>
        </p:nvSpPr>
        <p:spPr>
          <a:xfrm>
            <a:off x="839788" y="457200"/>
            <a:ext cx="3932237" cy="1600200"/>
          </a:xfrm>
        </p:spPr>
        <p:txBody>
          <a:bodyPr anchor="b">
            <a:noAutofit/>
          </a:bodyPr>
          <a:lstStyle>
            <a:lvl1pPr>
              <a:defRPr sz="28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C05E8EA9-3430-4FC2-8A82-64D9E7D87DA4}"/>
              </a:ext>
            </a:extLst>
          </p:cNvPr>
          <p:cNvSpPr>
            <a:spLocks noGrp="1"/>
          </p:cNvSpPr>
          <p:nvPr>
            <p:ph idx="1"/>
          </p:nvPr>
        </p:nvSpPr>
        <p:spPr>
          <a:xfrm>
            <a:off x="5183188" y="987425"/>
            <a:ext cx="6172200" cy="4873625"/>
          </a:xfrm>
        </p:spPr>
        <p:txBody>
          <a:bodyPr/>
          <a:lstStyle>
            <a:lvl1pPr>
              <a:defRPr sz="2800">
                <a:latin typeface="Verdana" panose="020B0604030504040204" pitchFamily="34" charset="0"/>
                <a:ea typeface="Verdana" panose="020B0604030504040204" pitchFamily="34" charset="0"/>
              </a:defRPr>
            </a:lvl1pPr>
            <a:lvl2pPr>
              <a:defRPr sz="2800">
                <a:latin typeface="Verdana" panose="020B0604030504040204" pitchFamily="34" charset="0"/>
                <a:ea typeface="Verdana" panose="020B0604030504040204" pitchFamily="34" charset="0"/>
              </a:defRPr>
            </a:lvl2pPr>
            <a:lvl3pPr>
              <a:defRPr sz="2400">
                <a:latin typeface="Verdana" panose="020B0604030504040204" pitchFamily="34" charset="0"/>
                <a:ea typeface="Verdana" panose="020B0604030504040204" pitchFamily="34" charset="0"/>
              </a:defRPr>
            </a:lvl3pPr>
            <a:lvl4pPr>
              <a:defRPr sz="2000">
                <a:latin typeface="Verdana" panose="020B0604030504040204" pitchFamily="34" charset="0"/>
                <a:ea typeface="Verdana" panose="020B0604030504040204" pitchFamily="34" charset="0"/>
              </a:defRPr>
            </a:lvl4pPr>
            <a:lvl5pPr>
              <a:defRPr sz="2000">
                <a:latin typeface="Verdana" panose="020B0604030504040204" pitchFamily="34" charset="0"/>
                <a:ea typeface="Verdana" panose="020B0604030504040204" pitchFamily="34" charset="0"/>
              </a:defRPr>
            </a:lvl5pPr>
            <a:lvl6pPr>
              <a:defRPr sz="2000"/>
            </a:lvl6pPr>
            <a:lvl7pPr>
              <a:defRPr sz="2000"/>
            </a:lvl7pPr>
            <a:lvl8pPr>
              <a:defRPr sz="2000"/>
            </a:lvl8pPr>
            <a:lvl9pPr>
              <a:defRPr sz="2000"/>
            </a:lvl9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κειμένου 3">
            <a:extLst>
              <a:ext uri="{FF2B5EF4-FFF2-40B4-BE49-F238E27FC236}">
                <a16:creationId xmlns:a16="http://schemas.microsoft.com/office/drawing/2014/main" id="{2A9B4ED1-4E8B-4218-99CC-82925C0F464D}"/>
              </a:ext>
            </a:extLst>
          </p:cNvPr>
          <p:cNvSpPr>
            <a:spLocks noGrp="1"/>
          </p:cNvSpPr>
          <p:nvPr>
            <p:ph type="body" sz="half" idx="2"/>
          </p:nvPr>
        </p:nvSpPr>
        <p:spPr>
          <a:xfrm>
            <a:off x="839788" y="2057400"/>
            <a:ext cx="3932237" cy="3811588"/>
          </a:xfrm>
        </p:spPr>
        <p:txBody>
          <a:bodyPr/>
          <a:lstStyle>
            <a:lvl1pPr marL="0" indent="0">
              <a:buNone/>
              <a:defRPr sz="1600">
                <a:latin typeface="Verdana" panose="020B0604030504040204" pitchFamily="34" charset="0"/>
                <a:ea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7037BA96-41B6-40EB-B9D0-4A07E9D8FDA5}"/>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8/3/2021</a:t>
            </a:fld>
            <a:endParaRPr lang="el-GR">
              <a:latin typeface="Verdana" panose="020B0604030504040204" pitchFamily="34" charset="0"/>
              <a:ea typeface="Verdana" panose="020B0604030504040204" pitchFamily="34" charset="0"/>
            </a:endParaRPr>
          </a:p>
        </p:txBody>
      </p:sp>
      <p:sp>
        <p:nvSpPr>
          <p:cNvPr id="6" name="Θέση υποσέλιδου 5">
            <a:extLst>
              <a:ext uri="{FF2B5EF4-FFF2-40B4-BE49-F238E27FC236}">
                <a16:creationId xmlns:a16="http://schemas.microsoft.com/office/drawing/2014/main" id="{E993C2C8-FFB5-4154-9A9E-F3473E2D9F47}"/>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7" name="Θέση αριθμού διαφάνειας 6">
            <a:extLst>
              <a:ext uri="{FF2B5EF4-FFF2-40B4-BE49-F238E27FC236}">
                <a16:creationId xmlns:a16="http://schemas.microsoft.com/office/drawing/2014/main" id="{59B4D5BE-18A6-4E88-BC85-D0D749429E8D}"/>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8165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84DC7CC-6405-4832-B15B-1582B7D93915}"/>
              </a:ext>
            </a:extLst>
          </p:cNvPr>
          <p:cNvSpPr>
            <a:spLocks noGrp="1"/>
          </p:cNvSpPr>
          <p:nvPr>
            <p:ph type="title"/>
          </p:nvPr>
        </p:nvSpPr>
        <p:spPr>
          <a:xfrm>
            <a:off x="839788" y="457200"/>
            <a:ext cx="3932237" cy="1600200"/>
          </a:xfrm>
        </p:spPr>
        <p:txBody>
          <a:bodyPr anchor="b">
            <a:noAutofit/>
          </a:bodyPr>
          <a:lstStyle>
            <a:lvl1pPr>
              <a:defRPr sz="28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εικόνας 2">
            <a:extLst>
              <a:ext uri="{FF2B5EF4-FFF2-40B4-BE49-F238E27FC236}">
                <a16:creationId xmlns:a16="http://schemas.microsoft.com/office/drawing/2014/main" id="{4F384AAB-5615-4433-917C-971C23344D81}"/>
              </a:ext>
            </a:extLst>
          </p:cNvPr>
          <p:cNvSpPr>
            <a:spLocks noGrp="1"/>
          </p:cNvSpPr>
          <p:nvPr>
            <p:ph type="pic" idx="1"/>
          </p:nvPr>
        </p:nvSpPr>
        <p:spPr>
          <a:xfrm>
            <a:off x="5183188" y="987425"/>
            <a:ext cx="6172200" cy="4873625"/>
          </a:xfrm>
        </p:spPr>
        <p:txBody>
          <a:bodyPr/>
          <a:lstStyle>
            <a:lvl1pPr marL="0" indent="0">
              <a:buNone/>
              <a:defRPr sz="3200">
                <a:latin typeface="Verdana" panose="020B0604030504040204" pitchFamily="34" charset="0"/>
                <a:ea typeface="Verdana" panose="020B060403050404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a:extLst>
              <a:ext uri="{FF2B5EF4-FFF2-40B4-BE49-F238E27FC236}">
                <a16:creationId xmlns:a16="http://schemas.microsoft.com/office/drawing/2014/main" id="{357D8672-3EF9-496D-A77B-B11F4FDACAD9}"/>
              </a:ext>
            </a:extLst>
          </p:cNvPr>
          <p:cNvSpPr>
            <a:spLocks noGrp="1"/>
          </p:cNvSpPr>
          <p:nvPr>
            <p:ph type="body" sz="half" idx="2"/>
          </p:nvPr>
        </p:nvSpPr>
        <p:spPr>
          <a:xfrm>
            <a:off x="839788" y="2057400"/>
            <a:ext cx="3932237" cy="3811588"/>
          </a:xfrm>
        </p:spPr>
        <p:txBody>
          <a:bodyPr/>
          <a:lstStyle>
            <a:lvl1pPr marL="0" indent="0">
              <a:buNone/>
              <a:defRPr sz="1600">
                <a:latin typeface="Verdana" panose="020B0604030504040204" pitchFamily="34" charset="0"/>
                <a:ea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0FFABA2C-4DBE-4A0A-9533-731E59F46089}"/>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8/3/2021</a:t>
            </a:fld>
            <a:endParaRPr lang="el-GR">
              <a:latin typeface="Verdana" panose="020B0604030504040204" pitchFamily="34" charset="0"/>
              <a:ea typeface="Verdana" panose="020B0604030504040204" pitchFamily="34" charset="0"/>
            </a:endParaRPr>
          </a:p>
        </p:txBody>
      </p:sp>
      <p:sp>
        <p:nvSpPr>
          <p:cNvPr id="6" name="Θέση υποσέλιδου 5">
            <a:extLst>
              <a:ext uri="{FF2B5EF4-FFF2-40B4-BE49-F238E27FC236}">
                <a16:creationId xmlns:a16="http://schemas.microsoft.com/office/drawing/2014/main" id="{541225EC-0FEC-4280-9DAE-C3D03B1D170A}"/>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7" name="Θέση αριθμού διαφάνειας 6">
            <a:extLst>
              <a:ext uri="{FF2B5EF4-FFF2-40B4-BE49-F238E27FC236}">
                <a16:creationId xmlns:a16="http://schemas.microsoft.com/office/drawing/2014/main" id="{A9539918-7522-4BB5-9393-3D8145DF64B8}"/>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25679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Γραφικό 12">
            <a:extLst>
              <a:ext uri="{FF2B5EF4-FFF2-40B4-BE49-F238E27FC236}">
                <a16:creationId xmlns:a16="http://schemas.microsoft.com/office/drawing/2014/main" id="{ADEC3B4E-1FD4-4733-A4BC-46F392A21E13}"/>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0"/>
            <a:ext cx="12192000" cy="6858000"/>
          </a:xfrm>
          <a:prstGeom prst="rect">
            <a:avLst/>
          </a:prstGeom>
        </p:spPr>
      </p:pic>
      <p:sp>
        <p:nvSpPr>
          <p:cNvPr id="2" name="Θέση τίτλου 1">
            <a:extLst>
              <a:ext uri="{FF2B5EF4-FFF2-40B4-BE49-F238E27FC236}">
                <a16:creationId xmlns:a16="http://schemas.microsoft.com/office/drawing/2014/main" id="{6BB32483-7988-47C3-BE95-B2EA95E8BF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8B8816C2-025D-4AB5-B83A-B26184E740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ημερομηνίας 3">
            <a:extLst>
              <a:ext uri="{FF2B5EF4-FFF2-40B4-BE49-F238E27FC236}">
                <a16:creationId xmlns:a16="http://schemas.microsoft.com/office/drawing/2014/main" id="{1ECFDF84-8E06-426B-9311-A48A1D0F83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defRPr>
            </a:lvl1pPr>
          </a:lstStyle>
          <a:p>
            <a:fld id="{86F0BDD2-2FE9-4947-8A0F-347E40919148}" type="datetimeFigureOut">
              <a:rPr lang="el-GR" smtClean="0"/>
              <a:pPr/>
              <a:t>8/3/2021</a:t>
            </a:fld>
            <a:endParaRPr lang="el-GR"/>
          </a:p>
        </p:txBody>
      </p:sp>
      <p:sp>
        <p:nvSpPr>
          <p:cNvPr id="6" name="Θέση αριθμού διαφάνειας 5">
            <a:extLst>
              <a:ext uri="{FF2B5EF4-FFF2-40B4-BE49-F238E27FC236}">
                <a16:creationId xmlns:a16="http://schemas.microsoft.com/office/drawing/2014/main" id="{8897C29E-5D8B-4F1E-A3EA-06C85C79AF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p>
        </p:txBody>
      </p:sp>
      <p:pic>
        <p:nvPicPr>
          <p:cNvPr id="9" name="Εικόνα 8">
            <a:extLst>
              <a:ext uri="{FF2B5EF4-FFF2-40B4-BE49-F238E27FC236}">
                <a16:creationId xmlns:a16="http://schemas.microsoft.com/office/drawing/2014/main" id="{DE18E044-0FAE-40AD-ACEA-6C6FE640725E}"/>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645496" y="6288008"/>
            <a:ext cx="440313" cy="440313"/>
          </a:xfrm>
          <a:prstGeom prst="rect">
            <a:avLst/>
          </a:prstGeom>
        </p:spPr>
      </p:pic>
      <p:sp>
        <p:nvSpPr>
          <p:cNvPr id="10" name="TextBox 9">
            <a:extLst>
              <a:ext uri="{FF2B5EF4-FFF2-40B4-BE49-F238E27FC236}">
                <a16:creationId xmlns:a16="http://schemas.microsoft.com/office/drawing/2014/main" id="{DBBE44CD-BE87-443A-8AD8-C33B6B83B7E4}"/>
              </a:ext>
            </a:extLst>
          </p:cNvPr>
          <p:cNvSpPr txBox="1"/>
          <p:nvPr userDrawn="1"/>
        </p:nvSpPr>
        <p:spPr>
          <a:xfrm>
            <a:off x="5024254" y="6356350"/>
            <a:ext cx="2652896" cy="369332"/>
          </a:xfrm>
          <a:prstGeom prst="rect">
            <a:avLst/>
          </a:prstGeom>
          <a:noFill/>
        </p:spPr>
        <p:txBody>
          <a:bodyPr wrap="square" rtlCol="0">
            <a:spAutoFit/>
          </a:bodyPr>
          <a:lstStyle/>
          <a:p>
            <a:r>
              <a:rPr lang="en-US" sz="1800" dirty="0">
                <a:latin typeface="Verdana" panose="020B0604030504040204" pitchFamily="34" charset="0"/>
                <a:ea typeface="Verdana" panose="020B0604030504040204" pitchFamily="34" charset="0"/>
              </a:rPr>
              <a:t>Anywhere Software</a:t>
            </a:r>
            <a:endParaRPr lang="el-GR" sz="1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18145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creativecommons.org/licenses/by/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22.jpg"/><Relationship Id="rId4" Type="http://schemas.openxmlformats.org/officeDocument/2006/relationships/image" Target="../media/image21.sv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s://unsplash.com/@halacious?utm_source=unsplash&amp;utm_medium=referral&amp;utm_content=creditCopyText"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hyperlink" Target="https://unsplash.com/s/photos/design?utm_source=unsplash&amp;utm_medium=referral&amp;utm_content=creditCopyTex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5.sv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680318F-C946-4161-B0ED-33C84BFAEFD7}"/>
              </a:ext>
            </a:extLst>
          </p:cNvPr>
          <p:cNvSpPr>
            <a:spLocks noGrp="1"/>
          </p:cNvSpPr>
          <p:nvPr>
            <p:ph type="ctrTitle"/>
          </p:nvPr>
        </p:nvSpPr>
        <p:spPr/>
        <p:txBody>
          <a:bodyPr/>
          <a:lstStyle/>
          <a:p>
            <a:r>
              <a:rPr lang="en-US" dirty="0" err="1"/>
              <a:t>Programando</a:t>
            </a:r>
            <a:r>
              <a:rPr lang="en-US" dirty="0"/>
              <a:t> con B4X</a:t>
            </a:r>
            <a:endParaRPr lang="el-GR" dirty="0"/>
          </a:p>
        </p:txBody>
      </p:sp>
      <p:sp>
        <p:nvSpPr>
          <p:cNvPr id="3" name="Υπότιτλος 2">
            <a:extLst>
              <a:ext uri="{FF2B5EF4-FFF2-40B4-BE49-F238E27FC236}">
                <a16:creationId xmlns:a16="http://schemas.microsoft.com/office/drawing/2014/main" id="{65D9E9BE-B890-4079-A4D7-6B3A5BBBFD95}"/>
              </a:ext>
            </a:extLst>
          </p:cNvPr>
          <p:cNvSpPr>
            <a:spLocks noGrp="1"/>
          </p:cNvSpPr>
          <p:nvPr>
            <p:ph type="subTitle" idx="1"/>
          </p:nvPr>
        </p:nvSpPr>
        <p:spPr>
          <a:xfrm>
            <a:off x="2489092" y="2547317"/>
            <a:ext cx="9144000" cy="699975"/>
          </a:xfrm>
        </p:spPr>
        <p:txBody>
          <a:bodyPr>
            <a:normAutofit/>
          </a:bodyPr>
          <a:lstStyle/>
          <a:p>
            <a:r>
              <a:rPr lang="en-US" sz="2800" b="1" kern="0" dirty="0" err="1">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Tema</a:t>
            </a:r>
            <a:r>
              <a:rPr lang="en-US"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 5 – </a:t>
            </a:r>
            <a:r>
              <a:rPr lang="en-US" sz="2800" b="1" kern="0" dirty="0" err="1">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Diseñador</a:t>
            </a:r>
            <a:r>
              <a:rPr lang="en-US"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l-GR" sz="3600" dirty="0"/>
          </a:p>
        </p:txBody>
      </p:sp>
      <p:sp>
        <p:nvSpPr>
          <p:cNvPr id="4" name="TextBox 3">
            <a:extLst>
              <a:ext uri="{FF2B5EF4-FFF2-40B4-BE49-F238E27FC236}">
                <a16:creationId xmlns:a16="http://schemas.microsoft.com/office/drawing/2014/main" id="{77B7F15E-4F2E-4AB2-85F1-DBA7AE356FDE}"/>
              </a:ext>
            </a:extLst>
          </p:cNvPr>
          <p:cNvSpPr txBox="1"/>
          <p:nvPr/>
        </p:nvSpPr>
        <p:spPr>
          <a:xfrm>
            <a:off x="1748894" y="5095781"/>
            <a:ext cx="2831976" cy="461665"/>
          </a:xfrm>
          <a:prstGeom prst="rect">
            <a:avLst/>
          </a:prstGeom>
          <a:noFill/>
        </p:spPr>
        <p:txBody>
          <a:bodyPr wrap="square" rtlCol="0">
            <a:spAutoFit/>
          </a:bodyPr>
          <a:lstStyle/>
          <a:p>
            <a:r>
              <a:rPr lang="en-US" sz="2400" dirty="0"/>
              <a:t>Anywhere Software</a:t>
            </a:r>
            <a:endParaRPr lang="el-GR" sz="2400" dirty="0"/>
          </a:p>
        </p:txBody>
      </p:sp>
      <p:sp>
        <p:nvSpPr>
          <p:cNvPr id="5" name="TextBox 4">
            <a:extLst>
              <a:ext uri="{FF2B5EF4-FFF2-40B4-BE49-F238E27FC236}">
                <a16:creationId xmlns:a16="http://schemas.microsoft.com/office/drawing/2014/main" id="{29DB9695-B73B-4151-93E6-4C3E1A048403}"/>
              </a:ext>
            </a:extLst>
          </p:cNvPr>
          <p:cNvSpPr txBox="1"/>
          <p:nvPr/>
        </p:nvSpPr>
        <p:spPr>
          <a:xfrm>
            <a:off x="2140999" y="5594412"/>
            <a:ext cx="2130641" cy="369332"/>
          </a:xfrm>
          <a:prstGeom prst="rect">
            <a:avLst/>
          </a:prstGeom>
          <a:noFill/>
        </p:spPr>
        <p:txBody>
          <a:bodyPr wrap="square" rtlCol="0">
            <a:spAutoFit/>
          </a:bodyPr>
          <a:lstStyle/>
          <a:p>
            <a:endParaRPr lang="el-GR" dirty="0"/>
          </a:p>
        </p:txBody>
      </p:sp>
      <p:sp>
        <p:nvSpPr>
          <p:cNvPr id="6" name="TextBox 5">
            <a:extLst>
              <a:ext uri="{FF2B5EF4-FFF2-40B4-BE49-F238E27FC236}">
                <a16:creationId xmlns:a16="http://schemas.microsoft.com/office/drawing/2014/main" id="{28C857C2-D32A-4976-8535-00FC78F18D3F}"/>
              </a:ext>
            </a:extLst>
          </p:cNvPr>
          <p:cNvSpPr txBox="1"/>
          <p:nvPr/>
        </p:nvSpPr>
        <p:spPr>
          <a:xfrm>
            <a:off x="1748894" y="5547947"/>
            <a:ext cx="2831976" cy="461665"/>
          </a:xfrm>
          <a:prstGeom prst="rect">
            <a:avLst/>
          </a:prstGeom>
          <a:noFill/>
        </p:spPr>
        <p:txBody>
          <a:bodyPr wrap="square" rtlCol="0">
            <a:spAutoFit/>
          </a:bodyPr>
          <a:lstStyle/>
          <a:p>
            <a:r>
              <a:rPr lang="en-US" sz="2400" dirty="0" err="1"/>
              <a:t>marzo</a:t>
            </a:r>
            <a:r>
              <a:rPr lang="en-US" sz="2400" dirty="0"/>
              <a:t> 2021</a:t>
            </a:r>
            <a:endParaRPr lang="el-GR" sz="2400" dirty="0"/>
          </a:p>
        </p:txBody>
      </p:sp>
      <p:pic>
        <p:nvPicPr>
          <p:cNvPr id="7" name="Εικόνα 6">
            <a:hlinkClick r:id="rId2"/>
            <a:extLst>
              <a:ext uri="{FF2B5EF4-FFF2-40B4-BE49-F238E27FC236}">
                <a16:creationId xmlns:a16="http://schemas.microsoft.com/office/drawing/2014/main" id="{2E6D9130-157D-4719-90FA-DEBE25F06862}"/>
              </a:ext>
            </a:extLst>
          </p:cNvPr>
          <p:cNvPicPr/>
          <p:nvPr/>
        </p:nvPicPr>
        <p:blipFill>
          <a:blip r:embed="rId3">
            <a:extLst>
              <a:ext uri="{28A0092B-C50C-407E-A947-70E740481C1C}">
                <a14:useLocalDpi xmlns:a14="http://schemas.microsoft.com/office/drawing/2010/main" val="0"/>
              </a:ext>
            </a:extLst>
          </a:blip>
          <a:stretch>
            <a:fillRect/>
          </a:stretch>
        </p:blipFill>
        <p:spPr>
          <a:xfrm>
            <a:off x="254380" y="6357938"/>
            <a:ext cx="838200" cy="295275"/>
          </a:xfrm>
          <a:prstGeom prst="rect">
            <a:avLst/>
          </a:prstGeom>
        </p:spPr>
      </p:pic>
    </p:spTree>
    <p:extLst>
      <p:ext uri="{BB962C8B-B14F-4D97-AF65-F5344CB8AC3E}">
        <p14:creationId xmlns:p14="http://schemas.microsoft.com/office/powerpoint/2010/main" val="4099486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7610658-8487-46B3-9AA5-762CB3885AC8}"/>
              </a:ext>
            </a:extLst>
          </p:cNvPr>
          <p:cNvSpPr>
            <a:spLocks noGrp="1"/>
          </p:cNvSpPr>
          <p:nvPr>
            <p:ph type="title"/>
          </p:nvPr>
        </p:nvSpPr>
        <p:spPr/>
        <p:txBody>
          <a:bodyPr/>
          <a:lstStyle/>
          <a:p>
            <a:r>
              <a:rPr lang="en-US" dirty="0"/>
              <a:t>Example</a:t>
            </a:r>
            <a:endParaRPr lang="el-GR" dirty="0"/>
          </a:p>
        </p:txBody>
      </p:sp>
      <p:sp>
        <p:nvSpPr>
          <p:cNvPr id="6" name="Rectangle 2">
            <a:extLst>
              <a:ext uri="{FF2B5EF4-FFF2-40B4-BE49-F238E27FC236}">
                <a16:creationId xmlns:a16="http://schemas.microsoft.com/office/drawing/2014/main" id="{D3B303BD-4949-4BA6-85EF-C4C448C0158E}"/>
              </a:ext>
            </a:extLst>
          </p:cNvPr>
          <p:cNvSpPr>
            <a:spLocks noChangeArrowheads="1"/>
          </p:cNvSpPr>
          <p:nvPr/>
        </p:nvSpPr>
        <p:spPr bwMode="auto">
          <a:xfrm>
            <a:off x="838200" y="186396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45720" numCol="1" anchor="ctr" anchorCtr="0" compatLnSpc="1">
            <a:prstTxWarp prst="textNoShape">
              <a:avLst/>
            </a:prstTxWarp>
            <a:spAutoFit/>
          </a:bodyPr>
          <a:lstStyle/>
          <a:p>
            <a:endParaRPr lang="el-GR"/>
          </a:p>
        </p:txBody>
      </p:sp>
      <p:pic>
        <p:nvPicPr>
          <p:cNvPr id="7" name="Γραφικό 226" descr="Περιβάλλον εργασίας χρήστη/Εμπειρία χρήστη περίγραμμα">
            <a:extLst>
              <a:ext uri="{FF2B5EF4-FFF2-40B4-BE49-F238E27FC236}">
                <a16:creationId xmlns:a16="http://schemas.microsoft.com/office/drawing/2014/main" id="{B2C3CA6A-A3A6-41E7-9595-608C69116389}"/>
              </a:ext>
            </a:extLst>
          </p:cNvPr>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V="1">
            <a:off x="1494790" y="9971650"/>
            <a:ext cx="339725" cy="45719"/>
          </a:xfrm>
          <a:prstGeom prst="rect">
            <a:avLst/>
          </a:prstGeom>
        </p:spPr>
      </p:pic>
      <p:sp>
        <p:nvSpPr>
          <p:cNvPr id="8" name="Rectangle 3">
            <a:extLst>
              <a:ext uri="{FF2B5EF4-FFF2-40B4-BE49-F238E27FC236}">
                <a16:creationId xmlns:a16="http://schemas.microsoft.com/office/drawing/2014/main" id="{A515CDE0-E4D0-4C35-AED0-E1A044FE2F2F}"/>
              </a:ext>
            </a:extLst>
          </p:cNvPr>
          <p:cNvSpPr>
            <a:spLocks noChangeArrowheads="1"/>
          </p:cNvSpPr>
          <p:nvPr/>
        </p:nvSpPr>
        <p:spPr bwMode="auto">
          <a:xfrm>
            <a:off x="662061" y="1844115"/>
            <a:ext cx="10867878" cy="954107"/>
          </a:xfrm>
          <a:prstGeom prst="rect">
            <a:avLst/>
          </a:prstGeom>
          <a:solidFill>
            <a:schemeClr val="accent4">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l-GR" sz="2800" b="0" i="0" u="none" strike="noStrike" cap="none" normalizeH="0" baseline="0" dirty="0">
                <a:ln>
                  <a:noFill/>
                </a:ln>
                <a:solidFill>
                  <a:schemeClr val="tx1"/>
                </a:solidFill>
                <a:effectLst/>
                <a:latin typeface="Verdana" panose="020B0604030504040204" pitchFamily="34" charset="0"/>
                <a:ea typeface="Calibri" panose="020F0502020204030204" pitchFamily="34" charset="0"/>
                <a:cs typeface="Times New Roman" panose="02020603050405020304" pitchFamily="18" charset="0"/>
              </a:rPr>
              <a:t>Imagine that you want to make a program that reads from the screen two Integers, calculates, and shows the sum.</a:t>
            </a:r>
            <a:endParaRPr kumimoji="0" lang="en-US" altLang="el-GR" sz="4400" b="0" i="0" u="none" strike="noStrike" cap="none" normalizeH="0" baseline="0" dirty="0">
              <a:ln>
                <a:noFill/>
              </a:ln>
              <a:solidFill>
                <a:schemeClr val="tx1"/>
              </a:solidFill>
              <a:effectLst/>
              <a:latin typeface="Arial" panose="020B0604020202020204" pitchFamily="34" charset="0"/>
            </a:endParaRPr>
          </a:p>
        </p:txBody>
      </p:sp>
      <p:graphicFrame>
        <p:nvGraphicFramePr>
          <p:cNvPr id="12" name="Πίνακας 5">
            <a:extLst>
              <a:ext uri="{FF2B5EF4-FFF2-40B4-BE49-F238E27FC236}">
                <a16:creationId xmlns:a16="http://schemas.microsoft.com/office/drawing/2014/main" id="{A03022F5-8F53-47FB-A2F2-AE9EEA70AD68}"/>
              </a:ext>
            </a:extLst>
          </p:cNvPr>
          <p:cNvGraphicFramePr>
            <a:graphicFrameLocks noGrp="1"/>
          </p:cNvGraphicFramePr>
          <p:nvPr>
            <p:extLst>
              <p:ext uri="{D42A27DB-BD31-4B8C-83A1-F6EECF244321}">
                <p14:modId xmlns:p14="http://schemas.microsoft.com/office/powerpoint/2010/main" val="2190434853"/>
              </p:ext>
            </p:extLst>
          </p:nvPr>
        </p:nvGraphicFramePr>
        <p:xfrm>
          <a:off x="3294185" y="3332061"/>
          <a:ext cx="6330461" cy="1630680"/>
        </p:xfrm>
        <a:graphic>
          <a:graphicData uri="http://schemas.openxmlformats.org/drawingml/2006/table">
            <a:tbl>
              <a:tblPr firstRow="1" bandRow="1">
                <a:tableStyleId>{21E4AEA4-8DFA-4A89-87EB-49C32662AFE0}</a:tableStyleId>
              </a:tblPr>
              <a:tblGrid>
                <a:gridCol w="3017861">
                  <a:extLst>
                    <a:ext uri="{9D8B030D-6E8A-4147-A177-3AD203B41FA5}">
                      <a16:colId xmlns:a16="http://schemas.microsoft.com/office/drawing/2014/main" val="2086352111"/>
                    </a:ext>
                  </a:extLst>
                </a:gridCol>
                <a:gridCol w="3312600">
                  <a:extLst>
                    <a:ext uri="{9D8B030D-6E8A-4147-A177-3AD203B41FA5}">
                      <a16:colId xmlns:a16="http://schemas.microsoft.com/office/drawing/2014/main" val="1954555965"/>
                    </a:ext>
                  </a:extLst>
                </a:gridCol>
              </a:tblGrid>
              <a:tr h="370840">
                <a:tc>
                  <a:txBody>
                    <a:bodyPr/>
                    <a:lstStyle/>
                    <a:p>
                      <a:pPr algn="ctr"/>
                      <a:r>
                        <a:rPr lang="en-US" sz="2800" dirty="0">
                          <a:latin typeface="Verdana" panose="020B0604030504040204" pitchFamily="34" charset="0"/>
                          <a:ea typeface="Verdana" panose="020B0604030504040204" pitchFamily="34" charset="0"/>
                        </a:rPr>
                        <a:t>Data</a:t>
                      </a:r>
                      <a:endParaRPr lang="el-GR" sz="2800" dirty="0">
                        <a:latin typeface="Verdana" panose="020B0604030504040204" pitchFamily="34" charset="0"/>
                        <a:ea typeface="Verdana" panose="020B0604030504040204" pitchFamily="34" charset="0"/>
                      </a:endParaRPr>
                    </a:p>
                  </a:txBody>
                  <a:tcPr>
                    <a:solidFill>
                      <a:srgbClr val="FE9900"/>
                    </a:solidFill>
                  </a:tcPr>
                </a:tc>
                <a:tc>
                  <a:txBody>
                    <a:bodyPr/>
                    <a:lstStyle/>
                    <a:p>
                      <a:pPr algn="ctr"/>
                      <a:r>
                        <a:rPr lang="en-US" sz="2800" dirty="0">
                          <a:latin typeface="Verdana" panose="020B0604030504040204" pitchFamily="34" charset="0"/>
                          <a:ea typeface="Verdana" panose="020B0604030504040204" pitchFamily="34" charset="0"/>
                        </a:rPr>
                        <a:t>Information</a:t>
                      </a:r>
                      <a:endParaRPr lang="el-GR" sz="2800" dirty="0">
                        <a:latin typeface="Verdana" panose="020B0604030504040204" pitchFamily="34" charset="0"/>
                        <a:ea typeface="Verdana" panose="020B0604030504040204" pitchFamily="34" charset="0"/>
                      </a:endParaRPr>
                    </a:p>
                  </a:txBody>
                  <a:tcPr>
                    <a:solidFill>
                      <a:srgbClr val="FE9900"/>
                    </a:solidFill>
                  </a:tcPr>
                </a:tc>
                <a:extLst>
                  <a:ext uri="{0D108BD9-81ED-4DB2-BD59-A6C34878D82A}">
                    <a16:rowId xmlns:a16="http://schemas.microsoft.com/office/drawing/2014/main" val="3421002773"/>
                  </a:ext>
                </a:extLst>
              </a:tr>
              <a:tr h="370840">
                <a:tc>
                  <a:txBody>
                    <a:bodyPr/>
                    <a:lstStyle/>
                    <a:p>
                      <a:pPr algn="ctr"/>
                      <a:r>
                        <a:rPr lang="en-US" dirty="0" err="1">
                          <a:latin typeface="Verdana" panose="020B0604030504040204" pitchFamily="34" charset="0"/>
                          <a:ea typeface="Verdana" panose="020B0604030504040204" pitchFamily="34" charset="0"/>
                        </a:rPr>
                        <a:t>intFirstNumber</a:t>
                      </a:r>
                      <a:endParaRPr lang="el-GR" dirty="0">
                        <a:latin typeface="Verdana" panose="020B0604030504040204" pitchFamily="34" charset="0"/>
                        <a:ea typeface="Verdana" panose="020B0604030504040204" pitchFamily="34" charset="0"/>
                      </a:endParaRPr>
                    </a:p>
                  </a:txBody>
                  <a:tcPr>
                    <a:solidFill>
                      <a:schemeClr val="bg2"/>
                    </a:solidFill>
                  </a:tcPr>
                </a:tc>
                <a:tc>
                  <a:txBody>
                    <a:bodyPr/>
                    <a:lstStyle/>
                    <a:p>
                      <a:pPr algn="ctr"/>
                      <a:r>
                        <a:rPr lang="en-US" dirty="0" err="1">
                          <a:latin typeface="Verdana" panose="020B0604030504040204" pitchFamily="34" charset="0"/>
                          <a:ea typeface="Verdana" panose="020B0604030504040204" pitchFamily="34" charset="0"/>
                        </a:rPr>
                        <a:t>intSum</a:t>
                      </a:r>
                      <a:endParaRPr lang="el-GR" dirty="0">
                        <a:latin typeface="Verdana" panose="020B0604030504040204" pitchFamily="34" charset="0"/>
                        <a:ea typeface="Verdana" panose="020B0604030504040204" pitchFamily="34" charset="0"/>
                      </a:endParaRPr>
                    </a:p>
                  </a:txBody>
                  <a:tcPr>
                    <a:solidFill>
                      <a:schemeClr val="bg2"/>
                    </a:solidFill>
                  </a:tcPr>
                </a:tc>
                <a:extLst>
                  <a:ext uri="{0D108BD9-81ED-4DB2-BD59-A6C34878D82A}">
                    <a16:rowId xmlns:a16="http://schemas.microsoft.com/office/drawing/2014/main" val="869344618"/>
                  </a:ext>
                </a:extLst>
              </a:tr>
              <a:tr h="370840">
                <a:tc>
                  <a:txBody>
                    <a:bodyPr/>
                    <a:lstStyle/>
                    <a:p>
                      <a:pPr algn="ctr"/>
                      <a:r>
                        <a:rPr lang="en-US" dirty="0" err="1">
                          <a:latin typeface="Verdana" panose="020B0604030504040204" pitchFamily="34" charset="0"/>
                          <a:ea typeface="Verdana" panose="020B0604030504040204" pitchFamily="34" charset="0"/>
                        </a:rPr>
                        <a:t>intSecondNumber</a:t>
                      </a:r>
                      <a:endParaRPr lang="el-GR" dirty="0">
                        <a:latin typeface="Verdana" panose="020B0604030504040204" pitchFamily="34" charset="0"/>
                        <a:ea typeface="Verdana" panose="020B0604030504040204" pitchFamily="34" charset="0"/>
                      </a:endParaRPr>
                    </a:p>
                  </a:txBody>
                  <a:tcPr>
                    <a:solidFill>
                      <a:schemeClr val="bg2"/>
                    </a:solidFill>
                  </a:tcPr>
                </a:tc>
                <a:tc>
                  <a:txBody>
                    <a:bodyPr/>
                    <a:lstStyle/>
                    <a:p>
                      <a:pPr algn="ctr"/>
                      <a:endParaRPr lang="el-GR" dirty="0">
                        <a:latin typeface="Verdana" panose="020B0604030504040204" pitchFamily="34" charset="0"/>
                        <a:ea typeface="Verdana" panose="020B0604030504040204" pitchFamily="34" charset="0"/>
                      </a:endParaRPr>
                    </a:p>
                  </a:txBody>
                  <a:tcPr>
                    <a:solidFill>
                      <a:schemeClr val="bg2"/>
                    </a:solidFill>
                  </a:tcPr>
                </a:tc>
                <a:extLst>
                  <a:ext uri="{0D108BD9-81ED-4DB2-BD59-A6C34878D82A}">
                    <a16:rowId xmlns:a16="http://schemas.microsoft.com/office/drawing/2014/main" val="1484047560"/>
                  </a:ext>
                </a:extLst>
              </a:tr>
              <a:tr h="370840">
                <a:tc>
                  <a:txBody>
                    <a:bodyPr/>
                    <a:lstStyle/>
                    <a:p>
                      <a:pPr algn="ctr"/>
                      <a:endParaRPr lang="el-GR" dirty="0">
                        <a:latin typeface="Verdana" panose="020B0604030504040204" pitchFamily="34" charset="0"/>
                        <a:ea typeface="Verdana" panose="020B0604030504040204" pitchFamily="34" charset="0"/>
                      </a:endParaRPr>
                    </a:p>
                  </a:txBody>
                  <a:tcPr>
                    <a:solidFill>
                      <a:schemeClr val="bg2"/>
                    </a:solidFill>
                  </a:tcPr>
                </a:tc>
                <a:tc>
                  <a:txBody>
                    <a:bodyPr/>
                    <a:lstStyle/>
                    <a:p>
                      <a:pPr algn="ctr"/>
                      <a:endParaRPr lang="el-GR" dirty="0">
                        <a:latin typeface="Verdana" panose="020B0604030504040204" pitchFamily="34" charset="0"/>
                        <a:ea typeface="Verdana" panose="020B0604030504040204" pitchFamily="34" charset="0"/>
                      </a:endParaRPr>
                    </a:p>
                  </a:txBody>
                  <a:tcPr>
                    <a:solidFill>
                      <a:schemeClr val="bg2"/>
                    </a:solidFill>
                  </a:tcPr>
                </a:tc>
                <a:extLst>
                  <a:ext uri="{0D108BD9-81ED-4DB2-BD59-A6C34878D82A}">
                    <a16:rowId xmlns:a16="http://schemas.microsoft.com/office/drawing/2014/main" val="3349201294"/>
                  </a:ext>
                </a:extLst>
              </a:tr>
            </a:tbl>
          </a:graphicData>
        </a:graphic>
      </p:graphicFrame>
    </p:spTree>
    <p:extLst>
      <p:ext uri="{BB962C8B-B14F-4D97-AF65-F5344CB8AC3E}">
        <p14:creationId xmlns:p14="http://schemas.microsoft.com/office/powerpoint/2010/main" val="2247753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15D7D9F-9A00-4CEE-B885-0A5D750A5458}"/>
              </a:ext>
            </a:extLst>
          </p:cNvPr>
          <p:cNvSpPr>
            <a:spLocks noGrp="1"/>
          </p:cNvSpPr>
          <p:nvPr>
            <p:ph type="title"/>
          </p:nvPr>
        </p:nvSpPr>
        <p:spPr>
          <a:xfrm>
            <a:off x="427892" y="232020"/>
            <a:ext cx="10515600" cy="866652"/>
          </a:xfrm>
        </p:spPr>
        <p:txBody>
          <a:bodyPr>
            <a:normAutofit/>
          </a:bodyPr>
          <a:lstStyle/>
          <a:p>
            <a:r>
              <a:rPr lang="en-US" dirty="0"/>
              <a:t>Example - Decide on the size of the app screen.</a:t>
            </a:r>
            <a:endParaRPr lang="el-GR" dirty="0"/>
          </a:p>
        </p:txBody>
      </p:sp>
      <p:sp>
        <p:nvSpPr>
          <p:cNvPr id="3" name="TextBox 2">
            <a:extLst>
              <a:ext uri="{FF2B5EF4-FFF2-40B4-BE49-F238E27FC236}">
                <a16:creationId xmlns:a16="http://schemas.microsoft.com/office/drawing/2014/main" id="{37A78014-C6D6-4E47-8246-3739ACD9CAFD}"/>
              </a:ext>
            </a:extLst>
          </p:cNvPr>
          <p:cNvSpPr txBox="1"/>
          <p:nvPr/>
        </p:nvSpPr>
        <p:spPr>
          <a:xfrm>
            <a:off x="427892" y="3147127"/>
            <a:ext cx="6518030" cy="1815882"/>
          </a:xfrm>
          <a:prstGeom prst="rect">
            <a:avLst/>
          </a:prstGeom>
          <a:noFill/>
        </p:spPr>
        <p:txBody>
          <a:bodyPr wrap="square">
            <a:spAutoFit/>
          </a:bodyPr>
          <a:lstStyle/>
          <a:p>
            <a:pPr>
              <a:tabLst>
                <a:tab pos="180340" algn="l"/>
                <a:tab pos="540385" algn="l"/>
                <a:tab pos="900430" algn="l"/>
                <a:tab pos="1260475" algn="l"/>
              </a:tabLst>
            </a:pP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#Region Project Attributes </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FF0000"/>
                </a:solidFill>
                <a:effectLst/>
                <a:latin typeface="Courier New" panose="02070309020205020404" pitchFamily="49" charset="0"/>
                <a:ea typeface="Calibri" panose="020F0502020204030204" pitchFamily="34" charset="0"/>
                <a:cs typeface="Liberation Serif" panose="02020603050405020304" pitchFamily="18" charset="0"/>
              </a:rPr>
              <a:t>#MainFormWidth: </a:t>
            </a:r>
            <a:r>
              <a:rPr lang="en-US" sz="2800" b="1" dirty="0">
                <a:solidFill>
                  <a:srgbClr val="FF0000"/>
                </a:solidFill>
                <a:effectLst/>
                <a:latin typeface="Courier New" panose="02070309020205020404" pitchFamily="49" charset="0"/>
                <a:ea typeface="Calibri" panose="020F0502020204030204" pitchFamily="34" charset="0"/>
                <a:cs typeface="Liberation Serif" panose="02020603050405020304" pitchFamily="18" charset="0"/>
              </a:rPr>
              <a:t>600</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800" dirty="0">
                <a:solidFill>
                  <a:srgbClr val="FF0000"/>
                </a:solidFill>
                <a:effectLst/>
                <a:latin typeface="Courier New" panose="02070309020205020404" pitchFamily="49" charset="0"/>
                <a:ea typeface="Calibri" panose="020F0502020204030204" pitchFamily="34" charset="0"/>
                <a:cs typeface="Liberation Serif" panose="02020603050405020304" pitchFamily="18" charset="0"/>
              </a:rPr>
              <a:t>		#MainFormHeight: </a:t>
            </a:r>
            <a:r>
              <a:rPr lang="en-US" sz="2800" b="1" dirty="0">
                <a:solidFill>
                  <a:srgbClr val="FF0000"/>
                </a:solidFill>
                <a:effectLst/>
                <a:latin typeface="Courier New" panose="02070309020205020404" pitchFamily="49" charset="0"/>
                <a:ea typeface="Calibri" panose="020F0502020204030204" pitchFamily="34" charset="0"/>
                <a:cs typeface="Liberation Serif" panose="02020603050405020304" pitchFamily="18" charset="0"/>
              </a:rPr>
              <a:t>400</a:t>
            </a:r>
            <a:r>
              <a:rPr lang="en-US" sz="2800" dirty="0">
                <a:solidFill>
                  <a:srgbClr val="FF0000"/>
                </a:solidFill>
                <a:effectLst/>
                <a:latin typeface="Courier New" panose="02070309020205020404" pitchFamily="49" charset="0"/>
                <a:ea typeface="Calibri" panose="020F0502020204030204" pitchFamily="34" charset="0"/>
                <a:cs typeface="Liberation Serif" panose="02020603050405020304" pitchFamily="18" charset="0"/>
              </a:rPr>
              <a:t> </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#End Region</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p:txBody>
      </p:sp>
      <p:sp>
        <p:nvSpPr>
          <p:cNvPr id="4" name="Rectangle 3">
            <a:extLst>
              <a:ext uri="{FF2B5EF4-FFF2-40B4-BE49-F238E27FC236}">
                <a16:creationId xmlns:a16="http://schemas.microsoft.com/office/drawing/2014/main" id="{430BEBBC-20EA-49EA-9568-F30383B18D2A}"/>
              </a:ext>
            </a:extLst>
          </p:cNvPr>
          <p:cNvSpPr>
            <a:spLocks noChangeArrowheads="1"/>
          </p:cNvSpPr>
          <p:nvPr/>
        </p:nvSpPr>
        <p:spPr bwMode="auto">
          <a:xfrm>
            <a:off x="0" y="1052100"/>
            <a:ext cx="12192000" cy="64633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l-GR" b="0" i="0" u="none" strike="noStrike" cap="none" normalizeH="0" baseline="0" dirty="0">
                <a:ln>
                  <a:noFill/>
                </a:ln>
                <a:solidFill>
                  <a:schemeClr val="tx1"/>
                </a:solidFill>
                <a:effectLst/>
                <a:latin typeface="Verdana" panose="020B0604030504040204" pitchFamily="34" charset="0"/>
                <a:ea typeface="Calibri" panose="020F0502020204030204" pitchFamily="34" charset="0"/>
                <a:cs typeface="Times New Roman" panose="02020603050405020304" pitchFamily="18" charset="0"/>
              </a:rPr>
              <a:t>Imagine that you want to make a program that reads from the screen two Integers, calculates, and shows the sum.</a:t>
            </a:r>
            <a:endParaRPr kumimoji="0" lang="en-US" altLang="el-GR" sz="3200" b="0" i="0" u="none" strike="noStrike" cap="none" normalizeH="0" baseline="0" dirty="0">
              <a:ln>
                <a:noFill/>
              </a:ln>
              <a:solidFill>
                <a:schemeClr val="tx1"/>
              </a:solidFill>
              <a:effectLst/>
              <a:latin typeface="Arial" panose="020B0604020202020204" pitchFamily="34" charset="0"/>
            </a:endParaRPr>
          </a:p>
        </p:txBody>
      </p:sp>
      <p:pic>
        <p:nvPicPr>
          <p:cNvPr id="5" name="Εικόνα 4">
            <a:extLst>
              <a:ext uri="{FF2B5EF4-FFF2-40B4-BE49-F238E27FC236}">
                <a16:creationId xmlns:a16="http://schemas.microsoft.com/office/drawing/2014/main" id="{7C2852EE-F79F-404F-8D56-294C09C5A214}"/>
              </a:ext>
            </a:extLst>
          </p:cNvPr>
          <p:cNvPicPr/>
          <p:nvPr/>
        </p:nvPicPr>
        <p:blipFill rotWithShape="1">
          <a:blip r:embed="rId3"/>
          <a:srcRect l="-918" t="-471" r="59673" b="52122"/>
          <a:stretch/>
        </p:blipFill>
        <p:spPr>
          <a:xfrm>
            <a:off x="7455877" y="2145323"/>
            <a:ext cx="3937391" cy="3468982"/>
          </a:xfrm>
          <a:prstGeom prst="rect">
            <a:avLst/>
          </a:prstGeom>
        </p:spPr>
      </p:pic>
      <p:cxnSp>
        <p:nvCxnSpPr>
          <p:cNvPr id="7" name="Ευθύγραμμο βέλος σύνδεσης 6">
            <a:extLst>
              <a:ext uri="{FF2B5EF4-FFF2-40B4-BE49-F238E27FC236}">
                <a16:creationId xmlns:a16="http://schemas.microsoft.com/office/drawing/2014/main" id="{7C97774E-EE83-4D9B-8241-9BFA8ADD7AD7}"/>
              </a:ext>
            </a:extLst>
          </p:cNvPr>
          <p:cNvCxnSpPr>
            <a:cxnSpLocks/>
          </p:cNvCxnSpPr>
          <p:nvPr/>
        </p:nvCxnSpPr>
        <p:spPr>
          <a:xfrm flipV="1">
            <a:off x="6096000" y="3305908"/>
            <a:ext cx="1535723" cy="573906"/>
          </a:xfrm>
          <a:prstGeom prst="straightConnector1">
            <a:avLst/>
          </a:prstGeom>
          <a:ln w="57150">
            <a:solidFill>
              <a:srgbClr val="ED7D3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5898FAE-549D-4333-B998-24A7C25970E7}"/>
              </a:ext>
            </a:extLst>
          </p:cNvPr>
          <p:cNvSpPr txBox="1"/>
          <p:nvPr/>
        </p:nvSpPr>
        <p:spPr>
          <a:xfrm>
            <a:off x="0" y="5609660"/>
            <a:ext cx="5826370" cy="392480"/>
          </a:xfrm>
          <a:prstGeom prst="rect">
            <a:avLst/>
          </a:prstGeom>
          <a:noFill/>
        </p:spPr>
        <p:txBody>
          <a:bodyPr wrap="square">
            <a:spAutoFit/>
          </a:bodyPr>
          <a:lstStyle/>
          <a:p>
            <a:pPr marL="457200">
              <a:lnSpc>
                <a:spcPct val="107000"/>
              </a:lnSpc>
              <a:spcAft>
                <a:spcPts val="800"/>
              </a:spcAft>
            </a:pPr>
            <a:r>
              <a:rPr lang="en-US" sz="2000" dirty="0">
                <a:effectLst/>
                <a:latin typeface="Verdana" panose="020B0604030504040204" pitchFamily="34" charset="0"/>
                <a:ea typeface="Calibri" panose="020F0502020204030204" pitchFamily="34" charset="0"/>
                <a:cs typeface="Times New Roman" panose="02020603050405020304" pitchFamily="18" charset="0"/>
              </a:rPr>
              <a:t>Save your project and open Designer.</a:t>
            </a:r>
            <a:endParaRPr lang="el-GR" sz="2000" dirty="0">
              <a:effectLst/>
              <a:latin typeface="Verdana" panose="020B060403050404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67343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7F292D3-966F-4D7D-BF96-AD3F3C4CCE8E}"/>
              </a:ext>
            </a:extLst>
          </p:cNvPr>
          <p:cNvSpPr>
            <a:spLocks noGrp="1"/>
          </p:cNvSpPr>
          <p:nvPr>
            <p:ph type="title"/>
          </p:nvPr>
        </p:nvSpPr>
        <p:spPr>
          <a:xfrm>
            <a:off x="656492" y="171695"/>
            <a:ext cx="10515600" cy="866652"/>
          </a:xfrm>
        </p:spPr>
        <p:txBody>
          <a:bodyPr>
            <a:normAutofit/>
          </a:bodyPr>
          <a:lstStyle/>
          <a:p>
            <a:r>
              <a:rPr lang="en-US" dirty="0"/>
              <a:t>Example - Set an appropriate variant.</a:t>
            </a:r>
            <a:endParaRPr lang="el-GR" dirty="0"/>
          </a:p>
        </p:txBody>
      </p:sp>
      <p:pic>
        <p:nvPicPr>
          <p:cNvPr id="3" name="Εικόνα 2">
            <a:extLst>
              <a:ext uri="{FF2B5EF4-FFF2-40B4-BE49-F238E27FC236}">
                <a16:creationId xmlns:a16="http://schemas.microsoft.com/office/drawing/2014/main" id="{E01661D0-0832-414E-A57B-D2C8CB53EE6B}"/>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7795846" y="2147083"/>
            <a:ext cx="2930769" cy="3527743"/>
          </a:xfrm>
          <a:prstGeom prst="rect">
            <a:avLst/>
          </a:prstGeom>
        </p:spPr>
      </p:pic>
      <p:sp>
        <p:nvSpPr>
          <p:cNvPr id="5" name="TextBox 4">
            <a:extLst>
              <a:ext uri="{FF2B5EF4-FFF2-40B4-BE49-F238E27FC236}">
                <a16:creationId xmlns:a16="http://schemas.microsoft.com/office/drawing/2014/main" id="{579D3D9B-0B1C-4885-8AF4-7CCDF61B1A3C}"/>
              </a:ext>
            </a:extLst>
          </p:cNvPr>
          <p:cNvSpPr txBox="1"/>
          <p:nvPr/>
        </p:nvSpPr>
        <p:spPr>
          <a:xfrm>
            <a:off x="656492" y="1993826"/>
            <a:ext cx="6096000" cy="1815882"/>
          </a:xfrm>
          <a:prstGeom prst="rect">
            <a:avLst/>
          </a:prstGeom>
          <a:noFill/>
        </p:spPr>
        <p:txBody>
          <a:bodyPr wrap="square">
            <a:spAutoFit/>
          </a:bodyPr>
          <a:lstStyle/>
          <a:p>
            <a:pPr algn="just"/>
            <a:r>
              <a:rPr lang="en-US" sz="2800" dirty="0">
                <a:latin typeface="Verdana" panose="020B0604030504040204" pitchFamily="34" charset="0"/>
                <a:ea typeface="Verdana" panose="020B0604030504040204" pitchFamily="34" charset="0"/>
              </a:rPr>
              <a:t>Set the variant as the </a:t>
            </a:r>
          </a:p>
          <a:p>
            <a:pPr algn="just"/>
            <a:r>
              <a:rPr lang="en-US" sz="2800" dirty="0" err="1">
                <a:latin typeface="Verdana" panose="020B0604030504040204" pitchFamily="34" charset="0"/>
                <a:ea typeface="Verdana" panose="020B0604030504040204" pitchFamily="34" charset="0"/>
              </a:rPr>
              <a:t>MainFormWidth</a:t>
            </a:r>
            <a:endParaRPr lang="en-US" sz="2800" dirty="0">
              <a:latin typeface="Verdana" panose="020B0604030504040204" pitchFamily="34" charset="0"/>
              <a:ea typeface="Verdana" panose="020B0604030504040204" pitchFamily="34" charset="0"/>
            </a:endParaRPr>
          </a:p>
          <a:p>
            <a:pPr algn="just"/>
            <a:r>
              <a:rPr lang="en-US" sz="2800" dirty="0">
                <a:latin typeface="Verdana" panose="020B0604030504040204" pitchFamily="34" charset="0"/>
                <a:ea typeface="Verdana" panose="020B0604030504040204" pitchFamily="34" charset="0"/>
              </a:rPr>
              <a:t>and </a:t>
            </a:r>
          </a:p>
          <a:p>
            <a:pPr algn="just"/>
            <a:r>
              <a:rPr lang="en-US" sz="2800" dirty="0" err="1">
                <a:latin typeface="Verdana" panose="020B0604030504040204" pitchFamily="34" charset="0"/>
                <a:ea typeface="Verdana" panose="020B0604030504040204" pitchFamily="34" charset="0"/>
              </a:rPr>
              <a:t>MainFormHeight</a:t>
            </a:r>
            <a:r>
              <a:rPr lang="en-US" sz="2800" dirty="0">
                <a:latin typeface="Verdana" panose="020B0604030504040204" pitchFamily="34" charset="0"/>
                <a:ea typeface="Verdana" panose="020B0604030504040204" pitchFamily="34" charset="0"/>
              </a:rPr>
              <a:t>. </a:t>
            </a:r>
          </a:p>
        </p:txBody>
      </p:sp>
      <p:cxnSp>
        <p:nvCxnSpPr>
          <p:cNvPr id="6" name="Ευθύγραμμο βέλος σύνδεσης 5">
            <a:extLst>
              <a:ext uri="{FF2B5EF4-FFF2-40B4-BE49-F238E27FC236}">
                <a16:creationId xmlns:a16="http://schemas.microsoft.com/office/drawing/2014/main" id="{C5771243-AE53-4B35-ABFD-B8084E1019A9}"/>
              </a:ext>
            </a:extLst>
          </p:cNvPr>
          <p:cNvCxnSpPr>
            <a:cxnSpLocks/>
          </p:cNvCxnSpPr>
          <p:nvPr/>
        </p:nvCxnSpPr>
        <p:spPr>
          <a:xfrm>
            <a:off x="4853354" y="2543908"/>
            <a:ext cx="3036277" cy="2754923"/>
          </a:xfrm>
          <a:prstGeom prst="straightConnector1">
            <a:avLst/>
          </a:prstGeom>
          <a:ln w="57150">
            <a:solidFill>
              <a:srgbClr val="ED7D3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3">
            <a:extLst>
              <a:ext uri="{FF2B5EF4-FFF2-40B4-BE49-F238E27FC236}">
                <a16:creationId xmlns:a16="http://schemas.microsoft.com/office/drawing/2014/main" id="{A432BE24-F461-4CDC-8BC5-CE92E25F3F39}"/>
              </a:ext>
            </a:extLst>
          </p:cNvPr>
          <p:cNvSpPr>
            <a:spLocks noChangeArrowheads="1"/>
          </p:cNvSpPr>
          <p:nvPr/>
        </p:nvSpPr>
        <p:spPr bwMode="auto">
          <a:xfrm>
            <a:off x="0" y="1052100"/>
            <a:ext cx="12192000" cy="64633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l-GR" b="0" i="0" u="none" strike="noStrike" cap="none" normalizeH="0" baseline="0" dirty="0">
                <a:ln>
                  <a:noFill/>
                </a:ln>
                <a:solidFill>
                  <a:schemeClr val="tx1"/>
                </a:solidFill>
                <a:effectLst/>
                <a:latin typeface="Verdana" panose="020B0604030504040204" pitchFamily="34" charset="0"/>
                <a:ea typeface="Calibri" panose="020F0502020204030204" pitchFamily="34" charset="0"/>
                <a:cs typeface="Times New Roman" panose="02020603050405020304" pitchFamily="18" charset="0"/>
              </a:rPr>
              <a:t>Imagine that you want to make a program that reads from the screen two Integers, calculates, and shows the sum.</a:t>
            </a:r>
            <a:endParaRPr kumimoji="0" lang="en-US" altLang="el-GR"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326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4268AF5-26C8-430E-B420-80A9E1B6705E}"/>
              </a:ext>
            </a:extLst>
          </p:cNvPr>
          <p:cNvSpPr>
            <a:spLocks noGrp="1"/>
          </p:cNvSpPr>
          <p:nvPr>
            <p:ph type="title"/>
          </p:nvPr>
        </p:nvSpPr>
        <p:spPr>
          <a:xfrm>
            <a:off x="302430" y="54970"/>
            <a:ext cx="10515600" cy="866652"/>
          </a:xfrm>
        </p:spPr>
        <p:txBody>
          <a:bodyPr/>
          <a:lstStyle/>
          <a:p>
            <a:r>
              <a:rPr lang="en-US" dirty="0"/>
              <a:t>Example - Design a wireframe. </a:t>
            </a:r>
            <a:endParaRPr lang="el-GR" dirty="0"/>
          </a:p>
        </p:txBody>
      </p:sp>
      <p:pic>
        <p:nvPicPr>
          <p:cNvPr id="3" name="Γραφικό 230">
            <a:extLst>
              <a:ext uri="{FF2B5EF4-FFF2-40B4-BE49-F238E27FC236}">
                <a16:creationId xmlns:a16="http://schemas.microsoft.com/office/drawing/2014/main" id="{5A77882C-7FA3-4082-B3C9-ACC11C059304}"/>
              </a:ext>
            </a:extLst>
          </p:cNvPr>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4740" y="2564763"/>
            <a:ext cx="3463290" cy="2795905"/>
          </a:xfrm>
          <a:prstGeom prst="rect">
            <a:avLst/>
          </a:prstGeom>
        </p:spPr>
      </p:pic>
      <p:sp>
        <p:nvSpPr>
          <p:cNvPr id="4" name="Rectangle 3">
            <a:extLst>
              <a:ext uri="{FF2B5EF4-FFF2-40B4-BE49-F238E27FC236}">
                <a16:creationId xmlns:a16="http://schemas.microsoft.com/office/drawing/2014/main" id="{71EBFF56-7BA4-4469-8320-E8F9261168CB}"/>
              </a:ext>
            </a:extLst>
          </p:cNvPr>
          <p:cNvSpPr>
            <a:spLocks noChangeArrowheads="1"/>
          </p:cNvSpPr>
          <p:nvPr/>
        </p:nvSpPr>
        <p:spPr bwMode="auto">
          <a:xfrm>
            <a:off x="0" y="1052100"/>
            <a:ext cx="12192000" cy="64633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l-GR" b="0" i="0" u="none" strike="noStrike" cap="none" normalizeH="0" baseline="0" dirty="0">
                <a:ln>
                  <a:noFill/>
                </a:ln>
                <a:solidFill>
                  <a:schemeClr val="tx1"/>
                </a:solidFill>
                <a:effectLst/>
                <a:latin typeface="Verdana" panose="020B0604030504040204" pitchFamily="34" charset="0"/>
                <a:ea typeface="Calibri" panose="020F0502020204030204" pitchFamily="34" charset="0"/>
                <a:cs typeface="Times New Roman" panose="02020603050405020304" pitchFamily="18" charset="0"/>
              </a:rPr>
              <a:t>Imagine that you want to make a program that reads from the screen two Integers, calculates, and shows the sum.</a:t>
            </a:r>
            <a:endParaRPr kumimoji="0" lang="en-US" altLang="el-GR" sz="32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1CF4735E-E872-41AA-AC4A-CE21EFB96979}"/>
              </a:ext>
            </a:extLst>
          </p:cNvPr>
          <p:cNvSpPr txBox="1"/>
          <p:nvPr/>
        </p:nvSpPr>
        <p:spPr>
          <a:xfrm>
            <a:off x="157024" y="1864155"/>
            <a:ext cx="6700978" cy="1200329"/>
          </a:xfrm>
          <a:prstGeom prst="rect">
            <a:avLst/>
          </a:prstGeom>
          <a:noFill/>
        </p:spPr>
        <p:txBody>
          <a:bodyPr wrap="square">
            <a:spAutoFit/>
          </a:bodyPr>
          <a:lstStyle/>
          <a:p>
            <a:r>
              <a:rPr lang="en-US" sz="2400" b="1" dirty="0">
                <a:latin typeface="Verdana" panose="020B0604030504040204" pitchFamily="34" charset="0"/>
                <a:ea typeface="Verdana" panose="020B0604030504040204" pitchFamily="34" charset="0"/>
              </a:rPr>
              <a:t>Wireframe</a:t>
            </a:r>
            <a:r>
              <a:rPr lang="en-US" sz="2400" dirty="0">
                <a:latin typeface="Verdana" panose="020B0604030504040204" pitchFamily="34" charset="0"/>
                <a:ea typeface="Verdana" panose="020B0604030504040204" pitchFamily="34" charset="0"/>
              </a:rPr>
              <a:t>: Imagine how you want your application look like and sketch it on a paper or use a sketch program instead.</a:t>
            </a:r>
            <a:endParaRPr lang="el-GR" sz="2400" dirty="0">
              <a:latin typeface="Verdana" panose="020B0604030504040204" pitchFamily="34" charset="0"/>
              <a:ea typeface="Verdana" panose="020B0604030504040204" pitchFamily="34" charset="0"/>
            </a:endParaRPr>
          </a:p>
        </p:txBody>
      </p:sp>
      <p:sp>
        <p:nvSpPr>
          <p:cNvPr id="8" name="TextBox 7">
            <a:extLst>
              <a:ext uri="{FF2B5EF4-FFF2-40B4-BE49-F238E27FC236}">
                <a16:creationId xmlns:a16="http://schemas.microsoft.com/office/drawing/2014/main" id="{3F5B7C5C-DE41-465D-9225-9B28CD0DF35F}"/>
              </a:ext>
            </a:extLst>
          </p:cNvPr>
          <p:cNvSpPr txBox="1"/>
          <p:nvPr/>
        </p:nvSpPr>
        <p:spPr>
          <a:xfrm>
            <a:off x="6361263" y="2775345"/>
            <a:ext cx="1106337" cy="2585323"/>
          </a:xfrm>
          <a:prstGeom prst="rect">
            <a:avLst/>
          </a:prstGeom>
          <a:noFill/>
        </p:spPr>
        <p:txBody>
          <a:bodyPr wrap="square" rtlCol="0">
            <a:spAutoFit/>
          </a:bodyPr>
          <a:lstStyle/>
          <a:p>
            <a:r>
              <a:rPr lang="en-US" dirty="0"/>
              <a:t>Label 1</a:t>
            </a:r>
          </a:p>
          <a:p>
            <a:r>
              <a:rPr lang="en-US" dirty="0"/>
              <a:t>Lebel 2</a:t>
            </a:r>
          </a:p>
          <a:p>
            <a:r>
              <a:rPr lang="en-US" dirty="0"/>
              <a:t>Label 4</a:t>
            </a:r>
          </a:p>
          <a:p>
            <a:r>
              <a:rPr lang="en-US" dirty="0"/>
              <a:t>Pane</a:t>
            </a:r>
          </a:p>
          <a:p>
            <a:endParaRPr lang="en-US" dirty="0"/>
          </a:p>
          <a:p>
            <a:r>
              <a:rPr lang="en-US" dirty="0"/>
              <a:t>Label 3</a:t>
            </a:r>
          </a:p>
          <a:p>
            <a:r>
              <a:rPr lang="en-US" dirty="0"/>
              <a:t>Button 1</a:t>
            </a:r>
          </a:p>
          <a:p>
            <a:endParaRPr lang="en-US" dirty="0"/>
          </a:p>
          <a:p>
            <a:endParaRPr lang="el-GR" dirty="0"/>
          </a:p>
        </p:txBody>
      </p:sp>
      <p:sp>
        <p:nvSpPr>
          <p:cNvPr id="9" name="TextBox 8">
            <a:extLst>
              <a:ext uri="{FF2B5EF4-FFF2-40B4-BE49-F238E27FC236}">
                <a16:creationId xmlns:a16="http://schemas.microsoft.com/office/drawing/2014/main" id="{5950AF5C-5977-4BB4-A1C8-66C3F6E4F4FD}"/>
              </a:ext>
            </a:extLst>
          </p:cNvPr>
          <p:cNvSpPr txBox="1"/>
          <p:nvPr/>
        </p:nvSpPr>
        <p:spPr>
          <a:xfrm>
            <a:off x="11025142" y="3064484"/>
            <a:ext cx="1166858" cy="1754326"/>
          </a:xfrm>
          <a:prstGeom prst="rect">
            <a:avLst/>
          </a:prstGeom>
          <a:noFill/>
        </p:spPr>
        <p:txBody>
          <a:bodyPr wrap="none" rtlCol="0">
            <a:spAutoFit/>
          </a:bodyPr>
          <a:lstStyle/>
          <a:p>
            <a:r>
              <a:rPr lang="en-US" dirty="0"/>
              <a:t>textField 1</a:t>
            </a:r>
          </a:p>
          <a:p>
            <a:endParaRPr lang="en-US" dirty="0"/>
          </a:p>
          <a:p>
            <a:r>
              <a:rPr lang="en-US" dirty="0"/>
              <a:t>textField 2</a:t>
            </a:r>
          </a:p>
          <a:p>
            <a:endParaRPr lang="en-US" dirty="0"/>
          </a:p>
          <a:p>
            <a:r>
              <a:rPr lang="en-US" dirty="0"/>
              <a:t>textField 3</a:t>
            </a:r>
          </a:p>
          <a:p>
            <a:endParaRPr lang="el-GR" dirty="0"/>
          </a:p>
        </p:txBody>
      </p:sp>
      <p:cxnSp>
        <p:nvCxnSpPr>
          <p:cNvPr id="10" name="Ευθύγραμμο βέλος σύνδεσης 9">
            <a:extLst>
              <a:ext uri="{FF2B5EF4-FFF2-40B4-BE49-F238E27FC236}">
                <a16:creationId xmlns:a16="http://schemas.microsoft.com/office/drawing/2014/main" id="{73A248D4-35BA-454E-B23A-9BE3E3721C85}"/>
              </a:ext>
            </a:extLst>
          </p:cNvPr>
          <p:cNvCxnSpPr>
            <a:cxnSpLocks/>
          </p:cNvCxnSpPr>
          <p:nvPr/>
        </p:nvCxnSpPr>
        <p:spPr>
          <a:xfrm>
            <a:off x="7268308" y="2965938"/>
            <a:ext cx="1934307" cy="134575"/>
          </a:xfrm>
          <a:prstGeom prst="straightConnector1">
            <a:avLst/>
          </a:prstGeom>
          <a:ln w="57150">
            <a:solidFill>
              <a:srgbClr val="ED7D3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Ευθύγραμμο βέλος σύνδεσης 12">
            <a:extLst>
              <a:ext uri="{FF2B5EF4-FFF2-40B4-BE49-F238E27FC236}">
                <a16:creationId xmlns:a16="http://schemas.microsoft.com/office/drawing/2014/main" id="{8CC30EC6-807D-4A75-A423-CB2BA04BD8A6}"/>
              </a:ext>
            </a:extLst>
          </p:cNvPr>
          <p:cNvCxnSpPr>
            <a:cxnSpLocks/>
          </p:cNvCxnSpPr>
          <p:nvPr/>
        </p:nvCxnSpPr>
        <p:spPr>
          <a:xfrm>
            <a:off x="7245861" y="3255077"/>
            <a:ext cx="1862970" cy="402523"/>
          </a:xfrm>
          <a:prstGeom prst="straightConnector1">
            <a:avLst/>
          </a:prstGeom>
          <a:ln w="57150">
            <a:solidFill>
              <a:srgbClr val="ED7D3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Ευθύγραμμο βέλος σύνδεσης 15">
            <a:extLst>
              <a:ext uri="{FF2B5EF4-FFF2-40B4-BE49-F238E27FC236}">
                <a16:creationId xmlns:a16="http://schemas.microsoft.com/office/drawing/2014/main" id="{54C1E944-542B-46C5-A808-ACEC4156285A}"/>
              </a:ext>
            </a:extLst>
          </p:cNvPr>
          <p:cNvCxnSpPr>
            <a:cxnSpLocks/>
          </p:cNvCxnSpPr>
          <p:nvPr/>
        </p:nvCxnSpPr>
        <p:spPr>
          <a:xfrm>
            <a:off x="7038749" y="3812164"/>
            <a:ext cx="2070082" cy="402523"/>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Ευθύγραμμο βέλος σύνδεσης 19">
            <a:extLst>
              <a:ext uri="{FF2B5EF4-FFF2-40B4-BE49-F238E27FC236}">
                <a16:creationId xmlns:a16="http://schemas.microsoft.com/office/drawing/2014/main" id="{37DD5AA3-4E8F-43E4-AC4A-2A61201D2A9F}"/>
              </a:ext>
            </a:extLst>
          </p:cNvPr>
          <p:cNvCxnSpPr>
            <a:cxnSpLocks/>
          </p:cNvCxnSpPr>
          <p:nvPr/>
        </p:nvCxnSpPr>
        <p:spPr>
          <a:xfrm>
            <a:off x="7245861" y="4232512"/>
            <a:ext cx="1934307" cy="134575"/>
          </a:xfrm>
          <a:prstGeom prst="straightConnector1">
            <a:avLst/>
          </a:prstGeom>
          <a:ln w="57150">
            <a:solidFill>
              <a:srgbClr val="ED7D3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Ευθύγραμμο βέλος σύνδεσης 22">
            <a:extLst>
              <a:ext uri="{FF2B5EF4-FFF2-40B4-BE49-F238E27FC236}">
                <a16:creationId xmlns:a16="http://schemas.microsoft.com/office/drawing/2014/main" id="{F8950345-AF14-4145-9215-BAD9BA68E936}"/>
              </a:ext>
            </a:extLst>
          </p:cNvPr>
          <p:cNvCxnSpPr>
            <a:cxnSpLocks/>
          </p:cNvCxnSpPr>
          <p:nvPr/>
        </p:nvCxnSpPr>
        <p:spPr>
          <a:xfrm>
            <a:off x="7281525" y="4570439"/>
            <a:ext cx="393187" cy="7375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Ευθύγραμμο βέλος σύνδεσης 24">
            <a:extLst>
              <a:ext uri="{FF2B5EF4-FFF2-40B4-BE49-F238E27FC236}">
                <a16:creationId xmlns:a16="http://schemas.microsoft.com/office/drawing/2014/main" id="{90494EFA-F70D-46E9-BC33-FF588AA53720}"/>
              </a:ext>
            </a:extLst>
          </p:cNvPr>
          <p:cNvCxnSpPr>
            <a:cxnSpLocks/>
          </p:cNvCxnSpPr>
          <p:nvPr/>
        </p:nvCxnSpPr>
        <p:spPr>
          <a:xfrm flipH="1">
            <a:off x="10304585" y="3237252"/>
            <a:ext cx="720558" cy="103825"/>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Ευθύγραμμο βέλος σύνδεσης 27">
            <a:extLst>
              <a:ext uri="{FF2B5EF4-FFF2-40B4-BE49-F238E27FC236}">
                <a16:creationId xmlns:a16="http://schemas.microsoft.com/office/drawing/2014/main" id="{A5D7FD88-52BE-4350-854E-EB3D9BC0DF6D}"/>
              </a:ext>
            </a:extLst>
          </p:cNvPr>
          <p:cNvCxnSpPr>
            <a:cxnSpLocks/>
          </p:cNvCxnSpPr>
          <p:nvPr/>
        </p:nvCxnSpPr>
        <p:spPr>
          <a:xfrm flipH="1">
            <a:off x="10307316" y="3858890"/>
            <a:ext cx="720558" cy="103825"/>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Ευθύγραμμο βέλος σύνδεσης 28">
            <a:extLst>
              <a:ext uri="{FF2B5EF4-FFF2-40B4-BE49-F238E27FC236}">
                <a16:creationId xmlns:a16="http://schemas.microsoft.com/office/drawing/2014/main" id="{B1A66C04-9272-4651-BF24-D601E9E77FF6}"/>
              </a:ext>
            </a:extLst>
          </p:cNvPr>
          <p:cNvCxnSpPr>
            <a:cxnSpLocks/>
          </p:cNvCxnSpPr>
          <p:nvPr/>
        </p:nvCxnSpPr>
        <p:spPr>
          <a:xfrm flipH="1">
            <a:off x="10310047" y="4367087"/>
            <a:ext cx="715094" cy="21726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Ευθύγραμμο βέλος σύνδεσης 30">
            <a:extLst>
              <a:ext uri="{FF2B5EF4-FFF2-40B4-BE49-F238E27FC236}">
                <a16:creationId xmlns:a16="http://schemas.microsoft.com/office/drawing/2014/main" id="{3BE6E761-32F1-435E-AAE0-358AF9C66AFA}"/>
              </a:ext>
            </a:extLst>
          </p:cNvPr>
          <p:cNvCxnSpPr>
            <a:cxnSpLocks/>
          </p:cNvCxnSpPr>
          <p:nvPr/>
        </p:nvCxnSpPr>
        <p:spPr>
          <a:xfrm>
            <a:off x="7157439" y="3516034"/>
            <a:ext cx="1582116" cy="394768"/>
          </a:xfrm>
          <a:prstGeom prst="straightConnector1">
            <a:avLst/>
          </a:prstGeom>
          <a:ln w="57150">
            <a:solidFill>
              <a:srgbClr val="ED7D31"/>
            </a:solidFill>
            <a:tailEnd type="triangle"/>
          </a:ln>
        </p:spPr>
        <p:style>
          <a:lnRef idx="1">
            <a:schemeClr val="accent1"/>
          </a:lnRef>
          <a:fillRef idx="0">
            <a:schemeClr val="accent1"/>
          </a:fillRef>
          <a:effectRef idx="0">
            <a:schemeClr val="accent1"/>
          </a:effectRef>
          <a:fontRef idx="minor">
            <a:schemeClr val="tx1"/>
          </a:fontRef>
        </p:style>
      </p:cxnSp>
      <p:pic>
        <p:nvPicPr>
          <p:cNvPr id="11" name="Εικόνα 10" descr="Εικόνα που περιέχει κείμενο&#10;&#10;Περιγραφή που δημιουργήθηκε αυτόματα">
            <a:extLst>
              <a:ext uri="{FF2B5EF4-FFF2-40B4-BE49-F238E27FC236}">
                <a16:creationId xmlns:a16="http://schemas.microsoft.com/office/drawing/2014/main" id="{8C19894E-F70D-4F32-A48E-0DF4AAA804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950" y="3018933"/>
            <a:ext cx="5181600" cy="3352800"/>
          </a:xfrm>
          <a:prstGeom prst="rect">
            <a:avLst/>
          </a:prstGeom>
        </p:spPr>
      </p:pic>
    </p:spTree>
    <p:extLst>
      <p:ext uri="{BB962C8B-B14F-4D97-AF65-F5344CB8AC3E}">
        <p14:creationId xmlns:p14="http://schemas.microsoft.com/office/powerpoint/2010/main" val="3780391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602F0D2-55D7-4F79-A830-0E77F7F6732E}"/>
              </a:ext>
            </a:extLst>
          </p:cNvPr>
          <p:cNvSpPr>
            <a:spLocks noGrp="1"/>
          </p:cNvSpPr>
          <p:nvPr>
            <p:ph type="title"/>
          </p:nvPr>
        </p:nvSpPr>
        <p:spPr>
          <a:xfrm>
            <a:off x="181708" y="185448"/>
            <a:ext cx="10515600" cy="866652"/>
          </a:xfrm>
        </p:spPr>
        <p:txBody>
          <a:bodyPr/>
          <a:lstStyle/>
          <a:p>
            <a:r>
              <a:rPr lang="en-US" dirty="0"/>
              <a:t>Create the views - Labels</a:t>
            </a:r>
            <a:endParaRPr lang="el-GR" dirty="0"/>
          </a:p>
        </p:txBody>
      </p:sp>
      <p:pic>
        <p:nvPicPr>
          <p:cNvPr id="3" name="Εικόνα 2">
            <a:extLst>
              <a:ext uri="{FF2B5EF4-FFF2-40B4-BE49-F238E27FC236}">
                <a16:creationId xmlns:a16="http://schemas.microsoft.com/office/drawing/2014/main" id="{97A47F74-5FF5-4FCD-B506-63CD0E3156B7}"/>
              </a:ext>
            </a:extLst>
          </p:cNvPr>
          <p:cNvPicPr>
            <a:picLocks noChangeAspect="1"/>
          </p:cNvPicPr>
          <p:nvPr/>
        </p:nvPicPr>
        <p:blipFill>
          <a:blip r:embed="rId3"/>
          <a:stretch>
            <a:fillRect/>
          </a:stretch>
        </p:blipFill>
        <p:spPr>
          <a:xfrm>
            <a:off x="7162865" y="2097514"/>
            <a:ext cx="4579718" cy="4021932"/>
          </a:xfrm>
          <a:prstGeom prst="rect">
            <a:avLst/>
          </a:prstGeom>
        </p:spPr>
      </p:pic>
      <p:sp>
        <p:nvSpPr>
          <p:cNvPr id="4" name="Rectangle 3">
            <a:extLst>
              <a:ext uri="{FF2B5EF4-FFF2-40B4-BE49-F238E27FC236}">
                <a16:creationId xmlns:a16="http://schemas.microsoft.com/office/drawing/2014/main" id="{EA9AA0A0-0B83-4EB0-9ADA-814C74466E51}"/>
              </a:ext>
            </a:extLst>
          </p:cNvPr>
          <p:cNvSpPr>
            <a:spLocks noChangeArrowheads="1"/>
          </p:cNvSpPr>
          <p:nvPr/>
        </p:nvSpPr>
        <p:spPr bwMode="auto">
          <a:xfrm>
            <a:off x="0" y="1052100"/>
            <a:ext cx="12192000" cy="64633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l-GR" b="0" i="0" u="none" strike="noStrike" cap="none" normalizeH="0" baseline="0" dirty="0">
                <a:ln>
                  <a:noFill/>
                </a:ln>
                <a:solidFill>
                  <a:schemeClr val="tx1"/>
                </a:solidFill>
                <a:effectLst/>
                <a:latin typeface="Verdana" panose="020B0604030504040204" pitchFamily="34" charset="0"/>
                <a:ea typeface="Calibri" panose="020F0502020204030204" pitchFamily="34" charset="0"/>
                <a:cs typeface="Times New Roman" panose="02020603050405020304" pitchFamily="18" charset="0"/>
              </a:rPr>
              <a:t>Imagine that you want to make a program that reads from the screen two Integers, calculates, and shows the sum.</a:t>
            </a:r>
            <a:endParaRPr kumimoji="0" lang="en-US" altLang="el-GR" sz="32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7D94D0EF-2FA2-47E8-AA1C-B23F03153DBF}"/>
              </a:ext>
            </a:extLst>
          </p:cNvPr>
          <p:cNvSpPr txBox="1"/>
          <p:nvPr/>
        </p:nvSpPr>
        <p:spPr>
          <a:xfrm>
            <a:off x="3962339" y="3257124"/>
            <a:ext cx="2907322" cy="2862322"/>
          </a:xfrm>
          <a:prstGeom prst="rect">
            <a:avLst/>
          </a:prstGeom>
          <a:noFill/>
        </p:spPr>
        <p:txBody>
          <a:bodyPr wrap="square">
            <a:spAutoFit/>
          </a:bodyPr>
          <a:lstStyle/>
          <a:p>
            <a:r>
              <a:rPr lang="en-US" sz="2000" b="1" dirty="0">
                <a:latin typeface="Verdana" panose="020B0604030504040204" pitchFamily="34" charset="0"/>
                <a:ea typeface="Verdana" panose="020B0604030504040204" pitchFamily="34" charset="0"/>
              </a:rPr>
              <a:t>Properties</a:t>
            </a:r>
            <a:r>
              <a:rPr lang="en-US" sz="2000" dirty="0">
                <a:latin typeface="Verdana" panose="020B0604030504040204" pitchFamily="34" charset="0"/>
                <a:ea typeface="Verdana" panose="020B0604030504040204" pitchFamily="34" charset="0"/>
              </a:rPr>
              <a:t>: </a:t>
            </a:r>
            <a:endParaRPr lang="el-GR" sz="2000" dirty="0">
              <a:latin typeface="Verdana" panose="020B0604030504040204" pitchFamily="34" charset="0"/>
              <a:ea typeface="Verdana" panose="020B0604030504040204" pitchFamily="34" charset="0"/>
            </a:endParaRPr>
          </a:p>
          <a:p>
            <a:r>
              <a:rPr lang="en-US" sz="2000" dirty="0">
                <a:latin typeface="Verdana" panose="020B0604030504040204" pitchFamily="34" charset="0"/>
                <a:ea typeface="Verdana" panose="020B0604030504040204" pitchFamily="34" charset="0"/>
              </a:rPr>
              <a:t>Name: lblNumber1</a:t>
            </a:r>
          </a:p>
          <a:p>
            <a:r>
              <a:rPr lang="en-US" sz="2000" dirty="0">
                <a:latin typeface="Verdana" panose="020B0604030504040204" pitchFamily="34" charset="0"/>
                <a:ea typeface="Verdana" panose="020B0604030504040204" pitchFamily="34" charset="0"/>
              </a:rPr>
              <a:t>Width: 180</a:t>
            </a:r>
          </a:p>
          <a:p>
            <a:r>
              <a:rPr lang="en-US" sz="2000" dirty="0">
                <a:latin typeface="Verdana" panose="020B0604030504040204" pitchFamily="34" charset="0"/>
                <a:ea typeface="Verdana" panose="020B0604030504040204" pitchFamily="34" charset="0"/>
              </a:rPr>
              <a:t>Height: 30</a:t>
            </a:r>
          </a:p>
          <a:p>
            <a:r>
              <a:rPr lang="en-US" sz="2000" dirty="0">
                <a:latin typeface="Verdana" panose="020B0604030504040204" pitchFamily="34" charset="0"/>
                <a:ea typeface="Verdana" panose="020B0604030504040204" pitchFamily="34" charset="0"/>
              </a:rPr>
              <a:t>Text: First Number</a:t>
            </a:r>
          </a:p>
          <a:p>
            <a:r>
              <a:rPr lang="en-US" sz="2000" dirty="0" err="1">
                <a:latin typeface="Verdana" panose="020B0604030504040204" pitchFamily="34" charset="0"/>
                <a:ea typeface="Verdana" panose="020B0604030504040204" pitchFamily="34" charset="0"/>
              </a:rPr>
              <a:t>Allignment</a:t>
            </a:r>
            <a:r>
              <a:rPr lang="en-US" sz="2000" dirty="0">
                <a:latin typeface="Verdana" panose="020B0604030504040204" pitchFamily="34" charset="0"/>
                <a:ea typeface="Verdana" panose="020B0604030504040204" pitchFamily="34" charset="0"/>
              </a:rPr>
              <a:t>: CENTER_LEFT</a:t>
            </a:r>
          </a:p>
          <a:p>
            <a:r>
              <a:rPr lang="en-US" sz="2000" dirty="0">
                <a:latin typeface="Verdana" panose="020B0604030504040204" pitchFamily="34" charset="0"/>
                <a:ea typeface="Verdana" panose="020B0604030504040204" pitchFamily="34" charset="0"/>
              </a:rPr>
              <a:t>Font: </a:t>
            </a:r>
            <a:r>
              <a:rPr lang="en-US" sz="2000" dirty="0" err="1">
                <a:latin typeface="Verdana" panose="020B0604030504040204" pitchFamily="34" charset="0"/>
                <a:ea typeface="Verdana" panose="020B0604030504040204" pitchFamily="34" charset="0"/>
              </a:rPr>
              <a:t>SansSerif</a:t>
            </a:r>
            <a:endParaRPr lang="en-US" sz="2000" dirty="0">
              <a:latin typeface="Verdana" panose="020B0604030504040204" pitchFamily="34" charset="0"/>
              <a:ea typeface="Verdana" panose="020B0604030504040204" pitchFamily="34" charset="0"/>
            </a:endParaRPr>
          </a:p>
          <a:p>
            <a:r>
              <a:rPr lang="en-US" sz="2000" dirty="0">
                <a:latin typeface="Verdana" panose="020B0604030504040204" pitchFamily="34" charset="0"/>
                <a:ea typeface="Verdana" panose="020B0604030504040204" pitchFamily="34" charset="0"/>
              </a:rPr>
              <a:t>Size: 13</a:t>
            </a:r>
          </a:p>
        </p:txBody>
      </p:sp>
      <p:sp>
        <p:nvSpPr>
          <p:cNvPr id="8" name="TextBox 7">
            <a:extLst>
              <a:ext uri="{FF2B5EF4-FFF2-40B4-BE49-F238E27FC236}">
                <a16:creationId xmlns:a16="http://schemas.microsoft.com/office/drawing/2014/main" id="{0482E78F-F541-4E89-8861-7B269AB5FBF3}"/>
              </a:ext>
            </a:extLst>
          </p:cNvPr>
          <p:cNvSpPr txBox="1"/>
          <p:nvPr/>
        </p:nvSpPr>
        <p:spPr>
          <a:xfrm>
            <a:off x="181708" y="2097514"/>
            <a:ext cx="6096000" cy="461665"/>
          </a:xfrm>
          <a:prstGeom prst="rect">
            <a:avLst/>
          </a:prstGeom>
          <a:noFill/>
        </p:spPr>
        <p:txBody>
          <a:bodyPr wrap="square">
            <a:spAutoFit/>
          </a:bodyPr>
          <a:lstStyle/>
          <a:p>
            <a:r>
              <a:rPr lang="en-US" sz="2400" dirty="0">
                <a:latin typeface="Verdana" panose="020B0604030504040204" pitchFamily="34" charset="0"/>
                <a:ea typeface="Verdana" panose="020B0604030504040204" pitchFamily="34" charset="0"/>
              </a:rPr>
              <a:t>View menu </a:t>
            </a:r>
            <a:r>
              <a:rPr lang="el-GR" sz="2400" dirty="0">
                <a:latin typeface="Verdana" panose="020B0604030504040204" pitchFamily="34" charset="0"/>
                <a:ea typeface="Verdana" panose="020B0604030504040204" pitchFamily="34" charset="0"/>
              </a:rPr>
              <a:t>            </a:t>
            </a:r>
            <a:r>
              <a:rPr lang="en-US" sz="2400" dirty="0">
                <a:latin typeface="Verdana" panose="020B0604030504040204" pitchFamily="34" charset="0"/>
                <a:ea typeface="Verdana" panose="020B0604030504040204" pitchFamily="34" charset="0"/>
              </a:rPr>
              <a:t>label</a:t>
            </a:r>
          </a:p>
        </p:txBody>
      </p:sp>
      <p:cxnSp>
        <p:nvCxnSpPr>
          <p:cNvPr id="10" name="Ευθύγραμμο βέλος σύνδεσης 9">
            <a:extLst>
              <a:ext uri="{FF2B5EF4-FFF2-40B4-BE49-F238E27FC236}">
                <a16:creationId xmlns:a16="http://schemas.microsoft.com/office/drawing/2014/main" id="{DAA941FE-A776-49E7-8CDB-24A57948B41F}"/>
              </a:ext>
            </a:extLst>
          </p:cNvPr>
          <p:cNvCxnSpPr>
            <a:cxnSpLocks/>
          </p:cNvCxnSpPr>
          <p:nvPr/>
        </p:nvCxnSpPr>
        <p:spPr>
          <a:xfrm>
            <a:off x="2180492" y="2328346"/>
            <a:ext cx="10843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6689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753DD25-29D7-4E68-8A3E-A3B2BBBB2368}"/>
              </a:ext>
            </a:extLst>
          </p:cNvPr>
          <p:cNvSpPr>
            <a:spLocks noGrp="1"/>
          </p:cNvSpPr>
          <p:nvPr>
            <p:ph type="title"/>
          </p:nvPr>
        </p:nvSpPr>
        <p:spPr>
          <a:xfrm>
            <a:off x="263769" y="93115"/>
            <a:ext cx="10515600" cy="866652"/>
          </a:xfrm>
        </p:spPr>
        <p:txBody>
          <a:bodyPr/>
          <a:lstStyle/>
          <a:p>
            <a:r>
              <a:rPr lang="en-US" dirty="0"/>
              <a:t>Inserting a Text Field.</a:t>
            </a:r>
            <a:endParaRPr lang="el-GR" dirty="0"/>
          </a:p>
        </p:txBody>
      </p:sp>
      <p:pic>
        <p:nvPicPr>
          <p:cNvPr id="3" name="Εικόνα 2">
            <a:extLst>
              <a:ext uri="{FF2B5EF4-FFF2-40B4-BE49-F238E27FC236}">
                <a16:creationId xmlns:a16="http://schemas.microsoft.com/office/drawing/2014/main" id="{B36654BA-A0D4-45E8-B8B6-8A52474A33C1}"/>
              </a:ext>
            </a:extLst>
          </p:cNvPr>
          <p:cNvPicPr/>
          <p:nvPr/>
        </p:nvPicPr>
        <p:blipFill>
          <a:blip r:embed="rId3">
            <a:extLst>
              <a:ext uri="{28A0092B-C50C-407E-A947-70E740481C1C}">
                <a14:useLocalDpi xmlns:a14="http://schemas.microsoft.com/office/drawing/2010/main" val="0"/>
              </a:ext>
            </a:extLst>
          </a:blip>
          <a:stretch>
            <a:fillRect/>
          </a:stretch>
        </p:blipFill>
        <p:spPr>
          <a:xfrm>
            <a:off x="6527762" y="2459651"/>
            <a:ext cx="5458973" cy="3770337"/>
          </a:xfrm>
          <a:prstGeom prst="rect">
            <a:avLst/>
          </a:prstGeom>
        </p:spPr>
      </p:pic>
      <p:sp>
        <p:nvSpPr>
          <p:cNvPr id="4" name="Rectangle 3">
            <a:extLst>
              <a:ext uri="{FF2B5EF4-FFF2-40B4-BE49-F238E27FC236}">
                <a16:creationId xmlns:a16="http://schemas.microsoft.com/office/drawing/2014/main" id="{51891810-DA35-4099-A8AC-4BBDAC0BD3C1}"/>
              </a:ext>
            </a:extLst>
          </p:cNvPr>
          <p:cNvSpPr>
            <a:spLocks noChangeArrowheads="1"/>
          </p:cNvSpPr>
          <p:nvPr/>
        </p:nvSpPr>
        <p:spPr bwMode="auto">
          <a:xfrm>
            <a:off x="0" y="1052100"/>
            <a:ext cx="12192000" cy="64633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l-GR" b="0" i="0" u="none" strike="noStrike" cap="none" normalizeH="0" baseline="0" dirty="0">
                <a:ln>
                  <a:noFill/>
                </a:ln>
                <a:solidFill>
                  <a:schemeClr val="tx1"/>
                </a:solidFill>
                <a:effectLst/>
                <a:latin typeface="Verdana" panose="020B0604030504040204" pitchFamily="34" charset="0"/>
                <a:ea typeface="Calibri" panose="020F0502020204030204" pitchFamily="34" charset="0"/>
                <a:cs typeface="Times New Roman" panose="02020603050405020304" pitchFamily="18" charset="0"/>
              </a:rPr>
              <a:t>Imagine that you want to make a program that reads from the screen two Integers, calculates, and shows the sum.</a:t>
            </a:r>
            <a:endParaRPr kumimoji="0" lang="en-US" altLang="el-GR" sz="32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F1443262-A271-40B6-9DCA-E02B823D03CB}"/>
              </a:ext>
            </a:extLst>
          </p:cNvPr>
          <p:cNvSpPr txBox="1"/>
          <p:nvPr/>
        </p:nvSpPr>
        <p:spPr>
          <a:xfrm>
            <a:off x="2803805" y="4221029"/>
            <a:ext cx="3723957" cy="2033249"/>
          </a:xfrm>
          <a:prstGeom prst="rect">
            <a:avLst/>
          </a:prstGeom>
          <a:noFill/>
        </p:spPr>
        <p:txBody>
          <a:bodyPr wrap="square">
            <a:spAutoFit/>
          </a:bodyPr>
          <a:lstStyle/>
          <a:p>
            <a:pPr marL="342900" lvl="0" indent="-342900" algn="just">
              <a:lnSpc>
                <a:spcPct val="107000"/>
              </a:lnSpc>
              <a:buFont typeface="Symbol" panose="05050102010706020507" pitchFamily="18" charset="2"/>
              <a:buChar char=""/>
            </a:pP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Name</a:t>
            </a:r>
            <a:r>
              <a:rPr lang="el-GR" sz="2400" dirty="0">
                <a:effectLst/>
                <a:latin typeface="Verdana" panose="020B0604030504040204" pitchFamily="34" charset="0"/>
                <a:ea typeface="Calibri" panose="020F0502020204030204" pitchFamily="34" charset="0"/>
                <a:cs typeface="Times New Roman" panose="02020603050405020304" pitchFamily="18" charset="0"/>
              </a:rPr>
              <a:t>: txtNumber1</a:t>
            </a:r>
          </a:p>
          <a:p>
            <a:pPr marL="342900" lvl="0" indent="-342900" algn="just">
              <a:lnSpc>
                <a:spcPct val="107000"/>
              </a:lnSpc>
              <a:buFont typeface="Symbol" panose="05050102010706020507" pitchFamily="18" charset="2"/>
              <a:buChar char=""/>
            </a:pP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Width</a:t>
            </a:r>
            <a:r>
              <a:rPr lang="el-GR" sz="2400" dirty="0">
                <a:effectLst/>
                <a:latin typeface="Verdana" panose="020B0604030504040204" pitchFamily="34" charset="0"/>
                <a:ea typeface="Calibri" panose="020F0502020204030204" pitchFamily="34" charset="0"/>
                <a:cs typeface="Times New Roman" panose="02020603050405020304" pitchFamily="18" charset="0"/>
              </a:rPr>
              <a:t>: 180</a:t>
            </a:r>
          </a:p>
          <a:p>
            <a:pPr marL="342900" lvl="0" indent="-342900" algn="just">
              <a:lnSpc>
                <a:spcPct val="107000"/>
              </a:lnSpc>
              <a:buFont typeface="Symbol" panose="05050102010706020507" pitchFamily="18" charset="2"/>
              <a:buChar char=""/>
            </a:pP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Height</a:t>
            </a:r>
            <a:r>
              <a:rPr lang="el-GR" sz="2400" dirty="0">
                <a:effectLst/>
                <a:latin typeface="Verdana" panose="020B0604030504040204" pitchFamily="34" charset="0"/>
                <a:ea typeface="Calibri" panose="020F0502020204030204" pitchFamily="34" charset="0"/>
                <a:cs typeface="Times New Roman" panose="02020603050405020304" pitchFamily="18" charset="0"/>
              </a:rPr>
              <a:t>: 40</a:t>
            </a:r>
          </a:p>
          <a:p>
            <a:pPr marL="342900" lvl="0" indent="-342900" algn="just">
              <a:lnSpc>
                <a:spcPct val="107000"/>
              </a:lnSpc>
              <a:buFont typeface="Symbol" panose="05050102010706020507" pitchFamily="18" charset="2"/>
              <a:buChar char=""/>
            </a:pP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Font</a:t>
            </a:r>
            <a:r>
              <a:rPr lang="el-GR" sz="2400" dirty="0">
                <a:effectLst/>
                <a:latin typeface="Verdana" panose="020B0604030504040204" pitchFamily="34" charset="0"/>
                <a:ea typeface="Calibri" panose="020F0502020204030204" pitchFamily="34" charset="0"/>
                <a:cs typeface="Times New Roman" panose="02020603050405020304" pitchFamily="18" charset="0"/>
              </a:rPr>
              <a:t>:</a:t>
            </a:r>
            <a:r>
              <a:rPr lang="en-US" sz="2400" dirty="0">
                <a:effectLst/>
                <a:latin typeface="Verdana" panose="020B0604030504040204" pitchFamily="34" charset="0"/>
                <a:ea typeface="Calibri" panose="020F0502020204030204" pitchFamily="34" charset="0"/>
                <a:cs typeface="Times New Roman" panose="02020603050405020304" pitchFamily="18" charset="0"/>
              </a:rPr>
              <a:t> </a:t>
            </a:r>
            <a:r>
              <a:rPr lang="en-US" sz="2400" dirty="0" err="1">
                <a:effectLst/>
                <a:latin typeface="Verdana" panose="020B0604030504040204" pitchFamily="34" charset="0"/>
                <a:ea typeface="Calibri" panose="020F0502020204030204" pitchFamily="34" charset="0"/>
                <a:cs typeface="Times New Roman" panose="02020603050405020304" pitchFamily="18" charset="0"/>
              </a:rPr>
              <a:t>SansSerif</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2400" b="1" dirty="0">
                <a:effectLst/>
                <a:latin typeface="Verdana" panose="020B0604030504040204" pitchFamily="34" charset="0"/>
                <a:ea typeface="Calibri" panose="020F0502020204030204" pitchFamily="34" charset="0"/>
                <a:cs typeface="Times New Roman" panose="02020603050405020304" pitchFamily="18" charset="0"/>
              </a:rPr>
              <a:t>Bold</a:t>
            </a:r>
            <a:r>
              <a:rPr lang="en-US" sz="2400" dirty="0">
                <a:effectLst/>
                <a:latin typeface="Verdana" panose="020B0604030504040204" pitchFamily="34" charset="0"/>
                <a:ea typeface="Calibri" panose="020F0502020204030204" pitchFamily="34" charset="0"/>
                <a:cs typeface="Times New Roman" panose="02020603050405020304" pitchFamily="18" charset="0"/>
              </a:rPr>
              <a:t>: checked</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F892FD13-D406-45C8-9F5B-30947ACC80C5}"/>
              </a:ext>
            </a:extLst>
          </p:cNvPr>
          <p:cNvSpPr txBox="1"/>
          <p:nvPr/>
        </p:nvSpPr>
        <p:spPr>
          <a:xfrm>
            <a:off x="-68349" y="1805568"/>
            <a:ext cx="6164349" cy="1569660"/>
          </a:xfrm>
          <a:prstGeom prst="rect">
            <a:avLst/>
          </a:prstGeom>
          <a:noFill/>
        </p:spPr>
        <p:txBody>
          <a:bodyPr wrap="square">
            <a:spAutoFit/>
          </a:bodyPr>
          <a:lstStyle/>
          <a:p>
            <a:pPr algn="just"/>
            <a:r>
              <a:rPr lang="en-US" sz="2400" dirty="0">
                <a:latin typeface="Verdana" panose="020B0604030504040204" pitchFamily="34" charset="0"/>
                <a:ea typeface="Verdana" panose="020B0604030504040204" pitchFamily="34" charset="0"/>
              </a:rPr>
              <a:t>Text Fields are used to import data into the program. </a:t>
            </a:r>
            <a:endParaRPr lang="el-GR" sz="2400" dirty="0">
              <a:latin typeface="Verdana" panose="020B0604030504040204" pitchFamily="34" charset="0"/>
              <a:ea typeface="Verdana" panose="020B0604030504040204" pitchFamily="34" charset="0"/>
            </a:endParaRPr>
          </a:p>
          <a:p>
            <a:pPr algn="just"/>
            <a:endParaRPr lang="el-GR" sz="2400" dirty="0">
              <a:latin typeface="Verdana" panose="020B0604030504040204" pitchFamily="34" charset="0"/>
              <a:ea typeface="Verdana" panose="020B0604030504040204" pitchFamily="34" charset="0"/>
            </a:endParaRPr>
          </a:p>
          <a:p>
            <a:r>
              <a:rPr lang="en-US" sz="2400" dirty="0">
                <a:latin typeface="Verdana" panose="020B0604030504040204" pitchFamily="34" charset="0"/>
                <a:ea typeface="Verdana" panose="020B0604030504040204" pitchFamily="34" charset="0"/>
              </a:rPr>
              <a:t>From View </a:t>
            </a:r>
            <a:r>
              <a:rPr lang="el-GR" sz="2400" dirty="0">
                <a:latin typeface="Verdana" panose="020B0604030504040204" pitchFamily="34" charset="0"/>
                <a:ea typeface="Verdana" panose="020B0604030504040204" pitchFamily="34" charset="0"/>
              </a:rPr>
              <a:t>     	  </a:t>
            </a:r>
            <a:r>
              <a:rPr lang="en-US" sz="2400" dirty="0">
                <a:latin typeface="Verdana" panose="020B0604030504040204" pitchFamily="34" charset="0"/>
                <a:ea typeface="Verdana" panose="020B0604030504040204" pitchFamily="34" charset="0"/>
              </a:rPr>
              <a:t>TextField</a:t>
            </a:r>
            <a:endParaRPr lang="el-GR" sz="2400" dirty="0">
              <a:latin typeface="Verdana" panose="020B0604030504040204" pitchFamily="34" charset="0"/>
              <a:ea typeface="Verdana" panose="020B0604030504040204" pitchFamily="34" charset="0"/>
            </a:endParaRPr>
          </a:p>
        </p:txBody>
      </p:sp>
      <p:cxnSp>
        <p:nvCxnSpPr>
          <p:cNvPr id="9" name="Ευθύγραμμο βέλος σύνδεσης 8">
            <a:extLst>
              <a:ext uri="{FF2B5EF4-FFF2-40B4-BE49-F238E27FC236}">
                <a16:creationId xmlns:a16="http://schemas.microsoft.com/office/drawing/2014/main" id="{373717A1-3379-48AB-B632-D2B175DF9584}"/>
              </a:ext>
            </a:extLst>
          </p:cNvPr>
          <p:cNvCxnSpPr>
            <a:cxnSpLocks/>
          </p:cNvCxnSpPr>
          <p:nvPr/>
        </p:nvCxnSpPr>
        <p:spPr>
          <a:xfrm>
            <a:off x="1836650" y="3137238"/>
            <a:ext cx="10843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7776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5AED333-21DD-42E8-A2E2-E1593BCC40C7}"/>
              </a:ext>
            </a:extLst>
          </p:cNvPr>
          <p:cNvSpPr>
            <a:spLocks noGrp="1"/>
          </p:cNvSpPr>
          <p:nvPr>
            <p:ph type="title"/>
          </p:nvPr>
        </p:nvSpPr>
        <p:spPr>
          <a:xfrm>
            <a:off x="298938" y="0"/>
            <a:ext cx="10515600" cy="866652"/>
          </a:xfrm>
        </p:spPr>
        <p:txBody>
          <a:bodyPr/>
          <a:lstStyle/>
          <a:p>
            <a:r>
              <a:rPr lang="en-US" dirty="0"/>
              <a:t>Buttons</a:t>
            </a:r>
            <a:endParaRPr lang="el-GR" dirty="0"/>
          </a:p>
        </p:txBody>
      </p:sp>
      <p:pic>
        <p:nvPicPr>
          <p:cNvPr id="3" name="Εικόνα 2">
            <a:extLst>
              <a:ext uri="{FF2B5EF4-FFF2-40B4-BE49-F238E27FC236}">
                <a16:creationId xmlns:a16="http://schemas.microsoft.com/office/drawing/2014/main" id="{7EBCB1F3-6BBC-4173-8D30-3D0A9BAF5954}"/>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389944" y="1989279"/>
            <a:ext cx="5640729" cy="3944183"/>
          </a:xfrm>
          <a:prstGeom prst="rect">
            <a:avLst/>
          </a:prstGeom>
        </p:spPr>
      </p:pic>
      <p:sp>
        <p:nvSpPr>
          <p:cNvPr id="4" name="Rectangle 3">
            <a:extLst>
              <a:ext uri="{FF2B5EF4-FFF2-40B4-BE49-F238E27FC236}">
                <a16:creationId xmlns:a16="http://schemas.microsoft.com/office/drawing/2014/main" id="{E37566B3-1A05-460A-B4B2-761A9D1EF2C1}"/>
              </a:ext>
            </a:extLst>
          </p:cNvPr>
          <p:cNvSpPr>
            <a:spLocks noChangeArrowheads="1"/>
          </p:cNvSpPr>
          <p:nvPr/>
        </p:nvSpPr>
        <p:spPr bwMode="auto">
          <a:xfrm>
            <a:off x="0" y="1052100"/>
            <a:ext cx="12192000" cy="64633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l-GR" b="0" i="0" u="none" strike="noStrike" cap="none" normalizeH="0" baseline="0" dirty="0">
                <a:ln>
                  <a:noFill/>
                </a:ln>
                <a:solidFill>
                  <a:schemeClr val="tx1"/>
                </a:solidFill>
                <a:effectLst/>
                <a:latin typeface="Verdana" panose="020B0604030504040204" pitchFamily="34" charset="0"/>
                <a:ea typeface="Calibri" panose="020F0502020204030204" pitchFamily="34" charset="0"/>
                <a:cs typeface="Times New Roman" panose="02020603050405020304" pitchFamily="18" charset="0"/>
              </a:rPr>
              <a:t>Imagine that you want to make a program that reads from the screen two Integers, calculates, and shows the sum.</a:t>
            </a:r>
            <a:endParaRPr kumimoji="0" lang="en-US" altLang="el-GR" sz="32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A6942163-5F4A-4197-8865-FFF807C3289E}"/>
              </a:ext>
            </a:extLst>
          </p:cNvPr>
          <p:cNvSpPr txBox="1"/>
          <p:nvPr/>
        </p:nvSpPr>
        <p:spPr>
          <a:xfrm>
            <a:off x="989561" y="1883879"/>
            <a:ext cx="4087867" cy="4154984"/>
          </a:xfrm>
          <a:prstGeom prst="rect">
            <a:avLst/>
          </a:prstGeom>
          <a:noFill/>
        </p:spPr>
        <p:txBody>
          <a:bodyPr wrap="square">
            <a:spAutoFit/>
          </a:bodyPr>
          <a:lstStyle/>
          <a:p>
            <a:r>
              <a:rPr lang="en-US" sz="2400" b="1" dirty="0">
                <a:latin typeface="Verdana" panose="020B0604030504040204" pitchFamily="34" charset="0"/>
                <a:ea typeface="Verdana" panose="020B0604030504040204" pitchFamily="34" charset="0"/>
              </a:rPr>
              <a:t>Name</a:t>
            </a:r>
            <a:r>
              <a:rPr lang="en-US" sz="2400" dirty="0">
                <a:latin typeface="Verdana" panose="020B0604030504040204" pitchFamily="34" charset="0"/>
                <a:ea typeface="Verdana" panose="020B0604030504040204" pitchFamily="34" charset="0"/>
              </a:rPr>
              <a:t>: </a:t>
            </a:r>
            <a:r>
              <a:rPr lang="en-US" sz="2400" dirty="0" err="1">
                <a:latin typeface="Verdana" panose="020B0604030504040204" pitchFamily="34" charset="0"/>
                <a:ea typeface="Verdana" panose="020B0604030504040204" pitchFamily="34" charset="0"/>
              </a:rPr>
              <a:t>btnCalculate</a:t>
            </a:r>
            <a:endParaRPr lang="en-US" sz="2400" dirty="0">
              <a:latin typeface="Verdana" panose="020B0604030504040204" pitchFamily="34" charset="0"/>
              <a:ea typeface="Verdana" panose="020B0604030504040204" pitchFamily="34" charset="0"/>
            </a:endParaRPr>
          </a:p>
          <a:p>
            <a:r>
              <a:rPr lang="en-US" sz="2400" b="1" dirty="0">
                <a:latin typeface="Verdana" panose="020B0604030504040204" pitchFamily="34" charset="0"/>
                <a:ea typeface="Verdana" panose="020B0604030504040204" pitchFamily="34" charset="0"/>
              </a:rPr>
              <a:t>Width</a:t>
            </a:r>
            <a:r>
              <a:rPr lang="en-US" sz="2400" dirty="0">
                <a:latin typeface="Verdana" panose="020B0604030504040204" pitchFamily="34" charset="0"/>
                <a:ea typeface="Verdana" panose="020B0604030504040204" pitchFamily="34" charset="0"/>
              </a:rPr>
              <a:t>: 150</a:t>
            </a:r>
          </a:p>
          <a:p>
            <a:r>
              <a:rPr lang="en-US" sz="2400" b="1" dirty="0">
                <a:latin typeface="Verdana" panose="020B0604030504040204" pitchFamily="34" charset="0"/>
                <a:ea typeface="Verdana" panose="020B0604030504040204" pitchFamily="34" charset="0"/>
              </a:rPr>
              <a:t>Height</a:t>
            </a:r>
            <a:r>
              <a:rPr lang="en-US" sz="2400" dirty="0">
                <a:latin typeface="Verdana" panose="020B0604030504040204" pitchFamily="34" charset="0"/>
                <a:ea typeface="Verdana" panose="020B0604030504040204" pitchFamily="34" charset="0"/>
              </a:rPr>
              <a:t>: 40</a:t>
            </a:r>
          </a:p>
          <a:p>
            <a:r>
              <a:rPr lang="en-US" sz="2400" b="1" dirty="0">
                <a:latin typeface="Verdana" panose="020B0604030504040204" pitchFamily="34" charset="0"/>
                <a:ea typeface="Verdana" panose="020B0604030504040204" pitchFamily="34" charset="0"/>
              </a:rPr>
              <a:t>Border Color</a:t>
            </a:r>
            <a:r>
              <a:rPr lang="en-US" sz="2400" dirty="0">
                <a:latin typeface="Verdana" panose="020B0604030504040204" pitchFamily="34" charset="0"/>
                <a:ea typeface="Verdana" panose="020B0604030504040204" pitchFamily="34" charset="0"/>
              </a:rPr>
              <a:t>: #3C0000</a:t>
            </a:r>
          </a:p>
          <a:p>
            <a:r>
              <a:rPr lang="en-US" sz="2400" b="1" dirty="0">
                <a:latin typeface="Verdana" panose="020B0604030504040204" pitchFamily="34" charset="0"/>
                <a:ea typeface="Verdana" panose="020B0604030504040204" pitchFamily="34" charset="0"/>
              </a:rPr>
              <a:t>Border Width</a:t>
            </a:r>
            <a:r>
              <a:rPr lang="en-US" sz="2400" dirty="0">
                <a:latin typeface="Verdana" panose="020B0604030504040204" pitchFamily="34" charset="0"/>
                <a:ea typeface="Verdana" panose="020B0604030504040204" pitchFamily="34" charset="0"/>
              </a:rPr>
              <a:t>: 2</a:t>
            </a:r>
          </a:p>
          <a:p>
            <a:r>
              <a:rPr lang="en-US" sz="2400" b="1" dirty="0">
                <a:latin typeface="Verdana" panose="020B0604030504040204" pitchFamily="34" charset="0"/>
                <a:ea typeface="Verdana" panose="020B0604030504040204" pitchFamily="34" charset="0"/>
              </a:rPr>
              <a:t>Corner Radius</a:t>
            </a:r>
            <a:r>
              <a:rPr lang="en-US" sz="2400" dirty="0">
                <a:latin typeface="Verdana" panose="020B0604030504040204" pitchFamily="34" charset="0"/>
                <a:ea typeface="Verdana" panose="020B0604030504040204" pitchFamily="34" charset="0"/>
              </a:rPr>
              <a:t>: 20 </a:t>
            </a:r>
          </a:p>
          <a:p>
            <a:r>
              <a:rPr lang="en-US" sz="2400" b="1" dirty="0">
                <a:latin typeface="Verdana" panose="020B0604030504040204" pitchFamily="34" charset="0"/>
                <a:ea typeface="Verdana" panose="020B0604030504040204" pitchFamily="34" charset="0"/>
              </a:rPr>
              <a:t>Text</a:t>
            </a:r>
            <a:r>
              <a:rPr lang="en-US" sz="2400" dirty="0">
                <a:latin typeface="Verdana" panose="020B0604030504040204" pitchFamily="34" charset="0"/>
                <a:ea typeface="Verdana" panose="020B0604030504040204" pitchFamily="34" charset="0"/>
              </a:rPr>
              <a:t>: Calculate</a:t>
            </a:r>
          </a:p>
          <a:p>
            <a:r>
              <a:rPr lang="en-US" sz="2400" b="1" dirty="0">
                <a:latin typeface="Verdana" panose="020B0604030504040204" pitchFamily="34" charset="0"/>
                <a:ea typeface="Verdana" panose="020B0604030504040204" pitchFamily="34" charset="0"/>
              </a:rPr>
              <a:t>Text Color</a:t>
            </a:r>
            <a:r>
              <a:rPr lang="en-US" sz="2400" dirty="0">
                <a:latin typeface="Verdana" panose="020B0604030504040204" pitchFamily="34" charset="0"/>
                <a:ea typeface="Verdana" panose="020B0604030504040204" pitchFamily="34" charset="0"/>
              </a:rPr>
              <a:t>: #FF3C0000</a:t>
            </a:r>
          </a:p>
          <a:p>
            <a:r>
              <a:rPr lang="en-US" sz="2400" b="1" dirty="0">
                <a:latin typeface="Verdana" panose="020B0604030504040204" pitchFamily="34" charset="0"/>
                <a:ea typeface="Verdana" panose="020B0604030504040204" pitchFamily="34" charset="0"/>
              </a:rPr>
              <a:t>Font</a:t>
            </a:r>
            <a:r>
              <a:rPr lang="en-US" sz="2400" dirty="0">
                <a:latin typeface="Verdana" panose="020B0604030504040204" pitchFamily="34" charset="0"/>
                <a:ea typeface="Verdana" panose="020B0604030504040204" pitchFamily="34" charset="0"/>
              </a:rPr>
              <a:t>: </a:t>
            </a:r>
            <a:r>
              <a:rPr lang="en-US" sz="2400" dirty="0" err="1">
                <a:latin typeface="Verdana" panose="020B0604030504040204" pitchFamily="34" charset="0"/>
                <a:ea typeface="Verdana" panose="020B0604030504040204" pitchFamily="34" charset="0"/>
              </a:rPr>
              <a:t>SansSerif</a:t>
            </a:r>
            <a:endParaRPr lang="en-US" sz="2400" dirty="0">
              <a:latin typeface="Verdana" panose="020B0604030504040204" pitchFamily="34" charset="0"/>
              <a:ea typeface="Verdana" panose="020B0604030504040204" pitchFamily="34" charset="0"/>
            </a:endParaRPr>
          </a:p>
          <a:p>
            <a:r>
              <a:rPr lang="en-US" sz="2400" b="1" dirty="0">
                <a:latin typeface="Verdana" panose="020B0604030504040204" pitchFamily="34" charset="0"/>
                <a:ea typeface="Verdana" panose="020B0604030504040204" pitchFamily="34" charset="0"/>
              </a:rPr>
              <a:t>Size</a:t>
            </a:r>
            <a:r>
              <a:rPr lang="en-US" sz="2400" dirty="0">
                <a:latin typeface="Verdana" panose="020B0604030504040204" pitchFamily="34" charset="0"/>
                <a:ea typeface="Verdana" panose="020B0604030504040204" pitchFamily="34" charset="0"/>
              </a:rPr>
              <a:t>: 15</a:t>
            </a:r>
          </a:p>
          <a:p>
            <a:r>
              <a:rPr lang="en-US" sz="2400" b="1" dirty="0">
                <a:latin typeface="Verdana" panose="020B0604030504040204" pitchFamily="34" charset="0"/>
                <a:ea typeface="Verdana" panose="020B0604030504040204" pitchFamily="34" charset="0"/>
              </a:rPr>
              <a:t>Bold</a:t>
            </a:r>
            <a:r>
              <a:rPr lang="en-US" sz="2400" dirty="0">
                <a:latin typeface="Verdana" panose="020B0604030504040204" pitchFamily="34" charset="0"/>
                <a:ea typeface="Verdana" panose="020B0604030504040204" pitchFamily="34" charset="0"/>
              </a:rPr>
              <a:t>: checked</a:t>
            </a:r>
          </a:p>
        </p:txBody>
      </p:sp>
    </p:spTree>
    <p:extLst>
      <p:ext uri="{BB962C8B-B14F-4D97-AF65-F5344CB8AC3E}">
        <p14:creationId xmlns:p14="http://schemas.microsoft.com/office/powerpoint/2010/main" val="14093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FC11ABF-57D1-4940-A704-10E4457630C6}"/>
              </a:ext>
            </a:extLst>
          </p:cNvPr>
          <p:cNvSpPr>
            <a:spLocks noGrp="1"/>
          </p:cNvSpPr>
          <p:nvPr>
            <p:ph type="title"/>
          </p:nvPr>
        </p:nvSpPr>
        <p:spPr/>
        <p:txBody>
          <a:bodyPr/>
          <a:lstStyle/>
          <a:p>
            <a:r>
              <a:rPr lang="en-US" dirty="0"/>
              <a:t>Save – Save – Save </a:t>
            </a:r>
            <a:endParaRPr lang="el-GR" dirty="0"/>
          </a:p>
        </p:txBody>
      </p:sp>
      <p:sp>
        <p:nvSpPr>
          <p:cNvPr id="4" name="TextBox 3">
            <a:extLst>
              <a:ext uri="{FF2B5EF4-FFF2-40B4-BE49-F238E27FC236}">
                <a16:creationId xmlns:a16="http://schemas.microsoft.com/office/drawing/2014/main" id="{7F231839-FAB5-4691-A2A8-773F3898C465}"/>
              </a:ext>
            </a:extLst>
          </p:cNvPr>
          <p:cNvSpPr txBox="1"/>
          <p:nvPr/>
        </p:nvSpPr>
        <p:spPr>
          <a:xfrm>
            <a:off x="326986" y="1805651"/>
            <a:ext cx="10515600" cy="2873800"/>
          </a:xfrm>
          <a:prstGeom prst="rect">
            <a:avLst/>
          </a:prstGeom>
          <a:noFill/>
        </p:spPr>
        <p:txBody>
          <a:bodyPr wrap="square">
            <a:spAutoFit/>
          </a:bodyPr>
          <a:lstStyle/>
          <a:p>
            <a:pPr algn="ctr">
              <a:lnSpc>
                <a:spcPct val="107000"/>
              </a:lnSpc>
              <a:spcAft>
                <a:spcPts val="800"/>
              </a:spcAft>
            </a:pPr>
            <a:r>
              <a:rPr lang="en-US" sz="4000" b="1" dirty="0">
                <a:effectLst/>
                <a:latin typeface="Verdana" panose="020B0604030504040204" pitchFamily="34" charset="0"/>
                <a:ea typeface="Calibri" panose="020F0502020204030204" pitchFamily="34" charset="0"/>
                <a:cs typeface="Times New Roman" panose="02020603050405020304" pitchFamily="18" charset="0"/>
              </a:rPr>
              <a:t>File -&gt; Save</a:t>
            </a:r>
            <a:r>
              <a:rPr lang="en-US" sz="4000" dirty="0">
                <a:effectLst/>
                <a:latin typeface="Verdana" panose="020B0604030504040204" pitchFamily="34" charset="0"/>
                <a:ea typeface="Calibri" panose="020F0502020204030204" pitchFamily="34" charset="0"/>
                <a:cs typeface="Times New Roman" panose="02020603050405020304" pitchFamily="18" charset="0"/>
              </a:rPr>
              <a:t> </a:t>
            </a:r>
          </a:p>
          <a:p>
            <a:pPr algn="ctr">
              <a:lnSpc>
                <a:spcPct val="107000"/>
              </a:lnSpc>
              <a:spcAft>
                <a:spcPts val="800"/>
              </a:spcAft>
            </a:pPr>
            <a:endParaRPr lang="en-US" sz="40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4000" dirty="0">
                <a:effectLst/>
                <a:latin typeface="Verdana" panose="020B0604030504040204" pitchFamily="34" charset="0"/>
                <a:ea typeface="Calibri" panose="020F0502020204030204" pitchFamily="34" charset="0"/>
                <a:cs typeface="Times New Roman" panose="02020603050405020304" pitchFamily="18" charset="0"/>
              </a:rPr>
              <a:t>(or </a:t>
            </a:r>
            <a:r>
              <a:rPr lang="en-US" sz="4000" b="1" dirty="0">
                <a:effectLst/>
                <a:latin typeface="Verdana" panose="020B0604030504040204" pitchFamily="34" charset="0"/>
                <a:ea typeface="Calibri" panose="020F0502020204030204" pitchFamily="34" charset="0"/>
                <a:cs typeface="Times New Roman" panose="02020603050405020304" pitchFamily="18" charset="0"/>
              </a:rPr>
              <a:t>Ctrl – S</a:t>
            </a:r>
            <a:r>
              <a:rPr lang="en-US" sz="4000" dirty="0">
                <a:effectLst/>
                <a:latin typeface="Verdana" panose="020B0604030504040204" pitchFamily="34" charset="0"/>
                <a:ea typeface="Calibri" panose="020F0502020204030204" pitchFamily="34" charset="0"/>
                <a:cs typeface="Times New Roman" panose="02020603050405020304" pitchFamily="18" charset="0"/>
              </a:rPr>
              <a:t>) every time you make something valuable!</a:t>
            </a:r>
            <a:endParaRPr lang="el-GR" sz="5400" dirty="0">
              <a:effectLst/>
              <a:latin typeface="Verdana" panose="020B060403050404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4275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33CA6A8-4533-449A-94A2-062AAC43A2C9}"/>
              </a:ext>
            </a:extLst>
          </p:cNvPr>
          <p:cNvSpPr>
            <a:spLocks noGrp="1"/>
          </p:cNvSpPr>
          <p:nvPr>
            <p:ph type="title"/>
          </p:nvPr>
        </p:nvSpPr>
        <p:spPr>
          <a:xfrm>
            <a:off x="304800" y="136526"/>
            <a:ext cx="11049000" cy="866652"/>
          </a:xfrm>
        </p:spPr>
        <p:txBody>
          <a:bodyPr/>
          <a:lstStyle/>
          <a:p>
            <a:r>
              <a:rPr lang="en-US" dirty="0"/>
              <a:t>Inserting a Pane</a:t>
            </a:r>
            <a:endParaRPr lang="el-GR" dirty="0"/>
          </a:p>
        </p:txBody>
      </p:sp>
      <p:pic>
        <p:nvPicPr>
          <p:cNvPr id="3" name="Εικόνα 2">
            <a:extLst>
              <a:ext uri="{FF2B5EF4-FFF2-40B4-BE49-F238E27FC236}">
                <a16:creationId xmlns:a16="http://schemas.microsoft.com/office/drawing/2014/main" id="{8E855190-6A1B-4471-8A89-CBB448C3549B}"/>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758009" y="2563813"/>
            <a:ext cx="5894730" cy="3242087"/>
          </a:xfrm>
          <a:prstGeom prst="rect">
            <a:avLst/>
          </a:prstGeom>
        </p:spPr>
      </p:pic>
      <p:sp>
        <p:nvSpPr>
          <p:cNvPr id="4" name="Rectangle 3">
            <a:extLst>
              <a:ext uri="{FF2B5EF4-FFF2-40B4-BE49-F238E27FC236}">
                <a16:creationId xmlns:a16="http://schemas.microsoft.com/office/drawing/2014/main" id="{69500E5B-55C9-4037-AD08-D2CCEE6940F9}"/>
              </a:ext>
            </a:extLst>
          </p:cNvPr>
          <p:cNvSpPr>
            <a:spLocks noChangeArrowheads="1"/>
          </p:cNvSpPr>
          <p:nvPr/>
        </p:nvSpPr>
        <p:spPr bwMode="auto">
          <a:xfrm>
            <a:off x="0" y="1052100"/>
            <a:ext cx="12192000" cy="64633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l-GR" b="0" i="0" u="none" strike="noStrike" cap="none" normalizeH="0" baseline="0" dirty="0">
                <a:ln>
                  <a:noFill/>
                </a:ln>
                <a:solidFill>
                  <a:schemeClr val="tx1"/>
                </a:solidFill>
                <a:effectLst/>
                <a:latin typeface="Verdana" panose="020B0604030504040204" pitchFamily="34" charset="0"/>
                <a:ea typeface="Calibri" panose="020F0502020204030204" pitchFamily="34" charset="0"/>
                <a:cs typeface="Times New Roman" panose="02020603050405020304" pitchFamily="18" charset="0"/>
              </a:rPr>
              <a:t>Imagine that you want to make a program that reads from the screen two Integers, calculates, and shows the sum.</a:t>
            </a:r>
            <a:endParaRPr kumimoji="0" lang="en-US" altLang="el-GR" sz="32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7E90663F-342D-4116-A51B-0B4AA12868C3}"/>
              </a:ext>
            </a:extLst>
          </p:cNvPr>
          <p:cNvSpPr txBox="1"/>
          <p:nvPr/>
        </p:nvSpPr>
        <p:spPr>
          <a:xfrm>
            <a:off x="1169043" y="3866908"/>
            <a:ext cx="4109014" cy="1938992"/>
          </a:xfrm>
          <a:prstGeom prst="rect">
            <a:avLst/>
          </a:prstGeom>
          <a:noFill/>
        </p:spPr>
        <p:txBody>
          <a:bodyPr wrap="square">
            <a:spAutoFit/>
          </a:bodyPr>
          <a:lstStyle/>
          <a:p>
            <a:r>
              <a:rPr lang="en-US" sz="2400" b="1" dirty="0">
                <a:latin typeface="Verdana" panose="020B0604030504040204" pitchFamily="34" charset="0"/>
                <a:ea typeface="Verdana" panose="020B0604030504040204" pitchFamily="34" charset="0"/>
              </a:rPr>
              <a:t>Name</a:t>
            </a:r>
            <a:r>
              <a:rPr lang="en-US" sz="2400" dirty="0">
                <a:latin typeface="Verdana" panose="020B0604030504040204" pitchFamily="34" charset="0"/>
                <a:ea typeface="Verdana" panose="020B0604030504040204" pitchFamily="34" charset="0"/>
              </a:rPr>
              <a:t>: </a:t>
            </a:r>
            <a:r>
              <a:rPr lang="en-US" sz="2400" dirty="0" err="1">
                <a:latin typeface="Verdana" panose="020B0604030504040204" pitchFamily="34" charset="0"/>
                <a:ea typeface="Verdana" panose="020B0604030504040204" pitchFamily="34" charset="0"/>
              </a:rPr>
              <a:t>pnLine</a:t>
            </a:r>
            <a:r>
              <a:rPr lang="en-US" sz="2400" dirty="0">
                <a:latin typeface="Verdana" panose="020B0604030504040204" pitchFamily="34" charset="0"/>
                <a:ea typeface="Verdana" panose="020B0604030504040204" pitchFamily="34" charset="0"/>
              </a:rPr>
              <a:t> </a:t>
            </a:r>
          </a:p>
          <a:p>
            <a:r>
              <a:rPr lang="en-US" sz="2400" b="1" dirty="0">
                <a:latin typeface="Verdana" panose="020B0604030504040204" pitchFamily="34" charset="0"/>
                <a:ea typeface="Verdana" panose="020B0604030504040204" pitchFamily="34" charset="0"/>
              </a:rPr>
              <a:t>Width</a:t>
            </a:r>
            <a:r>
              <a:rPr lang="en-US" sz="2400" dirty="0">
                <a:latin typeface="Verdana" panose="020B0604030504040204" pitchFamily="34" charset="0"/>
                <a:ea typeface="Verdana" panose="020B0604030504040204" pitchFamily="34" charset="0"/>
              </a:rPr>
              <a:t>: 180</a:t>
            </a:r>
          </a:p>
          <a:p>
            <a:r>
              <a:rPr lang="en-US" sz="2400" b="1" dirty="0">
                <a:latin typeface="Verdana" panose="020B0604030504040204" pitchFamily="34" charset="0"/>
                <a:ea typeface="Verdana" panose="020B0604030504040204" pitchFamily="34" charset="0"/>
              </a:rPr>
              <a:t>Height</a:t>
            </a:r>
            <a:r>
              <a:rPr lang="en-US" sz="2400" dirty="0">
                <a:latin typeface="Verdana" panose="020B0604030504040204" pitchFamily="34" charset="0"/>
                <a:ea typeface="Verdana" panose="020B0604030504040204" pitchFamily="34" charset="0"/>
              </a:rPr>
              <a:t>: 1</a:t>
            </a:r>
          </a:p>
          <a:p>
            <a:r>
              <a:rPr lang="en-US" sz="2400" b="1" dirty="0">
                <a:latin typeface="Verdana" panose="020B0604030504040204" pitchFamily="34" charset="0"/>
                <a:ea typeface="Verdana" panose="020B0604030504040204" pitchFamily="34" charset="0"/>
              </a:rPr>
              <a:t>Border Color: </a:t>
            </a:r>
            <a:r>
              <a:rPr lang="en-US" sz="2400" dirty="0">
                <a:latin typeface="Verdana" panose="020B0604030504040204" pitchFamily="34" charset="0"/>
                <a:ea typeface="Verdana" panose="020B0604030504040204" pitchFamily="34" charset="0"/>
              </a:rPr>
              <a:t>#000000</a:t>
            </a:r>
          </a:p>
          <a:p>
            <a:r>
              <a:rPr lang="en-US" sz="2400" b="1" dirty="0">
                <a:latin typeface="Verdana" panose="020B0604030504040204" pitchFamily="34" charset="0"/>
                <a:ea typeface="Verdana" panose="020B0604030504040204" pitchFamily="34" charset="0"/>
              </a:rPr>
              <a:t>Border Width</a:t>
            </a:r>
            <a:r>
              <a:rPr lang="en-US" sz="2400" dirty="0">
                <a:latin typeface="Verdana" panose="020B0604030504040204" pitchFamily="34" charset="0"/>
                <a:ea typeface="Verdana" panose="020B0604030504040204" pitchFamily="34" charset="0"/>
              </a:rPr>
              <a:t>: 2</a:t>
            </a:r>
          </a:p>
        </p:txBody>
      </p:sp>
      <p:cxnSp>
        <p:nvCxnSpPr>
          <p:cNvPr id="10" name="Ευθύγραμμο βέλος σύνδεσης 9">
            <a:extLst>
              <a:ext uri="{FF2B5EF4-FFF2-40B4-BE49-F238E27FC236}">
                <a16:creationId xmlns:a16="http://schemas.microsoft.com/office/drawing/2014/main" id="{9A816BA7-133D-4504-B856-77EB1B28B77F}"/>
              </a:ext>
            </a:extLst>
          </p:cNvPr>
          <p:cNvCxnSpPr>
            <a:cxnSpLocks/>
          </p:cNvCxnSpPr>
          <p:nvPr/>
        </p:nvCxnSpPr>
        <p:spPr>
          <a:xfrm>
            <a:off x="3646025" y="4184856"/>
            <a:ext cx="3738623" cy="54919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6927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7009D0A-6F3D-4FEC-826B-1F5F13D12955}"/>
              </a:ext>
            </a:extLst>
          </p:cNvPr>
          <p:cNvSpPr>
            <a:spLocks noGrp="1"/>
          </p:cNvSpPr>
          <p:nvPr>
            <p:ph type="title"/>
          </p:nvPr>
        </p:nvSpPr>
        <p:spPr/>
        <p:txBody>
          <a:bodyPr/>
          <a:lstStyle/>
          <a:p>
            <a:r>
              <a:rPr lang="en-US" dirty="0"/>
              <a:t>Short break</a:t>
            </a:r>
            <a:endParaRPr lang="el-GR" dirty="0"/>
          </a:p>
        </p:txBody>
      </p:sp>
      <p:pic>
        <p:nvPicPr>
          <p:cNvPr id="4" name="Εικόνα 3">
            <a:extLst>
              <a:ext uri="{FF2B5EF4-FFF2-40B4-BE49-F238E27FC236}">
                <a16:creationId xmlns:a16="http://schemas.microsoft.com/office/drawing/2014/main" id="{3A629441-38E2-4159-8A2C-B651F44EB0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4889" y="1317555"/>
            <a:ext cx="5709823" cy="4222889"/>
          </a:xfrm>
          <a:prstGeom prst="rect">
            <a:avLst/>
          </a:prstGeom>
        </p:spPr>
      </p:pic>
    </p:spTree>
    <p:extLst>
      <p:ext uri="{BB962C8B-B14F-4D97-AF65-F5344CB8AC3E}">
        <p14:creationId xmlns:p14="http://schemas.microsoft.com/office/powerpoint/2010/main" val="421430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2E1251F-4EFC-4E79-AE1D-200A24780AC1}"/>
              </a:ext>
            </a:extLst>
          </p:cNvPr>
          <p:cNvSpPr>
            <a:spLocks noGrp="1"/>
          </p:cNvSpPr>
          <p:nvPr>
            <p:ph type="title"/>
          </p:nvPr>
        </p:nvSpPr>
        <p:spPr/>
        <p:txBody>
          <a:bodyPr>
            <a:normAutofit/>
          </a:bodyPr>
          <a:lstStyle/>
          <a:p>
            <a:r>
              <a:rPr lang="en-US" dirty="0"/>
              <a:t>Hoy </a:t>
            </a:r>
            <a:r>
              <a:rPr lang="en-US" dirty="0" err="1"/>
              <a:t>aprenderás</a:t>
            </a:r>
            <a:endParaRPr lang="el-GR" dirty="0"/>
          </a:p>
        </p:txBody>
      </p:sp>
      <p:graphicFrame>
        <p:nvGraphicFramePr>
          <p:cNvPr id="5" name="Θέση περιεχομένου 2">
            <a:extLst>
              <a:ext uri="{FF2B5EF4-FFF2-40B4-BE49-F238E27FC236}">
                <a16:creationId xmlns:a16="http://schemas.microsoft.com/office/drawing/2014/main" id="{5E07429F-E239-4F09-BF47-3305F51400EF}"/>
              </a:ext>
            </a:extLst>
          </p:cNvPr>
          <p:cNvGraphicFramePr>
            <a:graphicFrameLocks noGrp="1"/>
          </p:cNvGraphicFramePr>
          <p:nvPr>
            <p:ph idx="4294967295"/>
            <p:extLst>
              <p:ext uri="{D42A27DB-BD31-4B8C-83A1-F6EECF244321}">
                <p14:modId xmlns:p14="http://schemas.microsoft.com/office/powerpoint/2010/main" val="3383110062"/>
              </p:ext>
            </p:extLst>
          </p:nvPr>
        </p:nvGraphicFramePr>
        <p:xfrm>
          <a:off x="1336920" y="1140527"/>
          <a:ext cx="9518159" cy="45769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27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CC687A7-1FAB-4471-BF0D-E388B60FEB45}"/>
              </a:ext>
            </a:extLst>
          </p:cNvPr>
          <p:cNvSpPr>
            <a:spLocks noGrp="1"/>
          </p:cNvSpPr>
          <p:nvPr>
            <p:ph type="title"/>
          </p:nvPr>
        </p:nvSpPr>
        <p:spPr/>
        <p:txBody>
          <a:bodyPr/>
          <a:lstStyle/>
          <a:p>
            <a:r>
              <a:rPr lang="en-US" dirty="0"/>
              <a:t>Exercise 1</a:t>
            </a:r>
            <a:endParaRPr lang="el-GR" dirty="0"/>
          </a:p>
        </p:txBody>
      </p:sp>
      <p:pic>
        <p:nvPicPr>
          <p:cNvPr id="3" name="Εικόνα 2" descr="Εικόνα που περιέχει κείμενο&#10;&#10;Περιγραφή που δημιουργήθηκε αυτόματα">
            <a:extLst>
              <a:ext uri="{FF2B5EF4-FFF2-40B4-BE49-F238E27FC236}">
                <a16:creationId xmlns:a16="http://schemas.microsoft.com/office/drawing/2014/main" id="{3A71231C-2E6E-42FF-A27F-D531E8696C1E}"/>
              </a:ext>
            </a:extLst>
          </p:cNvPr>
          <p:cNvPicPr/>
          <p:nvPr/>
        </p:nvPicPr>
        <p:blipFill>
          <a:blip r:embed="rId2">
            <a:extLst>
              <a:ext uri="{28A0092B-C50C-407E-A947-70E740481C1C}">
                <a14:useLocalDpi xmlns:a14="http://schemas.microsoft.com/office/drawing/2010/main" val="0"/>
              </a:ext>
            </a:extLst>
          </a:blip>
          <a:stretch>
            <a:fillRect/>
          </a:stretch>
        </p:blipFill>
        <p:spPr>
          <a:xfrm>
            <a:off x="1406769" y="1465385"/>
            <a:ext cx="8768862" cy="3903784"/>
          </a:xfrm>
          <a:prstGeom prst="rect">
            <a:avLst/>
          </a:prstGeom>
        </p:spPr>
      </p:pic>
    </p:spTree>
    <p:extLst>
      <p:ext uri="{BB962C8B-B14F-4D97-AF65-F5344CB8AC3E}">
        <p14:creationId xmlns:p14="http://schemas.microsoft.com/office/powerpoint/2010/main" val="2402254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EFE1ADB-8CC4-4C8B-B8FE-D8410F137925}"/>
              </a:ext>
            </a:extLst>
          </p:cNvPr>
          <p:cNvSpPr>
            <a:spLocks noGrp="1"/>
          </p:cNvSpPr>
          <p:nvPr>
            <p:ph type="title"/>
          </p:nvPr>
        </p:nvSpPr>
        <p:spPr/>
        <p:txBody>
          <a:bodyPr/>
          <a:lstStyle/>
          <a:p>
            <a:r>
              <a:rPr lang="en-US" dirty="0"/>
              <a:t>Exercise 2</a:t>
            </a:r>
            <a:endParaRPr lang="el-GR" dirty="0"/>
          </a:p>
        </p:txBody>
      </p:sp>
      <p:pic>
        <p:nvPicPr>
          <p:cNvPr id="3" name="Εικόνα 2">
            <a:extLst>
              <a:ext uri="{FF2B5EF4-FFF2-40B4-BE49-F238E27FC236}">
                <a16:creationId xmlns:a16="http://schemas.microsoft.com/office/drawing/2014/main" id="{ED6F4491-30D4-409E-B97B-B78047555D9A}"/>
              </a:ext>
            </a:extLst>
          </p:cNvPr>
          <p:cNvPicPr/>
          <p:nvPr/>
        </p:nvPicPr>
        <p:blipFill>
          <a:blip r:embed="rId2">
            <a:extLst>
              <a:ext uri="{28A0092B-C50C-407E-A947-70E740481C1C}">
                <a14:useLocalDpi xmlns:a14="http://schemas.microsoft.com/office/drawing/2010/main" val="0"/>
              </a:ext>
            </a:extLst>
          </a:blip>
          <a:stretch>
            <a:fillRect/>
          </a:stretch>
        </p:blipFill>
        <p:spPr>
          <a:xfrm>
            <a:off x="1606061" y="1336431"/>
            <a:ext cx="8979877" cy="4771292"/>
          </a:xfrm>
          <a:prstGeom prst="rect">
            <a:avLst/>
          </a:prstGeom>
        </p:spPr>
      </p:pic>
    </p:spTree>
    <p:extLst>
      <p:ext uri="{BB962C8B-B14F-4D97-AF65-F5344CB8AC3E}">
        <p14:creationId xmlns:p14="http://schemas.microsoft.com/office/powerpoint/2010/main" val="274415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D7FBC3-4166-4DEC-BF7C-E8AA3314345D}"/>
              </a:ext>
            </a:extLst>
          </p:cNvPr>
          <p:cNvSpPr txBox="1"/>
          <p:nvPr/>
        </p:nvSpPr>
        <p:spPr>
          <a:xfrm>
            <a:off x="3252716" y="2025640"/>
            <a:ext cx="6096000" cy="923330"/>
          </a:xfrm>
          <a:prstGeom prst="rect">
            <a:avLst/>
          </a:prstGeom>
          <a:noFill/>
        </p:spPr>
        <p:txBody>
          <a:bodyPr wrap="square">
            <a:spAutoFit/>
          </a:bodyPr>
          <a:lstStyle/>
          <a:p>
            <a:pPr algn="ctr"/>
            <a:r>
              <a:rPr lang="en-US" sz="5400" dirty="0">
                <a:latin typeface="Verdana" panose="020B0604030504040204" pitchFamily="34" charset="0"/>
                <a:ea typeface="Verdana" panose="020B0604030504040204" pitchFamily="34" charset="0"/>
              </a:rPr>
              <a:t>Thank you!!!</a:t>
            </a:r>
            <a:endParaRPr lang="el-GR" sz="5400" dirty="0">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9E7374B7-1E99-4AC6-A190-27D62C3EB6ED}"/>
              </a:ext>
            </a:extLst>
          </p:cNvPr>
          <p:cNvSpPr txBox="1"/>
          <p:nvPr/>
        </p:nvSpPr>
        <p:spPr>
          <a:xfrm>
            <a:off x="260445" y="5374775"/>
            <a:ext cx="10889776" cy="338554"/>
          </a:xfrm>
          <a:prstGeom prst="rect">
            <a:avLst/>
          </a:prstGeom>
          <a:noFill/>
        </p:spPr>
        <p:txBody>
          <a:bodyPr wrap="square">
            <a:spAutoFit/>
          </a:bodyPr>
          <a:lstStyle/>
          <a:p>
            <a:r>
              <a:rPr lang="en-US" sz="1600" dirty="0"/>
              <a:t>Photo by </a:t>
            </a:r>
            <a:r>
              <a:rPr lang="en-US" sz="1600" dirty="0">
                <a:hlinkClick r:id="rId3"/>
              </a:rPr>
              <a:t>HalGatewood.com</a:t>
            </a:r>
            <a:r>
              <a:rPr lang="en-US" sz="1600" dirty="0"/>
              <a:t> on </a:t>
            </a:r>
            <a:r>
              <a:rPr lang="en-US" sz="1600" dirty="0" err="1">
                <a:hlinkClick r:id="rId4"/>
              </a:rPr>
              <a:t>Unsplash</a:t>
            </a:r>
            <a:endParaRPr lang="el-GR" sz="1600" dirty="0"/>
          </a:p>
        </p:txBody>
      </p:sp>
      <p:sp>
        <p:nvSpPr>
          <p:cNvPr id="5" name="TextBox 4">
            <a:extLst>
              <a:ext uri="{FF2B5EF4-FFF2-40B4-BE49-F238E27FC236}">
                <a16:creationId xmlns:a16="http://schemas.microsoft.com/office/drawing/2014/main" id="{63172A60-BECA-41D7-B629-04DB25205106}"/>
              </a:ext>
            </a:extLst>
          </p:cNvPr>
          <p:cNvSpPr txBox="1"/>
          <p:nvPr/>
        </p:nvSpPr>
        <p:spPr>
          <a:xfrm>
            <a:off x="260445" y="5066998"/>
            <a:ext cx="10889776" cy="338554"/>
          </a:xfrm>
          <a:prstGeom prst="rect">
            <a:avLst/>
          </a:prstGeom>
          <a:noFill/>
        </p:spPr>
        <p:txBody>
          <a:bodyPr wrap="square">
            <a:spAutoFit/>
          </a:bodyPr>
          <a:lstStyle/>
          <a:p>
            <a:r>
              <a:rPr lang="en-US" sz="1600" b="1" dirty="0"/>
              <a:t>Photos taken From:</a:t>
            </a:r>
            <a:endParaRPr lang="el-GR" sz="1600" b="1" dirty="0"/>
          </a:p>
        </p:txBody>
      </p:sp>
    </p:spTree>
    <p:extLst>
      <p:ext uri="{BB962C8B-B14F-4D97-AF65-F5344CB8AC3E}">
        <p14:creationId xmlns:p14="http://schemas.microsoft.com/office/powerpoint/2010/main" val="3510226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Εικόνα 6">
            <a:extLst>
              <a:ext uri="{FF2B5EF4-FFF2-40B4-BE49-F238E27FC236}">
                <a16:creationId xmlns:a16="http://schemas.microsoft.com/office/drawing/2014/main" id="{CD57AADD-A2D5-4DFC-9DF7-A63A3EEC2E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263" y="-555495"/>
            <a:ext cx="14173898" cy="7959509"/>
          </a:xfrm>
          <a:prstGeom prst="rect">
            <a:avLst/>
          </a:prstGeom>
        </p:spPr>
      </p:pic>
      <p:sp>
        <p:nvSpPr>
          <p:cNvPr id="9" name="Ορθογώνιο 8">
            <a:extLst>
              <a:ext uri="{FF2B5EF4-FFF2-40B4-BE49-F238E27FC236}">
                <a16:creationId xmlns:a16="http://schemas.microsoft.com/office/drawing/2014/main" id="{7234E4CE-73C2-4929-8371-A56F25FB864C}"/>
              </a:ext>
            </a:extLst>
          </p:cNvPr>
          <p:cNvSpPr/>
          <p:nvPr/>
        </p:nvSpPr>
        <p:spPr>
          <a:xfrm>
            <a:off x="0" y="1597585"/>
            <a:ext cx="12192000" cy="516176"/>
          </a:xfrm>
          <a:prstGeom prst="rect">
            <a:avLst/>
          </a:prstGeom>
          <a:solidFill>
            <a:srgbClr val="F8A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Τίτλος 1">
            <a:extLst>
              <a:ext uri="{FF2B5EF4-FFF2-40B4-BE49-F238E27FC236}">
                <a16:creationId xmlns:a16="http://schemas.microsoft.com/office/drawing/2014/main" id="{4807DF58-5947-422C-A82F-94F4B971F52A}"/>
              </a:ext>
            </a:extLst>
          </p:cNvPr>
          <p:cNvSpPr>
            <a:spLocks noGrp="1"/>
          </p:cNvSpPr>
          <p:nvPr>
            <p:ph type="title"/>
          </p:nvPr>
        </p:nvSpPr>
        <p:spPr>
          <a:xfrm>
            <a:off x="562708" y="136526"/>
            <a:ext cx="10791092" cy="866652"/>
          </a:xfrm>
        </p:spPr>
        <p:txBody>
          <a:bodyPr/>
          <a:lstStyle/>
          <a:p>
            <a:r>
              <a:rPr lang="en-US" dirty="0"/>
              <a:t>Design elements </a:t>
            </a:r>
            <a:endParaRPr lang="el-GR" dirty="0"/>
          </a:p>
        </p:txBody>
      </p:sp>
      <p:sp>
        <p:nvSpPr>
          <p:cNvPr id="10" name="Ορθογώνιο 9">
            <a:extLst>
              <a:ext uri="{FF2B5EF4-FFF2-40B4-BE49-F238E27FC236}">
                <a16:creationId xmlns:a16="http://schemas.microsoft.com/office/drawing/2014/main" id="{B37F8519-8D9A-4424-BE55-142C690FD363}"/>
              </a:ext>
            </a:extLst>
          </p:cNvPr>
          <p:cNvSpPr/>
          <p:nvPr/>
        </p:nvSpPr>
        <p:spPr>
          <a:xfrm>
            <a:off x="0" y="2253556"/>
            <a:ext cx="12192000" cy="516176"/>
          </a:xfrm>
          <a:prstGeom prst="rect">
            <a:avLst/>
          </a:prstGeom>
          <a:solidFill>
            <a:srgbClr val="F8A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 name="Ορθογώνιο 10">
            <a:extLst>
              <a:ext uri="{FF2B5EF4-FFF2-40B4-BE49-F238E27FC236}">
                <a16:creationId xmlns:a16="http://schemas.microsoft.com/office/drawing/2014/main" id="{32E6AB7B-5A4F-4478-8ED3-D6F36BBACF5C}"/>
              </a:ext>
            </a:extLst>
          </p:cNvPr>
          <p:cNvSpPr/>
          <p:nvPr/>
        </p:nvSpPr>
        <p:spPr>
          <a:xfrm>
            <a:off x="0" y="2908084"/>
            <a:ext cx="12192000" cy="516176"/>
          </a:xfrm>
          <a:prstGeom prst="rect">
            <a:avLst/>
          </a:prstGeom>
          <a:solidFill>
            <a:srgbClr val="F8A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2" name="Ορθογώνιο 11">
            <a:extLst>
              <a:ext uri="{FF2B5EF4-FFF2-40B4-BE49-F238E27FC236}">
                <a16:creationId xmlns:a16="http://schemas.microsoft.com/office/drawing/2014/main" id="{76B87C34-4A40-4300-97E0-4A7089E0DBC1}"/>
              </a:ext>
            </a:extLst>
          </p:cNvPr>
          <p:cNvSpPr/>
          <p:nvPr/>
        </p:nvSpPr>
        <p:spPr>
          <a:xfrm>
            <a:off x="0" y="3562612"/>
            <a:ext cx="12192000" cy="516176"/>
          </a:xfrm>
          <a:prstGeom prst="rect">
            <a:avLst/>
          </a:prstGeom>
          <a:solidFill>
            <a:srgbClr val="F8A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3" name="Ορθογώνιο 12">
            <a:extLst>
              <a:ext uri="{FF2B5EF4-FFF2-40B4-BE49-F238E27FC236}">
                <a16:creationId xmlns:a16="http://schemas.microsoft.com/office/drawing/2014/main" id="{75AFC291-CC63-4872-8FA8-14BD8FE89AD6}"/>
              </a:ext>
            </a:extLst>
          </p:cNvPr>
          <p:cNvSpPr/>
          <p:nvPr/>
        </p:nvSpPr>
        <p:spPr>
          <a:xfrm>
            <a:off x="0" y="4199451"/>
            <a:ext cx="12192000" cy="516176"/>
          </a:xfrm>
          <a:prstGeom prst="rect">
            <a:avLst/>
          </a:prstGeom>
          <a:solidFill>
            <a:srgbClr val="F8A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4" name="Ορθογώνιο 13">
            <a:extLst>
              <a:ext uri="{FF2B5EF4-FFF2-40B4-BE49-F238E27FC236}">
                <a16:creationId xmlns:a16="http://schemas.microsoft.com/office/drawing/2014/main" id="{C5FBB77F-7AA5-4202-B89B-9DDACCADC633}"/>
              </a:ext>
            </a:extLst>
          </p:cNvPr>
          <p:cNvSpPr/>
          <p:nvPr/>
        </p:nvSpPr>
        <p:spPr>
          <a:xfrm>
            <a:off x="0" y="4836290"/>
            <a:ext cx="12192000" cy="516176"/>
          </a:xfrm>
          <a:prstGeom prst="rect">
            <a:avLst/>
          </a:prstGeom>
          <a:solidFill>
            <a:srgbClr val="F8A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TextBox 7">
            <a:extLst>
              <a:ext uri="{FF2B5EF4-FFF2-40B4-BE49-F238E27FC236}">
                <a16:creationId xmlns:a16="http://schemas.microsoft.com/office/drawing/2014/main" id="{E1A0181E-B2F3-40C1-9D90-E681C45E5E6E}"/>
              </a:ext>
            </a:extLst>
          </p:cNvPr>
          <p:cNvSpPr txBox="1"/>
          <p:nvPr/>
        </p:nvSpPr>
        <p:spPr>
          <a:xfrm>
            <a:off x="562708" y="1501709"/>
            <a:ext cx="10059572" cy="3854581"/>
          </a:xfrm>
          <a:prstGeom prst="rect">
            <a:avLst/>
          </a:prstGeom>
          <a:noFill/>
        </p:spPr>
        <p:txBody>
          <a:bodyPr wrap="square">
            <a:spAutoFit/>
          </a:bodyPr>
          <a:lstStyle/>
          <a:p>
            <a:pPr algn="just">
              <a:lnSpc>
                <a:spcPct val="150000"/>
              </a:lnSpc>
              <a:spcAft>
                <a:spcPts val="800"/>
              </a:spcAft>
            </a:pPr>
            <a:r>
              <a:rPr lang="en-US" sz="2400" dirty="0">
                <a:effectLst/>
                <a:latin typeface="Verdana" panose="020B0604030504040204" pitchFamily="34" charset="0"/>
                <a:ea typeface="Calibri" panose="020F0502020204030204" pitchFamily="34" charset="0"/>
                <a:cs typeface="Times New Roman" panose="02020603050405020304" pitchFamily="18" charset="0"/>
              </a:rPr>
              <a:t>Keep the interface simple. </a:t>
            </a:r>
          </a:p>
          <a:p>
            <a:pPr algn="just">
              <a:lnSpc>
                <a:spcPct val="150000"/>
              </a:lnSpc>
              <a:spcAft>
                <a:spcPts val="800"/>
              </a:spcAft>
            </a:pPr>
            <a:r>
              <a:rPr lang="en-US" sz="2400" dirty="0">
                <a:effectLst/>
                <a:latin typeface="Verdana" panose="020B0604030504040204" pitchFamily="34" charset="0"/>
                <a:ea typeface="Calibri" panose="020F0502020204030204" pitchFamily="34" charset="0"/>
                <a:cs typeface="Times New Roman" panose="02020603050405020304" pitchFamily="18" charset="0"/>
              </a:rPr>
              <a:t>Create consistency and use common UI elements. </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2400" dirty="0">
                <a:effectLst/>
                <a:latin typeface="Verdana" panose="020B0604030504040204" pitchFamily="34" charset="0"/>
                <a:ea typeface="Calibri" panose="020F0502020204030204" pitchFamily="34" charset="0"/>
                <a:cs typeface="Times New Roman" panose="02020603050405020304" pitchFamily="18" charset="0"/>
              </a:rPr>
              <a:t>Strategically use color and texture. </a:t>
            </a:r>
            <a:endParaRPr lang="en-US" sz="2400" dirty="0">
              <a:latin typeface="Verdana" panose="020B060403050404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2400" dirty="0">
                <a:effectLst/>
                <a:latin typeface="Verdana" panose="020B0604030504040204" pitchFamily="34" charset="0"/>
                <a:ea typeface="Calibri" panose="020F0502020204030204" pitchFamily="34" charset="0"/>
                <a:cs typeface="Times New Roman" panose="02020603050405020304" pitchFamily="18" charset="0"/>
              </a:rPr>
              <a:t>Use typography to create hierarchy and clarity. </a:t>
            </a:r>
          </a:p>
          <a:p>
            <a:pPr algn="just">
              <a:lnSpc>
                <a:spcPct val="150000"/>
              </a:lnSpc>
              <a:spcAft>
                <a:spcPts val="800"/>
              </a:spcAft>
            </a:pPr>
            <a:r>
              <a:rPr lang="en-US" sz="2400" dirty="0">
                <a:effectLst/>
                <a:latin typeface="Verdana" panose="020B0604030504040204" pitchFamily="34" charset="0"/>
                <a:ea typeface="Calibri" panose="020F0502020204030204" pitchFamily="34" charset="0"/>
                <a:cs typeface="Times New Roman" panose="02020603050405020304" pitchFamily="18" charset="0"/>
              </a:rPr>
              <a:t>Make sure that the system communicates what’s happening. </a:t>
            </a:r>
          </a:p>
          <a:p>
            <a:pPr algn="just">
              <a:lnSpc>
                <a:spcPct val="150000"/>
              </a:lnSpc>
              <a:spcAft>
                <a:spcPts val="800"/>
              </a:spcAft>
            </a:pPr>
            <a:r>
              <a:rPr lang="en-US" sz="2400" dirty="0">
                <a:effectLst/>
                <a:latin typeface="Verdana" panose="020B0604030504040204" pitchFamily="34" charset="0"/>
                <a:ea typeface="Calibri" panose="020F0502020204030204" pitchFamily="34" charset="0"/>
                <a:cs typeface="Times New Roman" panose="02020603050405020304" pitchFamily="18" charset="0"/>
              </a:rPr>
              <a:t>Think about the defaults. </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014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3E02D27-2B54-4E56-A948-4513847CDE1E}"/>
              </a:ext>
            </a:extLst>
          </p:cNvPr>
          <p:cNvSpPr>
            <a:spLocks noGrp="1"/>
          </p:cNvSpPr>
          <p:nvPr>
            <p:ph type="title"/>
          </p:nvPr>
        </p:nvSpPr>
        <p:spPr>
          <a:xfrm>
            <a:off x="274320" y="74112"/>
            <a:ext cx="10515600" cy="866652"/>
          </a:xfrm>
        </p:spPr>
        <p:txBody>
          <a:bodyPr/>
          <a:lstStyle/>
          <a:p>
            <a:r>
              <a:rPr lang="en-US" dirty="0"/>
              <a:t>First steps with design</a:t>
            </a:r>
            <a:endParaRPr lang="el-GR" dirty="0"/>
          </a:p>
        </p:txBody>
      </p:sp>
      <p:pic>
        <p:nvPicPr>
          <p:cNvPr id="3" name="Εικόνα 2">
            <a:extLst>
              <a:ext uri="{FF2B5EF4-FFF2-40B4-BE49-F238E27FC236}">
                <a16:creationId xmlns:a16="http://schemas.microsoft.com/office/drawing/2014/main" id="{46DF3684-D20B-4026-A476-C19C98667F8E}"/>
              </a:ext>
            </a:extLst>
          </p:cNvPr>
          <p:cNvPicPr/>
          <p:nvPr/>
        </p:nvPicPr>
        <p:blipFill rotWithShape="1">
          <a:blip r:embed="rId2"/>
          <a:srcRect l="-918" t="-471" r="59673" b="52122"/>
          <a:stretch/>
        </p:blipFill>
        <p:spPr>
          <a:xfrm>
            <a:off x="7457440" y="1686878"/>
            <a:ext cx="4024646" cy="3220882"/>
          </a:xfrm>
          <a:prstGeom prst="rect">
            <a:avLst/>
          </a:prstGeom>
        </p:spPr>
      </p:pic>
      <p:sp>
        <p:nvSpPr>
          <p:cNvPr id="5" name="TextBox 4">
            <a:extLst>
              <a:ext uri="{FF2B5EF4-FFF2-40B4-BE49-F238E27FC236}">
                <a16:creationId xmlns:a16="http://schemas.microsoft.com/office/drawing/2014/main" id="{FD183400-5BB5-4D6C-A0D6-F6241314EC6C}"/>
              </a:ext>
            </a:extLst>
          </p:cNvPr>
          <p:cNvSpPr txBox="1"/>
          <p:nvPr/>
        </p:nvSpPr>
        <p:spPr>
          <a:xfrm>
            <a:off x="274320" y="1566140"/>
            <a:ext cx="7030720" cy="3341620"/>
          </a:xfrm>
          <a:prstGeom prst="rect">
            <a:avLst/>
          </a:prstGeom>
          <a:noFill/>
        </p:spPr>
        <p:txBody>
          <a:bodyPr wrap="square">
            <a:spAutoFit/>
          </a:bodyPr>
          <a:lstStyle/>
          <a:p>
            <a:pPr>
              <a:lnSpc>
                <a:spcPct val="150000"/>
              </a:lnSpc>
            </a:pPr>
            <a:r>
              <a:rPr lang="en-US" sz="2400" dirty="0">
                <a:latin typeface="Verdana" panose="020B0604030504040204" pitchFamily="34" charset="0"/>
                <a:ea typeface="Verdana" panose="020B0604030504040204" pitchFamily="34" charset="0"/>
              </a:rPr>
              <a:t>From file menu choose New and B4XPages. </a:t>
            </a:r>
          </a:p>
          <a:p>
            <a:pPr>
              <a:lnSpc>
                <a:spcPct val="150000"/>
              </a:lnSpc>
            </a:pPr>
            <a:r>
              <a:rPr lang="en-US" sz="2400" dirty="0">
                <a:latin typeface="Verdana" panose="020B0604030504040204" pitchFamily="34" charset="0"/>
                <a:ea typeface="Verdana" panose="020B0604030504040204" pitchFamily="34" charset="0"/>
              </a:rPr>
              <a:t>Choose a directory and write a name for your project. You will see the code. </a:t>
            </a:r>
          </a:p>
          <a:p>
            <a:pPr>
              <a:lnSpc>
                <a:spcPct val="150000"/>
              </a:lnSpc>
            </a:pPr>
            <a:r>
              <a:rPr lang="en-US" sz="2400" dirty="0">
                <a:latin typeface="Verdana" panose="020B0604030504040204" pitchFamily="34" charset="0"/>
                <a:ea typeface="Verdana" panose="020B0604030504040204" pitchFamily="34" charset="0"/>
              </a:rPr>
              <a:t>There are two tabs of code here, the first one called Main and the second B4XMainPage.</a:t>
            </a:r>
            <a:endParaRPr lang="el-GR" sz="2400" dirty="0">
              <a:latin typeface="Verdana" panose="020B0604030504040204" pitchFamily="34" charset="0"/>
              <a:ea typeface="Verdana" panose="020B0604030504040204" pitchFamily="34" charset="0"/>
            </a:endParaRPr>
          </a:p>
        </p:txBody>
      </p:sp>
      <p:sp>
        <p:nvSpPr>
          <p:cNvPr id="7" name="TextBox 6">
            <a:extLst>
              <a:ext uri="{FF2B5EF4-FFF2-40B4-BE49-F238E27FC236}">
                <a16:creationId xmlns:a16="http://schemas.microsoft.com/office/drawing/2014/main" id="{85605EF6-3CD3-4B34-9F9C-D09F1DEE295A}"/>
              </a:ext>
            </a:extLst>
          </p:cNvPr>
          <p:cNvSpPr txBox="1"/>
          <p:nvPr/>
        </p:nvSpPr>
        <p:spPr>
          <a:xfrm>
            <a:off x="2138680" y="5291860"/>
            <a:ext cx="7914640" cy="830997"/>
          </a:xfrm>
          <a:prstGeom prst="rect">
            <a:avLst/>
          </a:prstGeom>
          <a:noFill/>
        </p:spPr>
        <p:txBody>
          <a:bodyPr wrap="square">
            <a:spAutoFit/>
          </a:bodyPr>
          <a:lstStyle/>
          <a:p>
            <a:pPr algn="ctr"/>
            <a:r>
              <a:rPr lang="en-US" sz="2400" dirty="0">
                <a:latin typeface="Verdana" panose="020B0604030504040204" pitchFamily="34" charset="0"/>
                <a:ea typeface="Verdana" panose="020B0604030504040204" pitchFamily="34" charset="0"/>
              </a:rPr>
              <a:t>Now from the Designer menu select Open Internal Designer</a:t>
            </a:r>
            <a:endParaRPr lang="el-GR" sz="2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19178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F618DE1-8DC0-4914-9BF0-356E666B230F}"/>
              </a:ext>
            </a:extLst>
          </p:cNvPr>
          <p:cNvSpPr>
            <a:spLocks noGrp="1"/>
          </p:cNvSpPr>
          <p:nvPr>
            <p:ph type="title"/>
          </p:nvPr>
        </p:nvSpPr>
        <p:spPr/>
        <p:txBody>
          <a:bodyPr/>
          <a:lstStyle/>
          <a:p>
            <a:r>
              <a:rPr lang="en-US" dirty="0"/>
              <a:t>Visual designer </a:t>
            </a:r>
            <a:endParaRPr lang="el-GR" dirty="0"/>
          </a:p>
        </p:txBody>
      </p:sp>
      <p:grpSp>
        <p:nvGrpSpPr>
          <p:cNvPr id="4" name="Ομάδα 3">
            <a:extLst>
              <a:ext uri="{FF2B5EF4-FFF2-40B4-BE49-F238E27FC236}">
                <a16:creationId xmlns:a16="http://schemas.microsoft.com/office/drawing/2014/main" id="{1974DCE7-91D4-4D0D-8E22-F1E5622B5363}"/>
              </a:ext>
            </a:extLst>
          </p:cNvPr>
          <p:cNvGrpSpPr/>
          <p:nvPr/>
        </p:nvGrpSpPr>
        <p:grpSpPr>
          <a:xfrm>
            <a:off x="1515542" y="1277815"/>
            <a:ext cx="8578027" cy="4254290"/>
            <a:chOff x="105488" y="-14702"/>
            <a:chExt cx="5685155" cy="3051810"/>
          </a:xfrm>
        </p:grpSpPr>
        <p:pic>
          <p:nvPicPr>
            <p:cNvPr id="5" name="Εικόνα 4">
              <a:extLst>
                <a:ext uri="{FF2B5EF4-FFF2-40B4-BE49-F238E27FC236}">
                  <a16:creationId xmlns:a16="http://schemas.microsoft.com/office/drawing/2014/main" id="{5427348A-FDA8-451E-9EDC-0BFA785F6E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1538" y="504092"/>
              <a:ext cx="1729105" cy="2014220"/>
            </a:xfrm>
            <a:prstGeom prst="rect">
              <a:avLst/>
            </a:prstGeom>
          </p:spPr>
        </p:pic>
        <p:pic>
          <p:nvPicPr>
            <p:cNvPr id="6" name="Εικόνα 5">
              <a:extLst>
                <a:ext uri="{FF2B5EF4-FFF2-40B4-BE49-F238E27FC236}">
                  <a16:creationId xmlns:a16="http://schemas.microsoft.com/office/drawing/2014/main" id="{0663C502-0395-4BBE-A2A6-9F0884BA569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488" y="-14702"/>
              <a:ext cx="3956050" cy="3051810"/>
            </a:xfrm>
            <a:prstGeom prst="rect">
              <a:avLst/>
            </a:prstGeom>
          </p:spPr>
        </p:pic>
      </p:grpSp>
    </p:spTree>
    <p:extLst>
      <p:ext uri="{BB962C8B-B14F-4D97-AF65-F5344CB8AC3E}">
        <p14:creationId xmlns:p14="http://schemas.microsoft.com/office/powerpoint/2010/main" val="580179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07F6A47-6DCD-4128-A36B-BF40271BBAE0}"/>
              </a:ext>
            </a:extLst>
          </p:cNvPr>
          <p:cNvSpPr>
            <a:spLocks noGrp="1"/>
          </p:cNvSpPr>
          <p:nvPr>
            <p:ph type="title"/>
          </p:nvPr>
        </p:nvSpPr>
        <p:spPr/>
        <p:txBody>
          <a:bodyPr/>
          <a:lstStyle/>
          <a:p>
            <a:r>
              <a:rPr lang="en-US" dirty="0"/>
              <a:t>Designer’s Parts</a:t>
            </a:r>
            <a:endParaRPr lang="el-GR" dirty="0"/>
          </a:p>
        </p:txBody>
      </p:sp>
      <p:pic>
        <p:nvPicPr>
          <p:cNvPr id="3" name="Εικόνα 2" descr="Εικόνα που περιέχει κείμενο&#10;&#10;Περιγραφή που δημιουργήθηκε αυτόματα">
            <a:extLst>
              <a:ext uri="{FF2B5EF4-FFF2-40B4-BE49-F238E27FC236}">
                <a16:creationId xmlns:a16="http://schemas.microsoft.com/office/drawing/2014/main" id="{7C540741-CC8E-4569-B940-283823FB6B09}"/>
              </a:ext>
            </a:extLst>
          </p:cNvPr>
          <p:cNvPicPr/>
          <p:nvPr/>
        </p:nvPicPr>
        <p:blipFill>
          <a:blip r:embed="rId3">
            <a:extLst>
              <a:ext uri="{28A0092B-C50C-407E-A947-70E740481C1C}">
                <a14:useLocalDpi xmlns:a14="http://schemas.microsoft.com/office/drawing/2010/main" val="0"/>
              </a:ext>
            </a:extLst>
          </a:blip>
          <a:stretch>
            <a:fillRect/>
          </a:stretch>
        </p:blipFill>
        <p:spPr>
          <a:xfrm>
            <a:off x="2039658" y="1254631"/>
            <a:ext cx="7432587" cy="4923431"/>
          </a:xfrm>
          <a:prstGeom prst="rect">
            <a:avLst/>
          </a:prstGeom>
        </p:spPr>
      </p:pic>
    </p:spTree>
    <p:extLst>
      <p:ext uri="{BB962C8B-B14F-4D97-AF65-F5344CB8AC3E}">
        <p14:creationId xmlns:p14="http://schemas.microsoft.com/office/powerpoint/2010/main" val="842583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48891B3-AF37-46DE-8119-26936F5A9515}"/>
              </a:ext>
            </a:extLst>
          </p:cNvPr>
          <p:cNvSpPr>
            <a:spLocks noGrp="1"/>
          </p:cNvSpPr>
          <p:nvPr>
            <p:ph type="title"/>
          </p:nvPr>
        </p:nvSpPr>
        <p:spPr/>
        <p:txBody>
          <a:bodyPr/>
          <a:lstStyle/>
          <a:p>
            <a:r>
              <a:rPr lang="en-US" dirty="0"/>
              <a:t>The Views Tree</a:t>
            </a:r>
            <a:endParaRPr lang="el-GR" dirty="0"/>
          </a:p>
        </p:txBody>
      </p:sp>
      <p:pic>
        <p:nvPicPr>
          <p:cNvPr id="7" name="Γραφικό 252">
            <a:extLst>
              <a:ext uri="{FF2B5EF4-FFF2-40B4-BE49-F238E27FC236}">
                <a16:creationId xmlns:a16="http://schemas.microsoft.com/office/drawing/2014/main" id="{EE6332BA-BC8F-4B64-9E40-B89D0FA25115}"/>
              </a:ext>
            </a:extLst>
          </p:cNvPr>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63968" y="1647092"/>
            <a:ext cx="7584832" cy="3656428"/>
          </a:xfrm>
          <a:prstGeom prst="rect">
            <a:avLst/>
          </a:prstGeom>
        </p:spPr>
      </p:pic>
    </p:spTree>
    <p:extLst>
      <p:ext uri="{BB962C8B-B14F-4D97-AF65-F5344CB8AC3E}">
        <p14:creationId xmlns:p14="http://schemas.microsoft.com/office/powerpoint/2010/main" val="59376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B1A7C6A-6BF0-4A44-93B6-55FCB454F073}"/>
              </a:ext>
            </a:extLst>
          </p:cNvPr>
          <p:cNvSpPr>
            <a:spLocks noGrp="1"/>
          </p:cNvSpPr>
          <p:nvPr>
            <p:ph type="title"/>
          </p:nvPr>
        </p:nvSpPr>
        <p:spPr>
          <a:xfrm>
            <a:off x="518160" y="136526"/>
            <a:ext cx="10835640" cy="866652"/>
          </a:xfrm>
        </p:spPr>
        <p:txBody>
          <a:bodyPr>
            <a:normAutofit/>
          </a:bodyPr>
          <a:lstStyle/>
          <a:p>
            <a:r>
              <a:rPr lang="en-US" dirty="0"/>
              <a:t>Properties</a:t>
            </a:r>
            <a:endParaRPr lang="el-GR" dirty="0"/>
          </a:p>
        </p:txBody>
      </p:sp>
      <p:pic>
        <p:nvPicPr>
          <p:cNvPr id="3" name="Εικόνα 2">
            <a:extLst>
              <a:ext uri="{FF2B5EF4-FFF2-40B4-BE49-F238E27FC236}">
                <a16:creationId xmlns:a16="http://schemas.microsoft.com/office/drawing/2014/main" id="{B6621B96-12A1-4A03-8F00-744227C2B7C5}"/>
              </a:ext>
            </a:extLst>
          </p:cNvPr>
          <p:cNvPicPr>
            <a:picLocks noChangeAspect="1"/>
          </p:cNvPicPr>
          <p:nvPr/>
        </p:nvPicPr>
        <p:blipFill rotWithShape="1">
          <a:blip r:embed="rId3"/>
          <a:srcRect l="21700" t="4465" r="40977" b="21192"/>
          <a:stretch/>
        </p:blipFill>
        <p:spPr>
          <a:xfrm>
            <a:off x="6675120" y="92947"/>
            <a:ext cx="4404360" cy="5807948"/>
          </a:xfrm>
          <a:prstGeom prst="rect">
            <a:avLst/>
          </a:prstGeom>
        </p:spPr>
      </p:pic>
      <p:graphicFrame>
        <p:nvGraphicFramePr>
          <p:cNvPr id="4" name="Πίνακας 3">
            <a:extLst>
              <a:ext uri="{FF2B5EF4-FFF2-40B4-BE49-F238E27FC236}">
                <a16:creationId xmlns:a16="http://schemas.microsoft.com/office/drawing/2014/main" id="{4E6F4BAA-6911-442C-8AB9-464F0C9A0026}"/>
              </a:ext>
            </a:extLst>
          </p:cNvPr>
          <p:cNvGraphicFramePr>
            <a:graphicFrameLocks noGrp="1"/>
          </p:cNvGraphicFramePr>
          <p:nvPr>
            <p:extLst>
              <p:ext uri="{D42A27DB-BD31-4B8C-83A1-F6EECF244321}">
                <p14:modId xmlns:p14="http://schemas.microsoft.com/office/powerpoint/2010/main" val="1890732888"/>
              </p:ext>
            </p:extLst>
          </p:nvPr>
        </p:nvGraphicFramePr>
        <p:xfrm>
          <a:off x="518160" y="3200400"/>
          <a:ext cx="5714999" cy="2618580"/>
        </p:xfrm>
        <a:graphic>
          <a:graphicData uri="http://schemas.openxmlformats.org/drawingml/2006/table">
            <a:tbl>
              <a:tblPr firstRow="1" firstCol="1" bandRow="1">
                <a:tableStyleId>{5C22544A-7EE6-4342-B048-85BDC9FD1C3A}</a:tableStyleId>
              </a:tblPr>
              <a:tblGrid>
                <a:gridCol w="1904311">
                  <a:extLst>
                    <a:ext uri="{9D8B030D-6E8A-4147-A177-3AD203B41FA5}">
                      <a16:colId xmlns:a16="http://schemas.microsoft.com/office/drawing/2014/main" val="2098279050"/>
                    </a:ext>
                  </a:extLst>
                </a:gridCol>
                <a:gridCol w="1905344">
                  <a:extLst>
                    <a:ext uri="{9D8B030D-6E8A-4147-A177-3AD203B41FA5}">
                      <a16:colId xmlns:a16="http://schemas.microsoft.com/office/drawing/2014/main" val="170326253"/>
                    </a:ext>
                  </a:extLst>
                </a:gridCol>
                <a:gridCol w="1905344">
                  <a:extLst>
                    <a:ext uri="{9D8B030D-6E8A-4147-A177-3AD203B41FA5}">
                      <a16:colId xmlns:a16="http://schemas.microsoft.com/office/drawing/2014/main" val="68834058"/>
                    </a:ext>
                  </a:extLst>
                </a:gridCol>
              </a:tblGrid>
              <a:tr h="436430">
                <a:tc>
                  <a:txBody>
                    <a:bodyPr/>
                    <a:lstStyle/>
                    <a:p>
                      <a:pPr algn="ctr">
                        <a:lnSpc>
                          <a:spcPct val="107000"/>
                        </a:lnSpc>
                        <a:spcAft>
                          <a:spcPts val="800"/>
                        </a:spcAft>
                        <a:tabLst>
                          <a:tab pos="990600" algn="l"/>
                        </a:tabLst>
                      </a:pPr>
                      <a:r>
                        <a:rPr lang="en-US" sz="2400">
                          <a:effectLst/>
                          <a:latin typeface="Verdana" panose="020B0604030504040204" pitchFamily="34" charset="0"/>
                          <a:ea typeface="Verdana" panose="020B0604030504040204" pitchFamily="34" charset="0"/>
                        </a:rPr>
                        <a:t>Type</a:t>
                      </a:r>
                      <a:endParaRPr lang="el-GR" sz="32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990600" algn="l"/>
                        </a:tabLst>
                      </a:pPr>
                      <a:r>
                        <a:rPr lang="en-US" sz="2400">
                          <a:effectLst/>
                          <a:latin typeface="Verdana" panose="020B0604030504040204" pitchFamily="34" charset="0"/>
                          <a:ea typeface="Verdana" panose="020B0604030504040204" pitchFamily="34" charset="0"/>
                        </a:rPr>
                        <a:t>Prefix</a:t>
                      </a:r>
                      <a:endParaRPr lang="el-GR" sz="32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990600" algn="l"/>
                        </a:tabLst>
                      </a:pPr>
                      <a:r>
                        <a:rPr lang="en-US" sz="2400">
                          <a:effectLst/>
                          <a:latin typeface="Verdana" panose="020B0604030504040204" pitchFamily="34" charset="0"/>
                          <a:ea typeface="Verdana" panose="020B0604030504040204" pitchFamily="34" charset="0"/>
                        </a:rPr>
                        <a:t>Example</a:t>
                      </a:r>
                      <a:endParaRPr lang="el-GR" sz="32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0381047"/>
                  </a:ext>
                </a:extLst>
              </a:tr>
              <a:tr h="436430">
                <a:tc>
                  <a:txBody>
                    <a:bodyPr/>
                    <a:lstStyle/>
                    <a:p>
                      <a:pPr algn="ctr">
                        <a:lnSpc>
                          <a:spcPct val="107000"/>
                        </a:lnSpc>
                        <a:spcAft>
                          <a:spcPts val="800"/>
                        </a:spcAft>
                        <a:tabLst>
                          <a:tab pos="990600" algn="l"/>
                        </a:tabLst>
                      </a:pPr>
                      <a:r>
                        <a:rPr lang="en-US" sz="2400">
                          <a:effectLst/>
                          <a:latin typeface="Verdana" panose="020B0604030504040204" pitchFamily="34" charset="0"/>
                          <a:ea typeface="Verdana" panose="020B0604030504040204" pitchFamily="34" charset="0"/>
                        </a:rPr>
                        <a:t>Label</a:t>
                      </a:r>
                      <a:endParaRPr lang="el-GR" sz="32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990600" algn="l"/>
                        </a:tabLst>
                      </a:pPr>
                      <a:r>
                        <a:rPr lang="en-US" sz="2400" dirty="0" err="1">
                          <a:effectLst/>
                          <a:latin typeface="Verdana" panose="020B0604030504040204" pitchFamily="34" charset="0"/>
                          <a:ea typeface="Verdana" panose="020B0604030504040204" pitchFamily="34" charset="0"/>
                        </a:rPr>
                        <a:t>lbl</a:t>
                      </a:r>
                      <a:endParaRPr lang="el-GR" sz="32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990600" algn="l"/>
                        </a:tabLst>
                      </a:pPr>
                      <a:r>
                        <a:rPr lang="en-US" sz="2400" dirty="0" err="1">
                          <a:effectLst/>
                          <a:latin typeface="Verdana" panose="020B0604030504040204" pitchFamily="34" charset="0"/>
                          <a:ea typeface="Verdana" panose="020B0604030504040204" pitchFamily="34" charset="0"/>
                        </a:rPr>
                        <a:t>lblName</a:t>
                      </a:r>
                      <a:endParaRPr lang="el-GR" sz="32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82114151"/>
                  </a:ext>
                </a:extLst>
              </a:tr>
              <a:tr h="436430">
                <a:tc>
                  <a:txBody>
                    <a:bodyPr/>
                    <a:lstStyle/>
                    <a:p>
                      <a:pPr algn="ctr">
                        <a:lnSpc>
                          <a:spcPct val="107000"/>
                        </a:lnSpc>
                        <a:spcAft>
                          <a:spcPts val="800"/>
                        </a:spcAft>
                        <a:tabLst>
                          <a:tab pos="990600" algn="l"/>
                        </a:tabLst>
                      </a:pPr>
                      <a:r>
                        <a:rPr lang="en-US" sz="2400">
                          <a:effectLst/>
                          <a:latin typeface="Verdana" panose="020B0604030504040204" pitchFamily="34" charset="0"/>
                          <a:ea typeface="Verdana" panose="020B0604030504040204" pitchFamily="34" charset="0"/>
                        </a:rPr>
                        <a:t>Button</a:t>
                      </a:r>
                      <a:endParaRPr lang="el-GR" sz="32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990600" algn="l"/>
                        </a:tabLst>
                      </a:pPr>
                      <a:r>
                        <a:rPr lang="en-US" sz="2400">
                          <a:effectLst/>
                          <a:latin typeface="Verdana" panose="020B0604030504040204" pitchFamily="34" charset="0"/>
                          <a:ea typeface="Verdana" panose="020B0604030504040204" pitchFamily="34" charset="0"/>
                        </a:rPr>
                        <a:t>btn</a:t>
                      </a:r>
                      <a:endParaRPr lang="el-GR" sz="32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990600" algn="l"/>
                        </a:tabLst>
                      </a:pPr>
                      <a:r>
                        <a:rPr lang="en-US" sz="2400">
                          <a:effectLst/>
                          <a:latin typeface="Verdana" panose="020B0604030504040204" pitchFamily="34" charset="0"/>
                          <a:ea typeface="Verdana" panose="020B0604030504040204" pitchFamily="34" charset="0"/>
                        </a:rPr>
                        <a:t>btnSave</a:t>
                      </a:r>
                      <a:endParaRPr lang="el-GR" sz="32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28734672"/>
                  </a:ext>
                </a:extLst>
              </a:tr>
              <a:tr h="436430">
                <a:tc>
                  <a:txBody>
                    <a:bodyPr/>
                    <a:lstStyle/>
                    <a:p>
                      <a:pPr algn="ctr">
                        <a:lnSpc>
                          <a:spcPct val="107000"/>
                        </a:lnSpc>
                        <a:spcAft>
                          <a:spcPts val="800"/>
                        </a:spcAft>
                        <a:tabLst>
                          <a:tab pos="990600" algn="l"/>
                        </a:tabLst>
                      </a:pPr>
                      <a:r>
                        <a:rPr lang="en-US" sz="2400">
                          <a:effectLst/>
                          <a:latin typeface="Verdana" panose="020B0604030504040204" pitchFamily="34" charset="0"/>
                          <a:ea typeface="Verdana" panose="020B0604030504040204" pitchFamily="34" charset="0"/>
                        </a:rPr>
                        <a:t>TextField</a:t>
                      </a:r>
                      <a:endParaRPr lang="el-GR" sz="32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990600" algn="l"/>
                        </a:tabLst>
                      </a:pPr>
                      <a:r>
                        <a:rPr lang="en-US" sz="2400">
                          <a:effectLst/>
                          <a:latin typeface="Verdana" panose="020B0604030504040204" pitchFamily="34" charset="0"/>
                          <a:ea typeface="Verdana" panose="020B0604030504040204" pitchFamily="34" charset="0"/>
                        </a:rPr>
                        <a:t>txt</a:t>
                      </a:r>
                      <a:endParaRPr lang="el-GR" sz="32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990600" algn="l"/>
                        </a:tabLst>
                      </a:pPr>
                      <a:r>
                        <a:rPr lang="en-US" sz="2400">
                          <a:effectLst/>
                          <a:latin typeface="Verdana" panose="020B0604030504040204" pitchFamily="34" charset="0"/>
                          <a:ea typeface="Verdana" panose="020B0604030504040204" pitchFamily="34" charset="0"/>
                        </a:rPr>
                        <a:t>txtAge</a:t>
                      </a:r>
                      <a:endParaRPr lang="el-GR" sz="32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201614"/>
                  </a:ext>
                </a:extLst>
              </a:tr>
              <a:tr h="436430">
                <a:tc>
                  <a:txBody>
                    <a:bodyPr/>
                    <a:lstStyle/>
                    <a:p>
                      <a:pPr algn="ctr">
                        <a:lnSpc>
                          <a:spcPct val="107000"/>
                        </a:lnSpc>
                        <a:spcAft>
                          <a:spcPts val="800"/>
                        </a:spcAft>
                        <a:tabLst>
                          <a:tab pos="990600" algn="l"/>
                        </a:tabLst>
                      </a:pPr>
                      <a:r>
                        <a:rPr lang="en-US" sz="2400">
                          <a:effectLst/>
                          <a:latin typeface="Verdana" panose="020B0604030504040204" pitchFamily="34" charset="0"/>
                          <a:ea typeface="Verdana" panose="020B0604030504040204" pitchFamily="34" charset="0"/>
                        </a:rPr>
                        <a:t>Spinner </a:t>
                      </a:r>
                      <a:endParaRPr lang="el-GR" sz="32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990600" algn="l"/>
                        </a:tabLst>
                      </a:pPr>
                      <a:r>
                        <a:rPr lang="en-US" sz="2400">
                          <a:effectLst/>
                          <a:latin typeface="Verdana" panose="020B0604030504040204" pitchFamily="34" charset="0"/>
                          <a:ea typeface="Verdana" panose="020B0604030504040204" pitchFamily="34" charset="0"/>
                        </a:rPr>
                        <a:t>spn</a:t>
                      </a:r>
                      <a:endParaRPr lang="el-GR" sz="32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990600" algn="l"/>
                        </a:tabLst>
                      </a:pPr>
                      <a:r>
                        <a:rPr lang="en-US" sz="2400">
                          <a:effectLst/>
                          <a:latin typeface="Verdana" panose="020B0604030504040204" pitchFamily="34" charset="0"/>
                          <a:ea typeface="Verdana" panose="020B0604030504040204" pitchFamily="34" charset="0"/>
                        </a:rPr>
                        <a:t>spnYears</a:t>
                      </a:r>
                      <a:endParaRPr lang="el-GR" sz="32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15363589"/>
                  </a:ext>
                </a:extLst>
              </a:tr>
              <a:tr h="436430">
                <a:tc>
                  <a:txBody>
                    <a:bodyPr/>
                    <a:lstStyle/>
                    <a:p>
                      <a:pPr algn="ctr">
                        <a:lnSpc>
                          <a:spcPct val="107000"/>
                        </a:lnSpc>
                        <a:spcAft>
                          <a:spcPts val="800"/>
                        </a:spcAft>
                        <a:tabLst>
                          <a:tab pos="990600" algn="l"/>
                        </a:tabLst>
                      </a:pPr>
                      <a:r>
                        <a:rPr lang="en-US" sz="2400" dirty="0">
                          <a:effectLst/>
                          <a:latin typeface="Verdana" panose="020B0604030504040204" pitchFamily="34" charset="0"/>
                          <a:ea typeface="Verdana" panose="020B0604030504040204" pitchFamily="34" charset="0"/>
                        </a:rPr>
                        <a:t>Pane</a:t>
                      </a:r>
                      <a:endParaRPr lang="el-GR" sz="32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990600" algn="l"/>
                        </a:tabLst>
                      </a:pPr>
                      <a:r>
                        <a:rPr lang="en-US" sz="2400">
                          <a:effectLst/>
                          <a:latin typeface="Verdana" panose="020B0604030504040204" pitchFamily="34" charset="0"/>
                          <a:ea typeface="Verdana" panose="020B0604030504040204" pitchFamily="34" charset="0"/>
                        </a:rPr>
                        <a:t>pn</a:t>
                      </a:r>
                      <a:endParaRPr lang="el-GR" sz="32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990600" algn="l"/>
                        </a:tabLst>
                      </a:pPr>
                      <a:r>
                        <a:rPr lang="en-US" sz="2400" dirty="0">
                          <a:effectLst/>
                          <a:latin typeface="Verdana" panose="020B0604030504040204" pitchFamily="34" charset="0"/>
                          <a:ea typeface="Verdana" panose="020B0604030504040204" pitchFamily="34" charset="0"/>
                        </a:rPr>
                        <a:t>pnLine1</a:t>
                      </a:r>
                      <a:endParaRPr lang="el-GR" sz="32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76682224"/>
                  </a:ext>
                </a:extLst>
              </a:tr>
            </a:tbl>
          </a:graphicData>
        </a:graphic>
      </p:graphicFrame>
    </p:spTree>
    <p:extLst>
      <p:ext uri="{BB962C8B-B14F-4D97-AF65-F5344CB8AC3E}">
        <p14:creationId xmlns:p14="http://schemas.microsoft.com/office/powerpoint/2010/main" val="2518649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C603A0A-7D27-4B3A-BF0C-7CF21C608A56}"/>
              </a:ext>
            </a:extLst>
          </p:cNvPr>
          <p:cNvSpPr>
            <a:spLocks noGrp="1"/>
          </p:cNvSpPr>
          <p:nvPr>
            <p:ph type="title"/>
          </p:nvPr>
        </p:nvSpPr>
        <p:spPr/>
        <p:txBody>
          <a:bodyPr>
            <a:normAutofit/>
          </a:bodyPr>
          <a:lstStyle/>
          <a:p>
            <a:r>
              <a:rPr lang="en-US" dirty="0"/>
              <a:t>Abstract Designer</a:t>
            </a:r>
            <a:endParaRPr lang="el-GR" dirty="0"/>
          </a:p>
        </p:txBody>
      </p:sp>
      <p:sp>
        <p:nvSpPr>
          <p:cNvPr id="4" name="TextBox 3">
            <a:extLst>
              <a:ext uri="{FF2B5EF4-FFF2-40B4-BE49-F238E27FC236}">
                <a16:creationId xmlns:a16="http://schemas.microsoft.com/office/drawing/2014/main" id="{87CF4FFE-1EEF-4456-81C0-C934BC95D106}"/>
              </a:ext>
            </a:extLst>
          </p:cNvPr>
          <p:cNvSpPr txBox="1"/>
          <p:nvPr/>
        </p:nvSpPr>
        <p:spPr>
          <a:xfrm>
            <a:off x="697523" y="2843441"/>
            <a:ext cx="4968240" cy="1242904"/>
          </a:xfrm>
          <a:prstGeom prst="rect">
            <a:avLst/>
          </a:prstGeom>
          <a:noFill/>
        </p:spPr>
        <p:txBody>
          <a:bodyPr wrap="square">
            <a:spAutoFit/>
          </a:bodyPr>
          <a:lstStyle/>
          <a:p>
            <a:pPr algn="just">
              <a:lnSpc>
                <a:spcPct val="107000"/>
              </a:lnSpc>
              <a:spcAft>
                <a:spcPts val="800"/>
              </a:spcAft>
            </a:pPr>
            <a:r>
              <a:rPr lang="en-US" sz="2400" dirty="0">
                <a:effectLst/>
                <a:latin typeface="Verdana" panose="020B0604030504040204" pitchFamily="34" charset="0"/>
                <a:ea typeface="Calibri" panose="020F0502020204030204" pitchFamily="34" charset="0"/>
                <a:cs typeface="Times New Roman" panose="02020603050405020304" pitchFamily="18" charset="0"/>
              </a:rPr>
              <a:t>The Abstract Designer allows to select position and resize Views. </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p:txBody>
      </p:sp>
      <p:pic>
        <p:nvPicPr>
          <p:cNvPr id="5" name="Εικόνα 4" descr="Εικόνα που περιέχει κείμενο&#10;&#10;Περιγραφή που δημιουργήθηκε αυτόματα">
            <a:extLst>
              <a:ext uri="{FF2B5EF4-FFF2-40B4-BE49-F238E27FC236}">
                <a16:creationId xmlns:a16="http://schemas.microsoft.com/office/drawing/2014/main" id="{7052C43D-737E-480E-B691-668AC0463BE5}"/>
              </a:ext>
            </a:extLst>
          </p:cNvPr>
          <p:cNvPicPr/>
          <p:nvPr/>
        </p:nvPicPr>
        <p:blipFill rotWithShape="1">
          <a:blip r:embed="rId3">
            <a:extLst>
              <a:ext uri="{28A0092B-C50C-407E-A947-70E740481C1C}">
                <a14:useLocalDpi xmlns:a14="http://schemas.microsoft.com/office/drawing/2010/main" val="0"/>
              </a:ext>
            </a:extLst>
          </a:blip>
          <a:srcRect l="56783"/>
          <a:stretch/>
        </p:blipFill>
        <p:spPr>
          <a:xfrm>
            <a:off x="7280031" y="1003178"/>
            <a:ext cx="3212122" cy="4923431"/>
          </a:xfrm>
          <a:prstGeom prst="rect">
            <a:avLst/>
          </a:prstGeom>
        </p:spPr>
      </p:pic>
    </p:spTree>
    <p:extLst>
      <p:ext uri="{BB962C8B-B14F-4D97-AF65-F5344CB8AC3E}">
        <p14:creationId xmlns:p14="http://schemas.microsoft.com/office/powerpoint/2010/main" val="2882430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889</TotalTime>
  <Words>1463</Words>
  <Application>Microsoft Office PowerPoint</Application>
  <PresentationFormat>Panorámica</PresentationFormat>
  <Paragraphs>172</Paragraphs>
  <Slides>22</Slides>
  <Notes>14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22</vt:i4>
      </vt:variant>
    </vt:vector>
  </HeadingPairs>
  <TitlesOfParts>
    <vt:vector size="28" baseType="lpstr">
      <vt:lpstr>Arial</vt:lpstr>
      <vt:lpstr>Calibri</vt:lpstr>
      <vt:lpstr>Courier New</vt:lpstr>
      <vt:lpstr>Symbol</vt:lpstr>
      <vt:lpstr>Verdana</vt:lpstr>
      <vt:lpstr>Θέμα του Office</vt:lpstr>
      <vt:lpstr>Programando con B4X</vt:lpstr>
      <vt:lpstr>Hoy aprenderás</vt:lpstr>
      <vt:lpstr>Design elements </vt:lpstr>
      <vt:lpstr>First steps with design</vt:lpstr>
      <vt:lpstr>Visual designer </vt:lpstr>
      <vt:lpstr>Designer’s Parts</vt:lpstr>
      <vt:lpstr>The Views Tree</vt:lpstr>
      <vt:lpstr>Properties</vt:lpstr>
      <vt:lpstr>Abstract Designer</vt:lpstr>
      <vt:lpstr>Example</vt:lpstr>
      <vt:lpstr>Example - Decide on the size of the app screen.</vt:lpstr>
      <vt:lpstr>Example - Set an appropriate variant.</vt:lpstr>
      <vt:lpstr>Example - Design a wireframe. </vt:lpstr>
      <vt:lpstr>Create the views - Labels</vt:lpstr>
      <vt:lpstr>Inserting a Text Field.</vt:lpstr>
      <vt:lpstr>Buttons</vt:lpstr>
      <vt:lpstr>Save – Save – Save </vt:lpstr>
      <vt:lpstr>Inserting a Pane</vt:lpstr>
      <vt:lpstr>Short break</vt:lpstr>
      <vt:lpstr>Exercise 1</vt:lpstr>
      <vt:lpstr>Exercise 2</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ΜΠΑΚΟΥΡΟΥ ΧΡΥΣΑΝΘΗ</dc:creator>
  <cp:lastModifiedBy>José M. López</cp:lastModifiedBy>
  <cp:revision>208</cp:revision>
  <dcterms:created xsi:type="dcterms:W3CDTF">2021-01-19T13:00:32Z</dcterms:created>
  <dcterms:modified xsi:type="dcterms:W3CDTF">2021-03-08T19:14:05Z</dcterms:modified>
</cp:coreProperties>
</file>