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4" r:id="rId4"/>
    <p:sldId id="276" r:id="rId5"/>
    <p:sldId id="273" r:id="rId6"/>
    <p:sldId id="275" r:id="rId7"/>
    <p:sldId id="277" r:id="rId8"/>
    <p:sldId id="278" r:id="rId9"/>
    <p:sldId id="279" r:id="rId10"/>
    <p:sldId id="280" r:id="rId11"/>
    <p:sldId id="262" r:id="rId1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acher1" initials="t" lastIdx="2" clrIdx="0">
    <p:extLst>
      <p:ext uri="{19B8F6BF-5375-455C-9EA6-DF929625EA0E}">
        <p15:presenceInfo xmlns:p15="http://schemas.microsoft.com/office/powerpoint/2012/main" userId="teach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900"/>
    <a:srgbClr val="F8A82E"/>
    <a:srgbClr val="ED7D31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Μεσαίο στυλ 2 - Έμφαση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Μεσαίο στυλ 2 - Έμφαση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Στυλ με θέμα 1 - Έμφαση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76005" autoAdjust="0"/>
  </p:normalViewPr>
  <p:slideViewPr>
    <p:cSldViewPr snapToGrid="0">
      <p:cViewPr varScale="1">
        <p:scale>
          <a:sx n="87" d="100"/>
          <a:sy n="87" d="100"/>
        </p:scale>
        <p:origin x="92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5FC8E3-511B-49FC-BE7A-222E345CC1A8}">
      <dgm:prSet/>
      <dgm:spPr/>
      <dgm:t>
        <a:bodyPr/>
        <a:lstStyle/>
        <a:p>
          <a:r>
            <a:rPr lang="es-ES" dirty="0"/>
            <a:t>¿Qué es un Mapa?</a:t>
          </a:r>
          <a:endParaRPr lang="el-GR" dirty="0"/>
        </a:p>
      </dgm:t>
    </dgm:pt>
    <dgm:pt modelId="{ED6049B6-F2A8-4BD2-A8EF-FC1B7D6C9BCB}" type="parTrans" cxnId="{CEC063C3-80AF-4A60-80C4-AA7997F47D13}">
      <dgm:prSet/>
      <dgm:spPr/>
      <dgm:t>
        <a:bodyPr/>
        <a:lstStyle/>
        <a:p>
          <a:endParaRPr lang="el-GR"/>
        </a:p>
      </dgm:t>
    </dgm:pt>
    <dgm:pt modelId="{30477B69-2F94-4910-B445-245EB5E581C2}" type="sibTrans" cxnId="{CEC063C3-80AF-4A60-80C4-AA7997F47D13}">
      <dgm:prSet/>
      <dgm:spPr/>
      <dgm:t>
        <a:bodyPr/>
        <a:lstStyle/>
        <a:p>
          <a:endParaRPr lang="el-GR"/>
        </a:p>
      </dgm:t>
    </dgm:pt>
    <dgm:pt modelId="{E709A485-693E-4A87-BC50-FDDF0A5328C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dirty="0"/>
            <a:t>Operaciones básicas con mapas</a:t>
          </a:r>
          <a:endParaRPr lang="el-GR" dirty="0"/>
        </a:p>
      </dgm:t>
    </dgm:pt>
    <dgm:pt modelId="{DAD7B966-B856-436D-AB79-D2DBE872F2B3}" type="parTrans" cxnId="{0B722BDA-7059-45B3-BB62-CC72A36FAF2F}">
      <dgm:prSet/>
      <dgm:spPr/>
      <dgm:t>
        <a:bodyPr/>
        <a:lstStyle/>
        <a:p>
          <a:endParaRPr lang="el-GR"/>
        </a:p>
      </dgm:t>
    </dgm:pt>
    <dgm:pt modelId="{B70ED679-585F-4E43-B1C6-FECEFAE67F2D}" type="sibTrans" cxnId="{0B722BDA-7059-45B3-BB62-CC72A36FAF2F}">
      <dgm:prSet/>
      <dgm:spPr/>
      <dgm:t>
        <a:bodyPr/>
        <a:lstStyle/>
        <a:p>
          <a:endParaRPr lang="el-GR"/>
        </a:p>
      </dgm:t>
    </dgm:pt>
    <dgm:pt modelId="{74BB26CF-539B-47C7-8018-67B35144075C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 err="1"/>
            <a:t>Sentencia</a:t>
          </a:r>
          <a:br>
            <a:rPr lang="en-US" dirty="0"/>
          </a:br>
          <a:r>
            <a:rPr lang="en-US" dirty="0"/>
            <a:t>For Each </a:t>
          </a:r>
          <a:endParaRPr lang="el-GR" dirty="0"/>
        </a:p>
      </dgm:t>
    </dgm:pt>
    <dgm:pt modelId="{ADAE0410-BF01-4EF2-832F-8879F588C4BF}" type="parTrans" cxnId="{38D098E5-136F-4323-BE28-F6EC34A297E8}">
      <dgm:prSet/>
      <dgm:spPr/>
      <dgm:t>
        <a:bodyPr/>
        <a:lstStyle/>
        <a:p>
          <a:endParaRPr lang="el-GR"/>
        </a:p>
      </dgm:t>
    </dgm:pt>
    <dgm:pt modelId="{E81AC8C6-531D-4763-AE6B-FE3463173252}" type="sibTrans" cxnId="{38D098E5-136F-4323-BE28-F6EC34A297E8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364C55E3-DD9E-4BF9-BEEA-BB801630D954}" type="pres">
      <dgm:prSet presAssocID="{C95FC8E3-511B-49FC-BE7A-222E345CC1A8}" presName="node" presStyleLbl="node1" presStyleIdx="0" presStyleCnt="3">
        <dgm:presLayoutVars>
          <dgm:bulletEnabled val="1"/>
        </dgm:presLayoutVars>
      </dgm:prSet>
      <dgm:spPr/>
    </dgm:pt>
    <dgm:pt modelId="{C0625738-4AF0-45AC-A424-543BE0921C4F}" type="pres">
      <dgm:prSet presAssocID="{30477B69-2F94-4910-B445-245EB5E581C2}" presName="sibTrans" presStyleCnt="0"/>
      <dgm:spPr/>
    </dgm:pt>
    <dgm:pt modelId="{A081A93B-938D-4823-9A22-0348571CD4AF}" type="pres">
      <dgm:prSet presAssocID="{E709A485-693E-4A87-BC50-FDDF0A5328CD}" presName="node" presStyleLbl="node1" presStyleIdx="1" presStyleCnt="3">
        <dgm:presLayoutVars>
          <dgm:bulletEnabled val="1"/>
        </dgm:presLayoutVars>
      </dgm:prSet>
      <dgm:spPr/>
    </dgm:pt>
    <dgm:pt modelId="{929C1A14-7566-467B-8496-C3F8467ED64A}" type="pres">
      <dgm:prSet presAssocID="{B70ED679-585F-4E43-B1C6-FECEFAE67F2D}" presName="sibTrans" presStyleCnt="0"/>
      <dgm:spPr/>
    </dgm:pt>
    <dgm:pt modelId="{3B283CFD-FCFD-4B9B-99AA-A9DFD9F6ECF9}" type="pres">
      <dgm:prSet presAssocID="{74BB26CF-539B-47C7-8018-67B35144075C}" presName="node" presStyleLbl="node1" presStyleIdx="2" presStyleCnt="3">
        <dgm:presLayoutVars>
          <dgm:bulletEnabled val="1"/>
        </dgm:presLayoutVars>
      </dgm:prSet>
      <dgm:spPr/>
    </dgm:pt>
  </dgm:ptLst>
  <dgm:cxnLst>
    <dgm:cxn modelId="{0088C625-76A7-43CC-97B1-65CCF3820E7D}" type="presOf" srcId="{C95FC8E3-511B-49FC-BE7A-222E345CC1A8}" destId="{364C55E3-DD9E-4BF9-BEEA-BB801630D954}" srcOrd="0" destOrd="0" presId="urn:microsoft.com/office/officeart/2005/8/layout/default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E80DB34C-FE8D-4E53-BF4A-F2C8EE37FCE1}" type="presOf" srcId="{E709A485-693E-4A87-BC50-FDDF0A5328CD}" destId="{A081A93B-938D-4823-9A22-0348571CD4AF}" srcOrd="0" destOrd="0" presId="urn:microsoft.com/office/officeart/2005/8/layout/default"/>
    <dgm:cxn modelId="{CEC063C3-80AF-4A60-80C4-AA7997F47D13}" srcId="{0C401041-E03C-4661-9607-908B0A03F6F5}" destId="{C95FC8E3-511B-49FC-BE7A-222E345CC1A8}" srcOrd="0" destOrd="0" parTransId="{ED6049B6-F2A8-4BD2-A8EF-FC1B7D6C9BCB}" sibTransId="{30477B69-2F94-4910-B445-245EB5E581C2}"/>
    <dgm:cxn modelId="{91A5BFCD-7336-4477-A020-AEF58795D256}" type="presOf" srcId="{74BB26CF-539B-47C7-8018-67B35144075C}" destId="{3B283CFD-FCFD-4B9B-99AA-A9DFD9F6ECF9}" srcOrd="0" destOrd="0" presId="urn:microsoft.com/office/officeart/2005/8/layout/default"/>
    <dgm:cxn modelId="{0B722BDA-7059-45B3-BB62-CC72A36FAF2F}" srcId="{0C401041-E03C-4661-9607-908B0A03F6F5}" destId="{E709A485-693E-4A87-BC50-FDDF0A5328CD}" srcOrd="1" destOrd="0" parTransId="{DAD7B966-B856-436D-AB79-D2DBE872F2B3}" sibTransId="{B70ED679-585F-4E43-B1C6-FECEFAE67F2D}"/>
    <dgm:cxn modelId="{38D098E5-136F-4323-BE28-F6EC34A297E8}" srcId="{0C401041-E03C-4661-9607-908B0A03F6F5}" destId="{74BB26CF-539B-47C7-8018-67B35144075C}" srcOrd="2" destOrd="0" parTransId="{ADAE0410-BF01-4EF2-832F-8879F588C4BF}" sibTransId="{E81AC8C6-531D-4763-AE6B-FE3463173252}"/>
    <dgm:cxn modelId="{1D567298-238E-4FA6-B609-5E6FFD982FE8}" type="presParOf" srcId="{19028724-D1E1-4614-8076-49D4BC137DEF}" destId="{364C55E3-DD9E-4BF9-BEEA-BB801630D954}" srcOrd="0" destOrd="0" presId="urn:microsoft.com/office/officeart/2005/8/layout/default"/>
    <dgm:cxn modelId="{87F0D0AE-EAF1-416E-8698-2D48265D7803}" type="presParOf" srcId="{19028724-D1E1-4614-8076-49D4BC137DEF}" destId="{C0625738-4AF0-45AC-A424-543BE0921C4F}" srcOrd="1" destOrd="0" presId="urn:microsoft.com/office/officeart/2005/8/layout/default"/>
    <dgm:cxn modelId="{917AC869-932C-4047-932E-4BE60EBE6E84}" type="presParOf" srcId="{19028724-D1E1-4614-8076-49D4BC137DEF}" destId="{A081A93B-938D-4823-9A22-0348571CD4AF}" srcOrd="2" destOrd="0" presId="urn:microsoft.com/office/officeart/2005/8/layout/default"/>
    <dgm:cxn modelId="{8E20BE06-1E5B-4D45-818C-0805C5789599}" type="presParOf" srcId="{19028724-D1E1-4614-8076-49D4BC137DEF}" destId="{929C1A14-7566-467B-8496-C3F8467ED64A}" srcOrd="3" destOrd="0" presId="urn:microsoft.com/office/officeart/2005/8/layout/default"/>
    <dgm:cxn modelId="{3C1D578C-7308-4C7C-8873-F049D442E340}" type="presParOf" srcId="{19028724-D1E1-4614-8076-49D4BC137DEF}" destId="{3B283CFD-FCFD-4B9B-99AA-A9DFD9F6ECF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C55E3-DD9E-4BF9-BEEA-BB801630D954}">
      <dsp:nvSpPr>
        <dsp:cNvPr id="0" name=""/>
        <dsp:cNvSpPr/>
      </dsp:nvSpPr>
      <dsp:spPr>
        <a:xfrm>
          <a:off x="1064983" y="1651"/>
          <a:ext cx="3518186" cy="2110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 dirty="0"/>
            <a:t>¿Qué es un Mapa?</a:t>
          </a:r>
          <a:endParaRPr lang="el-GR" sz="4200" kern="1200" dirty="0"/>
        </a:p>
      </dsp:txBody>
      <dsp:txXfrm>
        <a:off x="1064983" y="1651"/>
        <a:ext cx="3518186" cy="2110912"/>
      </dsp:txXfrm>
    </dsp:sp>
    <dsp:sp modelId="{A081A93B-938D-4823-9A22-0348571CD4AF}">
      <dsp:nvSpPr>
        <dsp:cNvPr id="0" name=""/>
        <dsp:cNvSpPr/>
      </dsp:nvSpPr>
      <dsp:spPr>
        <a:xfrm>
          <a:off x="4934988" y="1651"/>
          <a:ext cx="3518186" cy="211091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4200" kern="1200" dirty="0"/>
            <a:t>Operaciones básicas con mapas</a:t>
          </a:r>
          <a:endParaRPr lang="el-GR" sz="4200" kern="1200" dirty="0"/>
        </a:p>
      </dsp:txBody>
      <dsp:txXfrm>
        <a:off x="4934988" y="1651"/>
        <a:ext cx="3518186" cy="2110912"/>
      </dsp:txXfrm>
    </dsp:sp>
    <dsp:sp modelId="{3B283CFD-FCFD-4B9B-99AA-A9DFD9F6ECF9}">
      <dsp:nvSpPr>
        <dsp:cNvPr id="0" name=""/>
        <dsp:cNvSpPr/>
      </dsp:nvSpPr>
      <dsp:spPr>
        <a:xfrm>
          <a:off x="2999986" y="2464381"/>
          <a:ext cx="3518186" cy="211091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4200" kern="1200" dirty="0" err="1"/>
            <a:t>Sentencia</a:t>
          </a:r>
          <a:br>
            <a:rPr lang="en-US" sz="4200" kern="1200" dirty="0"/>
          </a:br>
          <a:r>
            <a:rPr lang="en-US" sz="4200" kern="1200" dirty="0"/>
            <a:t>For Each </a:t>
          </a:r>
          <a:endParaRPr lang="el-GR" sz="4200" kern="1200" dirty="0"/>
        </a:p>
      </dsp:txBody>
      <dsp:txXfrm>
        <a:off x="2999986" y="2464381"/>
        <a:ext cx="3518186" cy="2110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7/5/2021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 mapa es una colección que contiene pares clave-valor. Por ejemplo, las palabras de un diccionario o bien los registros de llamadas </a:t>
            </a:r>
            <a:r>
              <a:rPr lang="es-ES" dirty="0" err="1"/>
              <a:t>telefóni</a:t>
            </a:r>
            <a:r>
              <a:rPr lang="es-ES" dirty="0"/>
              <a:t>-cas. Algunas veces se les llama directamente diccionarios.</a:t>
            </a:r>
          </a:p>
          <a:p>
            <a:endParaRPr lang="en-US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clave de un par es única. Eso significa que si añades un par clave-valor (entrada) y la colección ya contiene una entrada con la misma clave, la entrada anterior será sobrescrita por el nuevo valor.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valor puede ser cualquier tipo desde un tipo simple (entero, cadena, etc.) a un objeto.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950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mapa se declara en B4X de la siguiente forma: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s-ES_tradnl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InglesGriego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As </a:t>
            </a:r>
            <a:r>
              <a:rPr lang="es-ES_tradnl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Map</a:t>
            </a:r>
            <a:endParaRPr lang="es-E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InglesGriego</a:t>
            </a: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.Initialize</a:t>
            </a:r>
            <a:endParaRPr lang="es-E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 </a:t>
            </a:r>
            <a:endParaRPr lang="es-E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s-ES_tradnl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As  </a:t>
            </a:r>
            <a:r>
              <a:rPr lang="es-ES_tradnl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Map</a:t>
            </a:r>
            <a:endParaRPr lang="es-E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</a:t>
            </a: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.Initialize</a:t>
            </a:r>
            <a:endParaRPr lang="es-E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Donde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InglesGriego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el nombre del primer mapa creado y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InglesEspañol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el nombre del segundo. Los mapas deben ser inicializados antes de usarse.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631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Donde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InglesGriego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el nombre del primer mapa creado y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InglesEspañol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el nombre del segundo. Los mapas deben ser inicializados antes de usarse.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método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añade pares clave-valor al mapa. </a:t>
            </a:r>
            <a:endParaRPr lang="el-GR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848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guarda el valor asociado a la clave “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tomado del mapa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InglesGriego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variable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PalabraGR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Después, se guarda el valor que corresponde a la clave “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del mapa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InglesEspañol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variable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PalabraESP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ES_tradnl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clave no existe en el mapa, se devuelve el valor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PalabraESP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InglesEspañol.Get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</a:t>
            </a: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Keyboard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</a:t>
            </a:r>
            <a:endParaRPr lang="es-E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Log(</a:t>
            </a: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PalabraESP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 ‘ Muestra </a:t>
            </a: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null</a:t>
            </a:r>
            <a:endParaRPr lang="es-E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61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pueden usar índices como en las listas para acceder a la clave o al valor.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&lt;nombre mapa&gt;.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GetKeyAt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(Índice As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Clave = </a:t>
            </a: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GetKeyAt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(2)</a:t>
            </a:r>
            <a:endParaRPr lang="es-E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Log(Clave) ‘ Muestra “</a:t>
            </a: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Printer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”</a:t>
            </a:r>
            <a:endParaRPr lang="es-E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&lt;nombre mapa&gt;.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GetValueAt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(Índice As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Valor = </a:t>
            </a: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InglesEspañol.GetValueAt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(2)</a:t>
            </a:r>
            <a:endParaRPr lang="es-E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Log(Valor) 	‘ Muestra “Impresora”</a:t>
            </a:r>
            <a:endParaRPr lang="es-E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Además, los métodos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GetKeyAt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GetValueAt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pueden usarse en una sentencia de repetición para obtener todos los valores de un mapa: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s-ES_tradnl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For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i = 0 </a:t>
            </a:r>
            <a:r>
              <a:rPr lang="es-ES_tradnl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To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InglesGriego.Size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- 1</a:t>
            </a:r>
            <a:endParaRPr lang="es-E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InglesGriego.GetValueAt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(i)) </a:t>
            </a:r>
            <a:endParaRPr lang="es-E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s-ES_tradnl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Next</a:t>
            </a:r>
            <a:endParaRPr lang="es-E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iteración anterior muestra todos los valores del mapa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InglesGriego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8427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 una sentencia de iteración que no se ha comentado antes: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Esta sentencia itera a lo largo de los ítems de una lista de valores como los de un mapa, por ejemplo.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bucle anterior define una variable (“palabra”) que almacenará el ítem asociado a la cada iteración. No es necesario crear un contador o determinar el avance en el bucle, ya que la propia sentencia va recorriendo uno a uno los ítems de la lista hasta que la recorre por completo.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884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queremos buscar una clave concreta, podemos recorrer el mapa hasta encontrarla o no, pero es más fácil y más rápido usar el método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ContainsKey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8712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método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elimina una clave (y, por supuesto, su valor asociado en el Mapa)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&lt;nombre mapa&gt;.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(Clave As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InglesGriego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Remove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</a:t>
            </a: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Memory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</a:t>
            </a: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endParaRPr lang="es-E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borrar todos los ítems de un mapa usamos el método 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s-ES_tradnl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InglesGriego</a:t>
            </a:r>
            <a:r>
              <a:rPr lang="es-ES_tradn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Clear</a:t>
            </a:r>
            <a:endParaRPr lang="es-E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831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pliroforikos@gmail.com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Profesor</a:t>
            </a:r>
            <a:r>
              <a:rPr lang="en-US" dirty="0"/>
              <a:t>: </a:t>
            </a:r>
          </a:p>
          <a:p>
            <a:pPr algn="r"/>
            <a:r>
              <a:rPr lang="en-US" dirty="0" err="1"/>
              <a:t>Fecha</a:t>
            </a:r>
            <a:r>
              <a:rPr lang="en-US" dirty="0"/>
              <a:t>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hlinkClick r:id="rId6"/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  <p:pic>
        <p:nvPicPr>
          <p:cNvPr id="10" name="Εικόνα 9">
            <a:hlinkClick r:id="rId8"/>
            <a:extLst>
              <a:ext uri="{FF2B5EF4-FFF2-40B4-BE49-F238E27FC236}">
                <a16:creationId xmlns:a16="http://schemas.microsoft.com/office/drawing/2014/main" id="{7C9FC214-8FCD-48B5-87C0-B786C9E22A51}"/>
              </a:ext>
            </a:extLst>
          </p:cNvPr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1" y="6276513"/>
            <a:ext cx="1368071" cy="4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7/5/2021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7/5/2021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7/5/2021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136526"/>
            <a:ext cx="10980938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7/5/2021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7/5/2021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7/5/2021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7/5/2021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7/5/2021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nsplash.com/photos/ScWl_m8uph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eb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Programando con B4X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s-E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Tema </a:t>
            </a:r>
            <a:r>
              <a:rPr lang="es-E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s-E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s-E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Mapas</a:t>
            </a:r>
            <a:endParaRPr lang="es-E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March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D3BAEB7-D2AB-4027-92C7-F7145AA4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Borrar una Clave y vaciar un Mapa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05CCB-5982-4C26-8D79-FE4D4F06D67B}"/>
              </a:ext>
            </a:extLst>
          </p:cNvPr>
          <p:cNvSpPr txBox="1"/>
          <p:nvPr/>
        </p:nvSpPr>
        <p:spPr>
          <a:xfrm>
            <a:off x="654216" y="3138715"/>
            <a:ext cx="8771138" cy="138499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InglesGriego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Remove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</a:t>
            </a: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Memory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endParaRPr lang="en-US" sz="2800" dirty="0"/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InglesGriego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Clear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55AF2-22D7-4622-BE06-61F6C5C3877A}"/>
              </a:ext>
            </a:extLst>
          </p:cNvPr>
          <p:cNvSpPr txBox="1"/>
          <p:nvPr/>
        </p:nvSpPr>
        <p:spPr>
          <a:xfrm>
            <a:off x="654215" y="1505281"/>
            <a:ext cx="10980937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&lt;nombre mapa&gt;. </a:t>
            </a:r>
            <a:r>
              <a:rPr lang="es-ES_tradnl" sz="2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es-ES_tradnl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(Clave As </a:t>
            </a:r>
            <a:r>
              <a:rPr lang="es-ES_tradnl" sz="2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s-ES_tradnl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ES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756808" y="27023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¡Gracias!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Εικόνα 3" descr="Επιδοκιμασία κοτόπουλο">
            <a:extLst>
              <a:ext uri="{FF2B5EF4-FFF2-40B4-BE49-F238E27FC236}">
                <a16:creationId xmlns:a16="http://schemas.microsoft.com/office/drawing/2014/main" id="{5ADEEC40-4AE7-4DAF-8743-432C5CB2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134" y="1259011"/>
            <a:ext cx="3810000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177E4A-8595-409F-96AD-40A4E8BA0A5C}"/>
              </a:ext>
            </a:extLst>
          </p:cNvPr>
          <p:cNvSpPr txBox="1"/>
          <p:nvPr/>
        </p:nvSpPr>
        <p:spPr>
          <a:xfrm>
            <a:off x="408528" y="5436550"/>
            <a:ext cx="6236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Imágenes</a:t>
            </a:r>
            <a:r>
              <a:rPr lang="en-US" b="1" dirty="0"/>
              <a:t>:</a:t>
            </a:r>
          </a:p>
          <a:p>
            <a:r>
              <a:rPr lang="en-US" dirty="0">
                <a:hlinkClick r:id="rId4"/>
              </a:rPr>
              <a:t>https://unsplash.com/photos/ScWl_m8upho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Hoy aprenderás</a:t>
            </a: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83147954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554A47-F8C3-4465-BB8A-107756EB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Qué</a:t>
            </a:r>
            <a:r>
              <a:rPr lang="en-US" dirty="0"/>
              <a:t> es un </a:t>
            </a:r>
            <a:r>
              <a:rPr lang="en-US" dirty="0" err="1"/>
              <a:t>mapa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5D9C15ED-BFC4-451D-A5BB-B12EB522ED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63462" y="680055"/>
            <a:ext cx="4605044" cy="3000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15" name="Ομάδα 14">
            <a:extLst>
              <a:ext uri="{FF2B5EF4-FFF2-40B4-BE49-F238E27FC236}">
                <a16:creationId xmlns:a16="http://schemas.microsoft.com/office/drawing/2014/main" id="{5A9204BB-DD55-495F-BC6C-C279BA7D4445}"/>
              </a:ext>
            </a:extLst>
          </p:cNvPr>
          <p:cNvGrpSpPr/>
          <p:nvPr/>
        </p:nvGrpSpPr>
        <p:grpSpPr>
          <a:xfrm>
            <a:off x="273346" y="1445547"/>
            <a:ext cx="4122807" cy="3011975"/>
            <a:chOff x="273347" y="1445547"/>
            <a:chExt cx="3734700" cy="2726826"/>
          </a:xfrm>
        </p:grpSpPr>
        <p:pic>
          <p:nvPicPr>
            <p:cNvPr id="5" name="Εικόνα 4" descr="Εικόνα που περιέχει φυτό, παιχνίδι, στολισμένος&#10;&#10;Περιγραφή που δημιουργήθηκε αυτόματα">
              <a:extLst>
                <a:ext uri="{FF2B5EF4-FFF2-40B4-BE49-F238E27FC236}">
                  <a16:creationId xmlns:a16="http://schemas.microsoft.com/office/drawing/2014/main" id="{05159B50-2BA2-4121-AFA7-400554061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47" y="1445547"/>
              <a:ext cx="3734700" cy="2489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ABDA0F-695D-442A-B7C7-EEDCC31986F1}"/>
                </a:ext>
              </a:extLst>
            </p:cNvPr>
            <p:cNvSpPr txBox="1"/>
            <p:nvPr/>
          </p:nvSpPr>
          <p:spPr>
            <a:xfrm>
              <a:off x="1052679" y="3642960"/>
              <a:ext cx="1262155" cy="529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clave</a:t>
              </a:r>
              <a:endParaRPr lang="el-G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3598F-73BA-4CA9-90B5-843FC1868D04}"/>
                </a:ext>
              </a:extLst>
            </p:cNvPr>
            <p:cNvSpPr txBox="1"/>
            <p:nvPr/>
          </p:nvSpPr>
          <p:spPr>
            <a:xfrm>
              <a:off x="2013189" y="3642960"/>
              <a:ext cx="1164359" cy="529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valor</a:t>
              </a:r>
              <a:endParaRPr lang="el-G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79B273-5088-4890-AE6A-6A2180E9ECEF}"/>
              </a:ext>
            </a:extLst>
          </p:cNvPr>
          <p:cNvSpPr txBox="1"/>
          <p:nvPr/>
        </p:nvSpPr>
        <p:spPr>
          <a:xfrm>
            <a:off x="187568" y="4660022"/>
            <a:ext cx="109809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/>
              <a:t>una colección que contiene pares clave-valor</a:t>
            </a:r>
            <a:endParaRPr lang="el-GR" sz="4400" dirty="0"/>
          </a:p>
        </p:txBody>
      </p:sp>
    </p:spTree>
    <p:extLst>
      <p:ext uri="{BB962C8B-B14F-4D97-AF65-F5344CB8AC3E}">
        <p14:creationId xmlns:p14="http://schemas.microsoft.com/office/powerpoint/2010/main" val="37357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006655-E8B0-47D1-9D6F-86C0B544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mapa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75CC1-672C-4AEC-B291-A9FF8EFF8E4D}"/>
              </a:ext>
            </a:extLst>
          </p:cNvPr>
          <p:cNvSpPr txBox="1"/>
          <p:nvPr/>
        </p:nvSpPr>
        <p:spPr>
          <a:xfrm>
            <a:off x="1556894" y="1817078"/>
            <a:ext cx="1010756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2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Private </a:t>
            </a:r>
            <a:r>
              <a:rPr lang="es-ES" sz="32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InglesGriego</a:t>
            </a:r>
            <a:r>
              <a:rPr lang="el-G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As </a:t>
            </a:r>
            <a:r>
              <a:rPr lang="el-GR" sz="32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Map</a:t>
            </a:r>
            <a:endParaRPr lang="el-GR" sz="32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" sz="32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InglesGriego</a:t>
            </a:r>
            <a:r>
              <a:rPr lang="el-G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.Initialize</a:t>
            </a:r>
            <a:endParaRPr lang="el-GR" sz="32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32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 </a:t>
            </a:r>
            <a:endParaRPr lang="el-GR" sz="32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2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Private </a:t>
            </a:r>
            <a:r>
              <a:rPr lang="es-ES" sz="32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InglesEspañol</a:t>
            </a:r>
            <a:r>
              <a:rPr lang="el-G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As  </a:t>
            </a:r>
            <a:r>
              <a:rPr lang="el-GR" sz="32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Map</a:t>
            </a:r>
            <a:endParaRPr lang="el-GR" sz="32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r>
              <a:rPr lang="es-ES" sz="32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InglesEspañol</a:t>
            </a:r>
            <a:r>
              <a:rPr lang="el-GR" sz="32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.Initialize</a:t>
            </a:r>
            <a:endParaRPr lang="el-G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7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9B1A85-F378-4220-9D3E-FB30C320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9" y="273582"/>
            <a:ext cx="10980938" cy="866652"/>
          </a:xfrm>
        </p:spPr>
        <p:txBody>
          <a:bodyPr>
            <a:normAutofit/>
          </a:bodyPr>
          <a:lstStyle/>
          <a:p>
            <a:r>
              <a:rPr lang="es-ES" dirty="0"/>
              <a:t>Insertar ítems en un Mapa</a:t>
            </a:r>
            <a:endParaRPr lang="el-G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E68CD1-4F53-4BFC-942B-C187E3EC5881}"/>
              </a:ext>
            </a:extLst>
          </p:cNvPr>
          <p:cNvSpPr txBox="1"/>
          <p:nvPr/>
        </p:nvSpPr>
        <p:spPr>
          <a:xfrm>
            <a:off x="192292" y="1427888"/>
            <a:ext cx="1180741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s-ES_tradnl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InglesGriego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As </a:t>
            </a:r>
            <a:r>
              <a:rPr lang="es-ES_tradnl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Map</a:t>
            </a:r>
            <a:endParaRPr lang="es-E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InglesGriego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.Initialize</a:t>
            </a:r>
            <a:endParaRPr lang="es-E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 </a:t>
            </a:r>
            <a:endParaRPr lang="es-E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s-ES_tradnl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As  </a:t>
            </a:r>
            <a:r>
              <a:rPr lang="es-ES_tradnl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Map</a:t>
            </a:r>
            <a:endParaRPr lang="es-E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.Initialize</a:t>
            </a:r>
            <a:endParaRPr lang="es-E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 </a:t>
            </a:r>
            <a:endParaRPr lang="es-E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InglesGriego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.Put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Memory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","</a:t>
            </a:r>
            <a:r>
              <a:rPr lang="es-E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μνήμη</a:t>
            </a:r>
            <a:r>
              <a:rPr lang="es-E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</a:t>
            </a:r>
            <a:endParaRPr lang="es-E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InglesGriego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.Put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Screen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", "</a:t>
            </a:r>
            <a:r>
              <a:rPr lang="es-E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οθόνη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</a:t>
            </a:r>
            <a:endParaRPr lang="es-E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InglesGriego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.Put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Printer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","</a:t>
            </a:r>
            <a:r>
              <a:rPr lang="es-E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εκτυ</a:t>
            </a:r>
            <a:r>
              <a:rPr lang="es-E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πωτής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</a:t>
            </a:r>
            <a:endParaRPr lang="es-E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InglesGriego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.Put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Programming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Language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", "</a:t>
            </a:r>
            <a:r>
              <a:rPr lang="es-E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Προγρ</a:t>
            </a:r>
            <a:r>
              <a:rPr lang="es-E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αμματισμός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"))</a:t>
            </a:r>
            <a:endParaRPr lang="es-E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 </a:t>
            </a:r>
            <a:endParaRPr lang="es-E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.Put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Memory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”, "Memoria")</a:t>
            </a:r>
            <a:endParaRPr lang="es-E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.Put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Screen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”, "Pantalla")</a:t>
            </a:r>
            <a:endParaRPr lang="es-E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.Put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Printer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”, "Impresora")</a:t>
            </a:r>
            <a:endParaRPr lang="es-E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.Put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Programming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Language</a:t>
            </a:r>
            <a:r>
              <a:rPr lang="es-ES_trad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”, "Lenguaje de Programación ")</a:t>
            </a:r>
            <a:endParaRPr lang="es-E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5A5032-A0B4-43AF-B954-7A523B501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49314">
            <a:off x="5235282" y="1549387"/>
            <a:ext cx="6634843" cy="209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Πλαίσιο κειμένου 2">
            <a:extLst>
              <a:ext uri="{FF2B5EF4-FFF2-40B4-BE49-F238E27FC236}">
                <a16:creationId xmlns:a16="http://schemas.microsoft.com/office/drawing/2014/main" id="{5665C09F-1312-488F-91D3-8B7F9DCAF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517" y="1053504"/>
            <a:ext cx="9720966" cy="242582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solidFill>
                  <a:srgbClr val="323E4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Recuerda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ES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</a:t>
            </a: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variable para guardar el contenido del </a:t>
            </a:r>
            <a:r>
              <a:rPr lang="es-ES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</a:t>
            </a: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leído del mapa debe ser del mismo </a:t>
            </a:r>
            <a:r>
              <a:rPr lang="es-ES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</a:t>
            </a: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el tipo del </a:t>
            </a:r>
            <a:r>
              <a:rPr lang="es-ES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</a:t>
            </a: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mapa.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clave tiene que ser una </a:t>
            </a:r>
            <a:r>
              <a:rPr lang="es-ES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cadena de texto </a:t>
            </a: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un </a:t>
            </a:r>
            <a:r>
              <a:rPr lang="es-ES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</a:t>
            </a: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18E49F0-1D1B-4EA5-842B-C6E15E0D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Usar el valor de un mapa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5CEC9-39EB-48D6-A8AD-200A035B63F7}"/>
              </a:ext>
            </a:extLst>
          </p:cNvPr>
          <p:cNvSpPr txBox="1"/>
          <p:nvPr/>
        </p:nvSpPr>
        <p:spPr>
          <a:xfrm>
            <a:off x="1235517" y="3623829"/>
            <a:ext cx="9720965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PalabraGR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InglesGriego.</a:t>
            </a:r>
            <a:r>
              <a:rPr lang="es-ES_tradnl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</a:t>
            </a: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Screen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PalabraGR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		</a:t>
            </a:r>
            <a:r>
              <a:rPr lang="es-ES_tradnl" sz="2800" i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' Muestra </a:t>
            </a:r>
            <a:r>
              <a:rPr lang="es-ES" sz="2800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οθόνη</a:t>
            </a:r>
            <a:endParaRPr lang="es-ES" sz="280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 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PalabraESP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InglesEspañol.</a:t>
            </a:r>
            <a:r>
              <a:rPr lang="es-ES_tradnl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</a:t>
            </a: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Screen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PalabraESP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 </a:t>
            </a:r>
            <a:r>
              <a:rPr lang="es-ES_tradnl" sz="2800" i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‘ Muestra “Pantalla”</a:t>
            </a:r>
            <a:endParaRPr lang="es-ES" sz="280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420260-94EC-4314-AAD7-4AEF1BFE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Índices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Mapas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9C272-1C29-4982-8DED-82C93B13D2BC}"/>
              </a:ext>
            </a:extLst>
          </p:cNvPr>
          <p:cNvSpPr txBox="1"/>
          <p:nvPr/>
        </p:nvSpPr>
        <p:spPr>
          <a:xfrm>
            <a:off x="372861" y="1068510"/>
            <a:ext cx="10506153" cy="528580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&lt;nombre mapa&gt;. </a:t>
            </a:r>
            <a:r>
              <a:rPr lang="es-ES" sz="2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GetKeyAt</a:t>
            </a:r>
            <a:r>
              <a:rPr lang="es-ES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(Índice As </a:t>
            </a:r>
            <a:r>
              <a:rPr lang="es-ES" sz="2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s-ES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Clave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s-E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GetKeyAt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(2)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Log(</a:t>
            </a:r>
            <a:r>
              <a:rPr lang="es-E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Clave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 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‘ </a:t>
            </a:r>
            <a:r>
              <a:rPr lang="es-ES" sz="240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Muestra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" sz="240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“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Printer</a:t>
            </a:r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”</a:t>
            </a:r>
            <a:endParaRPr lang="el-GR" sz="240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&lt;nombre mapa&gt;. </a:t>
            </a:r>
            <a:r>
              <a:rPr lang="es-ES" sz="2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GetValueAt</a:t>
            </a:r>
            <a:r>
              <a:rPr lang="es-ES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(Índice As </a:t>
            </a:r>
            <a:r>
              <a:rPr lang="es-ES" sz="2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s-ES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Val</a:t>
            </a:r>
            <a:r>
              <a:rPr lang="es-E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or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s-E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.GetValueAt(2)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Log(Val</a:t>
            </a:r>
            <a:r>
              <a:rPr lang="es-E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or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 	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‘</a:t>
            </a:r>
            <a:r>
              <a:rPr lang="es-ES" sz="240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Muestra “Impresora”</a:t>
            </a:r>
            <a:endParaRPr lang="el-GR" sz="240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For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i = 0 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To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.Size - 1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s-E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.GetValueAt(i)) 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Next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8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7AA4D7-26AF-4712-842D-93B01484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sentencia</a:t>
            </a:r>
            <a:r>
              <a:rPr lang="en-US" dirty="0"/>
              <a:t> “for each” 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3CAD5-49D1-46B9-BC6F-00308E53D45C}"/>
              </a:ext>
            </a:extLst>
          </p:cNvPr>
          <p:cNvSpPr txBox="1"/>
          <p:nvPr/>
        </p:nvSpPr>
        <p:spPr>
          <a:xfrm>
            <a:off x="550983" y="1166574"/>
            <a:ext cx="11371386" cy="509754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For</a:t>
            </a: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Each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palabra As  </a:t>
            </a:r>
            <a:r>
              <a:rPr lang="es-ES_tradnl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In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</a:t>
            </a: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InglesEspañol.Values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 Log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(palabra)     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Next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For</a:t>
            </a: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Each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clave  As  </a:t>
            </a:r>
            <a:r>
              <a:rPr lang="es-ES_tradnl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In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</a:t>
            </a: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InglesEspañol.Keys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 Log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(clave)     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Next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For</a:t>
            </a: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Each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clave  As  </a:t>
            </a:r>
            <a:r>
              <a:rPr lang="es-ES_tradnl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In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</a:t>
            </a: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InglesEspañol.Keys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Log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(clave  &amp;  </a:t>
            </a: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InglesEspañol.GetValueAt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(clave))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Next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FE5E87-DCA5-496B-AC9F-9A51747F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Comprobar si existe una clave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BC6C1-0039-4F09-AE92-3F28C8F76CD8}"/>
              </a:ext>
            </a:extLst>
          </p:cNvPr>
          <p:cNvSpPr txBox="1"/>
          <p:nvPr/>
        </p:nvSpPr>
        <p:spPr>
          <a:xfrm>
            <a:off x="257908" y="1266093"/>
            <a:ext cx="1025769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&lt;nombre mapa&gt;. </a:t>
            </a:r>
            <a:r>
              <a:rPr lang="es-ES" sz="2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ContainsKey</a:t>
            </a:r>
            <a:r>
              <a:rPr lang="es-ES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(Clave As </a:t>
            </a:r>
            <a:r>
              <a:rPr lang="es-ES" sz="2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s-ES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22032-2F74-4D06-AA6A-3B400462B64D}"/>
              </a:ext>
            </a:extLst>
          </p:cNvPr>
          <p:cNvSpPr txBox="1"/>
          <p:nvPr/>
        </p:nvSpPr>
        <p:spPr>
          <a:xfrm>
            <a:off x="257908" y="2559695"/>
            <a:ext cx="114300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If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InglesGriego.ContainsKey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</a:t>
            </a:r>
            <a:r>
              <a:rPr lang="es-ES_tradnl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Keyboard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  </a:t>
            </a:r>
            <a:r>
              <a:rPr lang="es-ES_tradnl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Then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("¡Ya hay una entrada con esa clave!", "")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Else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s-ES_tradnl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("¡No existe esa clave!", "")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End</a:t>
            </a:r>
            <a:r>
              <a:rPr lang="es-ES_tradnl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If</a:t>
            </a:r>
            <a:endParaRPr lang="es-ES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0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1042</Words>
  <Application>Microsoft Office PowerPoint</Application>
  <PresentationFormat>Panorámica</PresentationFormat>
  <Paragraphs>141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Verdana</vt:lpstr>
      <vt:lpstr>Θέμα του Office</vt:lpstr>
      <vt:lpstr>Programando con B4X</vt:lpstr>
      <vt:lpstr>Hoy aprenderás</vt:lpstr>
      <vt:lpstr>Qué es un mapa</vt:lpstr>
      <vt:lpstr>Crear un mapa</vt:lpstr>
      <vt:lpstr>Insertar ítems en un Mapa</vt:lpstr>
      <vt:lpstr>Usar el valor de un mapa</vt:lpstr>
      <vt:lpstr>Índices en Mapas</vt:lpstr>
      <vt:lpstr>La sentencia “for each” </vt:lpstr>
      <vt:lpstr>Comprobar si existe una clave</vt:lpstr>
      <vt:lpstr>Borrar una Clave y vaciar un Mapa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usuario</cp:lastModifiedBy>
  <cp:revision>462</cp:revision>
  <dcterms:created xsi:type="dcterms:W3CDTF">2021-01-19T13:00:32Z</dcterms:created>
  <dcterms:modified xsi:type="dcterms:W3CDTF">2021-05-07T06:50:15Z</dcterms:modified>
</cp:coreProperties>
</file>