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7"/>
  </p:notesMasterIdLst>
  <p:sldIdLst>
    <p:sldId id="256" r:id="rId2"/>
    <p:sldId id="258" r:id="rId3"/>
    <p:sldId id="266" r:id="rId4"/>
    <p:sldId id="267" r:id="rId5"/>
    <p:sldId id="263" r:id="rId6"/>
    <p:sldId id="264" r:id="rId7"/>
    <p:sldId id="265" r:id="rId8"/>
    <p:sldId id="268" r:id="rId9"/>
    <p:sldId id="269" r:id="rId10"/>
    <p:sldId id="270" r:id="rId11"/>
    <p:sldId id="271" r:id="rId12"/>
    <p:sldId id="272" r:id="rId13"/>
    <p:sldId id="273" r:id="rId14"/>
    <p:sldId id="274" r:id="rId15"/>
    <p:sldId id="276" r:id="rId16"/>
    <p:sldId id="277" r:id="rId17"/>
    <p:sldId id="278" r:id="rId18"/>
    <p:sldId id="279" r:id="rId19"/>
    <p:sldId id="280" r:id="rId20"/>
    <p:sldId id="281" r:id="rId21"/>
    <p:sldId id="282" r:id="rId22"/>
    <p:sldId id="283" r:id="rId23"/>
    <p:sldId id="284" r:id="rId24"/>
    <p:sldId id="285" r:id="rId25"/>
    <p:sldId id="262" r:id="rId2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76005" autoAdjust="0"/>
  </p:normalViewPr>
  <p:slideViewPr>
    <p:cSldViewPr snapToGrid="0">
      <p:cViewPr varScale="1">
        <p:scale>
          <a:sx n="87" d="100"/>
          <a:sy n="87" d="100"/>
        </p:scale>
        <p:origin x="1536" y="6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_tradnl" dirty="0"/>
            <a:t>¿Qué son los bucles?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2A6DDD9-785F-4679-ACE6-D02726266F29}">
      <dgm:prSet/>
      <dgm:spPr/>
      <dgm:t>
        <a:bodyPr/>
        <a:lstStyle/>
        <a:p>
          <a:pPr>
            <a:buFont typeface="Symbol" panose="05050102010706020507" pitchFamily="18" charset="2"/>
            <a:buChar char=""/>
          </a:pPr>
          <a:r>
            <a:rPr lang="en-US" dirty="0"/>
            <a:t>For – Next</a:t>
          </a:r>
          <a:endParaRPr lang="el-GR" dirty="0"/>
        </a:p>
      </dgm:t>
    </dgm:pt>
    <dgm:pt modelId="{F9592FB8-652A-4A8D-A271-7C402F23D800}" type="parTrans" cxnId="{8F33578D-B483-4844-A4B7-8FA6EF5E6538}">
      <dgm:prSet/>
      <dgm:spPr/>
      <dgm:t>
        <a:bodyPr/>
        <a:lstStyle/>
        <a:p>
          <a:endParaRPr lang="el-GR"/>
        </a:p>
      </dgm:t>
    </dgm:pt>
    <dgm:pt modelId="{17144962-2A5B-462C-870C-27C61C2EB0E3}" type="sibTrans" cxnId="{8F33578D-B483-4844-A4B7-8FA6EF5E6538}">
      <dgm:prSet/>
      <dgm:spPr/>
      <dgm:t>
        <a:bodyPr/>
        <a:lstStyle/>
        <a:p>
          <a:endParaRPr lang="el-GR"/>
        </a:p>
      </dgm:t>
    </dgm:pt>
    <dgm:pt modelId="{9C53F26B-90EF-4406-811E-46BAC4B11DB6}">
      <dgm:prSet/>
      <dgm:spPr/>
      <dgm:t>
        <a:bodyPr/>
        <a:lstStyle/>
        <a:p>
          <a:pPr>
            <a:buFont typeface="Symbol" panose="05050102010706020507" pitchFamily="18" charset="2"/>
            <a:buChar char=""/>
          </a:pPr>
          <a:r>
            <a:rPr lang="en-US" dirty="0"/>
            <a:t>Do Until</a:t>
          </a:r>
          <a:endParaRPr lang="el-GR" dirty="0"/>
        </a:p>
      </dgm:t>
    </dgm:pt>
    <dgm:pt modelId="{15F25AA2-CD0A-4AAD-A086-961BD900DC02}" type="parTrans" cxnId="{DDE51F97-C483-47E1-9D5A-79E6C6CD9045}">
      <dgm:prSet/>
      <dgm:spPr/>
      <dgm:t>
        <a:bodyPr/>
        <a:lstStyle/>
        <a:p>
          <a:endParaRPr lang="el-GR"/>
        </a:p>
      </dgm:t>
    </dgm:pt>
    <dgm:pt modelId="{75EBDB28-3A58-49CD-AB22-5C474FFB107E}" type="sibTrans" cxnId="{DDE51F97-C483-47E1-9D5A-79E6C6CD9045}">
      <dgm:prSet/>
      <dgm:spPr/>
      <dgm:t>
        <a:bodyPr/>
        <a:lstStyle/>
        <a:p>
          <a:endParaRPr lang="el-GR"/>
        </a:p>
      </dgm:t>
    </dgm:pt>
    <dgm:pt modelId="{3B94AEA7-8569-4F90-929C-69862D1D184B}">
      <dgm:prSet/>
      <dgm:spPr/>
      <dgm:t>
        <a:bodyPr/>
        <a:lstStyle/>
        <a:p>
          <a:r>
            <a:rPr lang="es-ES" noProof="0" dirty="0"/>
            <a:t>Algoritmos con bucles</a:t>
          </a:r>
        </a:p>
      </dgm:t>
    </dgm:pt>
    <dgm:pt modelId="{2B9221EE-601B-47BB-980B-8A3B6B9B7786}" type="parTrans" cxnId="{09B672EF-798D-4E50-9714-4D029F884FE1}">
      <dgm:prSet/>
      <dgm:spPr/>
      <dgm:t>
        <a:bodyPr/>
        <a:lstStyle/>
        <a:p>
          <a:endParaRPr lang="el-GR"/>
        </a:p>
      </dgm:t>
    </dgm:pt>
    <dgm:pt modelId="{FF529466-A24D-4E54-BB62-BB60F4ED6552}" type="sibTrans" cxnId="{09B672EF-798D-4E50-9714-4D029F884FE1}">
      <dgm:prSet/>
      <dgm:spPr/>
      <dgm:t>
        <a:bodyPr/>
        <a:lstStyle/>
        <a:p>
          <a:endParaRPr lang="el-GR"/>
        </a:p>
      </dgm:t>
    </dgm:pt>
    <dgm:pt modelId="{D5D1DC1B-7B67-4674-9F1A-CB2EAEE270C3}">
      <dgm:prSet/>
      <dgm:spPr/>
      <dgm:t>
        <a:bodyPr/>
        <a:lstStyle/>
        <a:p>
          <a:pPr>
            <a:buFont typeface="Symbol" panose="05050102010706020507" pitchFamily="18" charset="2"/>
            <a:buChar char=""/>
          </a:pPr>
          <a:r>
            <a:rPr lang="en-US" dirty="0"/>
            <a:t>Do While</a:t>
          </a:r>
          <a:endParaRPr lang="el-GR" dirty="0"/>
        </a:p>
      </dgm:t>
    </dgm:pt>
    <dgm:pt modelId="{1E69DA6D-8531-4CC1-B092-43410F04B0D6}" type="sibTrans" cxnId="{93174CA7-C9EC-4749-9A25-75881C1A0ED5}">
      <dgm:prSet/>
      <dgm:spPr/>
      <dgm:t>
        <a:bodyPr/>
        <a:lstStyle/>
        <a:p>
          <a:endParaRPr lang="el-GR"/>
        </a:p>
      </dgm:t>
    </dgm:pt>
    <dgm:pt modelId="{7A491E41-D4B0-4C4D-BEE8-F81891C0693A}" type="parTrans" cxnId="{93174CA7-C9EC-4749-9A25-75881C1A0ED5}">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C0625738-4AF0-45AC-A424-543BE0921C4F}" type="pres">
      <dgm:prSet presAssocID="{30477B69-2F94-4910-B445-245EB5E581C2}" presName="sibTrans" presStyleCnt="0"/>
      <dgm:spPr/>
    </dgm:pt>
    <dgm:pt modelId="{6C49C6CD-2DAA-4EE9-8C6D-14CB1E01D01C}" type="pres">
      <dgm:prSet presAssocID="{D5D1DC1B-7B67-4674-9F1A-CB2EAEE270C3}" presName="node" presStyleLbl="node1" presStyleIdx="1" presStyleCnt="5">
        <dgm:presLayoutVars>
          <dgm:bulletEnabled val="1"/>
        </dgm:presLayoutVars>
      </dgm:prSet>
      <dgm:spPr/>
    </dgm:pt>
    <dgm:pt modelId="{C3ED2F59-6A30-47FF-93F8-C34FC866379E}" type="pres">
      <dgm:prSet presAssocID="{1E69DA6D-8531-4CC1-B092-43410F04B0D6}" presName="sibTrans" presStyleCnt="0"/>
      <dgm:spPr/>
    </dgm:pt>
    <dgm:pt modelId="{6DFCDCA1-15DC-4743-BF57-57369CB9D6E2}" type="pres">
      <dgm:prSet presAssocID="{D2A6DDD9-785F-4679-ACE6-D02726266F29}" presName="node" presStyleLbl="node1" presStyleIdx="2" presStyleCnt="5" custLinFactX="-67822" custLinFactY="18896" custLinFactNeighborX="-100000" custLinFactNeighborY="100000">
        <dgm:presLayoutVars>
          <dgm:bulletEnabled val="1"/>
        </dgm:presLayoutVars>
      </dgm:prSet>
      <dgm:spPr/>
    </dgm:pt>
    <dgm:pt modelId="{FEA2DF7D-A3F9-45F6-BDAA-F8F56046F9D9}" type="pres">
      <dgm:prSet presAssocID="{17144962-2A5B-462C-870C-27C61C2EB0E3}" presName="sibTrans" presStyleCnt="0"/>
      <dgm:spPr/>
    </dgm:pt>
    <dgm:pt modelId="{9357BAFB-0384-4E25-9AB2-EBAABA81C292}" type="pres">
      <dgm:prSet presAssocID="{9C53F26B-90EF-4406-811E-46BAC4B11DB6}" presName="node" presStyleLbl="node1" presStyleIdx="3" presStyleCnt="5" custLinFactX="59876" custLinFactY="-14955" custLinFactNeighborX="100000" custLinFactNeighborY="-100000">
        <dgm:presLayoutVars>
          <dgm:bulletEnabled val="1"/>
        </dgm:presLayoutVars>
      </dgm:prSet>
      <dgm:spPr/>
    </dgm:pt>
    <dgm:pt modelId="{992ABDE9-DDFB-4726-9DDF-17D90ED4C8BC}" type="pres">
      <dgm:prSet presAssocID="{75EBDB28-3A58-49CD-AB22-5C474FFB107E}" presName="sibTrans" presStyleCnt="0"/>
      <dgm:spPr/>
    </dgm:pt>
    <dgm:pt modelId="{934518C0-2431-476F-A863-21508D8F8258}" type="pres">
      <dgm:prSet presAssocID="{3B94AEA7-8569-4F90-929C-69862D1D184B}" presName="node" presStyleLbl="node1" presStyleIdx="4" presStyleCnt="5">
        <dgm:presLayoutVars>
          <dgm:bulletEnabled val="1"/>
        </dgm:presLayoutVars>
      </dgm:prSet>
      <dgm:spPr/>
    </dgm:pt>
  </dgm:ptLst>
  <dgm:cxnLst>
    <dgm:cxn modelId="{024B8223-2F25-4CF1-81C0-6B6BE65A0BA5}" type="presOf" srcId="{3B94AEA7-8569-4F90-929C-69862D1D184B}" destId="{934518C0-2431-476F-A863-21508D8F8258}"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02AED663-A178-4E0B-9A54-8DC17D5D2437}" type="presOf" srcId="{D5D1DC1B-7B67-4674-9F1A-CB2EAEE270C3}" destId="{6C49C6CD-2DAA-4EE9-8C6D-14CB1E01D01C}"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ED31DC77-9AB4-4844-962C-E0954CC3B159}" type="presOf" srcId="{9C53F26B-90EF-4406-811E-46BAC4B11DB6}" destId="{9357BAFB-0384-4E25-9AB2-EBAABA81C292}" srcOrd="0" destOrd="0" presId="urn:microsoft.com/office/officeart/2005/8/layout/default"/>
    <dgm:cxn modelId="{64C59E78-F27E-42AE-AC5E-2B97D92CE227}" type="presOf" srcId="{D2A6DDD9-785F-4679-ACE6-D02726266F29}" destId="{6DFCDCA1-15DC-4743-BF57-57369CB9D6E2}" srcOrd="0" destOrd="0" presId="urn:microsoft.com/office/officeart/2005/8/layout/default"/>
    <dgm:cxn modelId="{8F33578D-B483-4844-A4B7-8FA6EF5E6538}" srcId="{0C401041-E03C-4661-9607-908B0A03F6F5}" destId="{D2A6DDD9-785F-4679-ACE6-D02726266F29}" srcOrd="2" destOrd="0" parTransId="{F9592FB8-652A-4A8D-A271-7C402F23D800}" sibTransId="{17144962-2A5B-462C-870C-27C61C2EB0E3}"/>
    <dgm:cxn modelId="{DDE51F97-C483-47E1-9D5A-79E6C6CD9045}" srcId="{0C401041-E03C-4661-9607-908B0A03F6F5}" destId="{9C53F26B-90EF-4406-811E-46BAC4B11DB6}" srcOrd="3" destOrd="0" parTransId="{15F25AA2-CD0A-4AAD-A086-961BD900DC02}" sibTransId="{75EBDB28-3A58-49CD-AB22-5C474FFB107E}"/>
    <dgm:cxn modelId="{93174CA7-C9EC-4749-9A25-75881C1A0ED5}" srcId="{0C401041-E03C-4661-9607-908B0A03F6F5}" destId="{D5D1DC1B-7B67-4674-9F1A-CB2EAEE270C3}" srcOrd="1" destOrd="0" parTransId="{7A491E41-D4B0-4C4D-BEE8-F81891C0693A}" sibTransId="{1E69DA6D-8531-4CC1-B092-43410F04B0D6}"/>
    <dgm:cxn modelId="{CEC063C3-80AF-4A60-80C4-AA7997F47D13}" srcId="{0C401041-E03C-4661-9607-908B0A03F6F5}" destId="{C95FC8E3-511B-49FC-BE7A-222E345CC1A8}" srcOrd="0" destOrd="0" parTransId="{ED6049B6-F2A8-4BD2-A8EF-FC1B7D6C9BCB}" sibTransId="{30477B69-2F94-4910-B445-245EB5E581C2}"/>
    <dgm:cxn modelId="{09B672EF-798D-4E50-9714-4D029F884FE1}" srcId="{0C401041-E03C-4661-9607-908B0A03F6F5}" destId="{3B94AEA7-8569-4F90-929C-69862D1D184B}" srcOrd="4" destOrd="0" parTransId="{2B9221EE-601B-47BB-980B-8A3B6B9B7786}" sibTransId="{FF529466-A24D-4E54-BB62-BB60F4ED6552}"/>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8CD5847C-1A8A-4A2A-8A2C-592FE32FF429}" type="presParOf" srcId="{19028724-D1E1-4614-8076-49D4BC137DEF}" destId="{6C49C6CD-2DAA-4EE9-8C6D-14CB1E01D01C}" srcOrd="2" destOrd="0" presId="urn:microsoft.com/office/officeart/2005/8/layout/default"/>
    <dgm:cxn modelId="{1565D237-9CB5-41B8-A072-331159F4FF6A}" type="presParOf" srcId="{19028724-D1E1-4614-8076-49D4BC137DEF}" destId="{C3ED2F59-6A30-47FF-93F8-C34FC866379E}" srcOrd="3" destOrd="0" presId="urn:microsoft.com/office/officeart/2005/8/layout/default"/>
    <dgm:cxn modelId="{76A18025-B1CC-4F45-834C-25A882325732}" type="presParOf" srcId="{19028724-D1E1-4614-8076-49D4BC137DEF}" destId="{6DFCDCA1-15DC-4743-BF57-57369CB9D6E2}" srcOrd="4" destOrd="0" presId="urn:microsoft.com/office/officeart/2005/8/layout/default"/>
    <dgm:cxn modelId="{47E1959E-EC69-44B4-A574-A0C80740D03D}" type="presParOf" srcId="{19028724-D1E1-4614-8076-49D4BC137DEF}" destId="{FEA2DF7D-A3F9-45F6-BDAA-F8F56046F9D9}" srcOrd="5" destOrd="0" presId="urn:microsoft.com/office/officeart/2005/8/layout/default"/>
    <dgm:cxn modelId="{86D23F5A-2FBF-4932-A710-B6CAB7CA10C9}" type="presParOf" srcId="{19028724-D1E1-4614-8076-49D4BC137DEF}" destId="{9357BAFB-0384-4E25-9AB2-EBAABA81C292}" srcOrd="6" destOrd="0" presId="urn:microsoft.com/office/officeart/2005/8/layout/default"/>
    <dgm:cxn modelId="{660D83C1-444F-46B5-95CC-1DA8BA20ACE7}" type="presParOf" srcId="{19028724-D1E1-4614-8076-49D4BC137DEF}" destId="{992ABDE9-DDFB-4726-9DDF-17D90ED4C8BC}" srcOrd="7" destOrd="0" presId="urn:microsoft.com/office/officeart/2005/8/layout/default"/>
    <dgm:cxn modelId="{98A195F7-1FC2-4B43-B5B1-5AA44E98955C}" type="presParOf" srcId="{19028724-D1E1-4614-8076-49D4BC137DEF}" destId="{934518C0-2431-476F-A863-21508D8F82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s-ES_tradnl" sz="4600" kern="1200" dirty="0"/>
            <a:t>¿Qué son los bucles?</a:t>
          </a:r>
          <a:endParaRPr lang="el-GR" sz="4600" kern="1200" dirty="0"/>
        </a:p>
      </dsp:txBody>
      <dsp:txXfrm>
        <a:off x="0" y="355096"/>
        <a:ext cx="2974424" cy="1784654"/>
      </dsp:txXfrm>
    </dsp:sp>
    <dsp:sp modelId="{6C49C6CD-2DAA-4EE9-8C6D-14CB1E01D01C}">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Font typeface="Symbol" panose="05050102010706020507" pitchFamily="18" charset="2"/>
            <a:buNone/>
          </a:pPr>
          <a:r>
            <a:rPr lang="en-US" sz="4600" kern="1200" dirty="0"/>
            <a:t>Do While</a:t>
          </a:r>
          <a:endParaRPr lang="el-GR" sz="4600" kern="1200" dirty="0"/>
        </a:p>
      </dsp:txBody>
      <dsp:txXfrm>
        <a:off x="3271867" y="355096"/>
        <a:ext cx="2974424" cy="1784654"/>
      </dsp:txXfrm>
    </dsp:sp>
    <dsp:sp modelId="{6DFCDCA1-15DC-4743-BF57-57369CB9D6E2}">
      <dsp:nvSpPr>
        <dsp:cNvPr id="0" name=""/>
        <dsp:cNvSpPr/>
      </dsp:nvSpPr>
      <dsp:spPr>
        <a:xfrm>
          <a:off x="1551995" y="2476979"/>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Font typeface="Symbol" panose="05050102010706020507" pitchFamily="18" charset="2"/>
            <a:buNone/>
          </a:pPr>
          <a:r>
            <a:rPr lang="en-US" sz="4600" kern="1200" dirty="0"/>
            <a:t>For – Next</a:t>
          </a:r>
          <a:endParaRPr lang="el-GR" sz="4600" kern="1200" dirty="0"/>
        </a:p>
      </dsp:txBody>
      <dsp:txXfrm>
        <a:off x="1551995" y="2476979"/>
        <a:ext cx="2974424" cy="1784654"/>
      </dsp:txXfrm>
    </dsp:sp>
    <dsp:sp modelId="{9357BAFB-0384-4E25-9AB2-EBAABA81C292}">
      <dsp:nvSpPr>
        <dsp:cNvPr id="0" name=""/>
        <dsp:cNvSpPr/>
      </dsp:nvSpPr>
      <dsp:spPr>
        <a:xfrm>
          <a:off x="6391324" y="38564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Font typeface="Symbol" panose="05050102010706020507" pitchFamily="18" charset="2"/>
            <a:buNone/>
          </a:pPr>
          <a:r>
            <a:rPr lang="en-US" sz="4600" kern="1200" dirty="0"/>
            <a:t>Do Until</a:t>
          </a:r>
          <a:endParaRPr lang="el-GR" sz="4600" kern="1200" dirty="0"/>
        </a:p>
      </dsp:txBody>
      <dsp:txXfrm>
        <a:off x="6391324" y="385643"/>
        <a:ext cx="2974424" cy="1784654"/>
      </dsp:txXfrm>
    </dsp:sp>
    <dsp:sp modelId="{934518C0-2431-476F-A863-21508D8F8258}">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s-ES" sz="4600" kern="1200" noProof="0" dirty="0"/>
            <a:t>Algoritmos con bucles</a:t>
          </a:r>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10/4/2021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Las estructuras de repetición son las más importantes de un lenguaje de programación.</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66852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a:t>En</a:t>
            </a:r>
            <a:r>
              <a:rPr lang="en-US" dirty="0"/>
              <a:t> el </a:t>
            </a:r>
            <a:r>
              <a:rPr lang="en-US" dirty="0" err="1"/>
              <a:t>ejemplo</a:t>
            </a:r>
            <a:r>
              <a:rPr lang="en-US" dirty="0"/>
              <a:t> el Contador del </a:t>
            </a:r>
            <a:r>
              <a:rPr lang="en-US" dirty="0" err="1"/>
              <a:t>bucle</a:t>
            </a:r>
            <a:r>
              <a:rPr lang="en-US" dirty="0"/>
              <a:t> </a:t>
            </a:r>
            <a:r>
              <a:rPr lang="en-US" dirty="0" err="1"/>
              <a:t>comienza</a:t>
            </a:r>
            <a:r>
              <a:rPr lang="en-US" dirty="0"/>
              <a:t> </a:t>
            </a:r>
            <a:r>
              <a:rPr lang="en-US" dirty="0" err="1"/>
              <a:t>en</a:t>
            </a:r>
            <a:r>
              <a:rPr lang="en-US" dirty="0"/>
              <a:t> un valor alto (100) y </a:t>
            </a:r>
            <a:r>
              <a:rPr lang="en-US" dirty="0" err="1"/>
              <a:t>finaliza</a:t>
            </a:r>
            <a:r>
              <a:rPr lang="en-US" dirty="0"/>
              <a:t> </a:t>
            </a:r>
            <a:r>
              <a:rPr lang="en-US" dirty="0" err="1"/>
              <a:t>en</a:t>
            </a:r>
            <a:r>
              <a:rPr lang="en-US" dirty="0"/>
              <a:t> uno </a:t>
            </a:r>
            <a:r>
              <a:rPr lang="en-US" dirty="0" err="1"/>
              <a:t>pequeño</a:t>
            </a:r>
            <a:r>
              <a:rPr lang="en-US" dirty="0"/>
              <a:t> (0) antes de que el </a:t>
            </a:r>
            <a:r>
              <a:rPr lang="en-US" dirty="0" err="1"/>
              <a:t>bucle</a:t>
            </a:r>
            <a:r>
              <a:rPr lang="en-US" dirty="0"/>
              <a:t> </a:t>
            </a:r>
            <a:r>
              <a:rPr lang="en-US" dirty="0" err="1"/>
              <a:t>finalice</a:t>
            </a:r>
            <a:r>
              <a:rPr lang="en-US" dirty="0"/>
              <a:t>. </a:t>
            </a:r>
            <a:r>
              <a:rPr lang="en-US" dirty="0" err="1"/>
              <a:t>Fíjate</a:t>
            </a:r>
            <a:r>
              <a:rPr lang="en-US" dirty="0"/>
              <a:t> que </a:t>
            </a:r>
            <a:r>
              <a:rPr lang="en-US" dirty="0" err="1"/>
              <a:t>en</a:t>
            </a:r>
            <a:r>
              <a:rPr lang="en-US" dirty="0"/>
              <a:t> </a:t>
            </a:r>
            <a:r>
              <a:rPr lang="en-US" dirty="0" err="1"/>
              <a:t>este</a:t>
            </a:r>
            <a:r>
              <a:rPr lang="en-US" dirty="0"/>
              <a:t> </a:t>
            </a:r>
            <a:r>
              <a:rPr lang="en-US" dirty="0" err="1"/>
              <a:t>caso</a:t>
            </a:r>
            <a:r>
              <a:rPr lang="en-US" dirty="0"/>
              <a:t> el paso es negative (-1)</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3092074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4279480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17</a:t>
            </a:fld>
            <a:endParaRPr lang="el-GR"/>
          </a:p>
        </p:txBody>
      </p:sp>
    </p:spTree>
    <p:extLst>
      <p:ext uri="{BB962C8B-B14F-4D97-AF65-F5344CB8AC3E}">
        <p14:creationId xmlns:p14="http://schemas.microsoft.com/office/powerpoint/2010/main" val="9833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1028639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342900" lvl="0" indent="-342900" algn="just">
              <a:lnSpc>
                <a:spcPct val="107000"/>
              </a:lnSpc>
              <a:buFont typeface="Symbol" panose="05050102010706020507" pitchFamily="18" charset="2"/>
              <a:buChar char=""/>
            </a:pPr>
            <a:r>
              <a:rPr lang="es-ES_tradnl" sz="1100" dirty="0">
                <a:effectLst/>
                <a:latin typeface="Verdana" panose="020B0604030504040204" pitchFamily="34" charset="0"/>
                <a:ea typeface="Calibri" panose="020F0502020204030204" pitchFamily="34" charset="0"/>
                <a:cs typeface="Times New Roman" panose="02020603050405020304" pitchFamily="18" charset="0"/>
              </a:rPr>
              <a:t>Al inicio del bucle, la variable “i” contendrá el valor “n1”.</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_tradnl" sz="1100" dirty="0">
                <a:effectLst/>
                <a:latin typeface="Verdana" panose="020B0604030504040204" pitchFamily="34" charset="0"/>
                <a:ea typeface="Calibri" panose="020F0502020204030204" pitchFamily="34" charset="0"/>
                <a:cs typeface="Times New Roman" panose="02020603050405020304" pitchFamily="18" charset="0"/>
              </a:rPr>
              <a:t>Se ejecutan las sentencias dentro del bucle.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_tradnl" sz="1100" dirty="0">
                <a:effectLst/>
                <a:latin typeface="Verdana" panose="020B0604030504040204" pitchFamily="34" charset="0"/>
                <a:ea typeface="Calibri" panose="020F0502020204030204" pitchFamily="34" charset="0"/>
                <a:cs typeface="Times New Roman" panose="02020603050405020304" pitchFamily="18" charset="0"/>
              </a:rPr>
              <a:t>Al final de la iteración, el valor de “i” se incrementa o decrementa en “n3”</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_tradnl" sz="1100" dirty="0">
                <a:effectLst/>
                <a:latin typeface="Verdana" panose="020B0604030504040204" pitchFamily="34" charset="0"/>
                <a:ea typeface="Calibri" panose="020F0502020204030204" pitchFamily="34" charset="0"/>
                <a:cs typeface="Times New Roman" panose="02020603050405020304" pitchFamily="18" charset="0"/>
              </a:rPr>
              <a:t>Se comprueba si “i” ha superado el valor “n2”:</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s-ES_tradnl" sz="1100" dirty="0">
                <a:effectLst/>
                <a:latin typeface="Verdana" panose="020B0604030504040204" pitchFamily="34" charset="0"/>
                <a:ea typeface="Calibri" panose="020F0502020204030204" pitchFamily="34" charset="0"/>
                <a:cs typeface="Times New Roman" panose="02020603050405020304" pitchFamily="18" charset="0"/>
              </a:rPr>
              <a:t>Si el paso es positivo y “i” es menos o igual al valor final, entonces el bucle se ejecuta de nuevo</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ES_tradnl" sz="1100" dirty="0">
                <a:effectLst/>
                <a:latin typeface="Verdana" panose="020B0604030504040204" pitchFamily="34" charset="0"/>
                <a:ea typeface="Calibri" panose="020F0502020204030204" pitchFamily="34" charset="0"/>
                <a:cs typeface="Times New Roman" panose="02020603050405020304" pitchFamily="18" charset="0"/>
              </a:rPr>
              <a:t>Si el paso es negativo y “i” es mayor o igual al valor final, entonces el bucle se ejecuta de nuevo.</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22</a:t>
            </a:fld>
            <a:endParaRPr lang="el-GR"/>
          </a:p>
        </p:txBody>
      </p:sp>
    </p:spTree>
    <p:extLst>
      <p:ext uri="{BB962C8B-B14F-4D97-AF65-F5344CB8AC3E}">
        <p14:creationId xmlns:p14="http://schemas.microsoft.com/office/powerpoint/2010/main" val="2984895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25</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bucle o lazo repite un conjunto de sentencias hasta que una condición se alcanza. En una estructura de repetición se establece una pregunta. Si la respuesta es correcta, se ejecuta el bucle. Esta misma pregunta se pregunta una y otra vez hasta que la respuesta sea falsa y entonces no se ejecutan las acciones de dentro del bucle. Cada vez que se realiza la pregunta se habla de “repetición” o “iteración”.</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Los bucles deben terminar en algún momento, si no, se trata de un error de programación. Un bucle que nunca acaba se llama “bucle infinito”. En ese caso el ordenador se queda atrapado en una repetición perpetua sin posibilidad de salir de ella y sin que sea consciente de lo que sucede.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85269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478817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variable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i</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cuenta cuántas veces se ha ejecutado el bucle.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condición comprueba si el contenido del contador excede el límite fijado por el programador (p. ej. 5) y, si sucede, el bucle finaliza.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Antes de que la iteración del bucle acabe, el contador se incrementa en 1. A este valor también se le llama “paso”.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Este paso puede ser negativo o positivo, pero nunca puede ser 0, porque entonces el bucle nunca acabaría.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378946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En este ejemplo, el contador comienza con el valor 100 y el bucle acaba cuando alcance el valor 0 (va de un valor mayor a uno me-</a:t>
            </a:r>
            <a:r>
              <a:rPr lang="es-ES" dirty="0" err="1"/>
              <a:t>nor</a:t>
            </a:r>
            <a:r>
              <a:rPr lang="es-ES" dirty="0"/>
              <a:t>). Fíjate que en este caso el Paso es Negativo (-1).</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2847998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Aquí mostramos dos soluciones; la primera usa una sentencia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dentro del bucle para comprobar si el número es par y ejecutar así la sentencia “log” con el número. La otra solución usa como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valor inicial</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en el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contador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“i” el número 2 y en cada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paso</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suma 2; es un algoritmo más rápido.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83762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107913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 menudo en programación no se sabe inicialmente cuántas veces se repetirá un bucle. Esto suele ser así cuando leemos un valor introducido por el usuario o bien cuando realizamos algún cálculo dentro del bucle.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264258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funcionamiento del bucle 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Until</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 similar al 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While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La única diferencia es que la condición para finalizar el bucle es la contraria que en el bucle Do-</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While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La comprobación se realiza en ambos casos al principio del bucle. Las sentencias de dentro del bucle no se ejecutarán si la condición es Falsa.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2355088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creativecommons.org/licenses/by/4.0/"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extLst>
              <a:ext uri="{FF2B5EF4-FFF2-40B4-BE49-F238E27FC236}">
                <a16:creationId xmlns:a16="http://schemas.microsoft.com/office/drawing/2014/main" id="{66966CEF-A252-4DB7-8829-1E1FAF23EF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7"/>
            <a:extLst>
              <a:ext uri="{FF2B5EF4-FFF2-40B4-BE49-F238E27FC236}">
                <a16:creationId xmlns:a16="http://schemas.microsoft.com/office/drawing/2014/main" id="{7C9FC214-8FCD-48B5-87C0-B786C9E22A51}"/>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10/4/2021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10/4/2021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10/4/2021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10/4/2021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10/4/2021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10/4/2021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10/4/2021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10/4/2021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10/4/2021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800" b="1" kern="0" dirty="0">
                <a:solidFill>
                  <a:srgbClr val="2F5496"/>
                </a:solidFill>
                <a:ea typeface="Times New Roman" panose="02020603050405020304" pitchFamily="18" charset="0"/>
                <a:cs typeface="Times New Roman" panose="02020603050405020304" pitchFamily="18" charset="0"/>
              </a:rPr>
              <a:t>12</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Bucles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March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1C9EB1-AB21-49F1-9FED-FDDCCBE60C9A}"/>
              </a:ext>
            </a:extLst>
          </p:cNvPr>
          <p:cNvSpPr>
            <a:spLocks noGrp="1"/>
          </p:cNvSpPr>
          <p:nvPr>
            <p:ph type="title"/>
          </p:nvPr>
        </p:nvSpPr>
        <p:spPr/>
        <p:txBody>
          <a:bodyPr/>
          <a:lstStyle/>
          <a:p>
            <a:r>
              <a:rPr lang="es-ES" dirty="0"/>
              <a:t>Ejemplo 4 – Algoritmo para contar</a:t>
            </a:r>
          </a:p>
        </p:txBody>
      </p:sp>
      <p:sp>
        <p:nvSpPr>
          <p:cNvPr id="4" name="TextBox 3">
            <a:extLst>
              <a:ext uri="{FF2B5EF4-FFF2-40B4-BE49-F238E27FC236}">
                <a16:creationId xmlns:a16="http://schemas.microsoft.com/office/drawing/2014/main" id="{2ADEA6D3-400B-4A4A-B372-0155B2269036}"/>
              </a:ext>
            </a:extLst>
          </p:cNvPr>
          <p:cNvSpPr txBox="1"/>
          <p:nvPr/>
        </p:nvSpPr>
        <p:spPr>
          <a:xfrm>
            <a:off x="372861" y="845467"/>
            <a:ext cx="11655015" cy="784830"/>
          </a:xfrm>
          <a:prstGeom prst="rect">
            <a:avLst/>
          </a:prstGeom>
          <a:noFill/>
        </p:spPr>
        <p:txBody>
          <a:bodyPr wrap="square">
            <a:spAutoFit/>
          </a:bodyPr>
          <a:lstStyle/>
          <a:p>
            <a:pPr algn="just">
              <a:lnSpc>
                <a:spcPct val="107000"/>
              </a:lnSpc>
              <a:spcAft>
                <a:spcPts val="800"/>
              </a:spcAft>
            </a:pPr>
            <a:r>
              <a:rPr lang="es-ES" sz="2200" dirty="0">
                <a:effectLst/>
                <a:latin typeface="Verdana" panose="020B0604030504040204" pitchFamily="34" charset="0"/>
                <a:ea typeface="Calibri" panose="020F0502020204030204" pitchFamily="34" charset="0"/>
                <a:cs typeface="Times New Roman" panose="02020603050405020304" pitchFamily="18" charset="0"/>
              </a:rPr>
              <a:t>Construye un programa que genere 10 números entre -1000 y 1000 y cuente cuántos negativos hay.</a:t>
            </a:r>
            <a:endParaRPr lang="el-GR" sz="22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Εικόνα 5">
            <a:extLst>
              <a:ext uri="{FF2B5EF4-FFF2-40B4-BE49-F238E27FC236}">
                <a16:creationId xmlns:a16="http://schemas.microsoft.com/office/drawing/2014/main" id="{12F19C35-9D1A-4C11-B0E8-C8C900FCFACB}"/>
              </a:ext>
            </a:extLst>
          </p:cNvPr>
          <p:cNvPicPr>
            <a:picLocks noChangeAspect="1"/>
          </p:cNvPicPr>
          <p:nvPr/>
        </p:nvPicPr>
        <p:blipFill>
          <a:blip r:embed="rId2"/>
          <a:stretch>
            <a:fillRect/>
          </a:stretch>
        </p:blipFill>
        <p:spPr>
          <a:xfrm>
            <a:off x="478098" y="2137298"/>
            <a:ext cx="7380727" cy="4061796"/>
          </a:xfrm>
          <a:prstGeom prst="rect">
            <a:avLst/>
          </a:prstGeom>
        </p:spPr>
      </p:pic>
    </p:spTree>
    <p:extLst>
      <p:ext uri="{BB962C8B-B14F-4D97-AF65-F5344CB8AC3E}">
        <p14:creationId xmlns:p14="http://schemas.microsoft.com/office/powerpoint/2010/main" val="53558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4D6FEDF0-D6FB-40FE-9F59-22AEDA1F2B37}"/>
              </a:ext>
            </a:extLst>
          </p:cNvPr>
          <p:cNvSpPr/>
          <p:nvPr/>
        </p:nvSpPr>
        <p:spPr>
          <a:xfrm>
            <a:off x="6271844" y="3336859"/>
            <a:ext cx="5920156" cy="21788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43626F5E-EAE7-48CA-ADD7-8CEA5E374AE9}"/>
              </a:ext>
            </a:extLst>
          </p:cNvPr>
          <p:cNvSpPr/>
          <p:nvPr/>
        </p:nvSpPr>
        <p:spPr>
          <a:xfrm>
            <a:off x="6271844" y="1658815"/>
            <a:ext cx="5920156" cy="161778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97A2FA14-3ADB-47BA-B681-87752CDE5569}"/>
              </a:ext>
            </a:extLst>
          </p:cNvPr>
          <p:cNvSpPr/>
          <p:nvPr/>
        </p:nvSpPr>
        <p:spPr>
          <a:xfrm>
            <a:off x="6271844" y="1114547"/>
            <a:ext cx="5920156" cy="4797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C24F4BEE-95BA-45C4-8247-195BDC80C991}"/>
              </a:ext>
            </a:extLst>
          </p:cNvPr>
          <p:cNvSpPr>
            <a:spLocks noGrp="1"/>
          </p:cNvSpPr>
          <p:nvPr>
            <p:ph type="title"/>
          </p:nvPr>
        </p:nvSpPr>
        <p:spPr/>
        <p:txBody>
          <a:bodyPr/>
          <a:lstStyle/>
          <a:p>
            <a:r>
              <a:rPr lang="es-ES" dirty="0"/>
              <a:t>Ejemplo 5 – Algoritmo Máximo-Mínimo</a:t>
            </a:r>
          </a:p>
        </p:txBody>
      </p:sp>
      <p:pic>
        <p:nvPicPr>
          <p:cNvPr id="4" name="Εικόνα 3">
            <a:extLst>
              <a:ext uri="{FF2B5EF4-FFF2-40B4-BE49-F238E27FC236}">
                <a16:creationId xmlns:a16="http://schemas.microsoft.com/office/drawing/2014/main" id="{7AEDAE3C-49AA-4078-92C4-D71C45DEC082}"/>
              </a:ext>
            </a:extLst>
          </p:cNvPr>
          <p:cNvPicPr>
            <a:picLocks noChangeAspect="1"/>
          </p:cNvPicPr>
          <p:nvPr/>
        </p:nvPicPr>
        <p:blipFill>
          <a:blip r:embed="rId2"/>
          <a:stretch>
            <a:fillRect/>
          </a:stretch>
        </p:blipFill>
        <p:spPr>
          <a:xfrm>
            <a:off x="372862" y="1079378"/>
            <a:ext cx="5728160" cy="5012140"/>
          </a:xfrm>
          <a:prstGeom prst="rect">
            <a:avLst/>
          </a:prstGeom>
        </p:spPr>
      </p:pic>
      <p:sp>
        <p:nvSpPr>
          <p:cNvPr id="6" name="TextBox 5">
            <a:extLst>
              <a:ext uri="{FF2B5EF4-FFF2-40B4-BE49-F238E27FC236}">
                <a16:creationId xmlns:a16="http://schemas.microsoft.com/office/drawing/2014/main" id="{87C73365-C35F-4C1F-AFC7-E60C96ED8A50}"/>
              </a:ext>
            </a:extLst>
          </p:cNvPr>
          <p:cNvSpPr txBox="1"/>
          <p:nvPr/>
        </p:nvSpPr>
        <p:spPr>
          <a:xfrm>
            <a:off x="6271844" y="1114547"/>
            <a:ext cx="5920155" cy="4401205"/>
          </a:xfrm>
          <a:prstGeom prst="rect">
            <a:avLst/>
          </a:prstGeom>
          <a:noFill/>
        </p:spPr>
        <p:txBody>
          <a:bodyPr wrap="square">
            <a:spAutoFit/>
          </a:bodyPr>
          <a:lstStyle/>
          <a:p>
            <a:r>
              <a:rPr lang="es-ES" sz="2800" dirty="0"/>
              <a:t>1. Creamos un número fuera del bucle.</a:t>
            </a:r>
          </a:p>
          <a:p>
            <a:r>
              <a:rPr lang="es-ES" sz="2800" dirty="0"/>
              <a:t>2. Fijamos un valor inicial para </a:t>
            </a:r>
            <a:r>
              <a:rPr lang="es-ES" sz="2800" dirty="0" err="1"/>
              <a:t>intMax</a:t>
            </a:r>
            <a:r>
              <a:rPr lang="es-ES" sz="2800" dirty="0"/>
              <a:t> e </a:t>
            </a:r>
            <a:r>
              <a:rPr lang="es-ES" sz="2800" dirty="0" err="1"/>
              <a:t>intMin</a:t>
            </a:r>
            <a:r>
              <a:rPr lang="es-ES" sz="2800" dirty="0"/>
              <a:t> igual al primer número generado, ya que no hay ninguno con el que comparar de momento.</a:t>
            </a:r>
            <a:endParaRPr lang="en-US" sz="2800" dirty="0"/>
          </a:p>
          <a:p>
            <a:r>
              <a:rPr lang="es-ES" sz="2800" dirty="0"/>
              <a:t>3. Para cada nuevo número, comprobamos si es menor que </a:t>
            </a:r>
            <a:r>
              <a:rPr lang="es-ES" sz="2800" dirty="0" err="1"/>
              <a:t>intMin</a:t>
            </a:r>
            <a:r>
              <a:rPr lang="es-ES" sz="2800" dirty="0"/>
              <a:t> (si es así, reemplazamos </a:t>
            </a:r>
            <a:r>
              <a:rPr lang="es-ES" sz="2800" dirty="0" err="1"/>
              <a:t>intMin</a:t>
            </a:r>
            <a:r>
              <a:rPr lang="es-ES" sz="2800" dirty="0"/>
              <a:t> por el contenido de “A”). Si es mayor que </a:t>
            </a:r>
            <a:r>
              <a:rPr lang="es-ES" sz="2800" dirty="0" err="1"/>
              <a:t>intMax</a:t>
            </a:r>
            <a:r>
              <a:rPr lang="es-ES" sz="2800" dirty="0"/>
              <a:t>, reemplazamos </a:t>
            </a:r>
            <a:r>
              <a:rPr lang="es-ES" sz="2800" dirty="0" err="1"/>
              <a:t>intMax</a:t>
            </a:r>
            <a:r>
              <a:rPr lang="es-ES" sz="2800" dirty="0"/>
              <a:t> por A</a:t>
            </a:r>
            <a:endParaRPr lang="en-US" sz="2800" dirty="0"/>
          </a:p>
        </p:txBody>
      </p:sp>
    </p:spTree>
    <p:extLst>
      <p:ext uri="{BB962C8B-B14F-4D97-AF65-F5344CB8AC3E}">
        <p14:creationId xmlns:p14="http://schemas.microsoft.com/office/powerpoint/2010/main" val="235916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10">
            <a:extLst>
              <a:ext uri="{FF2B5EF4-FFF2-40B4-BE49-F238E27FC236}">
                <a16:creationId xmlns:a16="http://schemas.microsoft.com/office/drawing/2014/main" id="{5AE59039-61AE-4FAF-B7F3-23312F814B9A}"/>
              </a:ext>
            </a:extLst>
          </p:cNvPr>
          <p:cNvSpPr/>
          <p:nvPr/>
        </p:nvSpPr>
        <p:spPr>
          <a:xfrm>
            <a:off x="6717323" y="1990766"/>
            <a:ext cx="5357446" cy="8931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BE3B9610-424A-4215-A531-C79557B52711}"/>
              </a:ext>
            </a:extLst>
          </p:cNvPr>
          <p:cNvSpPr/>
          <p:nvPr/>
        </p:nvSpPr>
        <p:spPr>
          <a:xfrm>
            <a:off x="6717323" y="3081013"/>
            <a:ext cx="5357446" cy="13854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202B231E-7F82-4E42-9409-2D3AD55C551A}"/>
              </a:ext>
            </a:extLst>
          </p:cNvPr>
          <p:cNvSpPr/>
          <p:nvPr/>
        </p:nvSpPr>
        <p:spPr>
          <a:xfrm>
            <a:off x="6717323" y="4663629"/>
            <a:ext cx="5357446" cy="129984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D46B6DB3-8541-4374-8569-D7FE871935F5}"/>
              </a:ext>
            </a:extLst>
          </p:cNvPr>
          <p:cNvSpPr>
            <a:spLocks noGrp="1"/>
          </p:cNvSpPr>
          <p:nvPr>
            <p:ph type="title"/>
          </p:nvPr>
        </p:nvSpPr>
        <p:spPr/>
        <p:txBody>
          <a:bodyPr/>
          <a:lstStyle/>
          <a:p>
            <a:r>
              <a:rPr lang="es-ES" dirty="0"/>
              <a:t>Bucles con un número de repeticiones desconocidas </a:t>
            </a:r>
            <a:endParaRPr lang="el-GR" dirty="0"/>
          </a:p>
        </p:txBody>
      </p:sp>
      <p:sp>
        <p:nvSpPr>
          <p:cNvPr id="6" name="TextBox 5">
            <a:extLst>
              <a:ext uri="{FF2B5EF4-FFF2-40B4-BE49-F238E27FC236}">
                <a16:creationId xmlns:a16="http://schemas.microsoft.com/office/drawing/2014/main" id="{9768AC35-0B8B-41FB-8D98-945B2ADDCE8B}"/>
              </a:ext>
            </a:extLst>
          </p:cNvPr>
          <p:cNvSpPr txBox="1"/>
          <p:nvPr/>
        </p:nvSpPr>
        <p:spPr>
          <a:xfrm>
            <a:off x="372862" y="894529"/>
            <a:ext cx="11596400" cy="830997"/>
          </a:xfrm>
          <a:prstGeom prst="rect">
            <a:avLst/>
          </a:prstGeom>
          <a:noFill/>
        </p:spPr>
        <p:txBody>
          <a:bodyPr wrap="square">
            <a:spAutoFit/>
          </a:bodyPr>
          <a:lstStyle/>
          <a:p>
            <a:r>
              <a:rPr lang="es-ES" sz="2400" dirty="0"/>
              <a:t>Crea un programa que continuamente lea números y cuente cuántos hay pares. El programa acabará cuando se introduzca un número menor que 0.</a:t>
            </a:r>
            <a:endParaRPr lang="en-US" sz="2400" dirty="0"/>
          </a:p>
        </p:txBody>
      </p:sp>
      <p:pic>
        <p:nvPicPr>
          <p:cNvPr id="8" name="Εικόνα 7">
            <a:extLst>
              <a:ext uri="{FF2B5EF4-FFF2-40B4-BE49-F238E27FC236}">
                <a16:creationId xmlns:a16="http://schemas.microsoft.com/office/drawing/2014/main" id="{02A2EE4C-586C-441C-AA9E-5212B3EA97D0}"/>
              </a:ext>
            </a:extLst>
          </p:cNvPr>
          <p:cNvPicPr>
            <a:picLocks noChangeAspect="1"/>
          </p:cNvPicPr>
          <p:nvPr/>
        </p:nvPicPr>
        <p:blipFill>
          <a:blip r:embed="rId3"/>
          <a:stretch>
            <a:fillRect/>
          </a:stretch>
        </p:blipFill>
        <p:spPr>
          <a:xfrm>
            <a:off x="372861" y="1990766"/>
            <a:ext cx="6214357" cy="3972705"/>
          </a:xfrm>
          <a:prstGeom prst="rect">
            <a:avLst/>
          </a:prstGeom>
        </p:spPr>
      </p:pic>
      <p:sp>
        <p:nvSpPr>
          <p:cNvPr id="10" name="TextBox 9">
            <a:extLst>
              <a:ext uri="{FF2B5EF4-FFF2-40B4-BE49-F238E27FC236}">
                <a16:creationId xmlns:a16="http://schemas.microsoft.com/office/drawing/2014/main" id="{C4CC1D5E-4E19-498C-96B9-4187127120D6}"/>
              </a:ext>
            </a:extLst>
          </p:cNvPr>
          <p:cNvSpPr txBox="1"/>
          <p:nvPr/>
        </p:nvSpPr>
        <p:spPr>
          <a:xfrm>
            <a:off x="6717323" y="1990766"/>
            <a:ext cx="4982308" cy="4009111"/>
          </a:xfrm>
          <a:prstGeom prst="rect">
            <a:avLst/>
          </a:prstGeom>
          <a:noFill/>
        </p:spPr>
        <p:txBody>
          <a:bodyPr wrap="square">
            <a:spAutoFit/>
          </a:bodyPr>
          <a:lstStyle/>
          <a:p>
            <a:pPr lvl="0" algn="just">
              <a:lnSpc>
                <a:spcPct val="107000"/>
              </a:lnSpc>
            </a:pPr>
            <a:r>
              <a:rPr lang="es-ES" sz="2400" dirty="0">
                <a:effectLst/>
                <a:latin typeface="Verdana" panose="020B0604030504040204" pitchFamily="34" charset="0"/>
                <a:ea typeface="Calibri" panose="020F0502020204030204" pitchFamily="34" charset="0"/>
                <a:cs typeface="Times New Roman" panose="02020603050405020304" pitchFamily="18" charset="0"/>
              </a:rPr>
              <a:t>Generamos un número fuera del bucle</a:t>
            </a:r>
          </a:p>
          <a:p>
            <a:pPr lvl="0" algn="just">
              <a:lnSpc>
                <a:spcPct val="107000"/>
              </a:lnSpc>
            </a:pP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lvl="0" algn="just">
              <a:lnSpc>
                <a:spcPct val="107000"/>
              </a:lnSpc>
            </a:pPr>
            <a:r>
              <a:rPr lang="es-ES" sz="2400" dirty="0">
                <a:effectLst/>
                <a:latin typeface="Verdana" panose="020B0604030504040204" pitchFamily="34" charset="0"/>
                <a:ea typeface="Calibri" panose="020F0502020204030204" pitchFamily="34" charset="0"/>
                <a:cs typeface="Times New Roman" panose="02020603050405020304" pitchFamily="18" charset="0"/>
              </a:rPr>
              <a:t>La condición del Do-</a:t>
            </a:r>
            <a:r>
              <a:rPr lang="es-ES" sz="2400" dirty="0" err="1">
                <a:effectLst/>
                <a:latin typeface="Verdana" panose="020B0604030504040204" pitchFamily="34" charset="0"/>
                <a:ea typeface="Calibri" panose="020F0502020204030204" pitchFamily="34" charset="0"/>
                <a:cs typeface="Times New Roman" panose="02020603050405020304" pitchFamily="18" charset="0"/>
              </a:rPr>
              <a:t>While</a:t>
            </a:r>
            <a:r>
              <a:rPr lang="es-ES" sz="2400" dirty="0">
                <a:effectLst/>
                <a:latin typeface="Verdana" panose="020B0604030504040204" pitchFamily="34" charset="0"/>
                <a:ea typeface="Calibri" panose="020F0502020204030204" pitchFamily="34" charset="0"/>
                <a:cs typeface="Times New Roman" panose="02020603050405020304" pitchFamily="18" charset="0"/>
              </a:rPr>
              <a:t> comprueba si el número A está en el rango correcto.</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lvl="0" algn="just">
              <a:lnSpc>
                <a:spcPct val="107000"/>
              </a:lnSpc>
            </a:pP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lvl="0" algn="just">
              <a:lnSpc>
                <a:spcPct val="107000"/>
              </a:lnSpc>
            </a:pPr>
            <a:r>
              <a:rPr lang="es-ES" sz="2400" dirty="0">
                <a:effectLst/>
                <a:latin typeface="Verdana" panose="020B0604030504040204" pitchFamily="34" charset="0"/>
                <a:ea typeface="Calibri" panose="020F0502020204030204" pitchFamily="34" charset="0"/>
                <a:cs typeface="Times New Roman" panose="02020603050405020304" pitchFamily="18" charset="0"/>
              </a:rPr>
              <a:t>Se lee un nuevo número antes de finalizar la iteración del bucle.</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844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F8B4A838-39E8-4B6F-BCDA-11611FC76530}"/>
              </a:ext>
            </a:extLst>
          </p:cNvPr>
          <p:cNvSpPr/>
          <p:nvPr/>
        </p:nvSpPr>
        <p:spPr>
          <a:xfrm>
            <a:off x="7127630" y="2391586"/>
            <a:ext cx="4876801" cy="8583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A32C9B8E-B721-4F2B-8041-97E45E3BD5C4}"/>
              </a:ext>
            </a:extLst>
          </p:cNvPr>
          <p:cNvSpPr/>
          <p:nvPr/>
        </p:nvSpPr>
        <p:spPr>
          <a:xfrm>
            <a:off x="7127630" y="3433781"/>
            <a:ext cx="4876801" cy="1554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DA698244-5586-44AC-8723-A9A4A6297838}"/>
              </a:ext>
            </a:extLst>
          </p:cNvPr>
          <p:cNvSpPr>
            <a:spLocks noGrp="1"/>
          </p:cNvSpPr>
          <p:nvPr>
            <p:ph type="title"/>
          </p:nvPr>
        </p:nvSpPr>
        <p:spPr/>
        <p:txBody>
          <a:bodyPr/>
          <a:lstStyle/>
          <a:p>
            <a:r>
              <a:rPr lang="es-ES" dirty="0"/>
              <a:t>Ejemplo 7 – Número de repeticiones indeterminado</a:t>
            </a:r>
          </a:p>
        </p:txBody>
      </p:sp>
      <p:sp>
        <p:nvSpPr>
          <p:cNvPr id="4" name="TextBox 3">
            <a:extLst>
              <a:ext uri="{FF2B5EF4-FFF2-40B4-BE49-F238E27FC236}">
                <a16:creationId xmlns:a16="http://schemas.microsoft.com/office/drawing/2014/main" id="{CD91BD95-7160-4C27-8056-BCDF58411546}"/>
              </a:ext>
            </a:extLst>
          </p:cNvPr>
          <p:cNvSpPr txBox="1"/>
          <p:nvPr/>
        </p:nvSpPr>
        <p:spPr>
          <a:xfrm>
            <a:off x="372862" y="1067562"/>
            <a:ext cx="11279876" cy="954107"/>
          </a:xfrm>
          <a:prstGeom prst="rect">
            <a:avLst/>
          </a:prstGeom>
          <a:noFill/>
        </p:spPr>
        <p:txBody>
          <a:bodyPr wrap="square">
            <a:spAutoFit/>
          </a:bodyPr>
          <a:lstStyle/>
          <a:p>
            <a:r>
              <a:rPr lang="es-ES" sz="2800" dirty="0"/>
              <a:t>Crea un programa que lea número y calcule su suma. El programa acabará cuando la suma supere 200.</a:t>
            </a:r>
            <a:endParaRPr lang="el-GR" sz="2800" dirty="0"/>
          </a:p>
        </p:txBody>
      </p:sp>
      <p:pic>
        <p:nvPicPr>
          <p:cNvPr id="6" name="Εικόνα 5">
            <a:extLst>
              <a:ext uri="{FF2B5EF4-FFF2-40B4-BE49-F238E27FC236}">
                <a16:creationId xmlns:a16="http://schemas.microsoft.com/office/drawing/2014/main" id="{4CA5EACD-C2F2-46FB-802D-CF3468157BBE}"/>
              </a:ext>
            </a:extLst>
          </p:cNvPr>
          <p:cNvPicPr>
            <a:picLocks noChangeAspect="1"/>
          </p:cNvPicPr>
          <p:nvPr/>
        </p:nvPicPr>
        <p:blipFill>
          <a:blip r:embed="rId2"/>
          <a:stretch>
            <a:fillRect/>
          </a:stretch>
        </p:blipFill>
        <p:spPr>
          <a:xfrm>
            <a:off x="372862" y="2391586"/>
            <a:ext cx="6587586" cy="3014131"/>
          </a:xfrm>
          <a:prstGeom prst="rect">
            <a:avLst/>
          </a:prstGeom>
        </p:spPr>
      </p:pic>
      <p:sp>
        <p:nvSpPr>
          <p:cNvPr id="8" name="TextBox 7">
            <a:extLst>
              <a:ext uri="{FF2B5EF4-FFF2-40B4-BE49-F238E27FC236}">
                <a16:creationId xmlns:a16="http://schemas.microsoft.com/office/drawing/2014/main" id="{B99FFFF1-B731-4CF2-B2BA-305F3D101FA9}"/>
              </a:ext>
            </a:extLst>
          </p:cNvPr>
          <p:cNvSpPr txBox="1"/>
          <p:nvPr/>
        </p:nvSpPr>
        <p:spPr>
          <a:xfrm>
            <a:off x="7127630" y="2391586"/>
            <a:ext cx="4760933" cy="2596224"/>
          </a:xfrm>
          <a:prstGeom prst="rect">
            <a:avLst/>
          </a:prstGeom>
          <a:noFill/>
        </p:spPr>
        <p:txBody>
          <a:bodyPr wrap="square">
            <a:spAutoFit/>
          </a:bodyPr>
          <a:lstStyle/>
          <a:p>
            <a:pPr lvl="0" algn="just">
              <a:lnSpc>
                <a:spcPct val="107000"/>
              </a:lnSpc>
            </a:pPr>
            <a:r>
              <a:rPr lang="es-ES" sz="2200" dirty="0">
                <a:effectLst/>
                <a:latin typeface="Verdana" panose="020B0604030504040204" pitchFamily="34" charset="0"/>
                <a:ea typeface="Calibri" panose="020F0502020204030204" pitchFamily="34" charset="0"/>
                <a:cs typeface="Times New Roman" panose="02020603050405020304" pitchFamily="18" charset="0"/>
              </a:rPr>
              <a:t>La condición comprueba que la suma no supere 200. </a:t>
            </a:r>
          </a:p>
          <a:p>
            <a:pPr lvl="0" algn="just">
              <a:lnSpc>
                <a:spcPct val="107000"/>
              </a:lnSpc>
            </a:pPr>
            <a:endParaRPr lang="en-US" sz="2200" dirty="0">
              <a:effectLst/>
              <a:latin typeface="Verdana" panose="020B060403050404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s-ES" sz="2200" dirty="0">
                <a:effectLst/>
                <a:latin typeface="Verdana" panose="020B0604030504040204" pitchFamily="34" charset="0"/>
                <a:ea typeface="Calibri" panose="020F0502020204030204" pitchFamily="34" charset="0"/>
                <a:cs typeface="Times New Roman" panose="02020603050405020304" pitchFamily="18" charset="0"/>
              </a:rPr>
              <a:t>Se lee un número y el programa lo añade a la suma. La condición se comprueba de nuevo en el bucle Do </a:t>
            </a:r>
            <a:r>
              <a:rPr lang="es-ES" sz="2200" dirty="0" err="1">
                <a:effectLst/>
                <a:latin typeface="Verdana" panose="020B0604030504040204" pitchFamily="34" charset="0"/>
                <a:ea typeface="Calibri" panose="020F0502020204030204" pitchFamily="34" charset="0"/>
                <a:cs typeface="Times New Roman" panose="02020603050405020304" pitchFamily="18" charset="0"/>
              </a:rPr>
              <a:t>While</a:t>
            </a:r>
            <a:r>
              <a:rPr lang="es-ES" sz="22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2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661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A8C3DF-8C02-4A0A-9441-5E60926F111F}"/>
              </a:ext>
            </a:extLst>
          </p:cNvPr>
          <p:cNvSpPr>
            <a:spLocks noGrp="1"/>
          </p:cNvSpPr>
          <p:nvPr>
            <p:ph type="title"/>
          </p:nvPr>
        </p:nvSpPr>
        <p:spPr/>
        <p:txBody>
          <a:bodyPr/>
          <a:lstStyle/>
          <a:p>
            <a:r>
              <a:rPr lang="es-ES" dirty="0"/>
              <a:t>La sentencia Do </a:t>
            </a:r>
            <a:r>
              <a:rPr lang="es-ES" dirty="0" err="1"/>
              <a:t>Until</a:t>
            </a:r>
            <a:endParaRPr lang="es-ES" dirty="0"/>
          </a:p>
        </p:txBody>
      </p:sp>
      <p:sp>
        <p:nvSpPr>
          <p:cNvPr id="4" name="TextBox 3">
            <a:extLst>
              <a:ext uri="{FF2B5EF4-FFF2-40B4-BE49-F238E27FC236}">
                <a16:creationId xmlns:a16="http://schemas.microsoft.com/office/drawing/2014/main" id="{BC5A8A96-8977-4A8D-9004-86F71CCC27CB}"/>
              </a:ext>
            </a:extLst>
          </p:cNvPr>
          <p:cNvSpPr txBox="1"/>
          <p:nvPr/>
        </p:nvSpPr>
        <p:spPr>
          <a:xfrm>
            <a:off x="679937" y="1816992"/>
            <a:ext cx="3856892" cy="1945854"/>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Do </a:t>
            </a:r>
            <a:r>
              <a:rPr lang="es-ES" sz="2400" b="1" dirty="0" err="1">
                <a:effectLst/>
                <a:latin typeface="Verdana" panose="020B0604030504040204" pitchFamily="34" charset="0"/>
                <a:ea typeface="Calibri" panose="020F0502020204030204" pitchFamily="34" charset="0"/>
                <a:cs typeface="Times New Roman" panose="02020603050405020304" pitchFamily="18" charset="0"/>
              </a:rPr>
              <a:t>While</a:t>
            </a:r>
            <a:r>
              <a:rPr lang="es-ES" sz="2400" b="1"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a:effectLst/>
                <a:latin typeface="Verdana" panose="020B0604030504040204" pitchFamily="34" charset="0"/>
                <a:ea typeface="Calibri" panose="020F0502020204030204" pitchFamily="34" charset="0"/>
                <a:cs typeface="Times New Roman" panose="02020603050405020304" pitchFamily="18" charset="0"/>
              </a:rPr>
              <a:t>Condición</a:t>
            </a:r>
          </a:p>
          <a:p>
            <a:pPr algn="just">
              <a:lnSpc>
                <a:spcPct val="107000"/>
              </a:lnSpc>
              <a:spcAft>
                <a:spcPts val="800"/>
              </a:spcAft>
            </a:pPr>
            <a:r>
              <a:rPr lang="es-ES" sz="2400" b="1"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a:effectLst/>
                <a:latin typeface="Verdana" panose="020B0604030504040204" pitchFamily="34" charset="0"/>
                <a:ea typeface="Calibri" panose="020F0502020204030204" pitchFamily="34" charset="0"/>
                <a:cs typeface="Times New Roman" panose="02020603050405020304" pitchFamily="18" charset="0"/>
              </a:rPr>
              <a:t>Sentencias</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Loop</a:t>
            </a:r>
          </a:p>
        </p:txBody>
      </p:sp>
      <p:sp>
        <p:nvSpPr>
          <p:cNvPr id="5" name="TextBox 4">
            <a:extLst>
              <a:ext uri="{FF2B5EF4-FFF2-40B4-BE49-F238E27FC236}">
                <a16:creationId xmlns:a16="http://schemas.microsoft.com/office/drawing/2014/main" id="{F09CA944-3258-4309-BA5A-825B9461378C}"/>
              </a:ext>
            </a:extLst>
          </p:cNvPr>
          <p:cNvSpPr txBox="1"/>
          <p:nvPr/>
        </p:nvSpPr>
        <p:spPr>
          <a:xfrm>
            <a:off x="7291754" y="1816992"/>
            <a:ext cx="3856892" cy="1945854"/>
          </a:xfrm>
          <a:prstGeom prst="rect">
            <a:avLst/>
          </a:prstGeom>
          <a:noFill/>
        </p:spPr>
        <p:txBody>
          <a:bodyPr wrap="square">
            <a:spAutoFit/>
          </a:bodyPr>
          <a:lstStyle/>
          <a:p>
            <a:pPr algn="just">
              <a:lnSpc>
                <a:spcPct val="107000"/>
              </a:lnSpc>
              <a:spcAft>
                <a:spcPts val="800"/>
              </a:spcAft>
            </a:pPr>
            <a:r>
              <a:rPr lang="es-ES" sz="2400" b="1" dirty="0">
                <a:effectLst/>
                <a:latin typeface="Verdana" panose="020B0604030504040204" pitchFamily="34" charset="0"/>
                <a:ea typeface="Calibri" panose="020F0502020204030204" pitchFamily="34" charset="0"/>
                <a:cs typeface="Times New Roman" panose="02020603050405020304" pitchFamily="18" charset="0"/>
              </a:rPr>
              <a:t>Do </a:t>
            </a:r>
            <a:r>
              <a:rPr lang="es-ES" sz="2400" b="1" dirty="0" err="1">
                <a:effectLst/>
                <a:latin typeface="Verdana" panose="020B0604030504040204" pitchFamily="34" charset="0"/>
                <a:ea typeface="Calibri" panose="020F0502020204030204" pitchFamily="34" charset="0"/>
                <a:cs typeface="Times New Roman" panose="02020603050405020304" pitchFamily="18" charset="0"/>
              </a:rPr>
              <a:t>Until</a:t>
            </a:r>
            <a:r>
              <a:rPr lang="es-ES" sz="2400" b="1"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a:effectLst/>
                <a:latin typeface="Verdana" panose="020B0604030504040204" pitchFamily="34" charset="0"/>
                <a:ea typeface="Calibri" panose="020F0502020204030204" pitchFamily="34" charset="0"/>
                <a:cs typeface="Times New Roman" panose="02020603050405020304" pitchFamily="18" charset="0"/>
              </a:rPr>
              <a:t>Condición</a:t>
            </a:r>
          </a:p>
          <a:p>
            <a:pPr algn="just">
              <a:lnSpc>
                <a:spcPct val="107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a:latin typeface="Verdana" panose="020B0604030504040204" pitchFamily="34" charset="0"/>
                <a:ea typeface="Calibri" panose="020F0502020204030204" pitchFamily="34" charset="0"/>
                <a:cs typeface="Times New Roman" panose="02020603050405020304" pitchFamily="18" charset="0"/>
              </a:rPr>
              <a:t>Sentencias</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Loop</a:t>
            </a:r>
          </a:p>
        </p:txBody>
      </p:sp>
      <p:sp>
        <p:nvSpPr>
          <p:cNvPr id="7" name="TextBox 6">
            <a:extLst>
              <a:ext uri="{FF2B5EF4-FFF2-40B4-BE49-F238E27FC236}">
                <a16:creationId xmlns:a16="http://schemas.microsoft.com/office/drawing/2014/main" id="{3B1FCB32-FAEA-4ED9-81E3-C11980936879}"/>
              </a:ext>
            </a:extLst>
          </p:cNvPr>
          <p:cNvSpPr txBox="1"/>
          <p:nvPr/>
        </p:nvSpPr>
        <p:spPr>
          <a:xfrm>
            <a:off x="586154" y="4576660"/>
            <a:ext cx="3739661" cy="830997"/>
          </a:xfrm>
          <a:prstGeom prst="rect">
            <a:avLst/>
          </a:prstGeom>
          <a:noFill/>
        </p:spPr>
        <p:txBody>
          <a:bodyPr wrap="square">
            <a:spAutoFit/>
          </a:bodyPr>
          <a:lstStyle/>
          <a:p>
            <a:r>
              <a:rPr lang="es-ES" sz="2400" dirty="0"/>
              <a:t>Controla durante cuánto tiempo se ejecutará</a:t>
            </a:r>
          </a:p>
        </p:txBody>
      </p:sp>
      <p:sp>
        <p:nvSpPr>
          <p:cNvPr id="9" name="TextBox 8">
            <a:extLst>
              <a:ext uri="{FF2B5EF4-FFF2-40B4-BE49-F238E27FC236}">
                <a16:creationId xmlns:a16="http://schemas.microsoft.com/office/drawing/2014/main" id="{2808E066-030F-4591-856A-A4491DE600DE}"/>
              </a:ext>
            </a:extLst>
          </p:cNvPr>
          <p:cNvSpPr txBox="1"/>
          <p:nvPr/>
        </p:nvSpPr>
        <p:spPr>
          <a:xfrm>
            <a:off x="7119128" y="4576660"/>
            <a:ext cx="4325815" cy="461665"/>
          </a:xfrm>
          <a:prstGeom prst="rect">
            <a:avLst/>
          </a:prstGeom>
          <a:noFill/>
        </p:spPr>
        <p:txBody>
          <a:bodyPr wrap="square">
            <a:spAutoFit/>
          </a:bodyPr>
          <a:lstStyle/>
          <a:p>
            <a:r>
              <a:rPr lang="es-ES" sz="2400" dirty="0"/>
              <a:t>Decide cuánto finalizará el bucle</a:t>
            </a:r>
          </a:p>
        </p:txBody>
      </p:sp>
      <p:grpSp>
        <p:nvGrpSpPr>
          <p:cNvPr id="10" name="Ομάδα 9">
            <a:extLst>
              <a:ext uri="{FF2B5EF4-FFF2-40B4-BE49-F238E27FC236}">
                <a16:creationId xmlns:a16="http://schemas.microsoft.com/office/drawing/2014/main" id="{9605D5BA-0BF4-451B-8C18-EA3E8DF2D828}"/>
              </a:ext>
            </a:extLst>
          </p:cNvPr>
          <p:cNvGrpSpPr/>
          <p:nvPr/>
        </p:nvGrpSpPr>
        <p:grpSpPr>
          <a:xfrm rot="19979685">
            <a:off x="-77749" y="2232201"/>
            <a:ext cx="8849428" cy="1782531"/>
            <a:chOff x="0" y="-11610"/>
            <a:chExt cx="3893364" cy="640080"/>
          </a:xfrm>
          <a:noFill/>
        </p:grpSpPr>
        <p:sp>
          <p:nvSpPr>
            <p:cNvPr id="11" name="Πλαίσιο κειμένου 2">
              <a:extLst>
                <a:ext uri="{FF2B5EF4-FFF2-40B4-BE49-F238E27FC236}">
                  <a16:creationId xmlns:a16="http://schemas.microsoft.com/office/drawing/2014/main" id="{24DEA2C3-BF3A-4B13-A15C-D964D60962A9}"/>
                </a:ext>
              </a:extLst>
            </p:cNvPr>
            <p:cNvSpPr txBox="1">
              <a:spLocks noChangeArrowheads="1"/>
            </p:cNvSpPr>
            <p:nvPr/>
          </p:nvSpPr>
          <p:spPr bwMode="auto">
            <a:xfrm>
              <a:off x="474524" y="-11610"/>
              <a:ext cx="3418840" cy="640080"/>
            </a:xfrm>
            <a:prstGeom prst="rect">
              <a:avLst/>
            </a:prstGeom>
            <a:grp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s-ES" sz="3200" b="1"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Recuerda</a:t>
              </a:r>
              <a:endParaRPr lang="el-GR" sz="40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La condición de la sentencia Do </a:t>
              </a:r>
              <a:r>
                <a:rPr lang="es-ES" sz="32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Until</a:t>
              </a:r>
              <a:r>
                <a:rPr lang="es-ES"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es la negación de Do </a:t>
              </a:r>
              <a:r>
                <a:rPr lang="es-ES" sz="32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While</a:t>
              </a:r>
              <a:r>
                <a:rPr lang="es-ES"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a:t>
              </a:r>
              <a:endParaRPr lang="el-GR" sz="40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2" name="Πλαίσιο κειμένου 373">
              <a:extLst>
                <a:ext uri="{FF2B5EF4-FFF2-40B4-BE49-F238E27FC236}">
                  <a16:creationId xmlns:a16="http://schemas.microsoft.com/office/drawing/2014/main" id="{56601A25-D2C8-4C44-A49F-74844D2DE3D2}"/>
                </a:ext>
              </a:extLst>
            </p:cNvPr>
            <p:cNvSpPr txBox="1"/>
            <p:nvPr/>
          </p:nvSpPr>
          <p:spPr>
            <a:xfrm>
              <a:off x="0" y="1"/>
              <a:ext cx="352425" cy="479533"/>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endParaRPr lang="el-GR" sz="400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5815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CBDC8E-2359-4D44-8167-19F99F4BE8B4}"/>
              </a:ext>
            </a:extLst>
          </p:cNvPr>
          <p:cNvSpPr>
            <a:spLocks noGrp="1"/>
          </p:cNvSpPr>
          <p:nvPr>
            <p:ph type="title"/>
          </p:nvPr>
        </p:nvSpPr>
        <p:spPr/>
        <p:txBody>
          <a:bodyPr>
            <a:normAutofit/>
          </a:bodyPr>
          <a:lstStyle/>
          <a:p>
            <a:r>
              <a:rPr lang="en-US" dirty="0"/>
              <a:t>Example 1 - </a:t>
            </a:r>
            <a:r>
              <a:rPr lang="es-ES" dirty="0"/>
              <a:t>Muestra todos los números del 100 al 1</a:t>
            </a:r>
            <a:endParaRPr lang="el-GR" dirty="0"/>
          </a:p>
        </p:txBody>
      </p:sp>
      <p:pic>
        <p:nvPicPr>
          <p:cNvPr id="5" name="Εικόνα 4">
            <a:extLst>
              <a:ext uri="{FF2B5EF4-FFF2-40B4-BE49-F238E27FC236}">
                <a16:creationId xmlns:a16="http://schemas.microsoft.com/office/drawing/2014/main" id="{E0F5B890-46D9-4EBD-A88D-03ECE4EFD711}"/>
              </a:ext>
            </a:extLst>
          </p:cNvPr>
          <p:cNvPicPr>
            <a:picLocks noChangeAspect="1"/>
          </p:cNvPicPr>
          <p:nvPr/>
        </p:nvPicPr>
        <p:blipFill>
          <a:blip r:embed="rId3"/>
          <a:stretch>
            <a:fillRect/>
          </a:stretch>
        </p:blipFill>
        <p:spPr>
          <a:xfrm>
            <a:off x="494321" y="1667844"/>
            <a:ext cx="6643848" cy="3818556"/>
          </a:xfrm>
          <a:prstGeom prst="rect">
            <a:avLst/>
          </a:prstGeom>
        </p:spPr>
      </p:pic>
    </p:spTree>
    <p:extLst>
      <p:ext uri="{BB962C8B-B14F-4D97-AF65-F5344CB8AC3E}">
        <p14:creationId xmlns:p14="http://schemas.microsoft.com/office/powerpoint/2010/main" val="208069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3172A6-1EB7-4882-A925-FE91AE134D5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s-ES" sz="5000" dirty="0">
                <a:latin typeface="+mj-lt"/>
                <a:ea typeface="+mj-ea"/>
              </a:rPr>
              <a:t>Ejemplo 2 - Mostrar los números pares del 1 al 100</a:t>
            </a:r>
            <a:endParaRPr lang="en-US" sz="5000" dirty="0">
              <a:latin typeface="+mj-lt"/>
              <a:ea typeface="+mj-ea"/>
            </a:endParaRPr>
          </a:p>
        </p:txBody>
      </p:sp>
      <p:sp>
        <p:nvSpPr>
          <p:cNvPr id="14"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Εικόνα 4">
            <a:extLst>
              <a:ext uri="{FF2B5EF4-FFF2-40B4-BE49-F238E27FC236}">
                <a16:creationId xmlns:a16="http://schemas.microsoft.com/office/drawing/2014/main" id="{600A7A65-69A6-45AE-8FDB-9DE3F3B3E874}"/>
              </a:ext>
            </a:extLst>
          </p:cNvPr>
          <p:cNvPicPr>
            <a:picLocks noChangeAspect="1"/>
          </p:cNvPicPr>
          <p:nvPr/>
        </p:nvPicPr>
        <p:blipFill rotWithShape="1">
          <a:blip r:embed="rId3"/>
          <a:srcRect l="4384" r="7987"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Ορθογώνιο: Στρογγύλεμα γωνιών 5">
            <a:extLst>
              <a:ext uri="{FF2B5EF4-FFF2-40B4-BE49-F238E27FC236}">
                <a16:creationId xmlns:a16="http://schemas.microsoft.com/office/drawing/2014/main" id="{36D401E0-58AC-47DB-AFD0-CEA1484A5C9E}"/>
              </a:ext>
            </a:extLst>
          </p:cNvPr>
          <p:cNvSpPr/>
          <p:nvPr/>
        </p:nvSpPr>
        <p:spPr>
          <a:xfrm>
            <a:off x="3724835" y="1035424"/>
            <a:ext cx="2017059" cy="537882"/>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
        <p:nvSpPr>
          <p:cNvPr id="10" name="Ορθογώνιο: Στρογγύλεμα γωνιών 9">
            <a:extLst>
              <a:ext uri="{FF2B5EF4-FFF2-40B4-BE49-F238E27FC236}">
                <a16:creationId xmlns:a16="http://schemas.microsoft.com/office/drawing/2014/main" id="{47D45F3C-EFF9-478B-8BD6-894AF2AC6654}"/>
              </a:ext>
            </a:extLst>
          </p:cNvPr>
          <p:cNvSpPr/>
          <p:nvPr/>
        </p:nvSpPr>
        <p:spPr>
          <a:xfrm>
            <a:off x="3724835" y="4745825"/>
            <a:ext cx="2017059" cy="537882"/>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13109925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6811DF-90EE-4717-9628-E4116201EC9B}"/>
              </a:ext>
            </a:extLst>
          </p:cNvPr>
          <p:cNvSpPr>
            <a:spLocks noGrp="1"/>
          </p:cNvSpPr>
          <p:nvPr>
            <p:ph type="title"/>
          </p:nvPr>
        </p:nvSpPr>
        <p:spPr/>
        <p:txBody>
          <a:bodyPr/>
          <a:lstStyle/>
          <a:p>
            <a:r>
              <a:rPr lang="es-ES" dirty="0"/>
              <a:t>Ejemplo 3 – Algoritmo para sumar</a:t>
            </a:r>
          </a:p>
        </p:txBody>
      </p:sp>
      <p:sp>
        <p:nvSpPr>
          <p:cNvPr id="4" name="TextBox 3">
            <a:extLst>
              <a:ext uri="{FF2B5EF4-FFF2-40B4-BE49-F238E27FC236}">
                <a16:creationId xmlns:a16="http://schemas.microsoft.com/office/drawing/2014/main" id="{FAEC5DFA-FCAC-40B5-B815-0C26DABD39CB}"/>
              </a:ext>
            </a:extLst>
          </p:cNvPr>
          <p:cNvSpPr txBox="1"/>
          <p:nvPr/>
        </p:nvSpPr>
        <p:spPr>
          <a:xfrm>
            <a:off x="372861" y="876416"/>
            <a:ext cx="11572953" cy="784830"/>
          </a:xfrm>
          <a:prstGeom prst="rect">
            <a:avLst/>
          </a:prstGeom>
          <a:noFill/>
        </p:spPr>
        <p:txBody>
          <a:bodyPr wrap="square">
            <a:spAutoFit/>
          </a:bodyPr>
          <a:lstStyle/>
          <a:p>
            <a:pPr algn="just">
              <a:lnSpc>
                <a:spcPct val="107000"/>
              </a:lnSpc>
              <a:spcAft>
                <a:spcPts val="800"/>
              </a:spcAft>
            </a:pPr>
            <a:r>
              <a:rPr lang="es-ES" sz="2200" dirty="0">
                <a:effectLst/>
                <a:latin typeface="Verdana" panose="020B0604030504040204" pitchFamily="34" charset="0"/>
                <a:ea typeface="Calibri" panose="020F0502020204030204" pitchFamily="34" charset="0"/>
                <a:cs typeface="Times New Roman" panose="02020603050405020304" pitchFamily="18" charset="0"/>
              </a:rPr>
              <a:t>Construye un programa que genere 10 números y calcule su suma. Los números deben estar en el intervalo -100 a 100</a:t>
            </a:r>
          </a:p>
        </p:txBody>
      </p:sp>
      <p:pic>
        <p:nvPicPr>
          <p:cNvPr id="6" name="Εικόνα 5">
            <a:extLst>
              <a:ext uri="{FF2B5EF4-FFF2-40B4-BE49-F238E27FC236}">
                <a16:creationId xmlns:a16="http://schemas.microsoft.com/office/drawing/2014/main" id="{44D0E7AF-CE12-4BFA-A460-6AB13225B460}"/>
              </a:ext>
            </a:extLst>
          </p:cNvPr>
          <p:cNvPicPr>
            <a:picLocks noChangeAspect="1"/>
          </p:cNvPicPr>
          <p:nvPr/>
        </p:nvPicPr>
        <p:blipFill>
          <a:blip r:embed="rId3"/>
          <a:stretch>
            <a:fillRect/>
          </a:stretch>
        </p:blipFill>
        <p:spPr>
          <a:xfrm>
            <a:off x="514041" y="1865549"/>
            <a:ext cx="5218544" cy="4348715"/>
          </a:xfrm>
          <a:prstGeom prst="rect">
            <a:avLst/>
          </a:prstGeom>
        </p:spPr>
      </p:pic>
      <p:pic>
        <p:nvPicPr>
          <p:cNvPr id="7" name="Εικόνα 6">
            <a:extLst>
              <a:ext uri="{FF2B5EF4-FFF2-40B4-BE49-F238E27FC236}">
                <a16:creationId xmlns:a16="http://schemas.microsoft.com/office/drawing/2014/main" id="{7362E374-B9C5-4A5E-97BC-A65DA518C019}"/>
              </a:ext>
            </a:extLst>
          </p:cNvPr>
          <p:cNvPicPr>
            <a:picLocks noChangeAspect="1"/>
          </p:cNvPicPr>
          <p:nvPr/>
        </p:nvPicPr>
        <p:blipFill>
          <a:blip r:embed="rId3"/>
          <a:stretch>
            <a:fillRect/>
          </a:stretch>
        </p:blipFill>
        <p:spPr>
          <a:xfrm>
            <a:off x="6012163" y="1865549"/>
            <a:ext cx="5665795" cy="4348715"/>
          </a:xfrm>
          <a:prstGeom prst="rect">
            <a:avLst/>
          </a:prstGeom>
        </p:spPr>
      </p:pic>
      <p:sp>
        <p:nvSpPr>
          <p:cNvPr id="11" name="Ορθογώνιο: Στρογγύλεμα γωνιών 10">
            <a:extLst>
              <a:ext uri="{FF2B5EF4-FFF2-40B4-BE49-F238E27FC236}">
                <a16:creationId xmlns:a16="http://schemas.microsoft.com/office/drawing/2014/main" id="{FB649220-412D-46D1-9F79-E05DB91C63EA}"/>
              </a:ext>
            </a:extLst>
          </p:cNvPr>
          <p:cNvSpPr/>
          <p:nvPr/>
        </p:nvSpPr>
        <p:spPr>
          <a:xfrm>
            <a:off x="7651376" y="3617259"/>
            <a:ext cx="2622177" cy="510988"/>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Until I &gt; 10</a:t>
            </a:r>
            <a:endParaRPr lang="el-GR" dirty="0"/>
          </a:p>
        </p:txBody>
      </p:sp>
      <p:sp>
        <p:nvSpPr>
          <p:cNvPr id="9" name="Ορθογώνιο: Στρογγύλεμα γωνιών 8">
            <a:extLst>
              <a:ext uri="{FF2B5EF4-FFF2-40B4-BE49-F238E27FC236}">
                <a16:creationId xmlns:a16="http://schemas.microsoft.com/office/drawing/2014/main" id="{D9BAC55B-EB7D-49B1-A605-A59E8358AD89}"/>
              </a:ext>
            </a:extLst>
          </p:cNvPr>
          <p:cNvSpPr/>
          <p:nvPr/>
        </p:nvSpPr>
        <p:spPr>
          <a:xfrm>
            <a:off x="7651376" y="3617259"/>
            <a:ext cx="2622177" cy="510988"/>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195954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1C9EB1-AB21-49F1-9FED-FDDCCBE60C9A}"/>
              </a:ext>
            </a:extLst>
          </p:cNvPr>
          <p:cNvSpPr>
            <a:spLocks noGrp="1"/>
          </p:cNvSpPr>
          <p:nvPr>
            <p:ph type="title"/>
          </p:nvPr>
        </p:nvSpPr>
        <p:spPr/>
        <p:txBody>
          <a:bodyPr/>
          <a:lstStyle/>
          <a:p>
            <a:r>
              <a:rPr lang="es-ES" dirty="0"/>
              <a:t>Ejemplo 4 – Algoritmo para contar</a:t>
            </a:r>
          </a:p>
        </p:txBody>
      </p:sp>
      <p:sp>
        <p:nvSpPr>
          <p:cNvPr id="4" name="TextBox 3">
            <a:extLst>
              <a:ext uri="{FF2B5EF4-FFF2-40B4-BE49-F238E27FC236}">
                <a16:creationId xmlns:a16="http://schemas.microsoft.com/office/drawing/2014/main" id="{2ADEA6D3-400B-4A4A-B372-0155B2269036}"/>
              </a:ext>
            </a:extLst>
          </p:cNvPr>
          <p:cNvSpPr txBox="1"/>
          <p:nvPr/>
        </p:nvSpPr>
        <p:spPr>
          <a:xfrm>
            <a:off x="372861" y="845467"/>
            <a:ext cx="11655015" cy="784830"/>
          </a:xfrm>
          <a:prstGeom prst="rect">
            <a:avLst/>
          </a:prstGeom>
          <a:noFill/>
        </p:spPr>
        <p:txBody>
          <a:bodyPr wrap="square">
            <a:spAutoFit/>
          </a:bodyPr>
          <a:lstStyle/>
          <a:p>
            <a:pPr algn="just">
              <a:lnSpc>
                <a:spcPct val="107000"/>
              </a:lnSpc>
              <a:spcAft>
                <a:spcPts val="800"/>
              </a:spcAft>
            </a:pPr>
            <a:r>
              <a:rPr lang="es-ES" sz="2200" dirty="0">
                <a:effectLst/>
                <a:latin typeface="Verdana" panose="020B0604030504040204" pitchFamily="34" charset="0"/>
                <a:ea typeface="Calibri" panose="020F0502020204030204" pitchFamily="34" charset="0"/>
                <a:cs typeface="Times New Roman" panose="02020603050405020304" pitchFamily="18" charset="0"/>
              </a:rPr>
              <a:t>Construye un programa que genere 10 números entre -1000 y 1000 y cuente cuántos negativos hay.</a:t>
            </a:r>
          </a:p>
        </p:txBody>
      </p:sp>
      <p:pic>
        <p:nvPicPr>
          <p:cNvPr id="6" name="Εικόνα 5">
            <a:extLst>
              <a:ext uri="{FF2B5EF4-FFF2-40B4-BE49-F238E27FC236}">
                <a16:creationId xmlns:a16="http://schemas.microsoft.com/office/drawing/2014/main" id="{12F19C35-9D1A-4C11-B0E8-C8C900FCFACB}"/>
              </a:ext>
            </a:extLst>
          </p:cNvPr>
          <p:cNvPicPr>
            <a:picLocks noChangeAspect="1"/>
          </p:cNvPicPr>
          <p:nvPr/>
        </p:nvPicPr>
        <p:blipFill>
          <a:blip r:embed="rId2"/>
          <a:stretch>
            <a:fillRect/>
          </a:stretch>
        </p:blipFill>
        <p:spPr>
          <a:xfrm>
            <a:off x="398106" y="1992576"/>
            <a:ext cx="5697894" cy="4061796"/>
          </a:xfrm>
          <a:prstGeom prst="rect">
            <a:avLst/>
          </a:prstGeom>
        </p:spPr>
      </p:pic>
      <p:pic>
        <p:nvPicPr>
          <p:cNvPr id="5" name="Εικόνα 4">
            <a:extLst>
              <a:ext uri="{FF2B5EF4-FFF2-40B4-BE49-F238E27FC236}">
                <a16:creationId xmlns:a16="http://schemas.microsoft.com/office/drawing/2014/main" id="{4D9E140A-3B38-463E-A7BA-025BB03DD16F}"/>
              </a:ext>
            </a:extLst>
          </p:cNvPr>
          <p:cNvPicPr>
            <a:picLocks noChangeAspect="1"/>
          </p:cNvPicPr>
          <p:nvPr/>
        </p:nvPicPr>
        <p:blipFill>
          <a:blip r:embed="rId2"/>
          <a:stretch>
            <a:fillRect/>
          </a:stretch>
        </p:blipFill>
        <p:spPr>
          <a:xfrm>
            <a:off x="6329982" y="2010427"/>
            <a:ext cx="5697894" cy="4061796"/>
          </a:xfrm>
          <a:prstGeom prst="rect">
            <a:avLst/>
          </a:prstGeom>
        </p:spPr>
      </p:pic>
      <p:sp>
        <p:nvSpPr>
          <p:cNvPr id="7" name="Ορθογώνιο: Στρογγύλεμα γωνιών 6">
            <a:extLst>
              <a:ext uri="{FF2B5EF4-FFF2-40B4-BE49-F238E27FC236}">
                <a16:creationId xmlns:a16="http://schemas.microsoft.com/office/drawing/2014/main" id="{A3ED54CB-0BA2-4841-97A5-B9240D105744}"/>
              </a:ext>
            </a:extLst>
          </p:cNvPr>
          <p:cNvSpPr/>
          <p:nvPr/>
        </p:nvSpPr>
        <p:spPr>
          <a:xfrm>
            <a:off x="7159007" y="3370385"/>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Do Until </a:t>
            </a:r>
            <a:r>
              <a:rPr lang="en-US" sz="2400" dirty="0" err="1"/>
              <a:t>i</a:t>
            </a:r>
            <a:r>
              <a:rPr lang="en-US" sz="2400" dirty="0"/>
              <a:t> &gt; 10</a:t>
            </a:r>
            <a:endParaRPr lang="el-GR" sz="1400" dirty="0"/>
          </a:p>
        </p:txBody>
      </p:sp>
      <p:sp>
        <p:nvSpPr>
          <p:cNvPr id="8" name="Ορθογώνιο: Στρογγύλεμα γωνιών 7">
            <a:extLst>
              <a:ext uri="{FF2B5EF4-FFF2-40B4-BE49-F238E27FC236}">
                <a16:creationId xmlns:a16="http://schemas.microsoft.com/office/drawing/2014/main" id="{D365BB54-EC52-4250-9A86-316657D49ECE}"/>
              </a:ext>
            </a:extLst>
          </p:cNvPr>
          <p:cNvSpPr/>
          <p:nvPr/>
        </p:nvSpPr>
        <p:spPr>
          <a:xfrm>
            <a:off x="7159006" y="3365864"/>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286500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24F4BEE-95BA-45C4-8247-195BDC80C991}"/>
              </a:ext>
            </a:extLst>
          </p:cNvPr>
          <p:cNvSpPr>
            <a:spLocks noGrp="1"/>
          </p:cNvSpPr>
          <p:nvPr>
            <p:ph type="title"/>
          </p:nvPr>
        </p:nvSpPr>
        <p:spPr/>
        <p:txBody>
          <a:bodyPr>
            <a:normAutofit/>
          </a:bodyPr>
          <a:lstStyle/>
          <a:p>
            <a:r>
              <a:rPr lang="es-ES" dirty="0"/>
              <a:t>Ejemplo 5 – Algoritmo Máximo-Mínimo</a:t>
            </a:r>
          </a:p>
        </p:txBody>
      </p:sp>
      <p:pic>
        <p:nvPicPr>
          <p:cNvPr id="4" name="Εικόνα 3">
            <a:extLst>
              <a:ext uri="{FF2B5EF4-FFF2-40B4-BE49-F238E27FC236}">
                <a16:creationId xmlns:a16="http://schemas.microsoft.com/office/drawing/2014/main" id="{7AEDAE3C-49AA-4078-92C4-D71C45DEC082}"/>
              </a:ext>
            </a:extLst>
          </p:cNvPr>
          <p:cNvPicPr>
            <a:picLocks noChangeAspect="1"/>
          </p:cNvPicPr>
          <p:nvPr/>
        </p:nvPicPr>
        <p:blipFill>
          <a:blip r:embed="rId2"/>
          <a:stretch>
            <a:fillRect/>
          </a:stretch>
        </p:blipFill>
        <p:spPr>
          <a:xfrm>
            <a:off x="372862" y="1079378"/>
            <a:ext cx="5728160" cy="5012140"/>
          </a:xfrm>
          <a:prstGeom prst="rect">
            <a:avLst/>
          </a:prstGeom>
        </p:spPr>
      </p:pic>
      <p:pic>
        <p:nvPicPr>
          <p:cNvPr id="10" name="Εικόνα 9">
            <a:extLst>
              <a:ext uri="{FF2B5EF4-FFF2-40B4-BE49-F238E27FC236}">
                <a16:creationId xmlns:a16="http://schemas.microsoft.com/office/drawing/2014/main" id="{92B8968F-35F7-469C-A7AF-592503D47A14}"/>
              </a:ext>
            </a:extLst>
          </p:cNvPr>
          <p:cNvPicPr>
            <a:picLocks noChangeAspect="1"/>
          </p:cNvPicPr>
          <p:nvPr/>
        </p:nvPicPr>
        <p:blipFill>
          <a:blip r:embed="rId2"/>
          <a:stretch>
            <a:fillRect/>
          </a:stretch>
        </p:blipFill>
        <p:spPr>
          <a:xfrm>
            <a:off x="6246123" y="1067655"/>
            <a:ext cx="5728160" cy="5012140"/>
          </a:xfrm>
          <a:prstGeom prst="rect">
            <a:avLst/>
          </a:prstGeom>
        </p:spPr>
      </p:pic>
      <p:sp>
        <p:nvSpPr>
          <p:cNvPr id="11" name="Ορθογώνιο: Στρογγύλεμα γωνιών 10">
            <a:extLst>
              <a:ext uri="{FF2B5EF4-FFF2-40B4-BE49-F238E27FC236}">
                <a16:creationId xmlns:a16="http://schemas.microsoft.com/office/drawing/2014/main" id="{3B8AAAA6-87BE-44CB-B58F-D7D5300046FD}"/>
              </a:ext>
            </a:extLst>
          </p:cNvPr>
          <p:cNvSpPr/>
          <p:nvPr/>
        </p:nvSpPr>
        <p:spPr>
          <a:xfrm>
            <a:off x="7475530" y="3260950"/>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Do Until </a:t>
            </a:r>
            <a:r>
              <a:rPr lang="en-US" sz="2400" dirty="0" err="1"/>
              <a:t>i</a:t>
            </a:r>
            <a:r>
              <a:rPr lang="en-US" sz="2400" dirty="0"/>
              <a:t> &gt; 9</a:t>
            </a:r>
            <a:endParaRPr lang="el-GR" sz="1400" dirty="0"/>
          </a:p>
        </p:txBody>
      </p:sp>
      <p:sp>
        <p:nvSpPr>
          <p:cNvPr id="12" name="Ορθογώνιο: Στρογγύλεμα γωνιών 11">
            <a:extLst>
              <a:ext uri="{FF2B5EF4-FFF2-40B4-BE49-F238E27FC236}">
                <a16:creationId xmlns:a16="http://schemas.microsoft.com/office/drawing/2014/main" id="{FC079611-BD51-419D-ACB9-F799D096A28B}"/>
              </a:ext>
            </a:extLst>
          </p:cNvPr>
          <p:cNvSpPr/>
          <p:nvPr/>
        </p:nvSpPr>
        <p:spPr>
          <a:xfrm>
            <a:off x="7475529" y="3263998"/>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402932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s-ES" dirty="0"/>
              <a:t>Hoy aprenderás</a:t>
            </a:r>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2897334302"/>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6B6DB3-8541-4374-8569-D7FE871935F5}"/>
              </a:ext>
            </a:extLst>
          </p:cNvPr>
          <p:cNvSpPr>
            <a:spLocks noGrp="1"/>
          </p:cNvSpPr>
          <p:nvPr>
            <p:ph type="title"/>
          </p:nvPr>
        </p:nvSpPr>
        <p:spPr/>
        <p:txBody>
          <a:bodyPr/>
          <a:lstStyle/>
          <a:p>
            <a:r>
              <a:rPr lang="es-ES" dirty="0"/>
              <a:t>Bucles con un número de repeticiones desconocidas </a:t>
            </a:r>
            <a:endParaRPr lang="el-GR" dirty="0"/>
          </a:p>
        </p:txBody>
      </p:sp>
      <p:sp>
        <p:nvSpPr>
          <p:cNvPr id="6" name="TextBox 5">
            <a:extLst>
              <a:ext uri="{FF2B5EF4-FFF2-40B4-BE49-F238E27FC236}">
                <a16:creationId xmlns:a16="http://schemas.microsoft.com/office/drawing/2014/main" id="{9768AC35-0B8B-41FB-8D98-945B2ADDCE8B}"/>
              </a:ext>
            </a:extLst>
          </p:cNvPr>
          <p:cNvSpPr txBox="1"/>
          <p:nvPr/>
        </p:nvSpPr>
        <p:spPr>
          <a:xfrm>
            <a:off x="372862" y="894529"/>
            <a:ext cx="11596400" cy="769441"/>
          </a:xfrm>
          <a:prstGeom prst="rect">
            <a:avLst/>
          </a:prstGeom>
          <a:noFill/>
        </p:spPr>
        <p:txBody>
          <a:bodyPr wrap="square">
            <a:spAutoFit/>
          </a:bodyPr>
          <a:lstStyle/>
          <a:p>
            <a:r>
              <a:rPr lang="es-ES" sz="2200" dirty="0"/>
              <a:t>Crea un programa que continuamente lea números y cuente cuántos hay pares. El programa acabará cuando se introduzca un número menor que 0.</a:t>
            </a:r>
            <a:endParaRPr lang="en-US" sz="2200" dirty="0"/>
          </a:p>
        </p:txBody>
      </p:sp>
      <p:pic>
        <p:nvPicPr>
          <p:cNvPr id="8" name="Εικόνα 7">
            <a:extLst>
              <a:ext uri="{FF2B5EF4-FFF2-40B4-BE49-F238E27FC236}">
                <a16:creationId xmlns:a16="http://schemas.microsoft.com/office/drawing/2014/main" id="{02A2EE4C-586C-441C-AA9E-5212B3EA97D0}"/>
              </a:ext>
            </a:extLst>
          </p:cNvPr>
          <p:cNvPicPr>
            <a:picLocks noChangeAspect="1"/>
          </p:cNvPicPr>
          <p:nvPr/>
        </p:nvPicPr>
        <p:blipFill>
          <a:blip r:embed="rId3"/>
          <a:stretch>
            <a:fillRect/>
          </a:stretch>
        </p:blipFill>
        <p:spPr>
          <a:xfrm>
            <a:off x="111979" y="1871387"/>
            <a:ext cx="5764103" cy="4265705"/>
          </a:xfrm>
          <a:prstGeom prst="rect">
            <a:avLst/>
          </a:prstGeom>
        </p:spPr>
      </p:pic>
      <p:pic>
        <p:nvPicPr>
          <p:cNvPr id="9" name="Εικόνα 8">
            <a:extLst>
              <a:ext uri="{FF2B5EF4-FFF2-40B4-BE49-F238E27FC236}">
                <a16:creationId xmlns:a16="http://schemas.microsoft.com/office/drawing/2014/main" id="{2AF888FB-A22A-497B-9422-F8B6EE3E9CC7}"/>
              </a:ext>
            </a:extLst>
          </p:cNvPr>
          <p:cNvPicPr>
            <a:picLocks noChangeAspect="1"/>
          </p:cNvPicPr>
          <p:nvPr/>
        </p:nvPicPr>
        <p:blipFill>
          <a:blip r:embed="rId3"/>
          <a:stretch>
            <a:fillRect/>
          </a:stretch>
        </p:blipFill>
        <p:spPr>
          <a:xfrm>
            <a:off x="6096000" y="1871386"/>
            <a:ext cx="6008300" cy="4265705"/>
          </a:xfrm>
          <a:prstGeom prst="rect">
            <a:avLst/>
          </a:prstGeom>
        </p:spPr>
      </p:pic>
      <p:sp>
        <p:nvSpPr>
          <p:cNvPr id="14" name="Ορθογώνιο: Στρογγύλεμα γωνιών 13">
            <a:extLst>
              <a:ext uri="{FF2B5EF4-FFF2-40B4-BE49-F238E27FC236}">
                <a16:creationId xmlns:a16="http://schemas.microsoft.com/office/drawing/2014/main" id="{B9AA5537-709A-4C8A-9330-16A4014D3B5B}"/>
              </a:ext>
            </a:extLst>
          </p:cNvPr>
          <p:cNvSpPr/>
          <p:nvPr/>
        </p:nvSpPr>
        <p:spPr>
          <a:xfrm>
            <a:off x="7348208" y="3489767"/>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Do Until A &lt;= 0</a:t>
            </a:r>
            <a:endParaRPr lang="el-GR" sz="1400" dirty="0"/>
          </a:p>
        </p:txBody>
      </p:sp>
      <p:sp>
        <p:nvSpPr>
          <p:cNvPr id="15" name="Ορθογώνιο: Στρογγύλεμα γωνιών 14">
            <a:extLst>
              <a:ext uri="{FF2B5EF4-FFF2-40B4-BE49-F238E27FC236}">
                <a16:creationId xmlns:a16="http://schemas.microsoft.com/office/drawing/2014/main" id="{939C7D92-8868-4CF0-8BC3-D37389518797}"/>
              </a:ext>
            </a:extLst>
          </p:cNvPr>
          <p:cNvSpPr/>
          <p:nvPr/>
        </p:nvSpPr>
        <p:spPr>
          <a:xfrm>
            <a:off x="7348207" y="3489767"/>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112592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698244-5586-44AC-8723-A9A4A6297838}"/>
              </a:ext>
            </a:extLst>
          </p:cNvPr>
          <p:cNvSpPr>
            <a:spLocks noGrp="1"/>
          </p:cNvSpPr>
          <p:nvPr>
            <p:ph type="title"/>
          </p:nvPr>
        </p:nvSpPr>
        <p:spPr/>
        <p:txBody>
          <a:bodyPr/>
          <a:lstStyle/>
          <a:p>
            <a:r>
              <a:rPr lang="es-ES" dirty="0"/>
              <a:t>Ejemplo 7 – Número de repeticiones indeterminado</a:t>
            </a:r>
          </a:p>
        </p:txBody>
      </p:sp>
      <p:sp>
        <p:nvSpPr>
          <p:cNvPr id="4" name="TextBox 3">
            <a:extLst>
              <a:ext uri="{FF2B5EF4-FFF2-40B4-BE49-F238E27FC236}">
                <a16:creationId xmlns:a16="http://schemas.microsoft.com/office/drawing/2014/main" id="{CD91BD95-7160-4C27-8056-BCDF58411546}"/>
              </a:ext>
            </a:extLst>
          </p:cNvPr>
          <p:cNvSpPr txBox="1"/>
          <p:nvPr/>
        </p:nvSpPr>
        <p:spPr>
          <a:xfrm>
            <a:off x="372862" y="1067562"/>
            <a:ext cx="11279876" cy="830997"/>
          </a:xfrm>
          <a:prstGeom prst="rect">
            <a:avLst/>
          </a:prstGeom>
          <a:noFill/>
        </p:spPr>
        <p:txBody>
          <a:bodyPr wrap="square">
            <a:spAutoFit/>
          </a:bodyPr>
          <a:lstStyle/>
          <a:p>
            <a:r>
              <a:rPr lang="es-ES" sz="2400" dirty="0"/>
              <a:t>Crea un programa que lea número y calcule su suma. El programa acabará cuando la suma supere 200.</a:t>
            </a:r>
            <a:endParaRPr lang="el-GR" sz="2400" dirty="0"/>
          </a:p>
        </p:txBody>
      </p:sp>
      <p:pic>
        <p:nvPicPr>
          <p:cNvPr id="6" name="Εικόνα 5">
            <a:extLst>
              <a:ext uri="{FF2B5EF4-FFF2-40B4-BE49-F238E27FC236}">
                <a16:creationId xmlns:a16="http://schemas.microsoft.com/office/drawing/2014/main" id="{4CA5EACD-C2F2-46FB-802D-CF3468157BBE}"/>
              </a:ext>
            </a:extLst>
          </p:cNvPr>
          <p:cNvPicPr>
            <a:picLocks noChangeAspect="1"/>
          </p:cNvPicPr>
          <p:nvPr/>
        </p:nvPicPr>
        <p:blipFill>
          <a:blip r:embed="rId2"/>
          <a:stretch>
            <a:fillRect/>
          </a:stretch>
        </p:blipFill>
        <p:spPr>
          <a:xfrm>
            <a:off x="95068" y="2390533"/>
            <a:ext cx="5954632" cy="3365180"/>
          </a:xfrm>
          <a:prstGeom prst="rect">
            <a:avLst/>
          </a:prstGeom>
        </p:spPr>
      </p:pic>
      <p:pic>
        <p:nvPicPr>
          <p:cNvPr id="11" name="Εικόνα 10">
            <a:extLst>
              <a:ext uri="{FF2B5EF4-FFF2-40B4-BE49-F238E27FC236}">
                <a16:creationId xmlns:a16="http://schemas.microsoft.com/office/drawing/2014/main" id="{F3F3994D-92A9-4D82-B9AF-758BFE3EEF77}"/>
              </a:ext>
            </a:extLst>
          </p:cNvPr>
          <p:cNvPicPr>
            <a:picLocks noChangeAspect="1"/>
          </p:cNvPicPr>
          <p:nvPr/>
        </p:nvPicPr>
        <p:blipFill>
          <a:blip r:embed="rId2"/>
          <a:stretch>
            <a:fillRect/>
          </a:stretch>
        </p:blipFill>
        <p:spPr>
          <a:xfrm>
            <a:off x="6191068" y="2390533"/>
            <a:ext cx="5954632" cy="3365180"/>
          </a:xfrm>
          <a:prstGeom prst="rect">
            <a:avLst/>
          </a:prstGeom>
        </p:spPr>
      </p:pic>
      <p:sp>
        <p:nvSpPr>
          <p:cNvPr id="12" name="Ορθογώνιο: Στρογγύλεμα γωνιών 11">
            <a:extLst>
              <a:ext uri="{FF2B5EF4-FFF2-40B4-BE49-F238E27FC236}">
                <a16:creationId xmlns:a16="http://schemas.microsoft.com/office/drawing/2014/main" id="{27CC80F7-12B5-45F6-B27F-DD774DA3123D}"/>
              </a:ext>
            </a:extLst>
          </p:cNvPr>
          <p:cNvSpPr/>
          <p:nvPr/>
        </p:nvSpPr>
        <p:spPr>
          <a:xfrm>
            <a:off x="7672299" y="4045352"/>
            <a:ext cx="3681502" cy="353028"/>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Do Until </a:t>
            </a:r>
            <a:r>
              <a:rPr lang="en-US" sz="2400" dirty="0" err="1"/>
              <a:t>intSum</a:t>
            </a:r>
            <a:r>
              <a:rPr lang="en-US" sz="2400" dirty="0"/>
              <a:t> &gt; 200</a:t>
            </a:r>
            <a:endParaRPr lang="el-GR" sz="1400" dirty="0"/>
          </a:p>
        </p:txBody>
      </p:sp>
      <p:sp>
        <p:nvSpPr>
          <p:cNvPr id="13" name="Ορθογώνιο: Στρογγύλεμα γωνιών 12">
            <a:extLst>
              <a:ext uri="{FF2B5EF4-FFF2-40B4-BE49-F238E27FC236}">
                <a16:creationId xmlns:a16="http://schemas.microsoft.com/office/drawing/2014/main" id="{507C263B-ED61-427A-90E8-B9EF7ACF7B68}"/>
              </a:ext>
            </a:extLst>
          </p:cNvPr>
          <p:cNvSpPr/>
          <p:nvPr/>
        </p:nvSpPr>
        <p:spPr>
          <a:xfrm>
            <a:off x="7672298" y="4049973"/>
            <a:ext cx="3681502" cy="353028"/>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88878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8EEBF4E-3183-4527-8004-7F55361ABAAE}"/>
              </a:ext>
            </a:extLst>
          </p:cNvPr>
          <p:cNvSpPr>
            <a:spLocks noGrp="1"/>
          </p:cNvSpPr>
          <p:nvPr>
            <p:ph type="title"/>
          </p:nvPr>
        </p:nvSpPr>
        <p:spPr/>
        <p:txBody>
          <a:bodyPr/>
          <a:lstStyle/>
          <a:p>
            <a:r>
              <a:rPr lang="en-US" dirty="0" err="1"/>
              <a:t>Bucle</a:t>
            </a:r>
            <a:r>
              <a:rPr lang="en-US" dirty="0"/>
              <a:t> For</a:t>
            </a:r>
            <a:endParaRPr lang="el-GR" dirty="0"/>
          </a:p>
        </p:txBody>
      </p:sp>
      <p:grpSp>
        <p:nvGrpSpPr>
          <p:cNvPr id="3" name="Ομάδα 2">
            <a:extLst>
              <a:ext uri="{FF2B5EF4-FFF2-40B4-BE49-F238E27FC236}">
                <a16:creationId xmlns:a16="http://schemas.microsoft.com/office/drawing/2014/main" id="{C9DE4FB2-5FCB-47A6-835E-6A6B45DED55C}"/>
              </a:ext>
            </a:extLst>
          </p:cNvPr>
          <p:cNvGrpSpPr/>
          <p:nvPr/>
        </p:nvGrpSpPr>
        <p:grpSpPr>
          <a:xfrm>
            <a:off x="279722" y="1154574"/>
            <a:ext cx="11632556" cy="2942864"/>
            <a:chOff x="0" y="0"/>
            <a:chExt cx="5175250" cy="947771"/>
          </a:xfrm>
        </p:grpSpPr>
        <p:sp>
          <p:nvSpPr>
            <p:cNvPr id="4" name="Πλαίσιο κειμένου 2">
              <a:extLst>
                <a:ext uri="{FF2B5EF4-FFF2-40B4-BE49-F238E27FC236}">
                  <a16:creationId xmlns:a16="http://schemas.microsoft.com/office/drawing/2014/main" id="{A770A066-9827-4B77-A602-6CEAA6FE0354}"/>
                </a:ext>
              </a:extLst>
            </p:cNvPr>
            <p:cNvSpPr txBox="1">
              <a:spLocks noChangeArrowheads="1"/>
            </p:cNvSpPr>
            <p:nvPr/>
          </p:nvSpPr>
          <p:spPr bwMode="auto">
            <a:xfrm>
              <a:off x="0" y="0"/>
              <a:ext cx="2373921" cy="947771"/>
            </a:xfrm>
            <a:prstGeom prst="rect">
              <a:avLst/>
            </a:prstGeom>
            <a:solidFill>
              <a:srgbClr val="5B9BD5">
                <a:lumMod val="20000"/>
                <a:lumOff val="80000"/>
              </a:srgbClr>
            </a:solidFill>
            <a:ln w="9525">
              <a:noFill/>
              <a:miter lim="800000"/>
              <a:headEnd/>
              <a:tailEnd/>
            </a:ln>
          </p:spPr>
          <p:txBody>
            <a:bodyPr rot="0" vert="horz" wrap="square" lIns="91440" tIns="45720" rIns="91440" bIns="45720" anchor="t" anchorCtr="0">
              <a:noAutofit/>
            </a:bodyPr>
            <a:lstStyle/>
            <a:p>
              <a:pPr algn="just">
                <a:lnSpc>
                  <a:spcPct val="107000"/>
                </a:lnSpc>
                <a:spcAft>
                  <a:spcPts val="800"/>
                </a:spcAft>
              </a:pPr>
              <a:r>
                <a:rPr lang="el-GR" sz="2800" b="1" dirty="0">
                  <a:effectLst/>
                  <a:latin typeface="Verdana" panose="020B0604030504040204" pitchFamily="34" charset="0"/>
                  <a:ea typeface="Calibri" panose="020F0502020204030204" pitchFamily="34" charset="0"/>
                  <a:cs typeface="Times New Roman" panose="02020603050405020304" pitchFamily="18" charset="0"/>
                </a:rPr>
                <a:t>for </a:t>
              </a:r>
              <a:r>
                <a:rPr lang="el-GR" sz="2800" dirty="0">
                  <a:effectLst/>
                  <a:latin typeface="Verdana" panose="020B0604030504040204" pitchFamily="34" charset="0"/>
                  <a:ea typeface="Calibri" panose="020F0502020204030204" pitchFamily="34" charset="0"/>
                  <a:cs typeface="Times New Roman" panose="02020603050405020304" pitchFamily="18" charset="0"/>
                </a:rPr>
                <a:t>i = n1</a:t>
              </a:r>
              <a:r>
                <a:rPr lang="el-GR" sz="2800" b="1" dirty="0">
                  <a:effectLst/>
                  <a:latin typeface="Verdana" panose="020B0604030504040204" pitchFamily="34" charset="0"/>
                  <a:ea typeface="Calibri" panose="020F0502020204030204" pitchFamily="34" charset="0"/>
                  <a:cs typeface="Times New Roman" panose="02020603050405020304" pitchFamily="18" charset="0"/>
                </a:rPr>
                <a:t> </a:t>
              </a:r>
              <a:r>
                <a:rPr lang="el-GR" sz="2800" b="1" dirty="0" err="1">
                  <a:effectLst/>
                  <a:latin typeface="Verdana" panose="020B0604030504040204" pitchFamily="34" charset="0"/>
                  <a:ea typeface="Calibri" panose="020F0502020204030204" pitchFamily="34" charset="0"/>
                  <a:cs typeface="Times New Roman" panose="02020603050405020304" pitchFamily="18" charset="0"/>
                </a:rPr>
                <a:t>to</a:t>
              </a:r>
              <a:r>
                <a:rPr lang="el-GR" sz="2800" dirty="0">
                  <a:effectLst/>
                  <a:latin typeface="Verdana" panose="020B0604030504040204" pitchFamily="34" charset="0"/>
                  <a:ea typeface="Calibri" panose="020F0502020204030204" pitchFamily="34" charset="0"/>
                  <a:cs typeface="Times New Roman" panose="02020603050405020304" pitchFamily="18" charset="0"/>
                </a:rPr>
                <a:t> n2</a:t>
              </a:r>
              <a:r>
                <a:rPr lang="el-GR" sz="2800" b="1" dirty="0">
                  <a:effectLst/>
                  <a:latin typeface="Verdana" panose="020B0604030504040204" pitchFamily="34" charset="0"/>
                  <a:ea typeface="Calibri" panose="020F0502020204030204" pitchFamily="34" charset="0"/>
                  <a:cs typeface="Times New Roman" panose="02020603050405020304" pitchFamily="18" charset="0"/>
                </a:rPr>
                <a:t> </a:t>
              </a:r>
              <a:r>
                <a:rPr lang="el-GR" sz="2800" b="1"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2800" b="1"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a:effectLst/>
                  <a:latin typeface="Verdana" panose="020B0604030504040204" pitchFamily="34" charset="0"/>
                  <a:ea typeface="Calibri" panose="020F0502020204030204" pitchFamily="34" charset="0"/>
                  <a:cs typeface="Times New Roman" panose="02020603050405020304" pitchFamily="18" charset="0"/>
                </a:rPr>
                <a:t>n3</a:t>
              </a:r>
            </a:p>
            <a:p>
              <a:pPr algn="just">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s-ES" sz="2800" dirty="0">
                  <a:effectLst/>
                  <a:latin typeface="Verdana" panose="020B0604030504040204" pitchFamily="34" charset="0"/>
                  <a:ea typeface="Calibri" panose="020F0502020204030204" pitchFamily="34" charset="0"/>
                  <a:cs typeface="Times New Roman" panose="02020603050405020304" pitchFamily="18" charset="0"/>
                </a:rPr>
                <a:t>Sentencias</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l-GR" sz="2800" b="1" dirty="0" err="1">
                  <a:effectLst/>
                  <a:latin typeface="Verdana" panose="020B0604030504040204" pitchFamily="34" charset="0"/>
                  <a:ea typeface="Calibri" panose="020F0502020204030204" pitchFamily="34" charset="0"/>
                  <a:cs typeface="Times New Roman" panose="02020603050405020304" pitchFamily="18" charset="0"/>
                </a:rPr>
                <a:t>Next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p>
          </p:txBody>
        </p:sp>
        <p:sp>
          <p:nvSpPr>
            <p:cNvPr id="5" name="Πλαίσιο κειμένου 2">
              <a:extLst>
                <a:ext uri="{FF2B5EF4-FFF2-40B4-BE49-F238E27FC236}">
                  <a16:creationId xmlns:a16="http://schemas.microsoft.com/office/drawing/2014/main" id="{26B39A3E-980C-4EA2-870E-C00063FA76AF}"/>
                </a:ext>
              </a:extLst>
            </p:cNvPr>
            <p:cNvSpPr txBox="1">
              <a:spLocks noChangeArrowheads="1"/>
            </p:cNvSpPr>
            <p:nvPr/>
          </p:nvSpPr>
          <p:spPr bwMode="auto">
            <a:xfrm>
              <a:off x="2533650" y="0"/>
              <a:ext cx="2641600" cy="947771"/>
            </a:xfrm>
            <a:prstGeom prst="rect">
              <a:avLst/>
            </a:prstGeom>
            <a:solidFill>
              <a:srgbClr val="5B9BD5">
                <a:lumMod val="20000"/>
                <a:lumOff val="80000"/>
              </a:srgbClr>
            </a:solidFill>
            <a:ln w="9525">
              <a:noFill/>
              <a:miter lim="800000"/>
              <a:headEnd/>
              <a:tailEnd/>
            </a:ln>
          </p:spPr>
          <p:txBody>
            <a:bodyPr rot="0" vert="horz" wrap="square" lIns="91440" tIns="45720" rIns="91440" bIns="45720" anchor="t" anchorCtr="0">
              <a:noAutofit/>
            </a:bodyPr>
            <a:lstStyle/>
            <a:p>
              <a:pPr algn="just">
                <a:lnSpc>
                  <a:spcPct val="107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Donde:</a:t>
              </a:r>
            </a:p>
            <a:p>
              <a:pPr algn="just">
                <a:lnSpc>
                  <a:spcPct val="107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i es la variable contador </a:t>
              </a:r>
            </a:p>
            <a:p>
              <a:pPr algn="just">
                <a:lnSpc>
                  <a:spcPct val="107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n1 el valor inicial del contador</a:t>
              </a:r>
            </a:p>
            <a:p>
              <a:pPr algn="just">
                <a:lnSpc>
                  <a:spcPct val="107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n2 el valor final del contador </a:t>
              </a:r>
            </a:p>
            <a:p>
              <a:pPr algn="just">
                <a:lnSpc>
                  <a:spcPct val="107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n3 el paso tras cada iteración</a:t>
              </a: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99001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BCF9A73E-1D2D-4105-8A88-549B95236877}"/>
              </a:ext>
            </a:extLst>
          </p:cNvPr>
          <p:cNvSpPr/>
          <p:nvPr/>
        </p:nvSpPr>
        <p:spPr>
          <a:xfrm>
            <a:off x="2238124" y="2139304"/>
            <a:ext cx="9618562" cy="7114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E7062CCC-AE4E-4FEF-8CED-A54866425826}"/>
              </a:ext>
            </a:extLst>
          </p:cNvPr>
          <p:cNvSpPr/>
          <p:nvPr/>
        </p:nvSpPr>
        <p:spPr>
          <a:xfrm>
            <a:off x="2238124" y="2980916"/>
            <a:ext cx="9618562" cy="71140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94D969DE-42DB-4775-91E9-1D3EBAEA0608}"/>
              </a:ext>
            </a:extLst>
          </p:cNvPr>
          <p:cNvSpPr/>
          <p:nvPr/>
        </p:nvSpPr>
        <p:spPr>
          <a:xfrm>
            <a:off x="2238124" y="3917437"/>
            <a:ext cx="9618562" cy="15921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6FD4CA5B-D49E-44B5-ACE8-7514584F621D}"/>
              </a:ext>
            </a:extLst>
          </p:cNvPr>
          <p:cNvSpPr>
            <a:spLocks noGrp="1"/>
          </p:cNvSpPr>
          <p:nvPr>
            <p:ph type="title"/>
          </p:nvPr>
        </p:nvSpPr>
        <p:spPr/>
        <p:txBody>
          <a:bodyPr>
            <a:normAutofit/>
          </a:bodyPr>
          <a:lstStyle/>
          <a:p>
            <a:r>
              <a:rPr lang="en-US" dirty="0" err="1"/>
              <a:t>Recuerda</a:t>
            </a:r>
            <a:endParaRPr lang="el-GR" dirty="0"/>
          </a:p>
        </p:txBody>
      </p:sp>
      <p:sp>
        <p:nvSpPr>
          <p:cNvPr id="4" name="Πλαίσιο κειμένου 2">
            <a:extLst>
              <a:ext uri="{FF2B5EF4-FFF2-40B4-BE49-F238E27FC236}">
                <a16:creationId xmlns:a16="http://schemas.microsoft.com/office/drawing/2014/main" id="{3E1C534D-69B0-4921-9CC9-32CC15816A6B}"/>
              </a:ext>
            </a:extLst>
          </p:cNvPr>
          <p:cNvSpPr txBox="1">
            <a:spLocks noChangeArrowheads="1"/>
          </p:cNvSpPr>
          <p:nvPr/>
        </p:nvSpPr>
        <p:spPr bwMode="auto">
          <a:xfrm>
            <a:off x="2238124" y="2187617"/>
            <a:ext cx="9704160" cy="3321931"/>
          </a:xfrm>
          <a:prstGeom prst="rect">
            <a:avLst/>
          </a:prstGeom>
          <a:noFill/>
          <a:ln w="9525">
            <a:noFill/>
            <a:miter lim="800000"/>
            <a:headEnd/>
            <a:tailEnd/>
          </a:ln>
        </p:spPr>
        <p:txBody>
          <a:bodyPr rot="0" vert="horz" wrap="square" lIns="91440" tIns="45720" rIns="91440" bIns="45720" anchor="t" anchorCtr="0">
            <a:noAutofit/>
          </a:bodyPr>
          <a:lstStyle/>
          <a:p>
            <a:pPr lvl="0">
              <a:lnSpc>
                <a:spcPct val="107000"/>
              </a:lnSpc>
            </a:pPr>
            <a:r>
              <a:rPr lang="es-ES" sz="2800" dirty="0">
                <a:effectLst/>
                <a:latin typeface="Verdana" panose="020B0604030504040204" pitchFamily="34" charset="0"/>
                <a:ea typeface="Calibri" panose="020F0502020204030204" pitchFamily="34" charset="0"/>
                <a:cs typeface="Times New Roman" panose="02020603050405020304" pitchFamily="18" charset="0"/>
              </a:rPr>
              <a:t>No necesita inicializar el contador.</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lvl="0">
              <a:lnSpc>
                <a:spcPct val="107000"/>
              </a:lnSpc>
            </a:pPr>
            <a:endParaRPr lang="es-ES" sz="2800" dirty="0">
              <a:latin typeface="Verdana" panose="020B0604030504040204" pitchFamily="34" charset="0"/>
              <a:ea typeface="Calibri" panose="020F0502020204030204" pitchFamily="34" charset="0"/>
              <a:cs typeface="Times New Roman" panose="02020603050405020304" pitchFamily="18" charset="0"/>
            </a:endParaRPr>
          </a:p>
          <a:p>
            <a:pPr lvl="0">
              <a:lnSpc>
                <a:spcPct val="107000"/>
              </a:lnSpc>
            </a:pPr>
            <a:r>
              <a:rPr lang="es-ES" sz="2800" dirty="0">
                <a:effectLst/>
                <a:latin typeface="Verdana" panose="020B0604030504040204" pitchFamily="34" charset="0"/>
                <a:ea typeface="Calibri" panose="020F0502020204030204" pitchFamily="34" charset="0"/>
                <a:cs typeface="Times New Roman" panose="02020603050405020304" pitchFamily="18" charset="0"/>
              </a:rPr>
              <a:t>No necesita efectuar ninguna operación con el paso.</a:t>
            </a:r>
          </a:p>
          <a:p>
            <a:pPr lvl="0">
              <a:lnSpc>
                <a:spcPct val="107000"/>
              </a:lnSpc>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800" dirty="0">
                <a:effectLst/>
                <a:latin typeface="Verdana" panose="020B0604030504040204" pitchFamily="34" charset="0"/>
                <a:ea typeface="Calibri" panose="020F0502020204030204" pitchFamily="34" charset="0"/>
                <a:cs typeface="Times New Roman" panose="02020603050405020304" pitchFamily="18" charset="0"/>
              </a:rPr>
              <a:t>Siempre sabe el número de repeticiones que hará (aunque se puede usar la sentencia “</a:t>
            </a:r>
            <a:r>
              <a:rPr lang="es-ES" sz="2800" dirty="0" err="1">
                <a:effectLst/>
                <a:latin typeface="Verdana" panose="020B0604030504040204" pitchFamily="34" charset="0"/>
                <a:ea typeface="Calibri" panose="020F0502020204030204" pitchFamily="34" charset="0"/>
                <a:cs typeface="Times New Roman" panose="02020603050405020304" pitchFamily="18" charset="0"/>
              </a:rPr>
              <a:t>exit</a:t>
            </a:r>
            <a:r>
              <a:rPr lang="es-ES" sz="2800" dirty="0">
                <a:effectLst/>
                <a:latin typeface="Verdana" panose="020B0604030504040204" pitchFamily="34" charset="0"/>
                <a:ea typeface="Calibri" panose="020F0502020204030204" pitchFamily="34" charset="0"/>
                <a:cs typeface="Times New Roman" panose="02020603050405020304" pitchFamily="18" charset="0"/>
              </a:rPr>
              <a:t>” para acabar el bucle cuando quieras).</a:t>
            </a: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Εικόνα 5" descr="λήψη σημειώσεων κοτόπουλου">
            <a:extLst>
              <a:ext uri="{FF2B5EF4-FFF2-40B4-BE49-F238E27FC236}">
                <a16:creationId xmlns:a16="http://schemas.microsoft.com/office/drawing/2014/main" id="{16D33ED4-CDE5-4AC7-BA73-7EEC848F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87" y="4081607"/>
            <a:ext cx="2766644" cy="3014541"/>
          </a:xfrm>
          <a:prstGeom prst="rect">
            <a:avLst/>
          </a:prstGeom>
        </p:spPr>
      </p:pic>
      <p:sp>
        <p:nvSpPr>
          <p:cNvPr id="8" name="TextBox 7">
            <a:extLst>
              <a:ext uri="{FF2B5EF4-FFF2-40B4-BE49-F238E27FC236}">
                <a16:creationId xmlns:a16="http://schemas.microsoft.com/office/drawing/2014/main" id="{A2CF16E1-3A3A-4063-BCFF-B98AD83AA6A2}"/>
              </a:ext>
            </a:extLst>
          </p:cNvPr>
          <p:cNvSpPr txBox="1"/>
          <p:nvPr/>
        </p:nvSpPr>
        <p:spPr>
          <a:xfrm>
            <a:off x="372862" y="1036855"/>
            <a:ext cx="11305994" cy="973600"/>
          </a:xfrm>
          <a:prstGeom prst="rect">
            <a:avLst/>
          </a:prstGeom>
          <a:noFill/>
        </p:spPr>
        <p:txBody>
          <a:bodyPr wrap="square">
            <a:spAutoFit/>
          </a:bodyPr>
          <a:lstStyle/>
          <a:p>
            <a:pPr>
              <a:lnSpc>
                <a:spcPct val="107000"/>
              </a:lnSpc>
              <a:spcAft>
                <a:spcPts val="800"/>
              </a:spcAft>
            </a:pPr>
            <a:r>
              <a:rPr lang="es-ES" sz="2800" dirty="0">
                <a:effectLst/>
                <a:latin typeface="Verdana" panose="020B0604030504040204" pitchFamily="34" charset="0"/>
                <a:ea typeface="Calibri" panose="020F0502020204030204" pitchFamily="34" charset="0"/>
                <a:cs typeface="Times New Roman" panose="02020603050405020304" pitchFamily="18" charset="0"/>
              </a:rPr>
              <a:t>Comparado con los bucles </a:t>
            </a:r>
            <a:r>
              <a:rPr lang="es-ES" sz="2800" b="1" dirty="0">
                <a:effectLst/>
                <a:latin typeface="Verdana" panose="020B0604030504040204" pitchFamily="34" charset="0"/>
                <a:ea typeface="Calibri" panose="020F0502020204030204" pitchFamily="34" charset="0"/>
                <a:cs typeface="Times New Roman" panose="02020603050405020304" pitchFamily="18" charset="0"/>
              </a:rPr>
              <a:t>Do </a:t>
            </a:r>
            <a:r>
              <a:rPr lang="es-ES" sz="2800" b="1" dirty="0" err="1">
                <a:effectLst/>
                <a:latin typeface="Verdana" panose="020B0604030504040204" pitchFamily="34" charset="0"/>
                <a:ea typeface="Calibri" panose="020F0502020204030204" pitchFamily="34" charset="0"/>
                <a:cs typeface="Times New Roman" panose="02020603050405020304" pitchFamily="18" charset="0"/>
              </a:rPr>
              <a:t>While</a:t>
            </a:r>
            <a:r>
              <a:rPr lang="es-ES" sz="2800" b="1" dirty="0">
                <a:effectLst/>
                <a:latin typeface="Verdana" panose="020B0604030504040204" pitchFamily="34" charset="0"/>
                <a:ea typeface="Calibri" panose="020F0502020204030204" pitchFamily="34" charset="0"/>
                <a:cs typeface="Times New Roman" panose="02020603050405020304" pitchFamily="18" charset="0"/>
              </a:rPr>
              <a:t> </a:t>
            </a:r>
            <a:r>
              <a:rPr lang="es-ES" sz="2800" dirty="0">
                <a:effectLst/>
                <a:latin typeface="Verdana" panose="020B0604030504040204" pitchFamily="34" charset="0"/>
                <a:ea typeface="Calibri" panose="020F0502020204030204" pitchFamily="34" charset="0"/>
                <a:cs typeface="Times New Roman" panose="02020603050405020304" pitchFamily="18" charset="0"/>
              </a:rPr>
              <a:t>y </a:t>
            </a:r>
            <a:r>
              <a:rPr lang="es-ES" sz="2800" b="1" dirty="0">
                <a:effectLst/>
                <a:latin typeface="Verdana" panose="020B0604030504040204" pitchFamily="34" charset="0"/>
                <a:ea typeface="Calibri" panose="020F0502020204030204" pitchFamily="34" charset="0"/>
                <a:cs typeface="Times New Roman" panose="02020603050405020304" pitchFamily="18" charset="0"/>
              </a:rPr>
              <a:t>Do </a:t>
            </a:r>
            <a:r>
              <a:rPr lang="es-ES" sz="2800" b="1" dirty="0" err="1">
                <a:effectLst/>
                <a:latin typeface="Verdana" panose="020B0604030504040204" pitchFamily="34" charset="0"/>
                <a:ea typeface="Calibri" panose="020F0502020204030204" pitchFamily="34" charset="0"/>
                <a:cs typeface="Times New Roman" panose="02020603050405020304" pitchFamily="18" charset="0"/>
              </a:rPr>
              <a:t>Until</a:t>
            </a:r>
            <a:r>
              <a:rPr lang="es-ES" sz="2800" dirty="0">
                <a:effectLst/>
                <a:latin typeface="Verdana" panose="020B0604030504040204" pitchFamily="34" charset="0"/>
                <a:ea typeface="Calibri" panose="020F0502020204030204" pitchFamily="34" charset="0"/>
                <a:cs typeface="Times New Roman" panose="02020603050405020304" pitchFamily="18" charset="0"/>
              </a:rPr>
              <a:t>, el bucle </a:t>
            </a:r>
            <a:r>
              <a:rPr lang="es-ES" sz="2800" b="1" dirty="0" err="1">
                <a:effectLst/>
                <a:latin typeface="Verdana" panose="020B0604030504040204" pitchFamily="34" charset="0"/>
                <a:ea typeface="Calibri" panose="020F0502020204030204" pitchFamily="34" charset="0"/>
                <a:cs typeface="Times New Roman" panose="02020603050405020304" pitchFamily="18" charset="0"/>
              </a:rPr>
              <a:t>For</a:t>
            </a:r>
            <a:r>
              <a:rPr lang="es-ES" sz="2800" dirty="0">
                <a:effectLst/>
                <a:latin typeface="Verdana" panose="020B0604030504040204" pitchFamily="34" charset="0"/>
                <a:ea typeface="Calibri" panose="020F0502020204030204" pitchFamily="34" charset="0"/>
                <a:cs typeface="Times New Roman" panose="02020603050405020304" pitchFamily="18" charset="0"/>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0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F50616-7193-4473-A6DE-0E737FB92E6E}"/>
              </a:ext>
            </a:extLst>
          </p:cNvPr>
          <p:cNvSpPr>
            <a:spLocks noGrp="1"/>
          </p:cNvSpPr>
          <p:nvPr>
            <p:ph type="title"/>
          </p:nvPr>
        </p:nvSpPr>
        <p:spPr/>
        <p:txBody>
          <a:bodyPr>
            <a:normAutofit/>
          </a:bodyPr>
          <a:lstStyle/>
          <a:p>
            <a:r>
              <a:rPr lang="es-ES" dirty="0"/>
              <a:t>Ejemplos – Describe lo que estos códigos hacen</a:t>
            </a:r>
          </a:p>
        </p:txBody>
      </p:sp>
      <p:sp>
        <p:nvSpPr>
          <p:cNvPr id="3" name="Πλαίσιο κειμένου 2">
            <a:extLst>
              <a:ext uri="{FF2B5EF4-FFF2-40B4-BE49-F238E27FC236}">
                <a16:creationId xmlns:a16="http://schemas.microsoft.com/office/drawing/2014/main" id="{1353E955-25DD-4B99-8934-7A07F89C2466}"/>
              </a:ext>
            </a:extLst>
          </p:cNvPr>
          <p:cNvSpPr txBox="1">
            <a:spLocks noChangeArrowheads="1"/>
          </p:cNvSpPr>
          <p:nvPr/>
        </p:nvSpPr>
        <p:spPr bwMode="auto">
          <a:xfrm>
            <a:off x="233966" y="1623830"/>
            <a:ext cx="6337220" cy="2857145"/>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Ejemplo</a:t>
            </a: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 </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100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marL="457200">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Πλαίσιο κειμένου 2">
            <a:extLst>
              <a:ext uri="{FF2B5EF4-FFF2-40B4-BE49-F238E27FC236}">
                <a16:creationId xmlns:a16="http://schemas.microsoft.com/office/drawing/2014/main" id="{C2DBEBB1-F65B-4E63-906A-DFFE544B98A1}"/>
              </a:ext>
            </a:extLst>
          </p:cNvPr>
          <p:cNvSpPr txBox="1">
            <a:spLocks noChangeArrowheads="1"/>
          </p:cNvSpPr>
          <p:nvPr/>
        </p:nvSpPr>
        <p:spPr bwMode="auto">
          <a:xfrm>
            <a:off x="6571186" y="1623830"/>
            <a:ext cx="5625297" cy="3885717"/>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Ejemplo</a:t>
            </a:r>
            <a:r>
              <a:rPr lang="en-US" sz="28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2</a:t>
            </a:r>
            <a:endPar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 </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100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mod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2 = 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marL="457200">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37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FEA87F-B946-4506-92DB-31E2B5556609}"/>
              </a:ext>
            </a:extLst>
          </p:cNvPr>
          <p:cNvSpPr>
            <a:spLocks noGrp="1"/>
          </p:cNvSpPr>
          <p:nvPr>
            <p:ph type="title"/>
          </p:nvPr>
        </p:nvSpPr>
        <p:spPr/>
        <p:txBody>
          <a:bodyPr>
            <a:normAutofit/>
          </a:bodyPr>
          <a:lstStyle/>
          <a:p>
            <a:r>
              <a:rPr lang="es-ES" dirty="0"/>
              <a:t>¿Qué son los bucles?</a:t>
            </a:r>
          </a:p>
        </p:txBody>
      </p:sp>
      <p:sp>
        <p:nvSpPr>
          <p:cNvPr id="4" name="TextBox 3">
            <a:extLst>
              <a:ext uri="{FF2B5EF4-FFF2-40B4-BE49-F238E27FC236}">
                <a16:creationId xmlns:a16="http://schemas.microsoft.com/office/drawing/2014/main" id="{0F1620C5-719A-4DEA-97CD-D6C8650A0D63}"/>
              </a:ext>
            </a:extLst>
          </p:cNvPr>
          <p:cNvSpPr txBox="1"/>
          <p:nvPr/>
        </p:nvSpPr>
        <p:spPr>
          <a:xfrm rot="720199">
            <a:off x="4145091" y="1736572"/>
            <a:ext cx="7402722" cy="1815882"/>
          </a:xfrm>
          <a:prstGeom prst="rect">
            <a:avLst/>
          </a:prstGeom>
          <a:noFill/>
        </p:spPr>
        <p:txBody>
          <a:bodyPr wrap="square">
            <a:spAutoFit/>
          </a:bodyPr>
          <a:lstStyle/>
          <a:p>
            <a:pPr algn="ctr"/>
            <a:r>
              <a:rPr lang="es-ES" sz="2800" dirty="0">
                <a:effectLst/>
              </a:rPr>
              <a:t>Un programador que utiliza las mismas líneas de código múltiples veces en un programa puede usar un bucle para ahorrar tiempo, espacio y para facilitar la programación.</a:t>
            </a:r>
            <a:endParaRPr lang="el-GR" sz="2800" dirty="0"/>
          </a:p>
        </p:txBody>
      </p:sp>
      <p:pic>
        <p:nvPicPr>
          <p:cNvPr id="6" name="Εικόνα 5" descr="Κοτόπουλο που αναρωτιέται">
            <a:extLst>
              <a:ext uri="{FF2B5EF4-FFF2-40B4-BE49-F238E27FC236}">
                <a16:creationId xmlns:a16="http://schemas.microsoft.com/office/drawing/2014/main" id="{3A3A92DD-7DF4-4645-8131-700044E66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15" y="4539758"/>
            <a:ext cx="2598861" cy="2598861"/>
          </a:xfrm>
          <a:prstGeom prst="rect">
            <a:avLst/>
          </a:prstGeom>
        </p:spPr>
      </p:pic>
      <p:sp>
        <p:nvSpPr>
          <p:cNvPr id="7" name="Φυσαλίδα σκέψης: Σύννεφο 6">
            <a:extLst>
              <a:ext uri="{FF2B5EF4-FFF2-40B4-BE49-F238E27FC236}">
                <a16:creationId xmlns:a16="http://schemas.microsoft.com/office/drawing/2014/main" id="{9C1D409A-D264-479F-AE8A-8E14C966EC7E}"/>
              </a:ext>
            </a:extLst>
          </p:cNvPr>
          <p:cNvSpPr/>
          <p:nvPr/>
        </p:nvSpPr>
        <p:spPr>
          <a:xfrm>
            <a:off x="700416" y="1453662"/>
            <a:ext cx="2598861" cy="2848707"/>
          </a:xfrm>
          <a:prstGeom prst="cloudCallout">
            <a:avLst>
              <a:gd name="adj1" fmla="val -47898"/>
              <a:gd name="adj2" fmla="val 674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80340" algn="l"/>
                <a:tab pos="540385" algn="l"/>
                <a:tab pos="900430" algn="l"/>
                <a:tab pos="1260475" algn="l"/>
              </a:tabLst>
            </a:pPr>
            <a:r>
              <a:rPr lang="el-GR"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(2)</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(4)</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p>
          <a:p>
            <a:pPr>
              <a:tabLst>
                <a:tab pos="180340" algn="l"/>
                <a:tab pos="540385" algn="l"/>
                <a:tab pos="900430" algn="l"/>
                <a:tab pos="1260475" algn="l"/>
              </a:tabLst>
            </a:pPr>
            <a:r>
              <a:rPr lang="el-GR" sz="18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n-US" sz="18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a:t>
            </a: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(1000)</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gn="ctr"/>
            <a:endParaRPr lang="el-GR" dirty="0"/>
          </a:p>
        </p:txBody>
      </p:sp>
    </p:spTree>
    <p:extLst>
      <p:ext uri="{BB962C8B-B14F-4D97-AF65-F5344CB8AC3E}">
        <p14:creationId xmlns:p14="http://schemas.microsoft.com/office/powerpoint/2010/main" val="325626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087AC9D-C2CC-403A-9DF5-4D203F186C8D}"/>
              </a:ext>
            </a:extLst>
          </p:cNvPr>
          <p:cNvSpPr>
            <a:spLocks noGrp="1"/>
          </p:cNvSpPr>
          <p:nvPr>
            <p:ph type="title"/>
          </p:nvPr>
        </p:nvSpPr>
        <p:spPr>
          <a:xfrm>
            <a:off x="372862" y="136526"/>
            <a:ext cx="8627580" cy="866652"/>
          </a:xfrm>
        </p:spPr>
        <p:txBody>
          <a:bodyPr/>
          <a:lstStyle/>
          <a:p>
            <a:r>
              <a:rPr lang="es-ES" dirty="0"/>
              <a:t>¿Qué son los bucles?</a:t>
            </a:r>
            <a:endParaRPr lang="el-GR" dirty="0"/>
          </a:p>
        </p:txBody>
      </p:sp>
      <p:sp>
        <p:nvSpPr>
          <p:cNvPr id="5" name="TextBox 4">
            <a:extLst>
              <a:ext uri="{FF2B5EF4-FFF2-40B4-BE49-F238E27FC236}">
                <a16:creationId xmlns:a16="http://schemas.microsoft.com/office/drawing/2014/main" id="{5FEF721C-D7EC-4495-968B-DD0618E21461}"/>
              </a:ext>
            </a:extLst>
          </p:cNvPr>
          <p:cNvSpPr txBox="1"/>
          <p:nvPr/>
        </p:nvSpPr>
        <p:spPr>
          <a:xfrm>
            <a:off x="4253587" y="3016018"/>
            <a:ext cx="2977663" cy="584775"/>
          </a:xfrm>
          <a:prstGeom prst="rect">
            <a:avLst/>
          </a:prstGeom>
          <a:noFill/>
        </p:spPr>
        <p:txBody>
          <a:bodyPr wrap="square">
            <a:spAutoFit/>
          </a:bodyPr>
          <a:lstStyle/>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3200" dirty="0" err="1">
                <a:solidFill>
                  <a:srgbClr val="000000"/>
                </a:solidFill>
                <a:latin typeface="Courier New" panose="02070309020205020404" pitchFamily="49" charset="0"/>
                <a:ea typeface="Calibri" panose="020F0502020204030204" pitchFamily="34" charset="0"/>
                <a:cs typeface="Liberation Serif" panose="02020603050405020304" pitchFamily="18" charset="0"/>
              </a:rPr>
              <a:t>Número</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cxnSp>
        <p:nvCxnSpPr>
          <p:cNvPr id="13" name="Ευθύγραμμο βέλος σύνδεσης 12">
            <a:extLst>
              <a:ext uri="{FF2B5EF4-FFF2-40B4-BE49-F238E27FC236}">
                <a16:creationId xmlns:a16="http://schemas.microsoft.com/office/drawing/2014/main" id="{695B5738-0645-472C-98B6-05DDCB7E12F8}"/>
              </a:ext>
            </a:extLst>
          </p:cNvPr>
          <p:cNvCxnSpPr>
            <a:cxnSpLocks/>
          </p:cNvCxnSpPr>
          <p:nvPr/>
        </p:nvCxnSpPr>
        <p:spPr>
          <a:xfrm>
            <a:off x="5555394" y="4220326"/>
            <a:ext cx="0" cy="486553"/>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Ευθύγραμμο βέλος σύνδεσης 14">
            <a:extLst>
              <a:ext uri="{FF2B5EF4-FFF2-40B4-BE49-F238E27FC236}">
                <a16:creationId xmlns:a16="http://schemas.microsoft.com/office/drawing/2014/main" id="{365EAA78-0C34-4F47-A049-1F83DDC0E692}"/>
              </a:ext>
            </a:extLst>
          </p:cNvPr>
          <p:cNvCxnSpPr>
            <a:cxnSpLocks/>
          </p:cNvCxnSpPr>
          <p:nvPr/>
        </p:nvCxnSpPr>
        <p:spPr>
          <a:xfrm>
            <a:off x="2828699" y="4666644"/>
            <a:ext cx="2704958" cy="0"/>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Ευθύγραμμο βέλος σύνδεσης 17">
            <a:extLst>
              <a:ext uri="{FF2B5EF4-FFF2-40B4-BE49-F238E27FC236}">
                <a16:creationId xmlns:a16="http://schemas.microsoft.com/office/drawing/2014/main" id="{6A5C1FF2-511F-4F64-909B-FECAAADA7EC7}"/>
              </a:ext>
            </a:extLst>
          </p:cNvPr>
          <p:cNvCxnSpPr>
            <a:cxnSpLocks/>
          </p:cNvCxnSpPr>
          <p:nvPr/>
        </p:nvCxnSpPr>
        <p:spPr>
          <a:xfrm>
            <a:off x="2828699" y="2087061"/>
            <a:ext cx="0" cy="2579583"/>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a:extLst>
              <a:ext uri="{FF2B5EF4-FFF2-40B4-BE49-F238E27FC236}">
                <a16:creationId xmlns:a16="http://schemas.microsoft.com/office/drawing/2014/main" id="{A7B629EB-D9DD-4401-98B0-BBD38AD1A7D2}"/>
              </a:ext>
            </a:extLst>
          </p:cNvPr>
          <p:cNvCxnSpPr>
            <a:cxnSpLocks/>
            <a:stCxn id="33" idx="1"/>
          </p:cNvCxnSpPr>
          <p:nvPr/>
        </p:nvCxnSpPr>
        <p:spPr>
          <a:xfrm flipH="1">
            <a:off x="2828700" y="2102902"/>
            <a:ext cx="911506" cy="1"/>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Ευθύγραμμο βέλος σύνδεσης 24">
            <a:extLst>
              <a:ext uri="{FF2B5EF4-FFF2-40B4-BE49-F238E27FC236}">
                <a16:creationId xmlns:a16="http://schemas.microsoft.com/office/drawing/2014/main" id="{A88BEEE6-FFC0-4AE5-B385-65169AF8A80C}"/>
              </a:ext>
            </a:extLst>
          </p:cNvPr>
          <p:cNvCxnSpPr>
            <a:cxnSpLocks/>
          </p:cNvCxnSpPr>
          <p:nvPr/>
        </p:nvCxnSpPr>
        <p:spPr>
          <a:xfrm>
            <a:off x="5533657" y="2357253"/>
            <a:ext cx="0" cy="65876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Εικόνα 29" descr="λήψη σημειώσεων κοτόπουλου">
            <a:extLst>
              <a:ext uri="{FF2B5EF4-FFF2-40B4-BE49-F238E27FC236}">
                <a16:creationId xmlns:a16="http://schemas.microsoft.com/office/drawing/2014/main" id="{27CF07F0-6F02-4ED8-870E-53AA6B457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87" y="4081607"/>
            <a:ext cx="2766644" cy="3014541"/>
          </a:xfrm>
          <a:prstGeom prst="rect">
            <a:avLst/>
          </a:prstGeom>
        </p:spPr>
      </p:pic>
      <p:sp>
        <p:nvSpPr>
          <p:cNvPr id="31" name="TextBox 30">
            <a:extLst>
              <a:ext uri="{FF2B5EF4-FFF2-40B4-BE49-F238E27FC236}">
                <a16:creationId xmlns:a16="http://schemas.microsoft.com/office/drawing/2014/main" id="{4B46FDCA-6B90-47C6-8283-FEAC4CB6BEA1}"/>
              </a:ext>
            </a:extLst>
          </p:cNvPr>
          <p:cNvSpPr txBox="1"/>
          <p:nvPr/>
        </p:nvSpPr>
        <p:spPr>
          <a:xfrm>
            <a:off x="3857437" y="1003178"/>
            <a:ext cx="3178830" cy="584775"/>
          </a:xfrm>
          <a:prstGeom prst="rect">
            <a:avLst/>
          </a:prstGeom>
          <a:noFill/>
        </p:spPr>
        <p:txBody>
          <a:bodyPr wrap="square">
            <a:spAutoFit/>
          </a:bodyPr>
          <a:lstStyle/>
          <a:p>
            <a:pPr>
              <a:tabLst>
                <a:tab pos="180340" algn="l"/>
                <a:tab pos="540385" algn="l"/>
                <a:tab pos="900430" algn="l"/>
                <a:tab pos="1260475" algn="l"/>
              </a:tabLst>
            </a:pPr>
            <a:r>
              <a:rPr lang="es-E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Número = 1</a:t>
            </a:r>
            <a:endParaRPr lang="es-ES"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32" name="TextBox 31">
            <a:extLst>
              <a:ext uri="{FF2B5EF4-FFF2-40B4-BE49-F238E27FC236}">
                <a16:creationId xmlns:a16="http://schemas.microsoft.com/office/drawing/2014/main" id="{70726EFB-7969-45FA-A266-D0BDBDBD4BBC}"/>
              </a:ext>
            </a:extLst>
          </p:cNvPr>
          <p:cNvSpPr txBox="1"/>
          <p:nvPr/>
        </p:nvSpPr>
        <p:spPr>
          <a:xfrm>
            <a:off x="4193082" y="3635789"/>
            <a:ext cx="5263116" cy="584775"/>
          </a:xfrm>
          <a:prstGeom prst="rect">
            <a:avLst/>
          </a:prstGeom>
          <a:noFill/>
        </p:spPr>
        <p:txBody>
          <a:bodyPr wrap="square">
            <a:spAutoFit/>
          </a:bodyPr>
          <a:lstStyle/>
          <a:p>
            <a:pPr>
              <a:tabLst>
                <a:tab pos="180340" algn="l"/>
                <a:tab pos="540385" algn="l"/>
                <a:tab pos="900430" algn="l"/>
                <a:tab pos="1260475" algn="l"/>
              </a:tabLst>
            </a:pPr>
            <a:r>
              <a:rPr lang="es-E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Sumar a Número </a:t>
            </a:r>
            <a:r>
              <a:rPr lang="es-ES"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1</a:t>
            </a:r>
            <a:endParaRPr lang="es-ES"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33" name="TextBox 32">
            <a:extLst>
              <a:ext uri="{FF2B5EF4-FFF2-40B4-BE49-F238E27FC236}">
                <a16:creationId xmlns:a16="http://schemas.microsoft.com/office/drawing/2014/main" id="{450B37EF-E576-492E-8C6A-0394C85D7DBE}"/>
              </a:ext>
            </a:extLst>
          </p:cNvPr>
          <p:cNvSpPr txBox="1"/>
          <p:nvPr/>
        </p:nvSpPr>
        <p:spPr>
          <a:xfrm>
            <a:off x="3740206" y="1810514"/>
            <a:ext cx="5337692" cy="584775"/>
          </a:xfrm>
          <a:prstGeom prst="rect">
            <a:avLst/>
          </a:prstGeom>
          <a:noFill/>
        </p:spPr>
        <p:txBody>
          <a:bodyPr wrap="square">
            <a:spAutoFit/>
          </a:bodyPr>
          <a:lstStyle/>
          <a:p>
            <a:pPr>
              <a:tabLst>
                <a:tab pos="180340" algn="l"/>
                <a:tab pos="540385" algn="l"/>
                <a:tab pos="900430" algn="l"/>
                <a:tab pos="1260475" algn="l"/>
              </a:tabLst>
            </a:pPr>
            <a:r>
              <a:rPr lang="en-U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¿Es </a:t>
            </a:r>
            <a:r>
              <a:rPr lang="es-E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Número</a:t>
            </a:r>
            <a:r>
              <a:rPr lang="en-U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&lt;= 1000?</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37" name="TextBox 36">
            <a:extLst>
              <a:ext uri="{FF2B5EF4-FFF2-40B4-BE49-F238E27FC236}">
                <a16:creationId xmlns:a16="http://schemas.microsoft.com/office/drawing/2014/main" id="{67E306A9-8823-40FE-BA47-882F42F509C1}"/>
              </a:ext>
            </a:extLst>
          </p:cNvPr>
          <p:cNvSpPr txBox="1"/>
          <p:nvPr/>
        </p:nvSpPr>
        <p:spPr>
          <a:xfrm>
            <a:off x="4497693" y="2346059"/>
            <a:ext cx="926113" cy="584775"/>
          </a:xfrm>
          <a:prstGeom prst="rect">
            <a:avLst/>
          </a:prstGeom>
          <a:noFill/>
        </p:spPr>
        <p:txBody>
          <a:bodyPr wrap="square">
            <a:spAutoFit/>
          </a:bodyPr>
          <a:lstStyle/>
          <a:p>
            <a:pPr algn="r">
              <a:tabLst>
                <a:tab pos="180340" algn="l"/>
                <a:tab pos="540385" algn="l"/>
                <a:tab pos="900430" algn="l"/>
                <a:tab pos="1260475" algn="l"/>
              </a:tabLst>
            </a:pPr>
            <a:r>
              <a:rPr lang="en-US" sz="3200" b="1" dirty="0" err="1">
                <a:solidFill>
                  <a:srgbClr val="92D050"/>
                </a:solidFill>
                <a:latin typeface="Courier New" panose="02070309020205020404" pitchFamily="49" charset="0"/>
                <a:ea typeface="Calibri" panose="020F0502020204030204" pitchFamily="34" charset="0"/>
                <a:cs typeface="Liberation Serif" panose="02020603050405020304" pitchFamily="18" charset="0"/>
              </a:rPr>
              <a:t>Sí</a:t>
            </a:r>
            <a:endParaRPr lang="el-GR" sz="3200" b="1" dirty="0">
              <a:solidFill>
                <a:srgbClr val="92D050"/>
              </a:solidFill>
              <a:effectLst/>
              <a:latin typeface="Courier New" panose="02070309020205020404" pitchFamily="49" charset="0"/>
              <a:ea typeface="Calibri" panose="020F0502020204030204" pitchFamily="34" charset="0"/>
              <a:cs typeface="Liberation Serif" panose="02020603050405020304" pitchFamily="18" charset="0"/>
            </a:endParaRPr>
          </a:p>
        </p:txBody>
      </p:sp>
      <p:cxnSp>
        <p:nvCxnSpPr>
          <p:cNvPr id="45" name="Ευθύγραμμο βέλος σύνδεσης 44">
            <a:extLst>
              <a:ext uri="{FF2B5EF4-FFF2-40B4-BE49-F238E27FC236}">
                <a16:creationId xmlns:a16="http://schemas.microsoft.com/office/drawing/2014/main" id="{5E49073A-32D0-4B15-90AE-B31ABB3AE08A}"/>
              </a:ext>
            </a:extLst>
          </p:cNvPr>
          <p:cNvCxnSpPr>
            <a:cxnSpLocks/>
          </p:cNvCxnSpPr>
          <p:nvPr/>
        </p:nvCxnSpPr>
        <p:spPr>
          <a:xfrm flipH="1">
            <a:off x="9000445" y="2130819"/>
            <a:ext cx="91150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CA914A0-E3A7-48B3-9A5A-B5FF734E1E6E}"/>
              </a:ext>
            </a:extLst>
          </p:cNvPr>
          <p:cNvSpPr txBox="1"/>
          <p:nvPr/>
        </p:nvSpPr>
        <p:spPr>
          <a:xfrm>
            <a:off x="8900243" y="1528546"/>
            <a:ext cx="926113" cy="584775"/>
          </a:xfrm>
          <a:prstGeom prst="rect">
            <a:avLst/>
          </a:prstGeom>
          <a:noFill/>
        </p:spPr>
        <p:txBody>
          <a:bodyPr wrap="square">
            <a:spAutoFit/>
          </a:bodyPr>
          <a:lstStyle/>
          <a:p>
            <a:pPr algn="r">
              <a:tabLst>
                <a:tab pos="180340" algn="l"/>
                <a:tab pos="540385" algn="l"/>
                <a:tab pos="900430" algn="l"/>
                <a:tab pos="1260475" algn="l"/>
              </a:tabLst>
            </a:pPr>
            <a:r>
              <a:rPr lang="en-US" sz="3200" b="1" dirty="0">
                <a:solidFill>
                  <a:srgbClr val="FF0000"/>
                </a:solidFill>
                <a:latin typeface="Courier New" panose="02070309020205020404" pitchFamily="49" charset="0"/>
                <a:ea typeface="Calibri" panose="020F0502020204030204" pitchFamily="34" charset="0"/>
                <a:cs typeface="Liberation Serif" panose="02020603050405020304" pitchFamily="18" charset="0"/>
              </a:rPr>
              <a:t>No</a:t>
            </a:r>
            <a:endParaRPr lang="el-GR" sz="32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endParaRPr>
          </a:p>
        </p:txBody>
      </p:sp>
      <p:cxnSp>
        <p:nvCxnSpPr>
          <p:cNvPr id="47" name="Ευθύγραμμο βέλος σύνδεσης 46">
            <a:extLst>
              <a:ext uri="{FF2B5EF4-FFF2-40B4-BE49-F238E27FC236}">
                <a16:creationId xmlns:a16="http://schemas.microsoft.com/office/drawing/2014/main" id="{DA9C4440-6483-407D-AFC8-08F149F51F06}"/>
              </a:ext>
            </a:extLst>
          </p:cNvPr>
          <p:cNvCxnSpPr>
            <a:cxnSpLocks/>
          </p:cNvCxnSpPr>
          <p:nvPr/>
        </p:nvCxnSpPr>
        <p:spPr>
          <a:xfrm flipH="1">
            <a:off x="9826356" y="2130819"/>
            <a:ext cx="30417" cy="3156289"/>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Ευθύγραμμο βέλος σύνδεσης 48">
            <a:extLst>
              <a:ext uri="{FF2B5EF4-FFF2-40B4-BE49-F238E27FC236}">
                <a16:creationId xmlns:a16="http://schemas.microsoft.com/office/drawing/2014/main" id="{BD3EC401-B3DF-41FC-B9DF-12D9FA827357}"/>
              </a:ext>
            </a:extLst>
          </p:cNvPr>
          <p:cNvCxnSpPr>
            <a:cxnSpLocks/>
          </p:cNvCxnSpPr>
          <p:nvPr/>
        </p:nvCxnSpPr>
        <p:spPr>
          <a:xfrm flipH="1">
            <a:off x="5555394" y="5313741"/>
            <a:ext cx="4270962" cy="0"/>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Ευθύγραμμο βέλος σύνδεσης 51">
            <a:extLst>
              <a:ext uri="{FF2B5EF4-FFF2-40B4-BE49-F238E27FC236}">
                <a16:creationId xmlns:a16="http://schemas.microsoft.com/office/drawing/2014/main" id="{975E5837-9D47-4AC6-A06D-A51648D0808E}"/>
              </a:ext>
            </a:extLst>
          </p:cNvPr>
          <p:cNvCxnSpPr>
            <a:cxnSpLocks/>
          </p:cNvCxnSpPr>
          <p:nvPr/>
        </p:nvCxnSpPr>
        <p:spPr>
          <a:xfrm>
            <a:off x="5555394" y="5287108"/>
            <a:ext cx="0" cy="65876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0F4BC61-1A99-457A-BA38-8AB8B7201C02}"/>
              </a:ext>
            </a:extLst>
          </p:cNvPr>
          <p:cNvSpPr txBox="1"/>
          <p:nvPr/>
        </p:nvSpPr>
        <p:spPr>
          <a:xfrm>
            <a:off x="10119284" y="126016"/>
            <a:ext cx="1699854" cy="584775"/>
          </a:xfrm>
          <a:prstGeom prst="rect">
            <a:avLst/>
          </a:prstGeom>
          <a:noFill/>
        </p:spPr>
        <p:txBody>
          <a:bodyPr wrap="square">
            <a:spAutoFit/>
          </a:bodyPr>
          <a:lstStyle/>
          <a:p>
            <a:pPr>
              <a:tabLst>
                <a:tab pos="180340" algn="l"/>
                <a:tab pos="540385" algn="l"/>
                <a:tab pos="900430" algn="l"/>
                <a:tab pos="1260475" algn="l"/>
              </a:tabLst>
            </a:pPr>
            <a:r>
              <a:rPr lang="en-US" sz="3200" dirty="0" err="1">
                <a:solidFill>
                  <a:srgbClr val="000000"/>
                </a:solidFill>
                <a:latin typeface="Courier New" panose="02070309020205020404" pitchFamily="49" charset="0"/>
                <a:ea typeface="Calibri" panose="020F0502020204030204" pitchFamily="34" charset="0"/>
                <a:cs typeface="Liberation Serif" panose="02020603050405020304" pitchFamily="18" charset="0"/>
              </a:rPr>
              <a:t>Número</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4" name="Ορθογώνιο 53">
            <a:extLst>
              <a:ext uri="{FF2B5EF4-FFF2-40B4-BE49-F238E27FC236}">
                <a16:creationId xmlns:a16="http://schemas.microsoft.com/office/drawing/2014/main" id="{203FD65F-B3DC-4214-8773-6130F5DF3758}"/>
              </a:ext>
            </a:extLst>
          </p:cNvPr>
          <p:cNvSpPr/>
          <p:nvPr/>
        </p:nvSpPr>
        <p:spPr>
          <a:xfrm>
            <a:off x="9826356" y="136525"/>
            <a:ext cx="2201521" cy="11657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5" name="TextBox 54">
            <a:extLst>
              <a:ext uri="{FF2B5EF4-FFF2-40B4-BE49-F238E27FC236}">
                <a16:creationId xmlns:a16="http://schemas.microsoft.com/office/drawing/2014/main" id="{3DB4AD34-6AB4-4A25-8362-A43FFAA3D31B}"/>
              </a:ext>
            </a:extLst>
          </p:cNvPr>
          <p:cNvSpPr txBox="1"/>
          <p:nvPr/>
        </p:nvSpPr>
        <p:spPr>
          <a:xfrm>
            <a:off x="10119284" y="546732"/>
            <a:ext cx="1699854" cy="584775"/>
          </a:xfrm>
          <a:prstGeom prst="rect">
            <a:avLst/>
          </a:prstGeom>
          <a:no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1</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6" name="TextBox 55">
            <a:extLst>
              <a:ext uri="{FF2B5EF4-FFF2-40B4-BE49-F238E27FC236}">
                <a16:creationId xmlns:a16="http://schemas.microsoft.com/office/drawing/2014/main" id="{2DFFD5E3-EAA1-4136-8B47-F3F2AC08F55E}"/>
              </a:ext>
            </a:extLst>
          </p:cNvPr>
          <p:cNvSpPr txBox="1"/>
          <p:nvPr/>
        </p:nvSpPr>
        <p:spPr>
          <a:xfrm>
            <a:off x="10100445" y="639199"/>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2</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7" name="TextBox 56">
            <a:extLst>
              <a:ext uri="{FF2B5EF4-FFF2-40B4-BE49-F238E27FC236}">
                <a16:creationId xmlns:a16="http://schemas.microsoft.com/office/drawing/2014/main" id="{F64A4B42-8C74-4A2F-B2A9-20D201C98FC7}"/>
              </a:ext>
            </a:extLst>
          </p:cNvPr>
          <p:cNvSpPr txBox="1"/>
          <p:nvPr/>
        </p:nvSpPr>
        <p:spPr>
          <a:xfrm>
            <a:off x="10119284" y="667327"/>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3</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8" name="TextBox 57">
            <a:extLst>
              <a:ext uri="{FF2B5EF4-FFF2-40B4-BE49-F238E27FC236}">
                <a16:creationId xmlns:a16="http://schemas.microsoft.com/office/drawing/2014/main" id="{B5F47C22-D646-45F7-9045-837F8B96CF1C}"/>
              </a:ext>
            </a:extLst>
          </p:cNvPr>
          <p:cNvSpPr txBox="1"/>
          <p:nvPr/>
        </p:nvSpPr>
        <p:spPr>
          <a:xfrm>
            <a:off x="10100445" y="649708"/>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4</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9" name="TextBox 58">
            <a:extLst>
              <a:ext uri="{FF2B5EF4-FFF2-40B4-BE49-F238E27FC236}">
                <a16:creationId xmlns:a16="http://schemas.microsoft.com/office/drawing/2014/main" id="{AB3221F2-3703-4310-A063-3C3721C359CC}"/>
              </a:ext>
            </a:extLst>
          </p:cNvPr>
          <p:cNvSpPr txBox="1"/>
          <p:nvPr/>
        </p:nvSpPr>
        <p:spPr>
          <a:xfrm>
            <a:off x="10081606" y="639198"/>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1000</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0" name="TextBox 59">
            <a:extLst>
              <a:ext uri="{FF2B5EF4-FFF2-40B4-BE49-F238E27FC236}">
                <a16:creationId xmlns:a16="http://schemas.microsoft.com/office/drawing/2014/main" id="{D4D7DBF0-4B5A-4CCF-832C-F77B9A40D7E3}"/>
              </a:ext>
            </a:extLst>
          </p:cNvPr>
          <p:cNvSpPr txBox="1"/>
          <p:nvPr/>
        </p:nvSpPr>
        <p:spPr>
          <a:xfrm>
            <a:off x="10119284" y="649708"/>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1001</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15578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500"/>
                                  </p:stCondLst>
                                  <p:childTnLst>
                                    <p:set>
                                      <p:cBhvr>
                                        <p:cTn id="45" dur="1" fill="hold">
                                          <p:stCondLst>
                                            <p:cond delay="0"/>
                                          </p:stCondLst>
                                        </p:cTn>
                                        <p:tgtEl>
                                          <p:spTgt spid="15"/>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500"/>
                                  </p:stCondLst>
                                  <p:childTnLst>
                                    <p:set>
                                      <p:cBhvr>
                                        <p:cTn id="48" dur="1" fill="hold">
                                          <p:stCondLst>
                                            <p:cond delay="0"/>
                                          </p:stCondLst>
                                        </p:cTn>
                                        <p:tgtEl>
                                          <p:spTgt spid="18"/>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nodeType="afterEffect">
                                  <p:stCondLst>
                                    <p:cond delay="50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500"/>
                                  </p:stCondLst>
                                  <p:childTnLst>
                                    <p:set>
                                      <p:cBhvr>
                                        <p:cTn id="76" dur="1" fill="hold">
                                          <p:stCondLst>
                                            <p:cond delay="0"/>
                                          </p:stCondLst>
                                        </p:cTn>
                                        <p:tgtEl>
                                          <p:spTgt spid="47"/>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nodeType="afterEffect">
                                  <p:stCondLst>
                                    <p:cond delay="500"/>
                                  </p:stCondLst>
                                  <p:childTnLst>
                                    <p:set>
                                      <p:cBhvr>
                                        <p:cTn id="79" dur="1" fill="hold">
                                          <p:stCondLst>
                                            <p:cond delay="0"/>
                                          </p:stCondLst>
                                        </p:cTn>
                                        <p:tgtEl>
                                          <p:spTgt spid="49"/>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nodeType="afterEffect">
                                  <p:stCondLst>
                                    <p:cond delay="50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2" grpId="0"/>
      <p:bldP spid="33" grpId="0"/>
      <p:bldP spid="37" grpId="0"/>
      <p:bldP spid="46" grpId="0"/>
      <p:bldP spid="53" grpId="0"/>
      <p:bldP spid="55" grpId="0"/>
      <p:bldP spid="56" grpId="0" animBg="1"/>
      <p:bldP spid="57" grpId="0" animBg="1"/>
      <p:bldP spid="58"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A3EC65-9B5C-484B-A7E3-A0689CD7AF2B}"/>
              </a:ext>
            </a:extLst>
          </p:cNvPr>
          <p:cNvSpPr>
            <a:spLocks noGrp="1"/>
          </p:cNvSpPr>
          <p:nvPr>
            <p:ph type="title"/>
          </p:nvPr>
        </p:nvSpPr>
        <p:spPr/>
        <p:txBody>
          <a:bodyPr/>
          <a:lstStyle/>
          <a:p>
            <a:r>
              <a:rPr lang="en-US" dirty="0"/>
              <a:t>Do While</a:t>
            </a:r>
            <a:endParaRPr lang="el-GR" dirty="0"/>
          </a:p>
        </p:txBody>
      </p:sp>
      <p:grpSp>
        <p:nvGrpSpPr>
          <p:cNvPr id="3" name="Ομάδα 2">
            <a:extLst>
              <a:ext uri="{FF2B5EF4-FFF2-40B4-BE49-F238E27FC236}">
                <a16:creationId xmlns:a16="http://schemas.microsoft.com/office/drawing/2014/main" id="{113A80DF-CA5F-4F6F-A7EA-65D9562FBD7A}"/>
              </a:ext>
            </a:extLst>
          </p:cNvPr>
          <p:cNvGrpSpPr/>
          <p:nvPr/>
        </p:nvGrpSpPr>
        <p:grpSpPr>
          <a:xfrm>
            <a:off x="498231" y="1946031"/>
            <a:ext cx="11195539" cy="2794977"/>
            <a:chOff x="0" y="0"/>
            <a:chExt cx="5025281" cy="1193800"/>
          </a:xfrm>
        </p:grpSpPr>
        <p:sp>
          <p:nvSpPr>
            <p:cNvPr id="4" name="Πλαίσιο κειμένου 2">
              <a:extLst>
                <a:ext uri="{FF2B5EF4-FFF2-40B4-BE49-F238E27FC236}">
                  <a16:creationId xmlns:a16="http://schemas.microsoft.com/office/drawing/2014/main" id="{738B222C-4BFA-4983-B4C6-7A9485E0044C}"/>
                </a:ext>
              </a:extLst>
            </p:cNvPr>
            <p:cNvSpPr txBox="1">
              <a:spLocks noChangeArrowheads="1"/>
            </p:cNvSpPr>
            <p:nvPr/>
          </p:nvSpPr>
          <p:spPr bwMode="auto">
            <a:xfrm>
              <a:off x="0" y="0"/>
              <a:ext cx="2075888" cy="1193800"/>
            </a:xfrm>
            <a:prstGeom prst="rect">
              <a:avLst/>
            </a:prstGeom>
            <a:solidFill>
              <a:schemeClr val="accent5">
                <a:lumMod val="20000"/>
                <a:lumOff val="80000"/>
              </a:schemeClr>
            </a:solidFill>
            <a:ln w="9525">
              <a:noFill/>
              <a:miter lim="800000"/>
              <a:headEnd/>
              <a:tailEnd/>
            </a:ln>
          </p:spPr>
          <p:txBody>
            <a:bodyPr rot="0" vert="horz" wrap="square" lIns="91440" tIns="45720" rIns="91440" bIns="45720" anchor="t" anchorCtr="0">
              <a:noAutofit/>
            </a:bodyPr>
            <a:lstStyle/>
            <a:p>
              <a:pPr algn="just">
                <a:lnSpc>
                  <a:spcPct val="107000"/>
                </a:lnSpc>
                <a:spcAft>
                  <a:spcPts val="800"/>
                </a:spcAft>
              </a:pPr>
              <a:r>
                <a:rPr lang="es-ES" sz="2800" b="1" dirty="0">
                  <a:effectLst/>
                  <a:latin typeface="Verdana" panose="020B0604030504040204" pitchFamily="34" charset="0"/>
                  <a:ea typeface="Calibri" panose="020F0502020204030204" pitchFamily="34" charset="0"/>
                  <a:cs typeface="Times New Roman" panose="02020603050405020304" pitchFamily="18" charset="0"/>
                </a:rPr>
                <a:t>Do </a:t>
              </a:r>
              <a:r>
                <a:rPr lang="es-ES" sz="2800" b="1" dirty="0" err="1">
                  <a:effectLst/>
                  <a:latin typeface="Verdana" panose="020B0604030504040204" pitchFamily="34" charset="0"/>
                  <a:ea typeface="Calibri" panose="020F0502020204030204" pitchFamily="34" charset="0"/>
                  <a:cs typeface="Times New Roman" panose="02020603050405020304" pitchFamily="18" charset="0"/>
                </a:rPr>
                <a:t>While</a:t>
              </a:r>
              <a:r>
                <a:rPr lang="es-ES" sz="2800" b="1" dirty="0">
                  <a:effectLst/>
                  <a:latin typeface="Verdana" panose="020B0604030504040204" pitchFamily="34" charset="0"/>
                  <a:ea typeface="Calibri" panose="020F0502020204030204" pitchFamily="34" charset="0"/>
                  <a:cs typeface="Times New Roman" panose="02020603050405020304" pitchFamily="18" charset="0"/>
                </a:rPr>
                <a:t> </a:t>
              </a:r>
              <a:r>
                <a:rPr lang="es-ES" sz="2800" dirty="0">
                  <a:effectLst/>
                  <a:latin typeface="Verdana" panose="020B0604030504040204" pitchFamily="34" charset="0"/>
                  <a:ea typeface="Calibri" panose="020F0502020204030204" pitchFamily="34" charset="0"/>
                  <a:cs typeface="Times New Roman" panose="02020603050405020304" pitchFamily="18" charset="0"/>
                </a:rPr>
                <a:t>Condición</a:t>
              </a:r>
            </a:p>
            <a:p>
              <a:pPr algn="just">
                <a:lnSpc>
                  <a:spcPct val="107000"/>
                </a:lnSpc>
                <a:spcAft>
                  <a:spcPts val="800"/>
                </a:spcAft>
              </a:pPr>
              <a:r>
                <a:rPr lang="es-ES" sz="2800" b="1" dirty="0">
                  <a:effectLst/>
                  <a:latin typeface="Verdana" panose="020B0604030504040204" pitchFamily="34" charset="0"/>
                  <a:ea typeface="Calibri" panose="020F0502020204030204" pitchFamily="34" charset="0"/>
                  <a:cs typeface="Times New Roman" panose="02020603050405020304" pitchFamily="18" charset="0"/>
                </a:rPr>
                <a:t>	</a:t>
              </a:r>
              <a:r>
                <a:rPr lang="es-ES" sz="2800" dirty="0">
                  <a:effectLst/>
                  <a:latin typeface="Verdana" panose="020B0604030504040204" pitchFamily="34" charset="0"/>
                  <a:ea typeface="Calibri" panose="020F0502020204030204" pitchFamily="34" charset="0"/>
                  <a:cs typeface="Times New Roman" panose="02020603050405020304" pitchFamily="18" charset="0"/>
                </a:rPr>
                <a:t>Sentencias</a:t>
              </a:r>
            </a:p>
            <a:p>
              <a:pPr algn="just">
                <a:lnSpc>
                  <a:spcPct val="107000"/>
                </a:lnSpc>
                <a:spcAft>
                  <a:spcPts val="800"/>
                </a:spcAft>
              </a:pPr>
              <a:r>
                <a:rPr lang="es-ES" sz="2800" b="1"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n-US" sz="2800" b="1" dirty="0">
                  <a:effectLst/>
                  <a:latin typeface="Verdana" panose="020B0604030504040204" pitchFamily="34" charset="0"/>
                  <a:ea typeface="Calibri" panose="020F0502020204030204" pitchFamily="34" charset="0"/>
                  <a:cs typeface="Times New Roman" panose="02020603050405020304" pitchFamily="18" charset="0"/>
                </a:rPr>
                <a:t>Loop</a:t>
              </a:r>
            </a:p>
            <a:p>
              <a:pPr marL="457200">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5" name="Πλαίσιο κειμένου 2">
              <a:extLst>
                <a:ext uri="{FF2B5EF4-FFF2-40B4-BE49-F238E27FC236}">
                  <a16:creationId xmlns:a16="http://schemas.microsoft.com/office/drawing/2014/main" id="{7AAA751E-DA9E-4FEC-B536-4BBCD88F8FFA}"/>
                </a:ext>
              </a:extLst>
            </p:cNvPr>
            <p:cNvSpPr txBox="1">
              <a:spLocks noChangeArrowheads="1"/>
            </p:cNvSpPr>
            <p:nvPr/>
          </p:nvSpPr>
          <p:spPr bwMode="auto">
            <a:xfrm>
              <a:off x="2263738" y="0"/>
              <a:ext cx="2761543" cy="1193800"/>
            </a:xfrm>
            <a:prstGeom prst="rect">
              <a:avLst/>
            </a:prstGeom>
            <a:solidFill>
              <a:schemeClr val="accent5">
                <a:lumMod val="20000"/>
                <a:lumOff val="80000"/>
              </a:schemeClr>
            </a:solidFill>
            <a:ln w="9525">
              <a:noFill/>
              <a:miter lim="800000"/>
              <a:headEnd/>
              <a:tailEnd/>
            </a:ln>
          </p:spPr>
          <p:txBody>
            <a:bodyPr rot="0" vert="horz" wrap="square" lIns="91440" tIns="45720" rIns="91440" bIns="45720" anchor="t" anchorCtr="0">
              <a:noAutofit/>
            </a:bodyPr>
            <a:lstStyle/>
            <a:p>
              <a:pPr algn="just">
                <a:lnSpc>
                  <a:spcPct val="107000"/>
                </a:lnSpc>
                <a:spcAft>
                  <a:spcPts val="800"/>
                </a:spcAft>
              </a:pPr>
              <a:r>
                <a:rPr lang="es-ES" sz="2800" b="1" dirty="0">
                  <a:effectLst/>
                  <a:latin typeface="Verdana" panose="020B0604030504040204" pitchFamily="34" charset="0"/>
                  <a:ea typeface="Calibri" panose="020F0502020204030204" pitchFamily="34" charset="0"/>
                  <a:cs typeface="Times New Roman" panose="02020603050405020304" pitchFamily="18" charset="0"/>
                </a:rPr>
                <a:t>Mientras</a:t>
              </a:r>
              <a:r>
                <a:rPr lang="es-ES" sz="2800" dirty="0">
                  <a:effectLst/>
                  <a:latin typeface="Verdana" panose="020B0604030504040204" pitchFamily="34" charset="0"/>
                  <a:ea typeface="Calibri" panose="020F0502020204030204" pitchFamily="34" charset="0"/>
                  <a:cs typeface="Times New Roman" panose="02020603050405020304" pitchFamily="18" charset="0"/>
                </a:rPr>
                <a:t> la condición sea cierta</a:t>
              </a:r>
            </a:p>
            <a:p>
              <a:pPr algn="just">
                <a:lnSpc>
                  <a:spcPct val="107000"/>
                </a:lnSpc>
                <a:spcAft>
                  <a:spcPts val="800"/>
                </a:spcAft>
              </a:pPr>
              <a:r>
                <a:rPr lang="es-ES" sz="2800" dirty="0">
                  <a:effectLst/>
                  <a:latin typeface="Verdana" panose="020B0604030504040204" pitchFamily="34" charset="0"/>
                  <a:ea typeface="Calibri" panose="020F0502020204030204" pitchFamily="34" charset="0"/>
                  <a:cs typeface="Times New Roman" panose="02020603050405020304" pitchFamily="18" charset="0"/>
                </a:rPr>
                <a:t>	Ejecutar las sentencias</a:t>
              </a:r>
            </a:p>
            <a:p>
              <a:pPr algn="just">
                <a:lnSpc>
                  <a:spcPct val="107000"/>
                </a:lnSpc>
                <a:spcAft>
                  <a:spcPts val="800"/>
                </a:spcAft>
              </a:pPr>
              <a:r>
                <a:rPr lang="es-ES" sz="2800"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s-ES" sz="2800" b="1" dirty="0">
                  <a:effectLst/>
                  <a:latin typeface="Verdana" panose="020B0604030504040204" pitchFamily="34" charset="0"/>
                  <a:ea typeface="Calibri" panose="020F0502020204030204" pitchFamily="34" charset="0"/>
                  <a:cs typeface="Times New Roman" panose="02020603050405020304" pitchFamily="18" charset="0"/>
                </a:rPr>
                <a:t>Volver a la condición.</a:t>
              </a:r>
              <a:r>
                <a:rPr lang="el-GR" sz="2800" b="1" dirty="0">
                  <a:effectLst/>
                  <a:latin typeface="Verdana" panose="020B060403050404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188312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44EA78-2BC9-4093-A129-138556ECCF26}"/>
              </a:ext>
            </a:extLst>
          </p:cNvPr>
          <p:cNvSpPr>
            <a:spLocks noGrp="1"/>
          </p:cNvSpPr>
          <p:nvPr>
            <p:ph type="title"/>
          </p:nvPr>
        </p:nvSpPr>
        <p:spPr>
          <a:xfrm>
            <a:off x="372862" y="115527"/>
            <a:ext cx="10980938" cy="866652"/>
          </a:xfrm>
        </p:spPr>
        <p:txBody>
          <a:bodyPr/>
          <a:lstStyle/>
          <a:p>
            <a:r>
              <a:rPr lang="es-ES" dirty="0"/>
              <a:t>Ejemplo de bucle Do </a:t>
            </a:r>
            <a:r>
              <a:rPr lang="es-ES" dirty="0" err="1"/>
              <a:t>While</a:t>
            </a:r>
            <a:endParaRPr lang="es-ES" dirty="0"/>
          </a:p>
        </p:txBody>
      </p:sp>
      <p:sp>
        <p:nvSpPr>
          <p:cNvPr id="3" name="Πλαίσιο κειμένου 2">
            <a:extLst>
              <a:ext uri="{FF2B5EF4-FFF2-40B4-BE49-F238E27FC236}">
                <a16:creationId xmlns:a16="http://schemas.microsoft.com/office/drawing/2014/main" id="{4C09D804-3242-4FFE-943C-C4390B2AB75F}"/>
              </a:ext>
            </a:extLst>
          </p:cNvPr>
          <p:cNvSpPr txBox="1">
            <a:spLocks noChangeArrowheads="1"/>
          </p:cNvSpPr>
          <p:nvPr/>
        </p:nvSpPr>
        <p:spPr bwMode="auto">
          <a:xfrm>
            <a:off x="372862" y="1210310"/>
            <a:ext cx="1833198" cy="3124875"/>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(2)</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(4)</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40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5" name="Πλαίσιο κειμένου 2">
            <a:extLst>
              <a:ext uri="{FF2B5EF4-FFF2-40B4-BE49-F238E27FC236}">
                <a16:creationId xmlns:a16="http://schemas.microsoft.com/office/drawing/2014/main" id="{29138BFE-4354-4C50-8EED-53CB38CB5DDE}"/>
              </a:ext>
            </a:extLst>
          </p:cNvPr>
          <p:cNvSpPr txBox="1">
            <a:spLocks noChangeArrowheads="1"/>
          </p:cNvSpPr>
          <p:nvPr/>
        </p:nvSpPr>
        <p:spPr bwMode="auto">
          <a:xfrm>
            <a:off x="2571505" y="1196002"/>
            <a:ext cx="5388464" cy="3124875"/>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Int </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 While</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i="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i="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&lt;= 5</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Loop</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marL="457200">
              <a:lnSpc>
                <a:spcPct val="107000"/>
              </a:lnSpc>
              <a:spcAft>
                <a:spcPts val="800"/>
              </a:spcAft>
            </a:pP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p>
        </p:txBody>
      </p:sp>
      <p:grpSp>
        <p:nvGrpSpPr>
          <p:cNvPr id="12" name="Ομάδα 11">
            <a:extLst>
              <a:ext uri="{FF2B5EF4-FFF2-40B4-BE49-F238E27FC236}">
                <a16:creationId xmlns:a16="http://schemas.microsoft.com/office/drawing/2014/main" id="{D692578D-2598-4E25-A4FB-6F4C90A8C32A}"/>
              </a:ext>
            </a:extLst>
          </p:cNvPr>
          <p:cNvGrpSpPr/>
          <p:nvPr/>
        </p:nvGrpSpPr>
        <p:grpSpPr>
          <a:xfrm>
            <a:off x="4689231" y="1268530"/>
            <a:ext cx="6008147" cy="1489910"/>
            <a:chOff x="4689231" y="1939090"/>
            <a:chExt cx="5613009" cy="1489910"/>
          </a:xfrm>
        </p:grpSpPr>
        <p:sp>
          <p:nvSpPr>
            <p:cNvPr id="4" name="Οβάλ 3">
              <a:extLst>
                <a:ext uri="{FF2B5EF4-FFF2-40B4-BE49-F238E27FC236}">
                  <a16:creationId xmlns:a16="http://schemas.microsoft.com/office/drawing/2014/main" id="{95F64839-FA85-4A51-A529-4164863D87FE}"/>
                </a:ext>
              </a:extLst>
            </p:cNvPr>
            <p:cNvSpPr/>
            <p:nvPr/>
          </p:nvSpPr>
          <p:spPr>
            <a:xfrm>
              <a:off x="4689231" y="2825262"/>
              <a:ext cx="609600" cy="6037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7" name="Ευθύγραμμο βέλος σύνδεσης 6">
              <a:extLst>
                <a:ext uri="{FF2B5EF4-FFF2-40B4-BE49-F238E27FC236}">
                  <a16:creationId xmlns:a16="http://schemas.microsoft.com/office/drawing/2014/main" id="{8749BF46-00D7-4E23-9343-806A7764F3FE}"/>
                </a:ext>
              </a:extLst>
            </p:cNvPr>
            <p:cNvCxnSpPr>
              <a:cxnSpLocks/>
            </p:cNvCxnSpPr>
            <p:nvPr/>
          </p:nvCxnSpPr>
          <p:spPr>
            <a:xfrm flipV="1">
              <a:off x="5298831" y="2239108"/>
              <a:ext cx="3153507" cy="6975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617752-A76B-4A8B-9DD1-A98FD71D03CA}"/>
                </a:ext>
              </a:extLst>
            </p:cNvPr>
            <p:cNvSpPr txBox="1"/>
            <p:nvPr/>
          </p:nvSpPr>
          <p:spPr>
            <a:xfrm>
              <a:off x="8452338" y="1939090"/>
              <a:ext cx="1849902" cy="523220"/>
            </a:xfrm>
            <a:prstGeom prst="rect">
              <a:avLst/>
            </a:prstGeom>
            <a:noFill/>
          </p:spPr>
          <p:txBody>
            <a:bodyPr wrap="square">
              <a:sp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Contador</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grpSp>
        <p:nvGrpSpPr>
          <p:cNvPr id="19" name="Ομάδα 18">
            <a:extLst>
              <a:ext uri="{FF2B5EF4-FFF2-40B4-BE49-F238E27FC236}">
                <a16:creationId xmlns:a16="http://schemas.microsoft.com/office/drawing/2014/main" id="{67E57B51-8D9D-4DE5-ADB7-94407D58199B}"/>
              </a:ext>
            </a:extLst>
          </p:cNvPr>
          <p:cNvGrpSpPr/>
          <p:nvPr/>
        </p:nvGrpSpPr>
        <p:grpSpPr>
          <a:xfrm>
            <a:off x="4584192" y="2011680"/>
            <a:ext cx="6385091" cy="841248"/>
            <a:chOff x="4584192" y="2682240"/>
            <a:chExt cx="6385091" cy="841248"/>
          </a:xfrm>
        </p:grpSpPr>
        <p:grpSp>
          <p:nvGrpSpPr>
            <p:cNvPr id="16" name="Ομάδα 15">
              <a:extLst>
                <a:ext uri="{FF2B5EF4-FFF2-40B4-BE49-F238E27FC236}">
                  <a16:creationId xmlns:a16="http://schemas.microsoft.com/office/drawing/2014/main" id="{7322B174-4B9A-45BB-9C81-A8E9C6B9518A}"/>
                </a:ext>
              </a:extLst>
            </p:cNvPr>
            <p:cNvGrpSpPr/>
            <p:nvPr/>
          </p:nvGrpSpPr>
          <p:grpSpPr>
            <a:xfrm>
              <a:off x="4584192" y="2682240"/>
              <a:ext cx="3868146" cy="841248"/>
              <a:chOff x="4584192" y="2682240"/>
              <a:chExt cx="3868146" cy="841248"/>
            </a:xfrm>
          </p:grpSpPr>
          <p:sp>
            <p:nvSpPr>
              <p:cNvPr id="13" name="Ορθογώνιο: Στρογγύλεμα γωνιών 12">
                <a:extLst>
                  <a:ext uri="{FF2B5EF4-FFF2-40B4-BE49-F238E27FC236}">
                    <a16:creationId xmlns:a16="http://schemas.microsoft.com/office/drawing/2014/main" id="{D6427CEC-237E-48ED-BA5E-E1CA7375A61C}"/>
                  </a:ext>
                </a:extLst>
              </p:cNvPr>
              <p:cNvSpPr/>
              <p:nvPr/>
            </p:nvSpPr>
            <p:spPr>
              <a:xfrm>
                <a:off x="4584192" y="2682240"/>
                <a:ext cx="1999488" cy="841248"/>
              </a:xfrm>
              <a:prstGeom prst="round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 name="Ευθύγραμμο βέλος σύνδεσης 14">
                <a:extLst>
                  <a:ext uri="{FF2B5EF4-FFF2-40B4-BE49-F238E27FC236}">
                    <a16:creationId xmlns:a16="http://schemas.microsoft.com/office/drawing/2014/main" id="{BC3B5C8C-F2D6-4563-8498-7FC7E766B244}"/>
                  </a:ext>
                </a:extLst>
              </p:cNvPr>
              <p:cNvCxnSpPr/>
              <p:nvPr/>
            </p:nvCxnSpPr>
            <p:spPr>
              <a:xfrm>
                <a:off x="6583680" y="3108960"/>
                <a:ext cx="1868658" cy="0"/>
              </a:xfrm>
              <a:prstGeom prst="straightConnector1">
                <a:avLst/>
              </a:prstGeom>
              <a:ln w="381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44B1CC6C-6841-446B-98F2-01947F41B178}"/>
                </a:ext>
              </a:extLst>
            </p:cNvPr>
            <p:cNvSpPr txBox="1"/>
            <p:nvPr/>
          </p:nvSpPr>
          <p:spPr>
            <a:xfrm>
              <a:off x="8505091" y="2865521"/>
              <a:ext cx="2464192" cy="523220"/>
            </a:xfrm>
            <a:prstGeom prst="rect">
              <a:avLst/>
            </a:prstGeom>
            <a:noFill/>
          </p:spPr>
          <p:txBody>
            <a:bodyPr wrap="square">
              <a:spAutoFit/>
            </a:bodyPr>
            <a:lstStyle/>
            <a:p>
              <a:pPr>
                <a:tabLst>
                  <a:tab pos="180340" algn="l"/>
                  <a:tab pos="540385" algn="l"/>
                  <a:tab pos="900430" algn="l"/>
                  <a:tab pos="1260475" algn="l"/>
                </a:tabLst>
              </a:pPr>
              <a:r>
                <a:rPr lang="es-E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Condición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grpSp>
        <p:nvGrpSpPr>
          <p:cNvPr id="20" name="Ομάδα 19">
            <a:extLst>
              <a:ext uri="{FF2B5EF4-FFF2-40B4-BE49-F238E27FC236}">
                <a16:creationId xmlns:a16="http://schemas.microsoft.com/office/drawing/2014/main" id="{8A5CFACF-2E4E-4B22-945E-1A306AB696D8}"/>
              </a:ext>
            </a:extLst>
          </p:cNvPr>
          <p:cNvGrpSpPr/>
          <p:nvPr/>
        </p:nvGrpSpPr>
        <p:grpSpPr>
          <a:xfrm>
            <a:off x="4443984" y="3129454"/>
            <a:ext cx="6408607" cy="586854"/>
            <a:chOff x="4584192" y="2682240"/>
            <a:chExt cx="6408607" cy="841248"/>
          </a:xfrm>
        </p:grpSpPr>
        <p:grpSp>
          <p:nvGrpSpPr>
            <p:cNvPr id="21" name="Ομάδα 20">
              <a:extLst>
                <a:ext uri="{FF2B5EF4-FFF2-40B4-BE49-F238E27FC236}">
                  <a16:creationId xmlns:a16="http://schemas.microsoft.com/office/drawing/2014/main" id="{AFA0E47F-001D-4240-AAE3-9F19F5454D4F}"/>
                </a:ext>
              </a:extLst>
            </p:cNvPr>
            <p:cNvGrpSpPr/>
            <p:nvPr/>
          </p:nvGrpSpPr>
          <p:grpSpPr>
            <a:xfrm>
              <a:off x="4584192" y="2682240"/>
              <a:ext cx="3868146" cy="841248"/>
              <a:chOff x="4584192" y="2682240"/>
              <a:chExt cx="3868146" cy="841248"/>
            </a:xfrm>
          </p:grpSpPr>
          <p:sp>
            <p:nvSpPr>
              <p:cNvPr id="23" name="Ορθογώνιο: Στρογγύλεμα γωνιών 22">
                <a:extLst>
                  <a:ext uri="{FF2B5EF4-FFF2-40B4-BE49-F238E27FC236}">
                    <a16:creationId xmlns:a16="http://schemas.microsoft.com/office/drawing/2014/main" id="{53C19B76-37AF-4E9F-B4A9-896F50ABBEF9}"/>
                  </a:ext>
                </a:extLst>
              </p:cNvPr>
              <p:cNvSpPr/>
              <p:nvPr/>
            </p:nvSpPr>
            <p:spPr>
              <a:xfrm>
                <a:off x="4584192" y="2682240"/>
                <a:ext cx="1139952" cy="841248"/>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4" name="Ευθύγραμμο βέλος σύνδεσης 23">
                <a:extLst>
                  <a:ext uri="{FF2B5EF4-FFF2-40B4-BE49-F238E27FC236}">
                    <a16:creationId xmlns:a16="http://schemas.microsoft.com/office/drawing/2014/main" id="{D51EFF87-A11C-422F-BFBB-62A7B1DB147E}"/>
                  </a:ext>
                </a:extLst>
              </p:cNvPr>
              <p:cNvCxnSpPr>
                <a:cxnSpLocks/>
              </p:cNvCxnSpPr>
              <p:nvPr/>
            </p:nvCxnSpPr>
            <p:spPr>
              <a:xfrm>
                <a:off x="5724144" y="3108961"/>
                <a:ext cx="2728194" cy="0"/>
              </a:xfrm>
              <a:prstGeom prst="straightConnector1">
                <a:avLst/>
              </a:prstGeom>
              <a:ln w="381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98889684-BB83-4E96-9937-4427C7EA5A36}"/>
                </a:ext>
              </a:extLst>
            </p:cNvPr>
            <p:cNvSpPr txBox="1"/>
            <p:nvPr/>
          </p:nvSpPr>
          <p:spPr>
            <a:xfrm>
              <a:off x="8528607" y="2704154"/>
              <a:ext cx="2464192" cy="750029"/>
            </a:xfrm>
            <a:prstGeom prst="rect">
              <a:avLst/>
            </a:prstGeom>
            <a:noFill/>
          </p:spPr>
          <p:txBody>
            <a:bodyPr wrap="square">
              <a:sp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Paso</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sp>
        <p:nvSpPr>
          <p:cNvPr id="27" name="TextBox 26">
            <a:extLst>
              <a:ext uri="{FF2B5EF4-FFF2-40B4-BE49-F238E27FC236}">
                <a16:creationId xmlns:a16="http://schemas.microsoft.com/office/drawing/2014/main" id="{BC87926A-0E52-482B-9D62-F948581E8CDB}"/>
              </a:ext>
            </a:extLst>
          </p:cNvPr>
          <p:cNvSpPr txBox="1"/>
          <p:nvPr/>
        </p:nvSpPr>
        <p:spPr>
          <a:xfrm>
            <a:off x="385054" y="5392070"/>
            <a:ext cx="11160770" cy="847733"/>
          </a:xfrm>
          <a:prstGeom prst="rect">
            <a:avLst/>
          </a:prstGeom>
          <a:solidFill>
            <a:srgbClr val="FFC000"/>
          </a:solidFill>
        </p:spPr>
        <p:txBody>
          <a:bodyPr wrap="square">
            <a:spAutoFit/>
          </a:bodyPr>
          <a:lstStyle/>
          <a:p>
            <a:pPr>
              <a:lnSpc>
                <a:spcPct val="107000"/>
              </a:lnSpc>
              <a:spcAft>
                <a:spcPts val="800"/>
              </a:spcAft>
            </a:pPr>
            <a:r>
              <a:rPr lang="es-ES" sz="2400" dirty="0">
                <a:latin typeface="Verdana" panose="020B0604030504040204" pitchFamily="34" charset="0"/>
                <a:ea typeface="Calibri" panose="020F0502020204030204" pitchFamily="34" charset="0"/>
                <a:cs typeface="Times New Roman" panose="02020603050405020304" pitchFamily="18" charset="0"/>
              </a:rPr>
              <a:t>Cuando el contador empieza con un valor mayor que el final, el </a:t>
            </a:r>
            <a:r>
              <a:rPr lang="es-ES" sz="2400" b="1" dirty="0">
                <a:latin typeface="Verdana" panose="020B0604030504040204" pitchFamily="34" charset="0"/>
                <a:ea typeface="Calibri" panose="020F0502020204030204" pitchFamily="34" charset="0"/>
                <a:cs typeface="Times New Roman" panose="02020603050405020304" pitchFamily="18" charset="0"/>
              </a:rPr>
              <a:t>paso</a:t>
            </a:r>
            <a:r>
              <a:rPr lang="es-ES" sz="2400" dirty="0">
                <a:latin typeface="Verdana" panose="020B0604030504040204" pitchFamily="34" charset="0"/>
                <a:ea typeface="Calibri" panose="020F0502020204030204" pitchFamily="34" charset="0"/>
                <a:cs typeface="Times New Roman" panose="02020603050405020304" pitchFamily="18" charset="0"/>
              </a:rPr>
              <a:t> debe ser </a:t>
            </a:r>
            <a:r>
              <a:rPr lang="es-ES" sz="2400" b="1" dirty="0">
                <a:latin typeface="Verdana" panose="020B0604030504040204" pitchFamily="34" charset="0"/>
                <a:ea typeface="Calibri" panose="020F0502020204030204" pitchFamily="34" charset="0"/>
                <a:cs typeface="Times New Roman" panose="02020603050405020304" pitchFamily="18" charset="0"/>
              </a:rPr>
              <a:t>negativo</a:t>
            </a:r>
            <a:r>
              <a:rPr lang="es-ES" sz="2400" dirty="0">
                <a:latin typeface="Verdana" panose="020B0604030504040204" pitchFamily="34" charset="0"/>
                <a:ea typeface="Calibri" panose="020F0502020204030204" pitchFamily="34" charset="0"/>
                <a:cs typeface="Times New Roman" panose="02020603050405020304" pitchFamily="18" charset="0"/>
              </a:rPr>
              <a:t>.</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5F054FF0-8B01-4627-ABC2-21DDE84E27FA}"/>
              </a:ext>
            </a:extLst>
          </p:cNvPr>
          <p:cNvSpPr txBox="1"/>
          <p:nvPr/>
        </p:nvSpPr>
        <p:spPr>
          <a:xfrm>
            <a:off x="385054" y="4512424"/>
            <a:ext cx="11160770" cy="847733"/>
          </a:xfrm>
          <a:prstGeom prst="rect">
            <a:avLst/>
          </a:prstGeom>
          <a:solidFill>
            <a:srgbClr val="FFC000"/>
          </a:solidFill>
        </p:spPr>
        <p:txBody>
          <a:bodyPr wrap="square">
            <a:spAutoFit/>
          </a:bodyPr>
          <a:lstStyle/>
          <a:p>
            <a:pPr>
              <a:lnSpc>
                <a:spcPct val="107000"/>
              </a:lnSpc>
              <a:spcAft>
                <a:spcPts val="800"/>
              </a:spcAft>
            </a:pPr>
            <a:r>
              <a:rPr lang="es-ES" sz="2400" dirty="0">
                <a:latin typeface="Verdana" panose="020B0604030504040204" pitchFamily="34" charset="0"/>
                <a:ea typeface="Calibri" panose="020F0502020204030204" pitchFamily="34" charset="0"/>
                <a:cs typeface="Times New Roman" panose="02020603050405020304" pitchFamily="18" charset="0"/>
              </a:rPr>
              <a:t>Cuando el contador comienza con un valor menor que el final, el </a:t>
            </a:r>
            <a:r>
              <a:rPr lang="es-ES" sz="2400" b="1" dirty="0">
                <a:latin typeface="Verdana" panose="020B0604030504040204" pitchFamily="34" charset="0"/>
                <a:ea typeface="Calibri" panose="020F0502020204030204" pitchFamily="34" charset="0"/>
                <a:cs typeface="Times New Roman" panose="02020603050405020304" pitchFamily="18" charset="0"/>
              </a:rPr>
              <a:t>paso</a:t>
            </a:r>
            <a:r>
              <a:rPr lang="es-ES" sz="2400" dirty="0">
                <a:latin typeface="Verdana" panose="020B0604030504040204" pitchFamily="34" charset="0"/>
                <a:ea typeface="Calibri" panose="020F0502020204030204" pitchFamily="34" charset="0"/>
                <a:cs typeface="Times New Roman" panose="02020603050405020304" pitchFamily="18" charset="0"/>
              </a:rPr>
              <a:t> debe ser </a:t>
            </a:r>
            <a:r>
              <a:rPr lang="es-ES" sz="2400" b="1" dirty="0">
                <a:latin typeface="Verdana" panose="020B0604030504040204" pitchFamily="34" charset="0"/>
                <a:ea typeface="Calibri" panose="020F0502020204030204" pitchFamily="34" charset="0"/>
                <a:cs typeface="Times New Roman" panose="02020603050405020304" pitchFamily="18" charset="0"/>
              </a:rPr>
              <a:t>positivo</a:t>
            </a:r>
            <a:r>
              <a:rPr lang="es-ES" sz="2400" dirty="0">
                <a:latin typeface="Verdana" panose="020B0604030504040204" pitchFamily="34" charset="0"/>
                <a:ea typeface="Calibri" panose="020F0502020204030204" pitchFamily="34" charset="0"/>
                <a:cs typeface="Times New Roman" panose="02020603050405020304" pitchFamily="18" charset="0"/>
              </a:rPr>
              <a:t>.</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225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CBDC8E-2359-4D44-8167-19F99F4BE8B4}"/>
              </a:ext>
            </a:extLst>
          </p:cNvPr>
          <p:cNvSpPr>
            <a:spLocks noGrp="1"/>
          </p:cNvSpPr>
          <p:nvPr>
            <p:ph type="title"/>
          </p:nvPr>
        </p:nvSpPr>
        <p:spPr/>
        <p:txBody>
          <a:bodyPr>
            <a:normAutofit/>
          </a:bodyPr>
          <a:lstStyle/>
          <a:p>
            <a:r>
              <a:rPr lang="es-ES" dirty="0"/>
              <a:t>Ejemplo 1 – Mostrar los enteros del 100 al 1</a:t>
            </a:r>
          </a:p>
        </p:txBody>
      </p:sp>
      <p:pic>
        <p:nvPicPr>
          <p:cNvPr id="4" name="Εικόνα 3">
            <a:extLst>
              <a:ext uri="{FF2B5EF4-FFF2-40B4-BE49-F238E27FC236}">
                <a16:creationId xmlns:a16="http://schemas.microsoft.com/office/drawing/2014/main" id="{B29476FC-D8C2-4CA8-AB37-F3FFC9A01087}"/>
              </a:ext>
            </a:extLst>
          </p:cNvPr>
          <p:cNvPicPr>
            <a:picLocks noChangeAspect="1"/>
          </p:cNvPicPr>
          <p:nvPr/>
        </p:nvPicPr>
        <p:blipFill>
          <a:blip r:embed="rId3"/>
          <a:stretch>
            <a:fillRect/>
          </a:stretch>
        </p:blipFill>
        <p:spPr>
          <a:xfrm>
            <a:off x="490093" y="1666270"/>
            <a:ext cx="7569988" cy="3867023"/>
          </a:xfrm>
          <a:prstGeom prst="rect">
            <a:avLst/>
          </a:prstGeom>
        </p:spPr>
      </p:pic>
    </p:spTree>
    <p:extLst>
      <p:ext uri="{BB962C8B-B14F-4D97-AF65-F5344CB8AC3E}">
        <p14:creationId xmlns:p14="http://schemas.microsoft.com/office/powerpoint/2010/main" val="145193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3172A6-1EB7-4882-A925-FE91AE134D5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s-ES" sz="5000" dirty="0">
                <a:latin typeface="+mj-lt"/>
                <a:ea typeface="+mj-ea"/>
              </a:rPr>
              <a:t>Ejemplo 2 - Mostrar los números pares del 1 al 100</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Εικόνα 3">
            <a:extLst>
              <a:ext uri="{FF2B5EF4-FFF2-40B4-BE49-F238E27FC236}">
                <a16:creationId xmlns:a16="http://schemas.microsoft.com/office/drawing/2014/main" id="{767A611F-C8D0-4743-B509-C2A19619F3B6}"/>
              </a:ext>
            </a:extLst>
          </p:cNvPr>
          <p:cNvPicPr>
            <a:picLocks noChangeAspect="1"/>
          </p:cNvPicPr>
          <p:nvPr/>
        </p:nvPicPr>
        <p:blipFill rotWithShape="1">
          <a:blip r:embed="rId3"/>
          <a:srcRect r="3623"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49073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6811DF-90EE-4717-9628-E4116201EC9B}"/>
              </a:ext>
            </a:extLst>
          </p:cNvPr>
          <p:cNvSpPr>
            <a:spLocks noGrp="1"/>
          </p:cNvSpPr>
          <p:nvPr>
            <p:ph type="title"/>
          </p:nvPr>
        </p:nvSpPr>
        <p:spPr/>
        <p:txBody>
          <a:bodyPr/>
          <a:lstStyle/>
          <a:p>
            <a:r>
              <a:rPr lang="es-ES" dirty="0"/>
              <a:t>Ejemplo 3 – Algoritmo de suma</a:t>
            </a:r>
            <a:endParaRPr lang="el-GR" dirty="0"/>
          </a:p>
        </p:txBody>
      </p:sp>
      <p:sp>
        <p:nvSpPr>
          <p:cNvPr id="4" name="TextBox 3">
            <a:extLst>
              <a:ext uri="{FF2B5EF4-FFF2-40B4-BE49-F238E27FC236}">
                <a16:creationId xmlns:a16="http://schemas.microsoft.com/office/drawing/2014/main" id="{FAEC5DFA-FCAC-40B5-B815-0C26DABD39CB}"/>
              </a:ext>
            </a:extLst>
          </p:cNvPr>
          <p:cNvSpPr txBox="1"/>
          <p:nvPr/>
        </p:nvSpPr>
        <p:spPr>
          <a:xfrm>
            <a:off x="372861" y="876416"/>
            <a:ext cx="11572953" cy="784830"/>
          </a:xfrm>
          <a:prstGeom prst="rect">
            <a:avLst/>
          </a:prstGeom>
          <a:noFill/>
        </p:spPr>
        <p:txBody>
          <a:bodyPr wrap="square">
            <a:spAutoFit/>
          </a:bodyPr>
          <a:lstStyle/>
          <a:p>
            <a:pPr algn="just">
              <a:lnSpc>
                <a:spcPct val="107000"/>
              </a:lnSpc>
              <a:spcAft>
                <a:spcPts val="800"/>
              </a:spcAft>
            </a:pPr>
            <a:r>
              <a:rPr lang="es-ES" sz="2200" dirty="0">
                <a:effectLst/>
                <a:latin typeface="Verdana" panose="020B0604030504040204" pitchFamily="34" charset="0"/>
                <a:ea typeface="Calibri" panose="020F0502020204030204" pitchFamily="34" charset="0"/>
                <a:cs typeface="Times New Roman" panose="02020603050405020304" pitchFamily="18" charset="0"/>
              </a:rPr>
              <a:t>Construye un programa que genere 10 números y calcule su suma. Los números deben estar en el intervalo -100 a 100</a:t>
            </a:r>
            <a:endParaRPr lang="el-GR" sz="22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Εικόνα 5">
            <a:extLst>
              <a:ext uri="{FF2B5EF4-FFF2-40B4-BE49-F238E27FC236}">
                <a16:creationId xmlns:a16="http://schemas.microsoft.com/office/drawing/2014/main" id="{44D0E7AF-CE12-4BFA-A460-6AB13225B460}"/>
              </a:ext>
            </a:extLst>
          </p:cNvPr>
          <p:cNvPicPr>
            <a:picLocks noChangeAspect="1"/>
          </p:cNvPicPr>
          <p:nvPr/>
        </p:nvPicPr>
        <p:blipFill>
          <a:blip r:embed="rId3"/>
          <a:stretch>
            <a:fillRect/>
          </a:stretch>
        </p:blipFill>
        <p:spPr>
          <a:xfrm>
            <a:off x="525764" y="1877272"/>
            <a:ext cx="6076488" cy="4348715"/>
          </a:xfrm>
          <a:prstGeom prst="rect">
            <a:avLst/>
          </a:prstGeom>
        </p:spPr>
      </p:pic>
      <p:sp>
        <p:nvSpPr>
          <p:cNvPr id="8" name="TextBox 7">
            <a:extLst>
              <a:ext uri="{FF2B5EF4-FFF2-40B4-BE49-F238E27FC236}">
                <a16:creationId xmlns:a16="http://schemas.microsoft.com/office/drawing/2014/main" id="{E433923D-F091-4065-8A3F-07E7657C1BC3}"/>
              </a:ext>
            </a:extLst>
          </p:cNvPr>
          <p:cNvSpPr txBox="1"/>
          <p:nvPr/>
        </p:nvSpPr>
        <p:spPr>
          <a:xfrm>
            <a:off x="7128752" y="2230767"/>
            <a:ext cx="4615229" cy="1380443"/>
          </a:xfrm>
          <a:prstGeom prst="rect">
            <a:avLst/>
          </a:prstGeom>
          <a:noFill/>
        </p:spPr>
        <p:txBody>
          <a:bodyPr wrap="square">
            <a:spAutoFit/>
          </a:bodyPr>
          <a:lstStyle/>
          <a:p>
            <a:pPr algn="ctr">
              <a:lnSpc>
                <a:spcPct val="107000"/>
              </a:lnSpc>
              <a:spcAft>
                <a:spcPts val="800"/>
              </a:spcAft>
            </a:pPr>
            <a:r>
              <a:rPr lang="es-ES" sz="2000" dirty="0">
                <a:effectLst/>
                <a:latin typeface="Verdana" panose="020B0604030504040204" pitchFamily="34" charset="0"/>
                <a:ea typeface="Calibri" panose="020F0502020204030204" pitchFamily="34" charset="0"/>
                <a:cs typeface="Times New Roman" panose="02020603050405020304" pitchFamily="18" charset="0"/>
              </a:rPr>
              <a:t>La función </a:t>
            </a:r>
            <a:r>
              <a:rPr lang="es-ES" sz="2000" b="1" dirty="0" err="1">
                <a:effectLst/>
                <a:latin typeface="Verdana" panose="020B0604030504040204" pitchFamily="34" charset="0"/>
                <a:ea typeface="Calibri" panose="020F0502020204030204" pitchFamily="34" charset="0"/>
                <a:cs typeface="Times New Roman" panose="02020603050405020304" pitchFamily="18" charset="0"/>
              </a:rPr>
              <a:t>Rnd</a:t>
            </a:r>
            <a:r>
              <a:rPr lang="es-ES" sz="2000" b="1" dirty="0">
                <a:effectLst/>
                <a:latin typeface="Verdana" panose="020B0604030504040204" pitchFamily="34" charset="0"/>
                <a:ea typeface="Calibri" panose="020F0502020204030204" pitchFamily="34" charset="0"/>
                <a:cs typeface="Times New Roman" panose="02020603050405020304" pitchFamily="18" charset="0"/>
              </a:rPr>
              <a:t> (Primer Valor, Último Valor)</a:t>
            </a:r>
            <a:r>
              <a:rPr lang="es-ES" sz="2000" dirty="0">
                <a:effectLst/>
                <a:latin typeface="Verdana" panose="020B0604030504040204" pitchFamily="34" charset="0"/>
                <a:ea typeface="Calibri" panose="020F0502020204030204" pitchFamily="34" charset="0"/>
                <a:cs typeface="Times New Roman" panose="02020603050405020304" pitchFamily="18" charset="0"/>
              </a:rPr>
              <a:t> devuelve un número entre el primer y el último valor.</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10" name="Ευθύγραμμο βέλος σύνδεσης 9">
            <a:extLst>
              <a:ext uri="{FF2B5EF4-FFF2-40B4-BE49-F238E27FC236}">
                <a16:creationId xmlns:a16="http://schemas.microsoft.com/office/drawing/2014/main" id="{F2BA0E95-7D3E-4BEC-AB29-CABEC199D477}"/>
              </a:ext>
            </a:extLst>
          </p:cNvPr>
          <p:cNvCxnSpPr/>
          <p:nvPr/>
        </p:nvCxnSpPr>
        <p:spPr>
          <a:xfrm flipV="1">
            <a:off x="5533292" y="2930769"/>
            <a:ext cx="1500554" cy="1312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3459</TotalTime>
  <Words>1544</Words>
  <Application>Microsoft Office PowerPoint</Application>
  <PresentationFormat>Panorámica</PresentationFormat>
  <Paragraphs>198</Paragraphs>
  <Slides>25</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Calibri Light</vt:lpstr>
      <vt:lpstr>Courier New</vt:lpstr>
      <vt:lpstr>Symbol</vt:lpstr>
      <vt:lpstr>Verdana</vt:lpstr>
      <vt:lpstr>Θέμα του Office</vt:lpstr>
      <vt:lpstr>Programando con B4X</vt:lpstr>
      <vt:lpstr>Hoy aprenderás</vt:lpstr>
      <vt:lpstr>¿Qué son los bucles?</vt:lpstr>
      <vt:lpstr>¿Qué son los bucles?</vt:lpstr>
      <vt:lpstr>Do While</vt:lpstr>
      <vt:lpstr>Ejemplo de bucle Do While</vt:lpstr>
      <vt:lpstr>Ejemplo 1 – Mostrar los enteros del 100 al 1</vt:lpstr>
      <vt:lpstr>Ejemplo 2 - Mostrar los números pares del 1 al 100</vt:lpstr>
      <vt:lpstr>Ejemplo 3 – Algoritmo de suma</vt:lpstr>
      <vt:lpstr>Ejemplo 4 – Algoritmo para contar</vt:lpstr>
      <vt:lpstr>Ejemplo 5 – Algoritmo Máximo-Mínimo</vt:lpstr>
      <vt:lpstr>Bucles con un número de repeticiones desconocidas </vt:lpstr>
      <vt:lpstr>Ejemplo 7 – Número de repeticiones indeterminado</vt:lpstr>
      <vt:lpstr>La sentencia Do Until</vt:lpstr>
      <vt:lpstr>Example 1 - Muestra todos los números del 100 al 1</vt:lpstr>
      <vt:lpstr>Ejemplo 2 - Mostrar los números pares del 1 al 100</vt:lpstr>
      <vt:lpstr>Ejemplo 3 – Algoritmo para sumar</vt:lpstr>
      <vt:lpstr>Ejemplo 4 – Algoritmo para contar</vt:lpstr>
      <vt:lpstr>Ejemplo 5 – Algoritmo Máximo-Mínimo</vt:lpstr>
      <vt:lpstr>Bucles con un número de repeticiones desconocidas </vt:lpstr>
      <vt:lpstr>Ejemplo 7 – Número de repeticiones indeterminado</vt:lpstr>
      <vt:lpstr>Bucle For</vt:lpstr>
      <vt:lpstr>Recuerda</vt:lpstr>
      <vt:lpstr>Ejemplos – Describe lo que estos códigos hacen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457</cp:revision>
  <dcterms:created xsi:type="dcterms:W3CDTF">2021-01-19T13:00:32Z</dcterms:created>
  <dcterms:modified xsi:type="dcterms:W3CDTF">2021-04-10T17:21:16Z</dcterms:modified>
</cp:coreProperties>
</file>