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4"/>
  </p:notesMasterIdLst>
  <p:sldIdLst>
    <p:sldId id="256" r:id="rId2"/>
    <p:sldId id="258" r:id="rId3"/>
    <p:sldId id="266" r:id="rId4"/>
    <p:sldId id="263" r:id="rId5"/>
    <p:sldId id="264" r:id="rId6"/>
    <p:sldId id="265" r:id="rId7"/>
    <p:sldId id="267" r:id="rId8"/>
    <p:sldId id="268" r:id="rId9"/>
    <p:sldId id="269" r:id="rId10"/>
    <p:sldId id="270" r:id="rId11"/>
    <p:sldId id="271" r:id="rId12"/>
    <p:sldId id="262"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F8A82E"/>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Στυλ με θέμα 1 - Έμφαση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005" autoAdjust="0"/>
  </p:normalViewPr>
  <p:slideViewPr>
    <p:cSldViewPr snapToGrid="0">
      <p:cViewPr varScale="1">
        <p:scale>
          <a:sx n="87" d="100"/>
          <a:sy n="87" d="100"/>
        </p:scale>
        <p:origin x="924" y="9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a:t>¿Qué es un fichero?</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E709A485-693E-4A87-BC50-FDDF0A5328CD}">
      <dgm:prSet/>
      <dgm:spPr/>
      <dgm:t>
        <a:bodyPr/>
        <a:lstStyle/>
        <a:p>
          <a:pPr>
            <a:buFont typeface="Symbol" panose="05050102010706020507" pitchFamily="18" charset="2"/>
            <a:buChar char=""/>
          </a:pPr>
          <a:r>
            <a:rPr lang="es-ES" dirty="0"/>
            <a:t>Operaciones básicas con mapas</a:t>
          </a:r>
          <a:endParaRPr lang="el-GR" dirty="0"/>
        </a:p>
      </dgm:t>
    </dgm:pt>
    <dgm:pt modelId="{DAD7B966-B856-436D-AB79-D2DBE872F2B3}" type="parTrans" cxnId="{0B722BDA-7059-45B3-BB62-CC72A36FAF2F}">
      <dgm:prSet/>
      <dgm:spPr/>
      <dgm:t>
        <a:bodyPr/>
        <a:lstStyle/>
        <a:p>
          <a:endParaRPr lang="el-GR"/>
        </a:p>
      </dgm:t>
    </dgm:pt>
    <dgm:pt modelId="{B70ED679-585F-4E43-B1C6-FECEFAE67F2D}" type="sibTrans" cxnId="{0B722BDA-7059-45B3-BB62-CC72A36FAF2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2">
        <dgm:presLayoutVars>
          <dgm:bulletEnabled val="1"/>
        </dgm:presLayoutVars>
      </dgm:prSet>
      <dgm:spPr/>
    </dgm:pt>
    <dgm:pt modelId="{C0625738-4AF0-45AC-A424-543BE0921C4F}" type="pres">
      <dgm:prSet presAssocID="{30477B69-2F94-4910-B445-245EB5E581C2}" presName="sibTrans" presStyleCnt="0"/>
      <dgm:spPr/>
    </dgm:pt>
    <dgm:pt modelId="{A081A93B-938D-4823-9A22-0348571CD4AF}" type="pres">
      <dgm:prSet presAssocID="{E709A485-693E-4A87-BC50-FDDF0A5328CD}" presName="node" presStyleLbl="node1" presStyleIdx="1" presStyleCnt="2">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80DB34C-FE8D-4E53-BF4A-F2C8EE37FCE1}" type="presOf" srcId="{E709A485-693E-4A87-BC50-FDDF0A5328CD}" destId="{A081A93B-938D-4823-9A22-0348571CD4A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B722BDA-7059-45B3-BB62-CC72A36FAF2F}" srcId="{0C401041-E03C-4661-9607-908B0A03F6F5}" destId="{E709A485-693E-4A87-BC50-FDDF0A5328CD}" srcOrd="1" destOrd="0" parTransId="{DAD7B966-B856-436D-AB79-D2DBE872F2B3}" sibTransId="{B70ED679-585F-4E43-B1C6-FECEFAE67F2D}"/>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17AC869-932C-4047-932E-4BE60EBE6E84}" type="presParOf" srcId="{19028724-D1E1-4614-8076-49D4BC137DEF}" destId="{A081A93B-938D-4823-9A22-0348571CD4A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61" y="929067"/>
          <a:ext cx="4531350" cy="2718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ES" sz="5400" kern="1200" dirty="0"/>
            <a:t>¿Qué es un fichero?</a:t>
          </a:r>
          <a:endParaRPr lang="el-GR" sz="5400" kern="1200" dirty="0"/>
        </a:p>
      </dsp:txBody>
      <dsp:txXfrm>
        <a:off x="1161" y="929067"/>
        <a:ext cx="4531350" cy="2718810"/>
      </dsp:txXfrm>
    </dsp:sp>
    <dsp:sp modelId="{A081A93B-938D-4823-9A22-0348571CD4AF}">
      <dsp:nvSpPr>
        <dsp:cNvPr id="0" name=""/>
        <dsp:cNvSpPr/>
      </dsp:nvSpPr>
      <dsp:spPr>
        <a:xfrm>
          <a:off x="4985647" y="929067"/>
          <a:ext cx="4531350" cy="271881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Font typeface="Symbol" panose="05050102010706020507" pitchFamily="18" charset="2"/>
            <a:buNone/>
          </a:pPr>
          <a:r>
            <a:rPr lang="es-ES" sz="5400" kern="1200" dirty="0"/>
            <a:t>Operaciones básicas con mapas</a:t>
          </a:r>
          <a:endParaRPr lang="el-GR" sz="5400" kern="1200" dirty="0"/>
        </a:p>
      </dsp:txBody>
      <dsp:txXfrm>
        <a:off x="4985647" y="929067"/>
        <a:ext cx="4531350" cy="27188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7/5/2021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fichero es una colección de datos con contenido similar que normalmente se almacena de forma permanente en el disco duro del ordenador. Es una de las características más importantes de un lenguaje de programación ya que, aunque los datos temporales se van guardando en la memoria del ordenador, cuando finaliza nuestro programa, sus datos deben quedar guardados de forma permanente.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19079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general, se puede afirmar que los ficheros se pueden dividir en bases de datos y en ficheros simples que serán los que veamos.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69809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Cada sistema operativo posee diferentes carpetas/directorios para guardar los datos de las aplicaciones y otros ficheros. Para que B4J pueda trabajar con ficheros independientemente del sistema operativo usado, utiliza palabras clave para referirse a un tipo concreto de carpeta.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24512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File.DirAssets</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Incluye los ficheros contenidos en la carpeta de la aplicación que ha sido añadida al gestor de ficheros de B4J durante la fase de desarrollo de la misma. Estos ficheros son de sólo lectura y no se pueden añadir ficheros mientras se está ejecutando la aplicación. Estos ficheros son creados por el programador para que sean copiados en el proceso de instalación.</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xui.DefaultFolder</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Devuelve la carpeta donde se guardan los datos de la aplicación, de forma similar a lo que hace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File.DirData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obligatorio invocar una vez al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SetDataFolder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antes de poder usarlo.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a:p>
            <a:pPr>
              <a:lnSpc>
                <a:spcPct val="107000"/>
              </a:lnSpc>
              <a:spcBef>
                <a:spcPts val="200"/>
              </a:spcBef>
            </a:pP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File.DirData</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Devuelve la carpeta donde se guardan los datos de la aplicación y se puede usar para crear ficheros y guardar datos.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el SO Windows, devuelve la carpeta de datos del usuario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user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data folder") que normalmente está en esta ruta: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b="1" i="1" dirty="0">
                <a:effectLst/>
                <a:latin typeface="Verdana" panose="020B0604030504040204" pitchFamily="34" charset="0"/>
                <a:ea typeface="Calibri" panose="020F0502020204030204" pitchFamily="34" charset="0"/>
                <a:cs typeface="Times New Roman" panose="02020603050405020304" pitchFamily="18" charset="0"/>
              </a:rPr>
              <a:t>	C:\Users\[nombre usuario]\</a:t>
            </a:r>
            <a:r>
              <a:rPr lang="es-ES_tradnl" sz="1800" b="1" i="1" dirty="0" err="1">
                <a:effectLst/>
                <a:latin typeface="Verdana" panose="020B0604030504040204" pitchFamily="34" charset="0"/>
                <a:ea typeface="Calibri" panose="020F0502020204030204" pitchFamily="34" charset="0"/>
                <a:cs typeface="Times New Roman" panose="02020603050405020304" pitchFamily="18" charset="0"/>
              </a:rPr>
              <a:t>AppData</a:t>
            </a:r>
            <a:r>
              <a:rPr lang="es-ES_tradnl" sz="1800" b="1" i="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1800" b="1" i="1" dirty="0" err="1">
                <a:effectLst/>
                <a:latin typeface="Verdana" panose="020B0604030504040204" pitchFamily="34" charset="0"/>
                <a:ea typeface="Calibri" panose="020F0502020204030204" pitchFamily="34" charset="0"/>
                <a:cs typeface="Times New Roman" panose="02020603050405020304" pitchFamily="18" charset="0"/>
              </a:rPr>
              <a:t>Roaming</a:t>
            </a:r>
            <a:r>
              <a:rPr lang="es-ES_tradnl" sz="1800" b="1" i="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1800" b="1" i="1" dirty="0" err="1">
                <a:effectLst/>
                <a:latin typeface="Verdana" panose="020B0604030504040204" pitchFamily="34" charset="0"/>
                <a:ea typeface="Calibri" panose="020F0502020204030204" pitchFamily="34" charset="0"/>
                <a:cs typeface="Times New Roman" panose="02020603050405020304" pitchFamily="18" charset="0"/>
              </a:rPr>
              <a:t>AppName</a:t>
            </a:r>
            <a:r>
              <a:rPr lang="es-ES_tradnl" sz="1800" b="1" i="1"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SO no-Windows, devuelve la carpeta donde está instalada la aplicación.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File.DirApp</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Devuelve la carpeta donde está instalada la aplicación. En Windows esta carpeta está en “Archivos de Programa” y es de sólo lectura.</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File.DirTemp</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Devuelve la carpeta para ficheros temporales.</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Puedes combinar los métodos anteriores para crear una carpeta dentro de las anteriores. Por ejemplo: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strCarpeta</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“tema17\”</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Log(</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strCarpeta</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p>
          <a:p>
            <a:pPr>
              <a:tabLst>
                <a:tab pos="180340" algn="l"/>
                <a:tab pos="540385" algn="l"/>
                <a:tab pos="900430" algn="l"/>
                <a:tab pos="1260475" algn="l"/>
              </a:tabLst>
            </a:pP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r>
              <a:rPr lang="es-ES_tradnl" sz="1800" dirty="0">
                <a:effectLst/>
                <a:latin typeface="Verdana" panose="020B0604030504040204" pitchFamily="34" charset="0"/>
                <a:ea typeface="Calibri" panose="020F0502020204030204" pitchFamily="34" charset="0"/>
                <a:cs typeface="Times New Roman" panose="02020603050405020304" pitchFamily="18" charset="0"/>
              </a:rPr>
              <a:t>Mostraría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C:\Users\usuario\AppData\Local\Temp\tema17\</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2512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r>
              <a:rPr lang="es-ES_tradnl"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Crear carpetas/directorios</a:t>
            </a:r>
            <a:endParaRPr lang="es-ES"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Puedes crear una nueva carpeta con el método: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File.MakeDir</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(Padre As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File.MakeDir</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DirTemp</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“tema17")</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Crea una carpeta llamada “tema17” dentro de la carpeta “C:\</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Users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\usuario\</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AppData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\Local\</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Temp</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del anterior ejemplo.</a:t>
            </a:r>
          </a:p>
          <a:p>
            <a:pPr>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Comprobar la existencia de un fichero </a:t>
            </a:r>
            <a:endParaRPr lang="es-ES"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Antes de usar un fichero es recomendable comprobar si existe. El método para ello 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File.Exists</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NombreFichero</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Que devuelve “True” o “False” según el fichero exista o no. Puedes usar una sentencia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comprobar el resultado:</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“misdatos.txt”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File.Exists</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("El fichero " &amp;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 existe")</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Else</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 existe el fichero:  " &amp;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51384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Si el fichero no existe, se crea.</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valor lógico “True” o “False” del tercer parámetro indica si el fichero se abrirá para escritura (borrando todos sus datos anteriores) o si se abrirá para añadir datos al final del mismo.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69008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Puedes leer o escribir desde una palabra a estructuras más complejas como listas o mapas.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2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Escribe una variable de tipo cadena de texto en el fichero. Fíjate en que el fichero se crea al principio, con lo que se borrarían todos sus datos.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2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Si el fichero ya existe, se puede leer su contenido en una variable de tipo cadena con el método.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48546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63145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ES" noProof="0" dirty="0"/>
              <a:t>Profesor: </a:t>
            </a:r>
          </a:p>
          <a:p>
            <a:pPr algn="r"/>
            <a:r>
              <a:rPr lang="es-ES" noProof="0" dirty="0"/>
              <a:t>Fecha: </a:t>
            </a:r>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7/5/2021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7/5/2021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7/5/2021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7/5/2021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s/photos/data-file?utm_source=unsplash&amp;utm_medium=referral&amp;utm_content=creditCopyText" TargetMode="External"/><Relationship Id="rId4" Type="http://schemas.openxmlformats.org/officeDocument/2006/relationships/hyperlink" Target="https://unsplash.com/@punk_rock_vegan?utm_source=unsplash&amp;utm_medium=referral&amp;utm_content=creditCopyTex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s-ES" dirty="0"/>
              <a:t>Programando con B4X</a:t>
            </a:r>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s-E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 </a:t>
            </a:r>
            <a:r>
              <a:rPr lang="es-ES" sz="2800" b="1" kern="0" dirty="0">
                <a:solidFill>
                  <a:srgbClr val="2F5496"/>
                </a:solidFill>
                <a:ea typeface="Times New Roman" panose="02020603050405020304" pitchFamily="18" charset="0"/>
                <a:cs typeface="Times New Roman" panose="02020603050405020304" pitchFamily="18" charset="0"/>
              </a:rPr>
              <a:t>17</a:t>
            </a:r>
            <a:r>
              <a:rPr lang="es-E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s-ES" sz="2800" b="1" kern="0" dirty="0">
                <a:solidFill>
                  <a:srgbClr val="2F5496"/>
                </a:solidFill>
                <a:ea typeface="Times New Roman" panose="02020603050405020304" pitchFamily="18" charset="0"/>
                <a:cs typeface="Times New Roman" panose="02020603050405020304" pitchFamily="18" charset="0"/>
              </a:rPr>
              <a:t>Ficheros</a:t>
            </a:r>
            <a:endParaRPr lang="es-ES"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Mayo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E990117-1CB7-48C5-A49B-473C5E2B6951}"/>
              </a:ext>
            </a:extLst>
          </p:cNvPr>
          <p:cNvSpPr>
            <a:spLocks noGrp="1"/>
          </p:cNvSpPr>
          <p:nvPr>
            <p:ph type="title"/>
          </p:nvPr>
        </p:nvSpPr>
        <p:spPr/>
        <p:txBody>
          <a:bodyPr/>
          <a:lstStyle/>
          <a:p>
            <a:r>
              <a:rPr lang="es-ES" dirty="0"/>
              <a:t>Lectura y escritura de datos </a:t>
            </a:r>
            <a:endParaRPr lang="el-GR" dirty="0"/>
          </a:p>
        </p:txBody>
      </p:sp>
      <p:sp>
        <p:nvSpPr>
          <p:cNvPr id="4" name="TextBox 3">
            <a:extLst>
              <a:ext uri="{FF2B5EF4-FFF2-40B4-BE49-F238E27FC236}">
                <a16:creationId xmlns:a16="http://schemas.microsoft.com/office/drawing/2014/main" id="{47C042F9-F7D8-4E0B-9EAB-997051ECA5B2}"/>
              </a:ext>
            </a:extLst>
          </p:cNvPr>
          <p:cNvSpPr txBox="1"/>
          <p:nvPr/>
        </p:nvSpPr>
        <p:spPr>
          <a:xfrm>
            <a:off x="372862" y="1820386"/>
            <a:ext cx="11326769" cy="3217227"/>
          </a:xfrm>
          <a:prstGeom prst="rect">
            <a:avLst/>
          </a:prstGeom>
          <a:noFill/>
        </p:spPr>
        <p:txBody>
          <a:bodyPr wrap="square">
            <a:spAutoFit/>
          </a:bodyPr>
          <a:lstStyle/>
          <a:p>
            <a:pPr>
              <a:lnSpc>
                <a:spcPct val="107000"/>
              </a:lnSpc>
              <a:spcBef>
                <a:spcPts val="200"/>
              </a:spcBef>
            </a:pPr>
            <a:r>
              <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List</a:t>
            </a:r>
            <a:r>
              <a:rPr lang="es-E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a</a:t>
            </a:r>
            <a:r>
              <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s</a:t>
            </a:r>
          </a:p>
          <a:p>
            <a:pPr>
              <a:lnSpc>
                <a:spcPct val="107000"/>
              </a:lnSpc>
              <a:spcAft>
                <a:spcPts val="800"/>
              </a:spcAft>
            </a:pP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File.WriteList</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NombreFich</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Lista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List</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File.WriteList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strCarpeta</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misdatos.txt", Lista)</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File.ReadList</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NombreFichero</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Lista =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File.ReadList</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File.DirRootExternal</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“misdatos.txt")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10290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FFE950-2FBD-404D-8462-5A5596208516}"/>
              </a:ext>
            </a:extLst>
          </p:cNvPr>
          <p:cNvSpPr>
            <a:spLocks noGrp="1"/>
          </p:cNvSpPr>
          <p:nvPr>
            <p:ph type="title"/>
          </p:nvPr>
        </p:nvSpPr>
        <p:spPr/>
        <p:txBody>
          <a:bodyPr/>
          <a:lstStyle/>
          <a:p>
            <a:r>
              <a:rPr lang="es-ES" dirty="0"/>
              <a:t>Lectura y escritura de datos </a:t>
            </a:r>
            <a:endParaRPr lang="el-GR" dirty="0"/>
          </a:p>
        </p:txBody>
      </p:sp>
      <p:sp>
        <p:nvSpPr>
          <p:cNvPr id="4" name="TextBox 3">
            <a:extLst>
              <a:ext uri="{FF2B5EF4-FFF2-40B4-BE49-F238E27FC236}">
                <a16:creationId xmlns:a16="http://schemas.microsoft.com/office/drawing/2014/main" id="{79C01ED2-D10F-4EDC-96A8-0B1CC1487017}"/>
              </a:ext>
            </a:extLst>
          </p:cNvPr>
          <p:cNvSpPr txBox="1"/>
          <p:nvPr/>
        </p:nvSpPr>
        <p:spPr>
          <a:xfrm>
            <a:off x="372861" y="1723535"/>
            <a:ext cx="11481287" cy="3140283"/>
          </a:xfrm>
          <a:prstGeom prst="rect">
            <a:avLst/>
          </a:prstGeom>
          <a:noFill/>
        </p:spPr>
        <p:txBody>
          <a:bodyPr wrap="square">
            <a:spAutoFit/>
          </a:bodyPr>
          <a:lstStyle/>
          <a:p>
            <a:pPr>
              <a:lnSpc>
                <a:spcPct val="107000"/>
              </a:lnSpc>
              <a:spcBef>
                <a:spcPts val="200"/>
              </a:spcBef>
            </a:pPr>
            <a:r>
              <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Map</a:t>
            </a:r>
            <a:r>
              <a:rPr lang="es-E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a</a:t>
            </a:r>
            <a:r>
              <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s</a:t>
            </a:r>
            <a:endParaRPr lang="en-U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Bef>
                <a:spcPts val="200"/>
              </a:spcBef>
            </a:pPr>
            <a:endPar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File.WriteMap</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NombreFich</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Mapa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Map</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File.WriteMap</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File.DirInternal</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“fichero.txt",  mapa)</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ReadMap</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NombreFichero</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mapa =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File.ReadMap</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File.DirInternal</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fichero.txt")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308304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
        <p:nvSpPr>
          <p:cNvPr id="5" name="TextBox 4">
            <a:extLst>
              <a:ext uri="{FF2B5EF4-FFF2-40B4-BE49-F238E27FC236}">
                <a16:creationId xmlns:a16="http://schemas.microsoft.com/office/drawing/2014/main" id="{29177E4A-8595-409F-96AD-40A4E8BA0A5C}"/>
              </a:ext>
            </a:extLst>
          </p:cNvPr>
          <p:cNvSpPr txBox="1"/>
          <p:nvPr/>
        </p:nvSpPr>
        <p:spPr>
          <a:xfrm>
            <a:off x="408528" y="5413104"/>
            <a:ext cx="6236676" cy="646331"/>
          </a:xfrm>
          <a:prstGeom prst="rect">
            <a:avLst/>
          </a:prstGeom>
          <a:noFill/>
        </p:spPr>
        <p:txBody>
          <a:bodyPr wrap="square">
            <a:spAutoFit/>
          </a:bodyPr>
          <a:lstStyle/>
          <a:p>
            <a:r>
              <a:rPr lang="en-US" b="1" dirty="0" err="1"/>
              <a:t>Imágenes</a:t>
            </a:r>
            <a:r>
              <a:rPr lang="en-US" b="1" dirty="0"/>
              <a:t>:</a:t>
            </a:r>
          </a:p>
          <a:p>
            <a:r>
              <a:rPr lang="en-US" dirty="0"/>
              <a:t>Photo by </a:t>
            </a:r>
            <a:r>
              <a:rPr lang="en-US" dirty="0">
                <a:hlinkClick r:id="rId4"/>
              </a:rPr>
              <a:t>Christina </a:t>
            </a:r>
            <a:r>
              <a:rPr lang="en-US" dirty="0" err="1">
                <a:hlinkClick r:id="rId4"/>
              </a:rPr>
              <a:t>Rumpf</a:t>
            </a:r>
            <a:r>
              <a:rPr lang="en-US" dirty="0"/>
              <a:t> on </a:t>
            </a:r>
            <a:r>
              <a:rPr lang="en-US" dirty="0" err="1">
                <a:hlinkClick r:id="rId5" action="ppaction://hlinkfile"/>
              </a:rPr>
              <a:t>Unsplash</a:t>
            </a:r>
            <a:r>
              <a:rPr lang="en-US" dirty="0"/>
              <a:t> </a:t>
            </a:r>
            <a:endParaRPr lang="el-GR"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4294225624"/>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Εικόνα που περιέχει κείμενο, όργανο γραφής, στατικός&#10;&#10;Περιγραφή που δημιουργήθηκε αυτόματα">
            <a:extLst>
              <a:ext uri="{FF2B5EF4-FFF2-40B4-BE49-F238E27FC236}">
                <a16:creationId xmlns:a16="http://schemas.microsoft.com/office/drawing/2014/main" id="{3757D057-B42B-4727-B717-DC6359205903}"/>
              </a:ext>
            </a:extLst>
          </p:cNvPr>
          <p:cNvPicPr>
            <a:picLocks noChangeAspect="1"/>
          </p:cNvPicPr>
          <p:nvPr/>
        </p:nvPicPr>
        <p:blipFill rotWithShape="1">
          <a:blip r:embed="rId3">
            <a:extLst>
              <a:ext uri="{28A0092B-C50C-407E-A947-70E740481C1C}">
                <a14:useLocalDpi xmlns:a14="http://schemas.microsoft.com/office/drawing/2010/main" val="0"/>
              </a:ext>
            </a:extLst>
          </a:blip>
          <a:srcRect l="20276"/>
          <a:stretch/>
        </p:blipFill>
        <p:spPr>
          <a:xfrm flipH="1">
            <a:off x="8432527" y="0"/>
            <a:ext cx="3759473" cy="6858000"/>
          </a:xfrm>
          <a:prstGeom prst="rect">
            <a:avLst/>
          </a:prstGeom>
        </p:spPr>
      </p:pic>
      <p:sp>
        <p:nvSpPr>
          <p:cNvPr id="2" name="Τίτλος 1">
            <a:extLst>
              <a:ext uri="{FF2B5EF4-FFF2-40B4-BE49-F238E27FC236}">
                <a16:creationId xmlns:a16="http://schemas.microsoft.com/office/drawing/2014/main" id="{56C06809-1860-4B42-8E58-FE64980FDC39}"/>
              </a:ext>
            </a:extLst>
          </p:cNvPr>
          <p:cNvSpPr>
            <a:spLocks noGrp="1"/>
          </p:cNvSpPr>
          <p:nvPr>
            <p:ph type="title"/>
          </p:nvPr>
        </p:nvSpPr>
        <p:spPr>
          <a:xfrm>
            <a:off x="372862" y="136526"/>
            <a:ext cx="7950523" cy="866652"/>
          </a:xfrm>
        </p:spPr>
        <p:txBody>
          <a:bodyPr/>
          <a:lstStyle/>
          <a:p>
            <a:r>
              <a:rPr lang="en-US" dirty="0"/>
              <a:t>¿</a:t>
            </a:r>
            <a:r>
              <a:rPr lang="en-US" dirty="0" err="1"/>
              <a:t>Qué</a:t>
            </a:r>
            <a:r>
              <a:rPr lang="en-US" dirty="0"/>
              <a:t> es un </a:t>
            </a:r>
            <a:r>
              <a:rPr lang="en-US" dirty="0" err="1"/>
              <a:t>fichero</a:t>
            </a:r>
            <a:r>
              <a:rPr lang="en-US" dirty="0"/>
              <a:t>?</a:t>
            </a:r>
            <a:endParaRPr lang="el-GR" dirty="0"/>
          </a:p>
        </p:txBody>
      </p:sp>
      <p:sp>
        <p:nvSpPr>
          <p:cNvPr id="6" name="TextBox 5">
            <a:extLst>
              <a:ext uri="{FF2B5EF4-FFF2-40B4-BE49-F238E27FC236}">
                <a16:creationId xmlns:a16="http://schemas.microsoft.com/office/drawing/2014/main" id="{9FE154BF-8EDF-4F4B-9F42-F4841D88E992}"/>
              </a:ext>
            </a:extLst>
          </p:cNvPr>
          <p:cNvSpPr txBox="1"/>
          <p:nvPr/>
        </p:nvSpPr>
        <p:spPr>
          <a:xfrm>
            <a:off x="372862" y="1476230"/>
            <a:ext cx="5380185" cy="523220"/>
          </a:xfrm>
          <a:prstGeom prst="rect">
            <a:avLst/>
          </a:prstGeom>
          <a:noFill/>
        </p:spPr>
        <p:txBody>
          <a:bodyPr wrap="square">
            <a:spAutoFit/>
          </a:bodyPr>
          <a:lstStyle/>
          <a:p>
            <a:r>
              <a:rPr lang="en-US" sz="2800" dirty="0">
                <a:latin typeface="Verdana" panose="020B0604030504040204" pitchFamily="34" charset="0"/>
                <a:ea typeface="Calibri" panose="020F0502020204030204" pitchFamily="34" charset="0"/>
                <a:cs typeface="Times New Roman" panose="02020603050405020304" pitchFamily="18" charset="0"/>
              </a:rPr>
              <a:t>Una </a:t>
            </a:r>
            <a:r>
              <a:rPr lang="en-US" sz="2800" dirty="0" err="1">
                <a:latin typeface="Verdana" panose="020B0604030504040204" pitchFamily="34" charset="0"/>
                <a:ea typeface="Calibri" panose="020F0502020204030204" pitchFamily="34" charset="0"/>
                <a:cs typeface="Times New Roman" panose="02020603050405020304" pitchFamily="18" charset="0"/>
              </a:rPr>
              <a:t>colección</a:t>
            </a:r>
            <a:r>
              <a:rPr lang="en-US" sz="2800" dirty="0">
                <a:latin typeface="Verdana" panose="020B0604030504040204" pitchFamily="34" charset="0"/>
                <a:ea typeface="Calibri" panose="020F0502020204030204" pitchFamily="34" charset="0"/>
                <a:cs typeface="Times New Roman" panose="02020603050405020304" pitchFamily="18" charset="0"/>
              </a:rPr>
              <a:t> de </a:t>
            </a:r>
            <a:r>
              <a:rPr lang="en-US" sz="2800" dirty="0" err="1">
                <a:latin typeface="Verdana" panose="020B0604030504040204" pitchFamily="34" charset="0"/>
                <a:ea typeface="Calibri" panose="020F0502020204030204" pitchFamily="34" charset="0"/>
                <a:cs typeface="Times New Roman" panose="02020603050405020304" pitchFamily="18" charset="0"/>
              </a:rPr>
              <a:t>datos</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p>
        </p:txBody>
      </p:sp>
      <p:sp>
        <p:nvSpPr>
          <p:cNvPr id="8" name="TextBox 7">
            <a:extLst>
              <a:ext uri="{FF2B5EF4-FFF2-40B4-BE49-F238E27FC236}">
                <a16:creationId xmlns:a16="http://schemas.microsoft.com/office/drawing/2014/main" id="{EFD0DEBD-2526-4B72-A89C-FAF83700298E}"/>
              </a:ext>
            </a:extLst>
          </p:cNvPr>
          <p:cNvSpPr txBox="1"/>
          <p:nvPr/>
        </p:nvSpPr>
        <p:spPr>
          <a:xfrm>
            <a:off x="1764041" y="3288844"/>
            <a:ext cx="3347786" cy="523220"/>
          </a:xfrm>
          <a:prstGeom prst="rect">
            <a:avLst/>
          </a:prstGeom>
          <a:noFill/>
        </p:spPr>
        <p:txBody>
          <a:bodyPr wrap="square">
            <a:spAutoFit/>
          </a:bodyPr>
          <a:lstStyle/>
          <a:p>
            <a:r>
              <a:rPr lang="es-ES" sz="2800" dirty="0">
                <a:effectLst/>
                <a:latin typeface="Verdana" panose="020B0604030504040204" pitchFamily="34" charset="0"/>
                <a:ea typeface="Calibri" panose="020F0502020204030204" pitchFamily="34" charset="0"/>
                <a:cs typeface="Times New Roman" panose="02020603050405020304" pitchFamily="18" charset="0"/>
              </a:rPr>
              <a:t>Contenido similar</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p>
        </p:txBody>
      </p:sp>
      <p:sp>
        <p:nvSpPr>
          <p:cNvPr id="10" name="TextBox 9">
            <a:extLst>
              <a:ext uri="{FF2B5EF4-FFF2-40B4-BE49-F238E27FC236}">
                <a16:creationId xmlns:a16="http://schemas.microsoft.com/office/drawing/2014/main" id="{1B218256-4009-4FFD-B155-FF2603CC4127}"/>
              </a:ext>
            </a:extLst>
          </p:cNvPr>
          <p:cNvSpPr txBox="1"/>
          <p:nvPr/>
        </p:nvSpPr>
        <p:spPr>
          <a:xfrm>
            <a:off x="2032332" y="5101458"/>
            <a:ext cx="6935398" cy="523220"/>
          </a:xfrm>
          <a:prstGeom prst="rect">
            <a:avLst/>
          </a:prstGeom>
          <a:noFill/>
        </p:spPr>
        <p:txBody>
          <a:bodyPr wrap="square">
            <a:spAutoFit/>
          </a:bodyPr>
          <a:lstStyle/>
          <a:p>
            <a:r>
              <a:rPr lang="es-ES" sz="2800" dirty="0">
                <a:effectLst/>
                <a:latin typeface="Verdana" panose="020B0604030504040204" pitchFamily="34" charset="0"/>
                <a:ea typeface="Calibri" panose="020F0502020204030204" pitchFamily="34" charset="0"/>
                <a:cs typeface="Times New Roman" panose="02020603050405020304" pitchFamily="18" charset="0"/>
              </a:rPr>
              <a:t>Almacenado de forma permanente</a:t>
            </a:r>
            <a:endParaRPr lang="el-GR" sz="2800" dirty="0"/>
          </a:p>
        </p:txBody>
      </p:sp>
      <p:cxnSp>
        <p:nvCxnSpPr>
          <p:cNvPr id="12" name="Ευθύγραμμο βέλος σύνδεσης 11">
            <a:extLst>
              <a:ext uri="{FF2B5EF4-FFF2-40B4-BE49-F238E27FC236}">
                <a16:creationId xmlns:a16="http://schemas.microsoft.com/office/drawing/2014/main" id="{E0925E42-A0BC-425B-9C60-F55003F72A81}"/>
              </a:ext>
            </a:extLst>
          </p:cNvPr>
          <p:cNvCxnSpPr/>
          <p:nvPr/>
        </p:nvCxnSpPr>
        <p:spPr>
          <a:xfrm>
            <a:off x="2602523" y="2292572"/>
            <a:ext cx="422031" cy="9962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F533828D-5063-4AF0-8D85-EEE6C0024818}"/>
              </a:ext>
            </a:extLst>
          </p:cNvPr>
          <p:cNvCxnSpPr/>
          <p:nvPr/>
        </p:nvCxnSpPr>
        <p:spPr>
          <a:xfrm>
            <a:off x="3328951" y="3958625"/>
            <a:ext cx="422031" cy="9962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67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47AD22-28FC-4339-A90D-A5221E86F123}"/>
              </a:ext>
            </a:extLst>
          </p:cNvPr>
          <p:cNvSpPr>
            <a:spLocks noGrp="1"/>
          </p:cNvSpPr>
          <p:nvPr>
            <p:ph type="title"/>
          </p:nvPr>
        </p:nvSpPr>
        <p:spPr/>
        <p:txBody>
          <a:bodyPr/>
          <a:lstStyle/>
          <a:p>
            <a:r>
              <a:rPr lang="en-US" dirty="0" err="1"/>
              <a:t>Qué</a:t>
            </a:r>
            <a:r>
              <a:rPr lang="en-US" dirty="0"/>
              <a:t> es un </a:t>
            </a:r>
            <a:r>
              <a:rPr lang="en-US" dirty="0" err="1"/>
              <a:t>fichero</a:t>
            </a:r>
            <a:endParaRPr lang="el-GR" dirty="0"/>
          </a:p>
        </p:txBody>
      </p:sp>
      <p:pic>
        <p:nvPicPr>
          <p:cNvPr id="3" name="Εικόνα 2">
            <a:extLst>
              <a:ext uri="{FF2B5EF4-FFF2-40B4-BE49-F238E27FC236}">
                <a16:creationId xmlns:a16="http://schemas.microsoft.com/office/drawing/2014/main" id="{B74F103D-903B-4462-ACAF-7527FF41E633}"/>
              </a:ext>
            </a:extLst>
          </p:cNvPr>
          <p:cNvPicPr/>
          <p:nvPr/>
        </p:nvPicPr>
        <p:blipFill>
          <a:blip r:embed="rId3">
            <a:extLst>
              <a:ext uri="{28A0092B-C50C-407E-A947-70E740481C1C}">
                <a14:useLocalDpi xmlns:a14="http://schemas.microsoft.com/office/drawing/2010/main" val="0"/>
              </a:ext>
            </a:extLst>
          </a:blip>
          <a:stretch>
            <a:fillRect/>
          </a:stretch>
        </p:blipFill>
        <p:spPr>
          <a:xfrm>
            <a:off x="6213231" y="1472345"/>
            <a:ext cx="4483344" cy="3005870"/>
          </a:xfrm>
          <a:prstGeom prst="rect">
            <a:avLst/>
          </a:prstGeom>
        </p:spPr>
      </p:pic>
      <p:sp>
        <p:nvSpPr>
          <p:cNvPr id="4" name="TextBox 3">
            <a:extLst>
              <a:ext uri="{FF2B5EF4-FFF2-40B4-BE49-F238E27FC236}">
                <a16:creationId xmlns:a16="http://schemas.microsoft.com/office/drawing/2014/main" id="{967FC840-D1F0-459D-82AC-9AE6D7D8FE80}"/>
              </a:ext>
            </a:extLst>
          </p:cNvPr>
          <p:cNvSpPr txBox="1"/>
          <p:nvPr/>
        </p:nvSpPr>
        <p:spPr>
          <a:xfrm>
            <a:off x="914401" y="1945153"/>
            <a:ext cx="4737252" cy="523220"/>
          </a:xfrm>
          <a:prstGeom prst="rect">
            <a:avLst/>
          </a:prstGeom>
          <a:noFill/>
        </p:spPr>
        <p:txBody>
          <a:bodyPr wrap="square">
            <a:spAutoFit/>
          </a:bodyPr>
          <a:lstStyle/>
          <a:p>
            <a:r>
              <a:rPr lang="es-ES" sz="2800" dirty="0">
                <a:effectLst/>
                <a:latin typeface="Verdana" panose="020B0604030504040204" pitchFamily="34" charset="0"/>
                <a:ea typeface="Calibri" panose="020F0502020204030204" pitchFamily="34" charset="0"/>
                <a:cs typeface="Times New Roman" panose="02020603050405020304" pitchFamily="18" charset="0"/>
              </a:rPr>
              <a:t>Los ficheros pueden ser</a:t>
            </a:r>
            <a:endParaRPr lang="es-ES" sz="2800" dirty="0"/>
          </a:p>
        </p:txBody>
      </p:sp>
      <p:cxnSp>
        <p:nvCxnSpPr>
          <p:cNvPr id="5" name="Ευθύγραμμο βέλος σύνδεσης 4">
            <a:extLst>
              <a:ext uri="{FF2B5EF4-FFF2-40B4-BE49-F238E27FC236}">
                <a16:creationId xmlns:a16="http://schemas.microsoft.com/office/drawing/2014/main" id="{C533367E-C8CA-487E-A9F6-342372C037BA}"/>
              </a:ext>
            </a:extLst>
          </p:cNvPr>
          <p:cNvCxnSpPr>
            <a:cxnSpLocks/>
          </p:cNvCxnSpPr>
          <p:nvPr/>
        </p:nvCxnSpPr>
        <p:spPr>
          <a:xfrm flipH="1">
            <a:off x="1789060" y="2562203"/>
            <a:ext cx="952200" cy="123607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B4BC93-15CC-4DCF-ADA5-90730A0B15BE}"/>
              </a:ext>
            </a:extLst>
          </p:cNvPr>
          <p:cNvSpPr txBox="1"/>
          <p:nvPr/>
        </p:nvSpPr>
        <p:spPr>
          <a:xfrm>
            <a:off x="393453" y="3954995"/>
            <a:ext cx="2922623"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Bases de </a:t>
            </a:r>
            <a:r>
              <a:rPr lang="en-US" sz="2800" dirty="0" err="1">
                <a:effectLst/>
                <a:latin typeface="Verdana" panose="020B0604030504040204" pitchFamily="34" charset="0"/>
                <a:ea typeface="Calibri" panose="020F0502020204030204" pitchFamily="34" charset="0"/>
                <a:cs typeface="Times New Roman" panose="02020603050405020304" pitchFamily="18" charset="0"/>
              </a:rPr>
              <a:t>datos</a:t>
            </a:r>
            <a:endParaRPr lang="el-GR" sz="2800" dirty="0"/>
          </a:p>
        </p:txBody>
      </p:sp>
      <p:cxnSp>
        <p:nvCxnSpPr>
          <p:cNvPr id="8" name="Ευθύγραμμο βέλος σύνδεσης 7">
            <a:extLst>
              <a:ext uri="{FF2B5EF4-FFF2-40B4-BE49-F238E27FC236}">
                <a16:creationId xmlns:a16="http://schemas.microsoft.com/office/drawing/2014/main" id="{0113EDFA-30B0-4F51-8517-2893EB804EF0}"/>
              </a:ext>
            </a:extLst>
          </p:cNvPr>
          <p:cNvCxnSpPr>
            <a:cxnSpLocks/>
          </p:cNvCxnSpPr>
          <p:nvPr/>
        </p:nvCxnSpPr>
        <p:spPr>
          <a:xfrm>
            <a:off x="3216925" y="2593647"/>
            <a:ext cx="1333041" cy="120463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AB8933D-EF18-4887-A4A7-EB670986BCE6}"/>
              </a:ext>
            </a:extLst>
          </p:cNvPr>
          <p:cNvSpPr txBox="1"/>
          <p:nvPr/>
        </p:nvSpPr>
        <p:spPr>
          <a:xfrm>
            <a:off x="3963049" y="3954995"/>
            <a:ext cx="1603208"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simples</a:t>
            </a:r>
            <a:endParaRPr lang="el-GR" sz="2800" dirty="0"/>
          </a:p>
        </p:txBody>
      </p:sp>
      <p:sp>
        <p:nvSpPr>
          <p:cNvPr id="16" name="TextBox 15">
            <a:extLst>
              <a:ext uri="{FF2B5EF4-FFF2-40B4-BE49-F238E27FC236}">
                <a16:creationId xmlns:a16="http://schemas.microsoft.com/office/drawing/2014/main" id="{5BB2EF42-2712-4F5A-A8BB-8F83AFF909E1}"/>
              </a:ext>
            </a:extLst>
          </p:cNvPr>
          <p:cNvSpPr txBox="1"/>
          <p:nvPr/>
        </p:nvSpPr>
        <p:spPr>
          <a:xfrm>
            <a:off x="2837465" y="2636551"/>
            <a:ext cx="611471"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o</a:t>
            </a:r>
            <a:endParaRPr lang="el-GR" sz="2800" dirty="0"/>
          </a:p>
        </p:txBody>
      </p:sp>
    </p:spTree>
    <p:extLst>
      <p:ext uri="{BB962C8B-B14F-4D97-AF65-F5344CB8AC3E}">
        <p14:creationId xmlns:p14="http://schemas.microsoft.com/office/powerpoint/2010/main" val="18608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21E9A3-24E7-491C-85D1-FFE82846339A}"/>
              </a:ext>
            </a:extLst>
          </p:cNvPr>
          <p:cNvSpPr>
            <a:spLocks noGrp="1"/>
          </p:cNvSpPr>
          <p:nvPr>
            <p:ph type="title"/>
          </p:nvPr>
        </p:nvSpPr>
        <p:spPr/>
        <p:txBody>
          <a:bodyPr/>
          <a:lstStyle/>
          <a:p>
            <a:r>
              <a:rPr lang="es-ES" dirty="0"/>
              <a:t>Carpetas o Directorios de almacenamiento </a:t>
            </a:r>
          </a:p>
        </p:txBody>
      </p:sp>
      <p:pic>
        <p:nvPicPr>
          <p:cNvPr id="3" name="Εικόνα 2">
            <a:extLst>
              <a:ext uri="{FF2B5EF4-FFF2-40B4-BE49-F238E27FC236}">
                <a16:creationId xmlns:a16="http://schemas.microsoft.com/office/drawing/2014/main" id="{01E1F816-2FE5-4CE3-91BB-C0E33027F4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42899" y="1003178"/>
            <a:ext cx="6593296" cy="3146363"/>
          </a:xfrm>
          <a:prstGeom prst="rect">
            <a:avLst/>
          </a:prstGeom>
        </p:spPr>
      </p:pic>
      <p:sp>
        <p:nvSpPr>
          <p:cNvPr id="5" name="TextBox 4">
            <a:extLst>
              <a:ext uri="{FF2B5EF4-FFF2-40B4-BE49-F238E27FC236}">
                <a16:creationId xmlns:a16="http://schemas.microsoft.com/office/drawing/2014/main" id="{4AEEC049-1F25-474E-B9FA-EB79AA05BFFD}"/>
              </a:ext>
            </a:extLst>
          </p:cNvPr>
          <p:cNvSpPr txBox="1"/>
          <p:nvPr/>
        </p:nvSpPr>
        <p:spPr>
          <a:xfrm>
            <a:off x="1512277" y="1631851"/>
            <a:ext cx="2068205" cy="707886"/>
          </a:xfrm>
          <a:prstGeom prst="rect">
            <a:avLst/>
          </a:prstGeom>
          <a:noFill/>
        </p:spPr>
        <p:txBody>
          <a:bodyPr wrap="square">
            <a:spAutoFit/>
          </a:bodyPr>
          <a:lstStyle/>
          <a:p>
            <a:r>
              <a:rPr lang="es-ES" sz="4000" dirty="0"/>
              <a:t>Carpetas</a:t>
            </a:r>
          </a:p>
        </p:txBody>
      </p:sp>
      <p:cxnSp>
        <p:nvCxnSpPr>
          <p:cNvPr id="6" name="Ευθύγραμμο βέλος σύνδεσης 5">
            <a:extLst>
              <a:ext uri="{FF2B5EF4-FFF2-40B4-BE49-F238E27FC236}">
                <a16:creationId xmlns:a16="http://schemas.microsoft.com/office/drawing/2014/main" id="{B675A96D-8FD2-43F1-895B-557FE9743E9B}"/>
              </a:ext>
            </a:extLst>
          </p:cNvPr>
          <p:cNvCxnSpPr>
            <a:cxnSpLocks/>
            <a:endCxn id="7" idx="0"/>
          </p:cNvCxnSpPr>
          <p:nvPr/>
        </p:nvCxnSpPr>
        <p:spPr>
          <a:xfrm>
            <a:off x="2276148" y="2411150"/>
            <a:ext cx="314651" cy="149156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F943E-129E-4A9E-906B-582AB1ADF9C6}"/>
              </a:ext>
            </a:extLst>
          </p:cNvPr>
          <p:cNvSpPr txBox="1"/>
          <p:nvPr/>
        </p:nvSpPr>
        <p:spPr>
          <a:xfrm>
            <a:off x="550983" y="3902710"/>
            <a:ext cx="4079632" cy="1323439"/>
          </a:xfrm>
          <a:prstGeom prst="rect">
            <a:avLst/>
          </a:prstGeom>
          <a:noFill/>
        </p:spPr>
        <p:txBody>
          <a:bodyPr wrap="square">
            <a:spAutoFit/>
          </a:bodyPr>
          <a:lstStyle/>
          <a:p>
            <a:pPr algn="ctr"/>
            <a:r>
              <a:rPr lang="es-ES" sz="4000" dirty="0"/>
              <a:t>Depende del Sistema Operativo</a:t>
            </a:r>
          </a:p>
        </p:txBody>
      </p:sp>
    </p:spTree>
    <p:extLst>
      <p:ext uri="{BB962C8B-B14F-4D97-AF65-F5344CB8AC3E}">
        <p14:creationId xmlns:p14="http://schemas.microsoft.com/office/powerpoint/2010/main" val="31513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32CE4F-AE88-41BA-882A-A98BA830FCA3}"/>
              </a:ext>
            </a:extLst>
          </p:cNvPr>
          <p:cNvSpPr>
            <a:spLocks noGrp="1"/>
          </p:cNvSpPr>
          <p:nvPr>
            <p:ph type="title"/>
          </p:nvPr>
        </p:nvSpPr>
        <p:spPr/>
        <p:txBody>
          <a:bodyPr/>
          <a:lstStyle/>
          <a:p>
            <a:r>
              <a:rPr lang="en-US" dirty="0"/>
              <a:t>Palabras clave para el </a:t>
            </a:r>
            <a:r>
              <a:rPr lang="en-US" dirty="0" err="1"/>
              <a:t>almacenamiento</a:t>
            </a:r>
            <a:endParaRPr lang="el-GR" dirty="0"/>
          </a:p>
        </p:txBody>
      </p:sp>
      <p:sp>
        <p:nvSpPr>
          <p:cNvPr id="4" name="TextBox 3">
            <a:extLst>
              <a:ext uri="{FF2B5EF4-FFF2-40B4-BE49-F238E27FC236}">
                <a16:creationId xmlns:a16="http://schemas.microsoft.com/office/drawing/2014/main" id="{B6E9B9FA-F05F-45EF-8BF1-D0A685DFA8CB}"/>
              </a:ext>
            </a:extLst>
          </p:cNvPr>
          <p:cNvSpPr txBox="1"/>
          <p:nvPr/>
        </p:nvSpPr>
        <p:spPr>
          <a:xfrm>
            <a:off x="372862" y="973246"/>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File.DirAssets</a:t>
            </a:r>
            <a:endParaRPr lang="en-US" sz="28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181D2037-4AA3-47C6-9035-AE38B609D019}"/>
              </a:ext>
            </a:extLst>
          </p:cNvPr>
          <p:cNvSpPr txBox="1"/>
          <p:nvPr/>
        </p:nvSpPr>
        <p:spPr>
          <a:xfrm>
            <a:off x="372862" y="1701975"/>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xui.DefaultFolder</a:t>
            </a:r>
            <a:endParaRPr lang="en-US" sz="28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2734D576-E464-430C-B13A-DE1418F4C721}"/>
              </a:ext>
            </a:extLst>
          </p:cNvPr>
          <p:cNvSpPr txBox="1"/>
          <p:nvPr/>
        </p:nvSpPr>
        <p:spPr>
          <a:xfrm>
            <a:off x="4360984" y="1578288"/>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File.DirData</a:t>
            </a:r>
            <a:endParaRPr lang="en-US" sz="28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4804F77-74FC-42C7-A5A8-A2DFC69A4635}"/>
              </a:ext>
            </a:extLst>
          </p:cNvPr>
          <p:cNvSpPr txBox="1"/>
          <p:nvPr/>
        </p:nvSpPr>
        <p:spPr>
          <a:xfrm>
            <a:off x="410306" y="2456873"/>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File.DirApp</a:t>
            </a:r>
            <a:endParaRPr lang="en-US" sz="28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D9C5C37D-2D8A-467A-B9B8-5A62F1F0D039}"/>
              </a:ext>
            </a:extLst>
          </p:cNvPr>
          <p:cNvSpPr txBox="1"/>
          <p:nvPr/>
        </p:nvSpPr>
        <p:spPr>
          <a:xfrm>
            <a:off x="4360984" y="2448227"/>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File.DirTemp</a:t>
            </a:r>
            <a:endParaRPr lang="en-US" sz="2800" dirty="0">
              <a:latin typeface="Verdana" panose="020B0604030504040204" pitchFamily="34" charset="0"/>
              <a:ea typeface="Verdana" panose="020B0604030504040204" pitchFamily="34" charset="0"/>
            </a:endParaRPr>
          </a:p>
        </p:txBody>
      </p:sp>
      <p:pic>
        <p:nvPicPr>
          <p:cNvPr id="9" name="Imagen 8">
            <a:extLst>
              <a:ext uri="{FF2B5EF4-FFF2-40B4-BE49-F238E27FC236}">
                <a16:creationId xmlns:a16="http://schemas.microsoft.com/office/drawing/2014/main" id="{66972989-31B4-4C15-8CDA-87B88395B312}"/>
              </a:ext>
            </a:extLst>
          </p:cNvPr>
          <p:cNvPicPr/>
          <p:nvPr/>
        </p:nvPicPr>
        <p:blipFill>
          <a:blip r:embed="rId3"/>
          <a:stretch>
            <a:fillRect/>
          </a:stretch>
        </p:blipFill>
        <p:spPr>
          <a:xfrm>
            <a:off x="196467" y="3429000"/>
            <a:ext cx="11799065" cy="1570699"/>
          </a:xfrm>
          <a:prstGeom prst="rect">
            <a:avLst/>
          </a:prstGeom>
          <a:ln w="3175">
            <a:solidFill>
              <a:schemeClr val="tx1"/>
            </a:solidFill>
          </a:ln>
        </p:spPr>
      </p:pic>
    </p:spTree>
    <p:extLst>
      <p:ext uri="{BB962C8B-B14F-4D97-AF65-F5344CB8AC3E}">
        <p14:creationId xmlns:p14="http://schemas.microsoft.com/office/powerpoint/2010/main" val="76993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46114C-0538-4731-A035-C1B6161B3A0F}"/>
              </a:ext>
            </a:extLst>
          </p:cNvPr>
          <p:cNvSpPr>
            <a:spLocks noGrp="1"/>
          </p:cNvSpPr>
          <p:nvPr>
            <p:ph type="title"/>
          </p:nvPr>
        </p:nvSpPr>
        <p:spPr/>
        <p:txBody>
          <a:bodyPr/>
          <a:lstStyle/>
          <a:p>
            <a:r>
              <a:rPr lang="es-ES" dirty="0"/>
              <a:t>Métodos para Ficheros</a:t>
            </a:r>
          </a:p>
        </p:txBody>
      </p:sp>
      <p:sp>
        <p:nvSpPr>
          <p:cNvPr id="6" name="TextBox 5">
            <a:extLst>
              <a:ext uri="{FF2B5EF4-FFF2-40B4-BE49-F238E27FC236}">
                <a16:creationId xmlns:a16="http://schemas.microsoft.com/office/drawing/2014/main" id="{17ABDFC4-89A7-46F7-BDCE-79720854AC69}"/>
              </a:ext>
            </a:extLst>
          </p:cNvPr>
          <p:cNvSpPr txBox="1"/>
          <p:nvPr/>
        </p:nvSpPr>
        <p:spPr>
          <a:xfrm>
            <a:off x="2400954" y="1003178"/>
            <a:ext cx="6096000" cy="461665"/>
          </a:xfrm>
          <a:prstGeom prst="rect">
            <a:avLst/>
          </a:prstGeom>
          <a:noFill/>
        </p:spPr>
        <p:txBody>
          <a:bodyPr wrap="square">
            <a:spAutoFit/>
          </a:bodyPr>
          <a:lstStyle/>
          <a:p>
            <a:r>
              <a:rPr lang="es-ES" sz="2400" b="1" dirty="0">
                <a:solidFill>
                  <a:srgbClr val="0070C0"/>
                </a:solidFill>
                <a:latin typeface="Verdana" panose="020B0604030504040204" pitchFamily="34" charset="0"/>
                <a:ea typeface="Verdana" panose="020B0604030504040204" pitchFamily="34" charset="0"/>
              </a:rPr>
              <a:t>Crear carpetas </a:t>
            </a:r>
          </a:p>
        </p:txBody>
      </p:sp>
      <p:sp>
        <p:nvSpPr>
          <p:cNvPr id="8" name="TextBox 7">
            <a:extLst>
              <a:ext uri="{FF2B5EF4-FFF2-40B4-BE49-F238E27FC236}">
                <a16:creationId xmlns:a16="http://schemas.microsoft.com/office/drawing/2014/main" id="{CEF03A32-A7F5-4832-BF6C-91E5890D0D32}"/>
              </a:ext>
            </a:extLst>
          </p:cNvPr>
          <p:cNvSpPr txBox="1"/>
          <p:nvPr/>
        </p:nvSpPr>
        <p:spPr>
          <a:xfrm>
            <a:off x="2400954" y="1438794"/>
            <a:ext cx="7762953" cy="959430"/>
          </a:xfrm>
          <a:prstGeom prst="rect">
            <a:avLst/>
          </a:prstGeom>
          <a:noFill/>
        </p:spPr>
        <p:txBody>
          <a:bodyPr wrap="square">
            <a:spAutoFit/>
          </a:bodyPr>
          <a:lstStyle/>
          <a:p>
            <a:pPr>
              <a:lnSpc>
                <a:spcPct val="107000"/>
              </a:lnSpc>
              <a:spcAft>
                <a:spcPts val="800"/>
              </a:spcAft>
            </a:pPr>
            <a:r>
              <a:rPr lang="el-GR" sz="2400" b="1" dirty="0">
                <a:effectLst/>
                <a:latin typeface="Verdana" panose="020B0604030504040204" pitchFamily="34" charset="0"/>
                <a:ea typeface="Verdana" panose="020B0604030504040204" pitchFamily="34" charset="0"/>
                <a:cs typeface="Times New Roman" panose="02020603050405020304" pitchFamily="18" charset="0"/>
              </a:rPr>
              <a:t>File.MakeDir (</a:t>
            </a:r>
            <a:r>
              <a:rPr lang="es-ES" sz="2400" b="1" dirty="0">
                <a:effectLst/>
                <a:latin typeface="Verdana" panose="020B0604030504040204" pitchFamily="34" charset="0"/>
                <a:ea typeface="Verdana" panose="020B0604030504040204" pitchFamily="34" charset="0"/>
                <a:cs typeface="Times New Roman" panose="02020603050405020304" pitchFamily="18" charset="0"/>
              </a:rPr>
              <a:t>Padre</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As String, Dir)</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File.MakeDir</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DirTemp, “</a:t>
            </a:r>
            <a:r>
              <a:rPr lang="es-E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tema17</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p:txBody>
      </p:sp>
      <p:sp>
        <p:nvSpPr>
          <p:cNvPr id="10" name="TextBox 9">
            <a:extLst>
              <a:ext uri="{FF2B5EF4-FFF2-40B4-BE49-F238E27FC236}">
                <a16:creationId xmlns:a16="http://schemas.microsoft.com/office/drawing/2014/main" id="{2391E266-91B5-45E3-9D46-4F5F30AD14D6}"/>
              </a:ext>
            </a:extLst>
          </p:cNvPr>
          <p:cNvSpPr txBox="1"/>
          <p:nvPr/>
        </p:nvSpPr>
        <p:spPr>
          <a:xfrm>
            <a:off x="2400954" y="2745917"/>
            <a:ext cx="10980938" cy="3570593"/>
          </a:xfrm>
          <a:prstGeom prst="rect">
            <a:avLst/>
          </a:prstGeom>
          <a:noFill/>
        </p:spPr>
        <p:txBody>
          <a:bodyPr wrap="square">
            <a:spAutoFit/>
          </a:bodyPr>
          <a:lstStyle/>
          <a:p>
            <a:pPr>
              <a:lnSpc>
                <a:spcPct val="107000"/>
              </a:lnSpc>
              <a:spcBef>
                <a:spcPts val="200"/>
              </a:spcBef>
            </a:pPr>
            <a:r>
              <a:rPr lang="es-ES" sz="2400" b="1"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Comprobar la existencia de un fichero</a:t>
            </a:r>
          </a:p>
          <a:p>
            <a:pPr>
              <a:lnSpc>
                <a:spcPct val="107000"/>
              </a:lnSpc>
              <a:spcBef>
                <a:spcPts val="200"/>
              </a:spcBef>
            </a:pPr>
            <a:r>
              <a:rPr lang="el-GR" sz="2400" b="1" dirty="0">
                <a:effectLst/>
                <a:latin typeface="Verdana" panose="020B0604030504040204" pitchFamily="34" charset="0"/>
                <a:ea typeface="Verdana" panose="020B0604030504040204" pitchFamily="34" charset="0"/>
                <a:cs typeface="Times New Roman" panose="02020603050405020304" pitchFamily="18" charset="0"/>
              </a:rPr>
              <a:t>File.Exists (Dir As String, </a:t>
            </a:r>
            <a:r>
              <a:rPr lang="es-ES" sz="2400" b="1" dirty="0" err="1">
                <a:effectLst/>
                <a:latin typeface="Verdana" panose="020B0604030504040204" pitchFamily="34" charset="0"/>
                <a:ea typeface="Verdana" panose="020B0604030504040204" pitchFamily="34" charset="0"/>
                <a:cs typeface="Times New Roman" panose="02020603050405020304" pitchFamily="18" charset="0"/>
              </a:rPr>
              <a:t>NombreFich</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As String)</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p>
            <a:pPr>
              <a:tabLst>
                <a:tab pos="180340" algn="l"/>
                <a:tab pos="540385" algn="l"/>
                <a:tab pos="900430" algn="l"/>
                <a:tab pos="1260475" algn="l"/>
              </a:tabLst>
            </a:pPr>
            <a:endPar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P</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rivate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s-ES"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nf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as String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 “</a:t>
            </a:r>
            <a:r>
              <a:rPr lang="es-ES"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misdatos</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.txt”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If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File.Exists(File.DirTemp, </a:t>
            </a:r>
            <a:r>
              <a:rPr lang="es-ES"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nf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Then</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n-U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Log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s-E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El fichero</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 &amp; </a:t>
            </a:r>
            <a:r>
              <a:rPr lang="es-ES"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nf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&amp; " </a:t>
            </a:r>
            <a:r>
              <a:rPr lang="es-E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existe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Else</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n-U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Log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s-E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“El fichero no existe: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 &amp; </a:t>
            </a:r>
            <a:r>
              <a:rPr lang="es-ES"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nf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End</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If</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p:txBody>
      </p:sp>
    </p:spTree>
    <p:extLst>
      <p:ext uri="{BB962C8B-B14F-4D97-AF65-F5344CB8AC3E}">
        <p14:creationId xmlns:p14="http://schemas.microsoft.com/office/powerpoint/2010/main" val="32618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8516D8-2C6A-4FC1-969B-B0B0B2ABE954}"/>
              </a:ext>
            </a:extLst>
          </p:cNvPr>
          <p:cNvSpPr>
            <a:spLocks noGrp="1"/>
          </p:cNvSpPr>
          <p:nvPr>
            <p:ph type="title"/>
          </p:nvPr>
        </p:nvSpPr>
        <p:spPr/>
        <p:txBody>
          <a:bodyPr/>
          <a:lstStyle/>
          <a:p>
            <a:r>
              <a:rPr lang="en-US" dirty="0" err="1"/>
              <a:t>Crear</a:t>
            </a:r>
            <a:r>
              <a:rPr lang="en-US" dirty="0"/>
              <a:t> un </a:t>
            </a:r>
            <a:r>
              <a:rPr lang="en-US" dirty="0" err="1"/>
              <a:t>fichero</a:t>
            </a:r>
            <a:endParaRPr lang="el-GR" dirty="0"/>
          </a:p>
        </p:txBody>
      </p:sp>
      <p:pic>
        <p:nvPicPr>
          <p:cNvPr id="2050" name="Εικόνα 14">
            <a:extLst>
              <a:ext uri="{FF2B5EF4-FFF2-40B4-BE49-F238E27FC236}">
                <a16:creationId xmlns:a16="http://schemas.microsoft.com/office/drawing/2014/main" id="{D8890D52-3B6C-4B5B-A95B-B40E021C7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399" y="853327"/>
            <a:ext cx="7176078" cy="2737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329778-892B-4192-B6C6-2720731C5E63}"/>
              </a:ext>
            </a:extLst>
          </p:cNvPr>
          <p:cNvSpPr>
            <a:spLocks noChangeArrowheads="1"/>
          </p:cNvSpPr>
          <p:nvPr/>
        </p:nvSpPr>
        <p:spPr bwMode="auto">
          <a:xfrm>
            <a:off x="309523" y="4585057"/>
            <a:ext cx="11572954" cy="933581"/>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“misdatos.txt”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File.OpenOutput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True)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8" name="TextBox 7">
            <a:extLst>
              <a:ext uri="{FF2B5EF4-FFF2-40B4-BE49-F238E27FC236}">
                <a16:creationId xmlns:a16="http://schemas.microsoft.com/office/drawing/2014/main" id="{A50F3072-BB18-4C3D-B242-FC6D71FF7B62}"/>
              </a:ext>
            </a:extLst>
          </p:cNvPr>
          <p:cNvSpPr txBox="1"/>
          <p:nvPr/>
        </p:nvSpPr>
        <p:spPr>
          <a:xfrm>
            <a:off x="221388" y="3695041"/>
            <a:ext cx="11864116" cy="452560"/>
          </a:xfrm>
          <a:prstGeom prst="rect">
            <a:avLst/>
          </a:prstGeom>
          <a:noFill/>
        </p:spPr>
        <p:txBody>
          <a:bodyPr wrap="square">
            <a:spAutoFit/>
          </a:bodyPr>
          <a:lstStyle/>
          <a:p>
            <a:pPr>
              <a:lnSpc>
                <a:spcPct val="107000"/>
              </a:lnSpc>
              <a:spcAft>
                <a:spcPts val="800"/>
              </a:spcAft>
            </a:pPr>
            <a:r>
              <a:rPr lang="es-ES_tradnl" sz="2400" b="1" dirty="0" err="1">
                <a:effectLst/>
                <a:latin typeface="Verdana" panose="020B0604030504040204" pitchFamily="34" charset="0"/>
                <a:ea typeface="Calibri" panose="020F0502020204030204" pitchFamily="34" charset="0"/>
                <a:cs typeface="Times New Roman" panose="02020603050405020304" pitchFamily="18" charset="0"/>
              </a:rPr>
              <a:t>File.OpenOutput</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Dir</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NombreFi</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Append</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 As </a:t>
            </a:r>
            <a:r>
              <a:rPr lang="es-ES_tradnl" sz="2400" dirty="0" err="1">
                <a:effectLst/>
                <a:latin typeface="Verdana" panose="020B0604030504040204" pitchFamily="34" charset="0"/>
                <a:ea typeface="Calibri" panose="020F0502020204030204" pitchFamily="34" charset="0"/>
                <a:cs typeface="Times New Roman" panose="02020603050405020304" pitchFamily="18" charset="0"/>
              </a:rPr>
              <a:t>Boolean</a:t>
            </a:r>
            <a:r>
              <a:rPr lang="es-ES_tradnl" sz="2400" dirty="0">
                <a:effectLst/>
                <a:latin typeface="Verdana" panose="020B0604030504040204" pitchFamily="34" charset="0"/>
                <a:ea typeface="Calibri" panose="020F0502020204030204" pitchFamily="34" charset="0"/>
                <a:cs typeface="Times New Roman" panose="02020603050405020304" pitchFamily="18" charset="0"/>
              </a:rPr>
              <a:t>)</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1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02DB82-4BE9-416B-8BD3-D37CA823A9D4}"/>
              </a:ext>
            </a:extLst>
          </p:cNvPr>
          <p:cNvSpPr>
            <a:spLocks noGrp="1"/>
          </p:cNvSpPr>
          <p:nvPr>
            <p:ph type="title"/>
          </p:nvPr>
        </p:nvSpPr>
        <p:spPr>
          <a:xfrm>
            <a:off x="372862" y="282918"/>
            <a:ext cx="10980938" cy="866652"/>
          </a:xfrm>
        </p:spPr>
        <p:txBody>
          <a:bodyPr>
            <a:normAutofit/>
          </a:bodyPr>
          <a:lstStyle/>
          <a:p>
            <a:r>
              <a:rPr lang="es-ES" dirty="0"/>
              <a:t>Lectura y escritura de datos </a:t>
            </a:r>
            <a:endParaRPr lang="el-GR" dirty="0"/>
          </a:p>
        </p:txBody>
      </p:sp>
      <p:sp>
        <p:nvSpPr>
          <p:cNvPr id="4" name="TextBox 3">
            <a:extLst>
              <a:ext uri="{FF2B5EF4-FFF2-40B4-BE49-F238E27FC236}">
                <a16:creationId xmlns:a16="http://schemas.microsoft.com/office/drawing/2014/main" id="{4E4A637E-BE74-48C6-AF4D-F3078B721A38}"/>
              </a:ext>
            </a:extLst>
          </p:cNvPr>
          <p:cNvSpPr txBox="1"/>
          <p:nvPr/>
        </p:nvSpPr>
        <p:spPr>
          <a:xfrm>
            <a:off x="372862" y="1353868"/>
            <a:ext cx="11260950" cy="4423327"/>
          </a:xfrm>
          <a:prstGeom prst="rect">
            <a:avLst/>
          </a:prstGeom>
          <a:noFill/>
        </p:spPr>
        <p:txBody>
          <a:bodyPr wrap="square">
            <a:spAutoFit/>
          </a:bodyPr>
          <a:lstStyle/>
          <a:p>
            <a:pPr>
              <a:lnSpc>
                <a:spcPct val="107000"/>
              </a:lnSpc>
              <a:spcBef>
                <a:spcPts val="200"/>
              </a:spcBef>
            </a:pPr>
            <a:r>
              <a:rPr lang="es-E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Variables tipo cadena de texto</a:t>
            </a:r>
          </a:p>
          <a:p>
            <a:pPr>
              <a:lnSpc>
                <a:spcPct val="107000"/>
              </a:lnSpc>
              <a:spcBef>
                <a:spcPts val="200"/>
              </a:spcBef>
            </a:pPr>
            <a:endPar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File.WriteString</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Dir</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As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NombreFichero</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As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 sz="2000" b="1" dirty="0">
                <a:effectLst/>
                <a:latin typeface="Verdana" panose="020B0604030504040204" pitchFamily="34" charset="0"/>
                <a:ea typeface="Calibri" panose="020F0502020204030204" pitchFamily="34" charset="0"/>
                <a:cs typeface="Times New Roman" panose="02020603050405020304" pitchFamily="18" charset="0"/>
              </a:rPr>
              <a:t>, Texto As </a:t>
            </a:r>
            <a:r>
              <a:rPr lang="es-ES"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s-ES" sz="2000" b="1"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“misdatos.txt”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msj</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"Hola Mundo"</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msj</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n-US"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File.ReadString</a:t>
            </a:r>
            <a:r>
              <a:rPr lang="en-US"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(Dir As String, </a:t>
            </a:r>
            <a:r>
              <a:rPr lang="en-US"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NombreFich</a:t>
            </a:r>
            <a:r>
              <a:rPr lang="en-US"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As String) As String</a:t>
            </a: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“misdatos.txt”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strContenidoFichero</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strContenidoFichero</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File.ReadString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strCarpeta</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3252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4603</TotalTime>
  <Words>1166</Words>
  <Application>Microsoft Office PowerPoint</Application>
  <PresentationFormat>Panorámica</PresentationFormat>
  <Paragraphs>136</Paragraphs>
  <Slides>12</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Courier New</vt:lpstr>
      <vt:lpstr>Symbol</vt:lpstr>
      <vt:lpstr>Verdana</vt:lpstr>
      <vt:lpstr>Θέμα του Office</vt:lpstr>
      <vt:lpstr>Programando con B4X</vt:lpstr>
      <vt:lpstr>Hoy aprenderás</vt:lpstr>
      <vt:lpstr>¿Qué es un fichero?</vt:lpstr>
      <vt:lpstr>Qué es un fichero</vt:lpstr>
      <vt:lpstr>Carpetas o Directorios de almacenamiento </vt:lpstr>
      <vt:lpstr>Palabras clave para el almacenamiento</vt:lpstr>
      <vt:lpstr>Métodos para Ficheros</vt:lpstr>
      <vt:lpstr>Crear un fichero</vt:lpstr>
      <vt:lpstr>Lectura y escritura de datos </vt:lpstr>
      <vt:lpstr>Lectura y escritura de datos </vt:lpstr>
      <vt:lpstr>Lectura y escritura de datos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497</cp:revision>
  <dcterms:created xsi:type="dcterms:W3CDTF">2021-01-19T13:00:32Z</dcterms:created>
  <dcterms:modified xsi:type="dcterms:W3CDTF">2021-05-07T09:33:08Z</dcterms:modified>
</cp:coreProperties>
</file>