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3" r:id="rId4"/>
    <p:sldId id="266" r:id="rId5"/>
    <p:sldId id="267" r:id="rId6"/>
    <p:sldId id="268" r:id="rId7"/>
    <p:sldId id="269" r:id="rId8"/>
    <p:sldId id="264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80" r:id="rId18"/>
    <p:sldId id="285" r:id="rId19"/>
    <p:sldId id="284" r:id="rId20"/>
    <p:sldId id="286" r:id="rId21"/>
    <p:sldId id="282" r:id="rId22"/>
    <p:sldId id="283" r:id="rId23"/>
    <p:sldId id="287" r:id="rId24"/>
    <p:sldId id="288" r:id="rId25"/>
    <p:sldId id="289" r:id="rId26"/>
    <p:sldId id="291" r:id="rId27"/>
    <p:sldId id="290" r:id="rId28"/>
    <p:sldId id="292" r:id="rId29"/>
    <p:sldId id="294" r:id="rId30"/>
    <p:sldId id="296" r:id="rId31"/>
    <p:sldId id="297" r:id="rId32"/>
    <p:sldId id="262" r:id="rId3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1" initials="t" lastIdx="2" clrIdx="0">
    <p:extLst>
      <p:ext uri="{19B8F6BF-5375-455C-9EA6-DF929625EA0E}">
        <p15:presenceInfo xmlns:p15="http://schemas.microsoft.com/office/powerpoint/2012/main" userId="teach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005" autoAdjust="0"/>
  </p:normalViewPr>
  <p:slideViewPr>
    <p:cSldViewPr snapToGrid="0">
      <p:cViewPr varScale="1">
        <p:scale>
          <a:sx n="85" d="100"/>
          <a:sy n="85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s-ES" noProof="0" dirty="0"/>
            <a:t>Crear un Proyecto completo</a:t>
          </a:r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1">
        <dgm:presLayoutVars>
          <dgm:bulletEnabled val="1"/>
        </dgm:presLayoutVars>
      </dgm:prSet>
      <dgm:spPr/>
    </dgm:pt>
  </dgm:ptLst>
  <dgm:cxnLst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948097" y="1883"/>
          <a:ext cx="7621963" cy="45731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noProof="0" dirty="0"/>
            <a:t>Crear un Proyecto completo</a:t>
          </a:r>
        </a:p>
      </dsp:txBody>
      <dsp:txXfrm>
        <a:off x="948097" y="1883"/>
        <a:ext cx="7621963" cy="457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2/4/2021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543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2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312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997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164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72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7"/>
            <a:extLst>
              <a:ext uri="{FF2B5EF4-FFF2-40B4-BE49-F238E27FC236}">
                <a16:creationId xmlns:a16="http://schemas.microsoft.com/office/drawing/2014/main" id="{7C9FC214-8FCD-48B5-87C0-B786C9E22A51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" y="645310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2/4/2021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2/4/2021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2/4/2021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2/4/2021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2/4/2021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2/4/2021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2/4/2021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Programando</a:t>
            </a:r>
            <a:r>
              <a:rPr lang="en-US" dirty="0"/>
              <a:t> con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Primer Proyecto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March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ABCA77-56AC-4E13-B517-C105E0D8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 principal</a:t>
            </a:r>
            <a:endParaRPr lang="el-GR" dirty="0"/>
          </a:p>
        </p:txBody>
      </p:sp>
      <p:pic>
        <p:nvPicPr>
          <p:cNvPr id="5" name="Εικόνα 4" descr="λήψη σημειώσεων κοτόπουλου">
            <a:extLst>
              <a:ext uri="{FF2B5EF4-FFF2-40B4-BE49-F238E27FC236}">
                <a16:creationId xmlns:a16="http://schemas.microsoft.com/office/drawing/2014/main" id="{4A534CAB-595B-46DB-BC5F-585933D16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3971626"/>
            <a:ext cx="3235568" cy="3235568"/>
          </a:xfrm>
          <a:prstGeom prst="rect">
            <a:avLst/>
          </a:prstGeom>
        </p:spPr>
      </p:pic>
      <p:sp>
        <p:nvSpPr>
          <p:cNvPr id="6" name="Φυσαλίδα σκέψης: Σύννεφο 5">
            <a:extLst>
              <a:ext uri="{FF2B5EF4-FFF2-40B4-BE49-F238E27FC236}">
                <a16:creationId xmlns:a16="http://schemas.microsoft.com/office/drawing/2014/main" id="{DD968E22-9FE5-47E6-93B2-4F7D70F7D481}"/>
              </a:ext>
            </a:extLst>
          </p:cNvPr>
          <p:cNvSpPr/>
          <p:nvPr/>
        </p:nvSpPr>
        <p:spPr>
          <a:xfrm>
            <a:off x="85736" y="2583180"/>
            <a:ext cx="2012695" cy="1197512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Primero </a:t>
            </a:r>
            <a:r>
              <a:rPr lang="en-US" dirty="0" err="1">
                <a:solidFill>
                  <a:schemeClr val="tx1"/>
                </a:solidFill>
              </a:rPr>
              <a:t>elabora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esquema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8487EE1-AA51-4F63-B28F-8D7E867D7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3" y="1291438"/>
            <a:ext cx="5367941" cy="40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2E6C999-40FE-4B14-9B9D-CFCB8500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405077"/>
            <a:ext cx="8987718" cy="4184333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EAADC41-D6B5-4BA0-BBB2-4D727F33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 principal</a:t>
            </a:r>
            <a:endParaRPr lang="el-GR" dirty="0"/>
          </a:p>
        </p:txBody>
      </p:sp>
      <p:pic>
        <p:nvPicPr>
          <p:cNvPr id="3" name="Εικόνα 2" descr="λήψη σημειώσεων κοτόπουλου">
            <a:extLst>
              <a:ext uri="{FF2B5EF4-FFF2-40B4-BE49-F238E27FC236}">
                <a16:creationId xmlns:a16="http://schemas.microsoft.com/office/drawing/2014/main" id="{836AA474-2B6C-4F94-A36E-822CF7E6C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3971626"/>
            <a:ext cx="3235568" cy="3235568"/>
          </a:xfrm>
          <a:prstGeom prst="rect">
            <a:avLst/>
          </a:prstGeom>
        </p:spPr>
      </p:pic>
      <p:sp>
        <p:nvSpPr>
          <p:cNvPr id="4" name="Φυσαλίδα σκέψης: Σύννεφο 3">
            <a:extLst>
              <a:ext uri="{FF2B5EF4-FFF2-40B4-BE49-F238E27FC236}">
                <a16:creationId xmlns:a16="http://schemas.microsoft.com/office/drawing/2014/main" id="{8F05A41A-0052-4923-87F3-13014036B097}"/>
              </a:ext>
            </a:extLst>
          </p:cNvPr>
          <p:cNvSpPr/>
          <p:nvPr/>
        </p:nvSpPr>
        <p:spPr>
          <a:xfrm>
            <a:off x="85736" y="2205990"/>
            <a:ext cx="2798141" cy="1574702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Segundo, </a:t>
            </a:r>
            <a:r>
              <a:rPr lang="en-US" dirty="0" err="1">
                <a:solidFill>
                  <a:schemeClr val="tx1"/>
                </a:solidFill>
              </a:rPr>
              <a:t>abre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diseñador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construye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formulario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C3972B-97F8-4B6B-B412-A0431ACB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 Principal</a:t>
            </a:r>
            <a:endParaRPr lang="el-GR" dirty="0"/>
          </a:p>
        </p:txBody>
      </p:sp>
      <p:pic>
        <p:nvPicPr>
          <p:cNvPr id="3" name="Εικόνα 2" descr="λήψη σημειώσεων κοτόπουλου">
            <a:extLst>
              <a:ext uri="{FF2B5EF4-FFF2-40B4-BE49-F238E27FC236}">
                <a16:creationId xmlns:a16="http://schemas.microsoft.com/office/drawing/2014/main" id="{0F0676A4-49DB-434E-B143-CC3DA2ADF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3971626"/>
            <a:ext cx="3235568" cy="3235568"/>
          </a:xfrm>
          <a:prstGeom prst="rect">
            <a:avLst/>
          </a:prstGeom>
        </p:spPr>
      </p:pic>
      <p:sp>
        <p:nvSpPr>
          <p:cNvPr id="4" name="Φυσαλίδα σκέψης: Σύννεφο 3">
            <a:extLst>
              <a:ext uri="{FF2B5EF4-FFF2-40B4-BE49-F238E27FC236}">
                <a16:creationId xmlns:a16="http://schemas.microsoft.com/office/drawing/2014/main" id="{35D28BB1-F04D-4A72-991E-D7F624E25F8A}"/>
              </a:ext>
            </a:extLst>
          </p:cNvPr>
          <p:cNvSpPr/>
          <p:nvPr/>
        </p:nvSpPr>
        <p:spPr>
          <a:xfrm>
            <a:off x="85736" y="2219115"/>
            <a:ext cx="2798141" cy="2101425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Generar miembros: añadir el método “</a:t>
            </a:r>
            <a:r>
              <a:rPr lang="es-ES" dirty="0" err="1">
                <a:solidFill>
                  <a:schemeClr val="tx1"/>
                </a:solidFill>
              </a:rPr>
              <a:t>click</a:t>
            </a:r>
            <a:r>
              <a:rPr lang="es-ES" dirty="0">
                <a:solidFill>
                  <a:schemeClr val="tx1"/>
                </a:solidFill>
              </a:rPr>
              <a:t>” para los 3 botones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F5840288-D21D-41BC-A8EF-DF8F13AA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160" y="583160"/>
            <a:ext cx="4777978" cy="2101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64A65C-ED39-4FE2-983B-95E43726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634" y="2508421"/>
            <a:ext cx="4343465" cy="33299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2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BC5DDF-7C2B-4D7D-B98B-8EBF509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4. Hacer un esquema y diseñar el formulario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CE490E4-4221-4FDE-83CE-B83DDFD26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1668477"/>
            <a:ext cx="5588183" cy="4218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6936AA-EEA3-4FEF-A1DF-2432520C6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3178"/>
            <a:ext cx="5757863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BC5DDF-7C2B-4D7D-B98B-8EBF509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4. Escribir el código para las etiquetas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712A38-4624-488E-AE40-59F918D6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313761"/>
            <a:ext cx="4066936" cy="50869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BDF980-D31E-46E0-9A96-6B71A0AE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03" y="923909"/>
            <a:ext cx="6091697" cy="5476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28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4E9F7A-FD6D-49BC-AEC8-221DD441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416259"/>
            <a:ext cx="7171478" cy="772866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F1BC5DDF-7C2B-4D7D-B98B-8EBF509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Escribir</a:t>
            </a:r>
            <a:r>
              <a:rPr lang="en-US" dirty="0"/>
              <a:t> los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MouseClicked</a:t>
            </a:r>
            <a:endParaRPr lang="el-GR" dirty="0"/>
          </a:p>
        </p:txBody>
      </p:sp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60FD4D02-7E90-47D6-AA4E-F42DA146A9EE}"/>
              </a:ext>
            </a:extLst>
          </p:cNvPr>
          <p:cNvGrpSpPr/>
          <p:nvPr/>
        </p:nvGrpSpPr>
        <p:grpSpPr>
          <a:xfrm>
            <a:off x="847737" y="1236706"/>
            <a:ext cx="11127598" cy="954107"/>
            <a:chOff x="1497729" y="1236706"/>
            <a:chExt cx="11127598" cy="954107"/>
          </a:xfrm>
        </p:grpSpPr>
        <p:sp>
          <p:nvSpPr>
            <p:cNvPr id="7" name="Ορθογώνιο: Στρογγύλεμα γωνιών 6">
              <a:extLst>
                <a:ext uri="{FF2B5EF4-FFF2-40B4-BE49-F238E27FC236}">
                  <a16:creationId xmlns:a16="http://schemas.microsoft.com/office/drawing/2014/main" id="{6455A67C-22DB-49BC-B34A-BA9A4BD696C2}"/>
                </a:ext>
              </a:extLst>
            </p:cNvPr>
            <p:cNvSpPr/>
            <p:nvPr/>
          </p:nvSpPr>
          <p:spPr>
            <a:xfrm>
              <a:off x="1497729" y="1441937"/>
              <a:ext cx="4461831" cy="363417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D09987-3777-46A7-BB0D-744FC41CB8F5}"/>
                </a:ext>
              </a:extLst>
            </p:cNvPr>
            <p:cNvSpPr txBox="1"/>
            <p:nvPr/>
          </p:nvSpPr>
          <p:spPr>
            <a:xfrm>
              <a:off x="8086377" y="1236706"/>
              <a:ext cx="45389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Declarar una variable global para guardar el móvil pulsado</a:t>
              </a:r>
            </a:p>
          </p:txBody>
        </p:sp>
      </p:grp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AF5436D6-FFB1-4D6F-A55A-3D87D0E2C8B8}"/>
              </a:ext>
            </a:extLst>
          </p:cNvPr>
          <p:cNvGrpSpPr/>
          <p:nvPr/>
        </p:nvGrpSpPr>
        <p:grpSpPr>
          <a:xfrm>
            <a:off x="581924" y="1776045"/>
            <a:ext cx="6818736" cy="965610"/>
            <a:chOff x="1231919" y="1776045"/>
            <a:chExt cx="5602635" cy="965610"/>
          </a:xfrm>
        </p:grpSpPr>
        <p:sp>
          <p:nvSpPr>
            <p:cNvPr id="9" name="Ορθογώνιο: Στρογγύλεμα γωνιών 8">
              <a:extLst>
                <a:ext uri="{FF2B5EF4-FFF2-40B4-BE49-F238E27FC236}">
                  <a16:creationId xmlns:a16="http://schemas.microsoft.com/office/drawing/2014/main" id="{99A99118-8103-442C-B1C0-65E644D469DF}"/>
                </a:ext>
              </a:extLst>
            </p:cNvPr>
            <p:cNvSpPr/>
            <p:nvPr/>
          </p:nvSpPr>
          <p:spPr>
            <a:xfrm>
              <a:off x="1453661" y="1776045"/>
              <a:ext cx="5380893" cy="334107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AD872D-6682-41BF-AF1A-A3905BA892AC}"/>
                </a:ext>
              </a:extLst>
            </p:cNvPr>
            <p:cNvSpPr txBox="1"/>
            <p:nvPr/>
          </p:nvSpPr>
          <p:spPr>
            <a:xfrm>
              <a:off x="1231919" y="2218435"/>
              <a:ext cx="55369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Crear una B4XPage para mostrar información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8389301-186D-4374-AD91-AB0D4FB88BE4}"/>
              </a:ext>
            </a:extLst>
          </p:cNvPr>
          <p:cNvSpPr txBox="1"/>
          <p:nvPr/>
        </p:nvSpPr>
        <p:spPr>
          <a:xfrm>
            <a:off x="247842" y="3069832"/>
            <a:ext cx="3872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cada </a:t>
            </a:r>
            <a:r>
              <a:rPr lang="es-ES" sz="2800" dirty="0" err="1"/>
              <a:t>lblMovil</a:t>
            </a:r>
            <a:r>
              <a:rPr lang="es-ES" sz="2800" dirty="0"/>
              <a:t> creamos un evento </a:t>
            </a:r>
            <a:r>
              <a:rPr lang="es-ES" sz="2800" dirty="0" err="1"/>
              <a:t>MouseClicked</a:t>
            </a:r>
            <a:r>
              <a:rPr lang="es-ES" sz="28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47E74-4FE4-4FB2-8EA6-DC1EDB5E1F3F}"/>
              </a:ext>
            </a:extLst>
          </p:cNvPr>
          <p:cNvSpPr txBox="1"/>
          <p:nvPr/>
        </p:nvSpPr>
        <p:spPr>
          <a:xfrm>
            <a:off x="247843" y="4387720"/>
            <a:ext cx="3872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Guardamos en la variable pública el móvil que se ha pulsado para usarlo en la B4XPage de información después.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B6BBAA-002B-429C-B50F-21753E65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845" y="3154146"/>
            <a:ext cx="7844644" cy="24671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17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2CEB5D-B540-42D5-B09E-D1ACFDCF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4.1 Diseño de la pantalla de Información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B19050F-E67B-438E-9916-635B92FF1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3" y="863356"/>
            <a:ext cx="5576594" cy="4209901"/>
          </a:xfrm>
          <a:prstGeom prst="rect">
            <a:avLst/>
          </a:prstGeom>
        </p:spPr>
      </p:pic>
      <p:pic>
        <p:nvPicPr>
          <p:cNvPr id="5" name="Εικόνα 4" descr="λήψη σημειώσεων κοτόπουλου">
            <a:extLst>
              <a:ext uri="{FF2B5EF4-FFF2-40B4-BE49-F238E27FC236}">
                <a16:creationId xmlns:a16="http://schemas.microsoft.com/office/drawing/2014/main" id="{DD0D2D47-AAA2-43E0-816F-4069D7985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4443046"/>
            <a:ext cx="2764148" cy="2764148"/>
          </a:xfrm>
          <a:prstGeom prst="rect">
            <a:avLst/>
          </a:prstGeom>
        </p:spPr>
      </p:pic>
      <p:sp>
        <p:nvSpPr>
          <p:cNvPr id="6" name="Φυσαλίδα σκέψης: Σύννεφο 5">
            <a:extLst>
              <a:ext uri="{FF2B5EF4-FFF2-40B4-BE49-F238E27FC236}">
                <a16:creationId xmlns:a16="http://schemas.microsoft.com/office/drawing/2014/main" id="{58A52782-B2A6-45B3-8177-CA9145BAEC32}"/>
              </a:ext>
            </a:extLst>
          </p:cNvPr>
          <p:cNvSpPr/>
          <p:nvPr/>
        </p:nvSpPr>
        <p:spPr>
          <a:xfrm>
            <a:off x="1246322" y="5188945"/>
            <a:ext cx="2764148" cy="1068636"/>
          </a:xfrm>
          <a:prstGeom prst="cloudCallout">
            <a:avLst>
              <a:gd name="adj1" fmla="val -59586"/>
              <a:gd name="adj2" fmla="val -4000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Construye el formulario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B16FD2-EBE6-42A1-89D0-26729A05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997" y="1312086"/>
            <a:ext cx="5136868" cy="38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2CEB5D-B540-42D5-B09E-D1ACFDCF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4.1 Generar Miembros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AE988D-B911-4A05-91E9-3EDE1CD3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2" y="1003006"/>
            <a:ext cx="5087441" cy="48170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A019D8D-E243-4082-AA5A-56B9487C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58" y="1003178"/>
            <a:ext cx="5308352" cy="48196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4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D12F48-1D9B-439B-BE0F-44061A0C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Variables</a:t>
            </a:r>
            <a:endParaRPr lang="el-G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CB91D3-F405-4E34-B438-C789969B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90" y="1579772"/>
            <a:ext cx="10640676" cy="37083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80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C3D4F4-7A33-42E0-A162-7079421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</a:t>
            </a:r>
            <a:r>
              <a:rPr lang="en-US" dirty="0" err="1"/>
              <a:t>Cargar</a:t>
            </a:r>
            <a:r>
              <a:rPr lang="en-US" dirty="0"/>
              <a:t> </a:t>
            </a:r>
            <a:r>
              <a:rPr lang="en-US" dirty="0" err="1"/>
              <a:t>valores</a:t>
            </a:r>
            <a:endParaRPr lang="el-GR" dirty="0"/>
          </a:p>
        </p:txBody>
      </p:sp>
      <p:pic>
        <p:nvPicPr>
          <p:cNvPr id="5" name="Εικόνα 4" descr="λήψη σημειώσεων κοτόπουλου">
            <a:extLst>
              <a:ext uri="{FF2B5EF4-FFF2-40B4-BE49-F238E27FC236}">
                <a16:creationId xmlns:a16="http://schemas.microsoft.com/office/drawing/2014/main" id="{9E35A7EC-CAEE-4645-98F1-0B6FA615C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814" y="4407877"/>
            <a:ext cx="2764148" cy="2764148"/>
          </a:xfrm>
          <a:prstGeom prst="rect">
            <a:avLst/>
          </a:prstGeom>
        </p:spPr>
      </p:pic>
      <p:sp>
        <p:nvSpPr>
          <p:cNvPr id="6" name="Φυσαλίδα σκέψης: Σύννεφο 5">
            <a:extLst>
              <a:ext uri="{FF2B5EF4-FFF2-40B4-BE49-F238E27FC236}">
                <a16:creationId xmlns:a16="http://schemas.microsoft.com/office/drawing/2014/main" id="{F5F1F378-AB27-48C8-8067-CAC4CB1727E0}"/>
              </a:ext>
            </a:extLst>
          </p:cNvPr>
          <p:cNvSpPr/>
          <p:nvPr/>
        </p:nvSpPr>
        <p:spPr>
          <a:xfrm>
            <a:off x="463417" y="2324559"/>
            <a:ext cx="2610570" cy="2048025"/>
          </a:xfrm>
          <a:prstGeom prst="cloudCallout">
            <a:avLst>
              <a:gd name="adj1" fmla="val -35998"/>
              <a:gd name="adj2" fmla="val 7139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 olvides escribir más sentencias “</a:t>
            </a:r>
            <a:r>
              <a:rPr lang="es-ES" dirty="0" err="1">
                <a:solidFill>
                  <a:schemeClr val="tx1"/>
                </a:solidFill>
              </a:rPr>
              <a:t>if</a:t>
            </a:r>
            <a:r>
              <a:rPr lang="es-ES" dirty="0">
                <a:solidFill>
                  <a:schemeClr val="tx1"/>
                </a:solidFill>
              </a:rPr>
              <a:t>” para todos los objetos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C53019-DF86-471B-AB3F-6AD47B8C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13" y="729104"/>
            <a:ext cx="7288691" cy="53997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5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Hoy aprenderás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9852987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791735F-E58F-4867-92F2-B5D77AC0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08" y="1003178"/>
            <a:ext cx="8555569" cy="47145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15C3D4F4-7A33-42E0-A162-7079421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</a:t>
            </a:r>
            <a:r>
              <a:rPr lang="en-US" dirty="0" err="1"/>
              <a:t>Eventos</a:t>
            </a:r>
            <a:endParaRPr lang="el-GR" dirty="0"/>
          </a:p>
        </p:txBody>
      </p:sp>
      <p:pic>
        <p:nvPicPr>
          <p:cNvPr id="11" name="Εικόνα 10" descr="Κοτόπουλο δεν έχει εντυπωσιαστεί">
            <a:extLst>
              <a:ext uri="{FF2B5EF4-FFF2-40B4-BE49-F238E27FC236}">
                <a16:creationId xmlns:a16="http://schemas.microsoft.com/office/drawing/2014/main" id="{690B61AD-923A-4D01-8920-92B2D301D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29231" y="4220189"/>
            <a:ext cx="2440091" cy="2950794"/>
          </a:xfrm>
          <a:prstGeom prst="rect">
            <a:avLst/>
          </a:prstGeom>
        </p:spPr>
      </p:pic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551B4B8A-65D8-4C10-BF55-658B73A42765}"/>
              </a:ext>
            </a:extLst>
          </p:cNvPr>
          <p:cNvSpPr/>
          <p:nvPr/>
        </p:nvSpPr>
        <p:spPr>
          <a:xfrm>
            <a:off x="4337538" y="4220189"/>
            <a:ext cx="2801816" cy="2463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Φυσαλίδα ομιλίας: Ορθογώνιο με στρογγυλεμένες γωνίες 14">
            <a:extLst>
              <a:ext uri="{FF2B5EF4-FFF2-40B4-BE49-F238E27FC236}">
                <a16:creationId xmlns:a16="http://schemas.microsoft.com/office/drawing/2014/main" id="{FA57B5E1-7EB2-4397-BA85-514333498093}"/>
              </a:ext>
            </a:extLst>
          </p:cNvPr>
          <p:cNvSpPr/>
          <p:nvPr/>
        </p:nvSpPr>
        <p:spPr>
          <a:xfrm>
            <a:off x="415615" y="2203938"/>
            <a:ext cx="2679277" cy="1631893"/>
          </a:xfrm>
          <a:prstGeom prst="wedgeRoundRectCallout">
            <a:avLst>
              <a:gd name="adj1" fmla="val -33588"/>
              <a:gd name="adj2" fmla="val 11157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Recuerda la sentencia “</a:t>
            </a:r>
            <a:r>
              <a:rPr lang="es-ES" dirty="0" err="1">
                <a:solidFill>
                  <a:schemeClr val="tx1"/>
                </a:solidFill>
              </a:rPr>
              <a:t>if</a:t>
            </a:r>
            <a:r>
              <a:rPr lang="es-ES" dirty="0">
                <a:solidFill>
                  <a:schemeClr val="tx1"/>
                </a:solidFill>
              </a:rPr>
              <a:t>” o intentará hacer la multiplicación con un valor vacío.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7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FFB817-D27F-4E5D-A3B3-85E93CD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 Ventana de Vender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CFCA3FE-2CE0-4E5C-8C00-E64EC64F6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4" y="1348154"/>
            <a:ext cx="5216481" cy="39380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4EDE02-E35C-4FDD-9E59-8CD88BC5D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019" y="1324377"/>
            <a:ext cx="5838739" cy="39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D12F48-1D9B-439B-BE0F-44061A0C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4.1.2 Generar Miembros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6AF482-371C-4143-BC75-E5E374AC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96" y="2259534"/>
            <a:ext cx="2876020" cy="23389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E0A2C33-81E0-4D0D-B95D-7C9485903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534" y="1397573"/>
            <a:ext cx="4594034" cy="40628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20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936804-8F9E-4661-8614-7BE5854B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Variables</a:t>
            </a:r>
            <a:endParaRPr lang="el-G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AB6C02-52FE-421C-A3B2-8DFBBC65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97" y="2070310"/>
            <a:ext cx="5507806" cy="27173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9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6E4B69-94C2-4CF4-85C8-351FBC9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4.1.3 Cargar valores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8E5704-45FF-4C67-B9BF-C3339C56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61" y="1355304"/>
            <a:ext cx="8186277" cy="41473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5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AFA329B-C3E0-4CEE-AE5B-8F4E2EE39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593" y="510878"/>
            <a:ext cx="8739118" cy="40071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396E4B69-94C2-4CF4-85C8-351FBC9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4.1.4 </a:t>
            </a:r>
            <a:r>
              <a:rPr lang="en-US" dirty="0" err="1"/>
              <a:t>Eventos</a:t>
            </a:r>
            <a:endParaRPr lang="el-GR" dirty="0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16068D29-D880-4FF3-A97C-BABA18E0330A}"/>
              </a:ext>
            </a:extLst>
          </p:cNvPr>
          <p:cNvSpPr/>
          <p:nvPr/>
        </p:nvSpPr>
        <p:spPr>
          <a:xfrm>
            <a:off x="3796188" y="3331918"/>
            <a:ext cx="8303523" cy="949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Τόξο 8">
            <a:extLst>
              <a:ext uri="{FF2B5EF4-FFF2-40B4-BE49-F238E27FC236}">
                <a16:creationId xmlns:a16="http://schemas.microsoft.com/office/drawing/2014/main" id="{47006C2E-80E7-4CA1-8DC4-EDCB37339245}"/>
              </a:ext>
            </a:extLst>
          </p:cNvPr>
          <p:cNvSpPr/>
          <p:nvPr/>
        </p:nvSpPr>
        <p:spPr>
          <a:xfrm flipH="1">
            <a:off x="1794076" y="3592348"/>
            <a:ext cx="3530278" cy="2754774"/>
          </a:xfrm>
          <a:prstGeom prst="arc">
            <a:avLst/>
          </a:prstGeom>
          <a:ln w="762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197328D-5138-4272-B798-D540DF5C5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54" y="4969735"/>
            <a:ext cx="10733691" cy="13773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25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51DEC7-ECDA-41F0-A459-20459E2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Almacén</a:t>
            </a:r>
            <a:r>
              <a:rPr lang="en-US" dirty="0"/>
              <a:t> – </a:t>
            </a:r>
            <a:r>
              <a:rPr lang="en-US" dirty="0" err="1"/>
              <a:t>Diseño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A38E4BAD-453D-44AD-87C3-F67E3197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8" y="1397272"/>
            <a:ext cx="5859412" cy="44234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3AB323-5276-428A-8F5D-4DEA0AA4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56" y="1783169"/>
            <a:ext cx="5636411" cy="40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83BC9C-8081-45EB-9F25-8E1D2443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 Generar Miembros y cargar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1DBCEF-6500-4B4F-B1D5-4731A4F4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146787"/>
            <a:ext cx="2858017" cy="5138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4D11F1-7A92-4E58-AF55-E679F3D2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703" y="1146787"/>
            <a:ext cx="5026389" cy="50865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9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51DEC7-ECDA-41F0-A459-20459E2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Ingresos – Diseño del formulario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F8B3E26-5CCF-4594-A3A4-00F1E6641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0" y="1647480"/>
            <a:ext cx="4353533" cy="32865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1BB07F-A0AC-46F7-BD70-191BD2C7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7480"/>
            <a:ext cx="5420930" cy="38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9096CDF-6681-4885-AEF9-A0BA4FB6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54" y="848714"/>
            <a:ext cx="8739804" cy="14566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Εικόνα 10" descr="Κοτόπουλο δεν έχει εντυπωσιαστεί">
            <a:extLst>
              <a:ext uri="{FF2B5EF4-FFF2-40B4-BE49-F238E27FC236}">
                <a16:creationId xmlns:a16="http://schemas.microsoft.com/office/drawing/2014/main" id="{EF84CE8C-02BA-4815-B854-30625B7B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26732" y="3888954"/>
            <a:ext cx="2033940" cy="3371161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E051DEC7-ECDA-41F0-A459-20459E2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Ingresos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C320D-1F19-48F0-A874-3DD05DA2AE40}"/>
              </a:ext>
            </a:extLst>
          </p:cNvPr>
          <p:cNvSpPr txBox="1"/>
          <p:nvPr/>
        </p:nvSpPr>
        <p:spPr>
          <a:xfrm>
            <a:off x="827728" y="3245311"/>
            <a:ext cx="908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Crea una variable pública de tipo </a:t>
            </a:r>
            <a:r>
              <a:rPr lang="es-ES" sz="2400" dirty="0" err="1"/>
              <a:t>Float</a:t>
            </a:r>
            <a:r>
              <a:rPr lang="es-ES" sz="2400" dirty="0"/>
              <a:t> en </a:t>
            </a:r>
            <a:r>
              <a:rPr lang="es-ES" sz="2400" dirty="0" err="1"/>
              <a:t>MainPage</a:t>
            </a:r>
            <a:r>
              <a:rPr lang="es-ES" sz="2400" dirty="0"/>
              <a:t>  </a:t>
            </a:r>
          </a:p>
        </p:txBody>
      </p:sp>
      <p:sp>
        <p:nvSpPr>
          <p:cNvPr id="12" name="Φυσαλίδα ομιλίας: Ορθογώνιο με στρογγυλεμένες γωνίες 11">
            <a:extLst>
              <a:ext uri="{FF2B5EF4-FFF2-40B4-BE49-F238E27FC236}">
                <a16:creationId xmlns:a16="http://schemas.microsoft.com/office/drawing/2014/main" id="{837621DC-28C5-483D-842B-BC65ED510D84}"/>
              </a:ext>
            </a:extLst>
          </p:cNvPr>
          <p:cNvSpPr/>
          <p:nvPr/>
        </p:nvSpPr>
        <p:spPr>
          <a:xfrm>
            <a:off x="119192" y="2333686"/>
            <a:ext cx="2701126" cy="866653"/>
          </a:xfrm>
          <a:prstGeom prst="wedgeRoundRectCallout">
            <a:avLst>
              <a:gd name="adj1" fmla="val -40930"/>
              <a:gd name="adj2" fmla="val 156066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Antes de crear la página de Ingresos, haz esto: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AF8E9-6558-4A9E-88BA-E7C68FF3E6FD}"/>
              </a:ext>
            </a:extLst>
          </p:cNvPr>
          <p:cNvSpPr txBox="1"/>
          <p:nvPr/>
        </p:nvSpPr>
        <p:spPr>
          <a:xfrm>
            <a:off x="3399293" y="2305348"/>
            <a:ext cx="867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/>
              <a:t>Cuando haya una venta, añade a </a:t>
            </a:r>
            <a:r>
              <a:rPr lang="es-ES" sz="2400" dirty="0" err="1"/>
              <a:t>fltIngresosTotales</a:t>
            </a:r>
            <a:r>
              <a:rPr lang="es-ES" sz="2400" dirty="0"/>
              <a:t> el nuevo Total</a:t>
            </a: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6159C6E0-949E-4C84-9951-75F7CD1E9529}"/>
              </a:ext>
            </a:extLst>
          </p:cNvPr>
          <p:cNvSpPr/>
          <p:nvPr/>
        </p:nvSpPr>
        <p:spPr>
          <a:xfrm>
            <a:off x="3925490" y="1594599"/>
            <a:ext cx="8033001" cy="254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1E4331-CB6C-484C-A722-1DD8715CB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755" y="3796587"/>
            <a:ext cx="7833439" cy="23618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9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C90B22-8D0F-4068-89A4-7086DFA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 Atributos de la clase Móvil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77B41B-796D-4DFF-859B-D834CF44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1003178"/>
            <a:ext cx="5726430" cy="50056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2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51DEC7-ECDA-41F0-A459-20459E2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6. Generar Miembros y cargar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3C0EE7-65E7-444C-B4F4-FE5C5FD6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4" y="1971851"/>
            <a:ext cx="2609239" cy="11959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2BB359-596E-45C7-A888-99E245DB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971" y="2242850"/>
            <a:ext cx="8015201" cy="34198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348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F28EE8E-9194-47A0-BEF5-3EA8E772A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9" y="1821215"/>
            <a:ext cx="4620331" cy="3026182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8F737E3-6EF3-4B94-9EF9-25A192DC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Compilar y Crear una aplicación ejecutable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DB7EC16-0EC9-4B7E-A293-63D14482D3E2}"/>
              </a:ext>
            </a:extLst>
          </p:cNvPr>
          <p:cNvSpPr/>
          <p:nvPr/>
        </p:nvSpPr>
        <p:spPr>
          <a:xfrm>
            <a:off x="6187200" y="4385267"/>
            <a:ext cx="2708476" cy="428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FD265-0265-45C1-9C58-D2F2F30A15D8}"/>
              </a:ext>
            </a:extLst>
          </p:cNvPr>
          <p:cNvSpPr txBox="1"/>
          <p:nvPr/>
        </p:nvSpPr>
        <p:spPr>
          <a:xfrm>
            <a:off x="972161" y="5593212"/>
            <a:ext cx="10756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Ahora puedes ejecutar tu aplicación hacienda doble clic en el fichero.exe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53DB265F-CD79-4E86-A16F-39CBBDA7BC42}"/>
              </a:ext>
            </a:extLst>
          </p:cNvPr>
          <p:cNvCxnSpPr>
            <a:cxnSpLocks/>
          </p:cNvCxnSpPr>
          <p:nvPr/>
        </p:nvCxnSpPr>
        <p:spPr>
          <a:xfrm flipH="1">
            <a:off x="4780345" y="4599398"/>
            <a:ext cx="1406855" cy="9938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3B01991F-AA13-4D83-AFD7-4CCAEE1A41C1}"/>
              </a:ext>
            </a:extLst>
          </p:cNvPr>
          <p:cNvSpPr/>
          <p:nvPr/>
        </p:nvSpPr>
        <p:spPr>
          <a:xfrm>
            <a:off x="881604" y="5640690"/>
            <a:ext cx="10756343" cy="428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3D247-49C2-47C2-B6B5-AD1BC111DE3C}"/>
              </a:ext>
            </a:extLst>
          </p:cNvPr>
          <p:cNvSpPr txBox="1"/>
          <p:nvPr/>
        </p:nvSpPr>
        <p:spPr>
          <a:xfrm>
            <a:off x="6095999" y="1090131"/>
            <a:ext cx="597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/>
              <a:t>Aparecerá una nueva carpeta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29C47E-6F3A-4B15-8965-E27F08339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83" y="1796471"/>
            <a:ext cx="4387282" cy="30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756808" y="2702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¡Gracias!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Εικόνα 3" descr="Επιδοκιμασία κοτόπουλο">
            <a:extLst>
              <a:ext uri="{FF2B5EF4-FFF2-40B4-BE49-F238E27FC236}">
                <a16:creationId xmlns:a16="http://schemas.microsoft.com/office/drawing/2014/main" id="{5ADEEC40-4AE7-4DAF-8743-432C5CB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134" y="125901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C90B22-8D0F-4068-89A4-7086DFA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l-GR" dirty="0"/>
              <a:t>2.1 </a:t>
            </a:r>
            <a:r>
              <a:rPr lang="en-US" dirty="0"/>
              <a:t> Initialize</a:t>
            </a:r>
            <a:endParaRPr lang="el-G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AE5405-D6EC-4D2E-9EC3-DC4521CB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228724"/>
            <a:ext cx="5266373" cy="46868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38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C90B22-8D0F-4068-89A4-7086DFA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l-GR" dirty="0"/>
              <a:t>2.</a:t>
            </a:r>
            <a:r>
              <a:rPr lang="en-US" dirty="0"/>
              <a:t>2</a:t>
            </a:r>
            <a:r>
              <a:rPr lang="el-GR" dirty="0"/>
              <a:t> 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nuevoMovil</a:t>
            </a:r>
            <a:endParaRPr lang="el-G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CFD87A-1B42-4D95-8BF3-7184D500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9" y="1794510"/>
            <a:ext cx="11389911" cy="3074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2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C90B22-8D0F-4068-89A4-7086DFA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l-GR" dirty="0"/>
              <a:t>2.</a:t>
            </a:r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venderMovil</a:t>
            </a:r>
            <a:endParaRPr lang="el-G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DC1E76-0CD3-4A79-AE67-1FE83D0F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64" y="2598297"/>
            <a:ext cx="9179256" cy="1454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8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0CAFC4-7BEC-480B-89EB-8151027F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Móviles</a:t>
            </a:r>
            <a:endParaRPr lang="el-GR" dirty="0"/>
          </a:p>
        </p:txBody>
      </p:sp>
      <p:pic>
        <p:nvPicPr>
          <p:cNvPr id="10" name="Εικόνα 9" descr="λήψη σημειώσεων κοτόπουλου">
            <a:extLst>
              <a:ext uri="{FF2B5EF4-FFF2-40B4-BE49-F238E27FC236}">
                <a16:creationId xmlns:a16="http://schemas.microsoft.com/office/drawing/2014/main" id="{AE8AB445-9007-4213-9326-4CD88CA3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4003432"/>
            <a:ext cx="3235568" cy="3235568"/>
          </a:xfrm>
          <a:prstGeom prst="rect">
            <a:avLst/>
          </a:prstGeom>
        </p:spPr>
      </p:pic>
      <p:sp>
        <p:nvSpPr>
          <p:cNvPr id="13" name="Φυσαλίδα σκέψης: Σύννεφο 12">
            <a:extLst>
              <a:ext uri="{FF2B5EF4-FFF2-40B4-BE49-F238E27FC236}">
                <a16:creationId xmlns:a16="http://schemas.microsoft.com/office/drawing/2014/main" id="{A0F606C5-04FF-42FC-881A-6A618B19ABD8}"/>
              </a:ext>
            </a:extLst>
          </p:cNvPr>
          <p:cNvSpPr/>
          <p:nvPr/>
        </p:nvSpPr>
        <p:spPr>
          <a:xfrm>
            <a:off x="85736" y="2491740"/>
            <a:ext cx="2012695" cy="1288952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Primero hay que </a:t>
            </a:r>
            <a:r>
              <a:rPr lang="en-US" dirty="0" err="1">
                <a:solidFill>
                  <a:schemeClr val="tx1"/>
                </a:solidFill>
              </a:rPr>
              <a:t>crear</a:t>
            </a:r>
            <a:r>
              <a:rPr lang="en-US" dirty="0">
                <a:solidFill>
                  <a:schemeClr val="tx1"/>
                </a:solidFill>
              </a:rPr>
              <a:t> variables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F7869E-7BE9-42DB-BA20-A5E6B782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11" y="1256446"/>
            <a:ext cx="9358974" cy="48357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77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2A34DC-6B73-4159-8E5F-C1C0AA49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Móviles</a:t>
            </a:r>
            <a:endParaRPr lang="el-GR" dirty="0"/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F85453C-69F0-4981-A3FB-ECC842112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85935"/>
              </p:ext>
            </p:extLst>
          </p:nvPr>
        </p:nvGraphicFramePr>
        <p:xfrm>
          <a:off x="164122" y="1340305"/>
          <a:ext cx="11863755" cy="4530295"/>
        </p:xfrm>
        <a:graphic>
          <a:graphicData uri="http://schemas.openxmlformats.org/drawingml/2006/table">
            <a:tbl>
              <a:tblPr firstRow="1" firstCol="1" bandRow="1"/>
              <a:tblGrid>
                <a:gridCol w="703726">
                  <a:extLst>
                    <a:ext uri="{9D8B030D-6E8A-4147-A177-3AD203B41FA5}">
                      <a16:colId xmlns:a16="http://schemas.microsoft.com/office/drawing/2014/main" val="4065292911"/>
                    </a:ext>
                  </a:extLst>
                </a:gridCol>
                <a:gridCol w="1523659">
                  <a:extLst>
                    <a:ext uri="{9D8B030D-6E8A-4147-A177-3AD203B41FA5}">
                      <a16:colId xmlns:a16="http://schemas.microsoft.com/office/drawing/2014/main" val="1621842569"/>
                    </a:ext>
                  </a:extLst>
                </a:gridCol>
                <a:gridCol w="1245389">
                  <a:extLst>
                    <a:ext uri="{9D8B030D-6E8A-4147-A177-3AD203B41FA5}">
                      <a16:colId xmlns:a16="http://schemas.microsoft.com/office/drawing/2014/main" val="1789716789"/>
                    </a:ext>
                  </a:extLst>
                </a:gridCol>
                <a:gridCol w="1593893">
                  <a:extLst>
                    <a:ext uri="{9D8B030D-6E8A-4147-A177-3AD203B41FA5}">
                      <a16:colId xmlns:a16="http://schemas.microsoft.com/office/drawing/2014/main" val="44944933"/>
                    </a:ext>
                  </a:extLst>
                </a:gridCol>
                <a:gridCol w="1087948">
                  <a:extLst>
                    <a:ext uri="{9D8B030D-6E8A-4147-A177-3AD203B41FA5}">
                      <a16:colId xmlns:a16="http://schemas.microsoft.com/office/drawing/2014/main" val="4081279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21789116"/>
                    </a:ext>
                  </a:extLst>
                </a:gridCol>
                <a:gridCol w="1552640">
                  <a:extLst>
                    <a:ext uri="{9D8B030D-6E8A-4147-A177-3AD203B41FA5}">
                      <a16:colId xmlns:a16="http://schemas.microsoft.com/office/drawing/2014/main" val="2525057384"/>
                    </a:ext>
                  </a:extLst>
                </a:gridCol>
                <a:gridCol w="1220163">
                  <a:extLst>
                    <a:ext uri="{9D8B030D-6E8A-4147-A177-3AD203B41FA5}">
                      <a16:colId xmlns:a16="http://schemas.microsoft.com/office/drawing/2014/main" val="4173423719"/>
                    </a:ext>
                  </a:extLst>
                </a:gridCol>
                <a:gridCol w="1107537">
                  <a:extLst>
                    <a:ext uri="{9D8B030D-6E8A-4147-A177-3AD203B41FA5}">
                      <a16:colId xmlns:a16="http://schemas.microsoft.com/office/drawing/2014/main" val="1387329462"/>
                    </a:ext>
                  </a:extLst>
                </a:gridCol>
              </a:tblGrid>
              <a:tr h="4961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l-GR" sz="20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1800" b="1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</a:t>
                      </a: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1800" b="1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Pantalla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1800" b="1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Capacidad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Stock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Precio</a:t>
                      </a:r>
                      <a:endParaRPr lang="el-GR" sz="18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087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Phone1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l-GR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6.53''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l-GR" sz="20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Mediatek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78021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Phone2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l-GR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6.67"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l-GR" sz="20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Qualcomm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02337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Phone3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l-GR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Bionic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IOS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92137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5.8’’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Mediatek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16825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Phone5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5.8’’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Mediatek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37571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5.8’’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Mediatek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90$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59156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Phone7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5.8’’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Qualcomm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170$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961468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Phone8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6.67’’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Qualcomm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650$</a:t>
                      </a:r>
                      <a:endParaRPr lang="el-GR" sz="2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5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0CAFC4-7BEC-480B-89EB-8151027F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Crear Móviles</a:t>
            </a:r>
          </a:p>
        </p:txBody>
      </p:sp>
      <p:pic>
        <p:nvPicPr>
          <p:cNvPr id="10" name="Εικόνα 9" descr="λήψη σημειώσεων κοτόπουλου">
            <a:extLst>
              <a:ext uri="{FF2B5EF4-FFF2-40B4-BE49-F238E27FC236}">
                <a16:creationId xmlns:a16="http://schemas.microsoft.com/office/drawing/2014/main" id="{AE8AB445-9007-4213-9326-4CD88CA3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276" y="4003432"/>
            <a:ext cx="3235568" cy="3235568"/>
          </a:xfrm>
          <a:prstGeom prst="rect">
            <a:avLst/>
          </a:prstGeom>
        </p:spPr>
      </p:pic>
      <p:sp>
        <p:nvSpPr>
          <p:cNvPr id="13" name="Φυσαλίδα σκέψης: Σύννεφο 12">
            <a:extLst>
              <a:ext uri="{FF2B5EF4-FFF2-40B4-BE49-F238E27FC236}">
                <a16:creationId xmlns:a16="http://schemas.microsoft.com/office/drawing/2014/main" id="{A0F606C5-04FF-42FC-881A-6A618B19ABD8}"/>
              </a:ext>
            </a:extLst>
          </p:cNvPr>
          <p:cNvSpPr/>
          <p:nvPr/>
        </p:nvSpPr>
        <p:spPr>
          <a:xfrm>
            <a:off x="85736" y="2023110"/>
            <a:ext cx="2177404" cy="1757582"/>
          </a:xfrm>
          <a:prstGeom prst="cloudCallout">
            <a:avLst>
              <a:gd name="adj1" fmla="val -14443"/>
              <a:gd name="adj2" fmla="val 1143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Crea una subrutina para insertar los móviles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AE6451-9365-40D5-92E6-4B446FA8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95" y="1031118"/>
            <a:ext cx="9306522" cy="48781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1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</TotalTime>
  <Words>422</Words>
  <Application>Microsoft Office PowerPoint</Application>
  <PresentationFormat>Panorámica</PresentationFormat>
  <Paragraphs>141</Paragraphs>
  <Slides>32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Verdana</vt:lpstr>
      <vt:lpstr>Θέμα του Office</vt:lpstr>
      <vt:lpstr>Programando con B4X</vt:lpstr>
      <vt:lpstr>Hoy aprenderás</vt:lpstr>
      <vt:lpstr>1.1  Atributos de la clase Móvil</vt:lpstr>
      <vt:lpstr>1.2.1  Initialize</vt:lpstr>
      <vt:lpstr>1.2.2  Método nuevoMovil</vt:lpstr>
      <vt:lpstr>1.2.3  Método venderMovil</vt:lpstr>
      <vt:lpstr>2. Crear Móviles</vt:lpstr>
      <vt:lpstr>Móviles</vt:lpstr>
      <vt:lpstr>2. Crear Móviles</vt:lpstr>
      <vt:lpstr>3. Crear la pantalla principal</vt:lpstr>
      <vt:lpstr>3. Crear la pantalla principal</vt:lpstr>
      <vt:lpstr>3. Crear la pantalla Principal</vt:lpstr>
      <vt:lpstr>4. Hacer un esquema y diseñar el formulario</vt:lpstr>
      <vt:lpstr>4. Escribir el código para las etiquetas</vt:lpstr>
      <vt:lpstr>4. Escribir los eventos MouseClicked</vt:lpstr>
      <vt:lpstr>4.1 Diseño de la pantalla de Información</vt:lpstr>
      <vt:lpstr>4.1 Generar Miembros</vt:lpstr>
      <vt:lpstr>4.1 Variables</vt:lpstr>
      <vt:lpstr>4.1 Cargar valores</vt:lpstr>
      <vt:lpstr>4.1 Eventos</vt:lpstr>
      <vt:lpstr>4.1.2 Ventana de Vender</vt:lpstr>
      <vt:lpstr>4.1.2 Generar Miembros</vt:lpstr>
      <vt:lpstr>4.2 Variables</vt:lpstr>
      <vt:lpstr>4.1.3 Cargar valores</vt:lpstr>
      <vt:lpstr>4.1.4 Eventos</vt:lpstr>
      <vt:lpstr>5. Almacén – Diseño del Formulario</vt:lpstr>
      <vt:lpstr>5. Generar Miembros y cargar datos</vt:lpstr>
      <vt:lpstr>6. Ingresos – Diseño del formulario</vt:lpstr>
      <vt:lpstr>6. Ingresos</vt:lpstr>
      <vt:lpstr>6. Generar Miembros y cargar datos</vt:lpstr>
      <vt:lpstr>Compilar y Crear una aplicación ejecutable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usuario</cp:lastModifiedBy>
  <cp:revision>401</cp:revision>
  <dcterms:created xsi:type="dcterms:W3CDTF">2021-01-19T13:00:32Z</dcterms:created>
  <dcterms:modified xsi:type="dcterms:W3CDTF">2021-04-04T11:55:38Z</dcterms:modified>
</cp:coreProperties>
</file>