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5"/>
  </p:notesMasterIdLst>
  <p:sldIdLst>
    <p:sldId id="256" r:id="rId2"/>
    <p:sldId id="263" r:id="rId3"/>
    <p:sldId id="262" r:id="rId4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9900"/>
    <a:srgbClr val="ED7D31"/>
    <a:srgbClr val="F8A82E"/>
    <a:srgbClr val="3297C3"/>
    <a:srgbClr val="4AB5D9"/>
    <a:srgbClr val="81D1EC"/>
    <a:srgbClr val="FD95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Μεσαίο στυλ 2 - Έμφαση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Μεσαίο στυλ 2 - Έμφαση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Μεσαίο στυλ 2 - Έμφαση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Χωρίς στυλ, πλέγμα πίνακα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Φωτεινό στυλ 1 - Έμφαση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Φωτεινό στυλ 3 - Έμφαση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35" autoAdjust="0"/>
    <p:restoredTop sz="76256" autoAdjust="0"/>
  </p:normalViewPr>
  <p:slideViewPr>
    <p:cSldViewPr snapToGrid="0">
      <p:cViewPr varScale="1">
        <p:scale>
          <a:sx n="87" d="100"/>
          <a:sy n="87" d="100"/>
        </p:scale>
        <p:origin x="924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4402E-2714-4F60-8F6B-D0DE2235143B}" type="datetimeFigureOut">
              <a:rPr lang="el-GR" smtClean="0"/>
              <a:t>12/3/2021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5FB4C-B738-4A33-B990-641E6E4721E1}" type="slidenum">
              <a:rPr lang="el-GR" smtClean="0"/>
              <a:t>‹Nº›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94655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98130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Ορθογώνιο 18">
            <a:extLst>
              <a:ext uri="{FF2B5EF4-FFF2-40B4-BE49-F238E27FC236}">
                <a16:creationId xmlns:a16="http://schemas.microsoft.com/office/drawing/2014/main" id="{B11AC459-012E-4990-9400-5BB9961D79D2}"/>
              </a:ext>
            </a:extLst>
          </p:cNvPr>
          <p:cNvSpPr/>
          <p:nvPr userDrawn="1"/>
        </p:nvSpPr>
        <p:spPr>
          <a:xfrm>
            <a:off x="8605520" y="3921760"/>
            <a:ext cx="3586480" cy="293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8" name="Ορθογώνιο 17">
            <a:extLst>
              <a:ext uri="{FF2B5EF4-FFF2-40B4-BE49-F238E27FC236}">
                <a16:creationId xmlns:a16="http://schemas.microsoft.com/office/drawing/2014/main" id="{FB0CC4EE-5749-49C9-8FB6-0912A9119332}"/>
              </a:ext>
            </a:extLst>
          </p:cNvPr>
          <p:cNvSpPr/>
          <p:nvPr userDrawn="1"/>
        </p:nvSpPr>
        <p:spPr>
          <a:xfrm>
            <a:off x="0" y="-40640"/>
            <a:ext cx="3505200" cy="320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16" name="Γραφικό 15">
            <a:extLst>
              <a:ext uri="{FF2B5EF4-FFF2-40B4-BE49-F238E27FC236}">
                <a16:creationId xmlns:a16="http://schemas.microsoft.com/office/drawing/2014/main" id="{24CDF702-0F84-4A9C-9BE1-A61A1B1022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0160" y="-60960"/>
            <a:ext cx="10754501" cy="5354320"/>
          </a:xfrm>
          <a:prstGeom prst="rect">
            <a:avLst/>
          </a:prstGeo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DEF2127B-A22A-4E8A-862B-8B15908EFB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4642" y="500062"/>
            <a:ext cx="10458450" cy="1655762"/>
          </a:xfrm>
        </p:spPr>
        <p:txBody>
          <a:bodyPr anchor="b">
            <a:noAutofit/>
          </a:bodyPr>
          <a:lstStyle>
            <a:lvl1pPr algn="r">
              <a:defRPr sz="40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7C966D58-965E-4FE9-8032-E5A8757DFC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9092" y="2547317"/>
            <a:ext cx="9144000" cy="1087791"/>
          </a:xfrm>
        </p:spPr>
        <p:txBody>
          <a:bodyPr/>
          <a:lstStyle>
            <a:lvl1pPr marL="0" indent="0" algn="r">
              <a:buNone/>
              <a:defRPr sz="24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 dirty="0"/>
              <a:t>Κάντε κλικ για να επεξεργαστείτε τον υπότιτλο του υποδείγματος</a:t>
            </a:r>
          </a:p>
        </p:txBody>
      </p:sp>
      <p:sp>
        <p:nvSpPr>
          <p:cNvPr id="14" name="Υπότιτλος 2">
            <a:extLst>
              <a:ext uri="{FF2B5EF4-FFF2-40B4-BE49-F238E27FC236}">
                <a16:creationId xmlns:a16="http://schemas.microsoft.com/office/drawing/2014/main" id="{0F4CAA1F-6039-4F98-8608-83DA5DC79E6F}"/>
              </a:ext>
            </a:extLst>
          </p:cNvPr>
          <p:cNvSpPr txBox="1">
            <a:spLocks/>
          </p:cNvSpPr>
          <p:nvPr userDrawn="1"/>
        </p:nvSpPr>
        <p:spPr>
          <a:xfrm>
            <a:off x="134512" y="5120937"/>
            <a:ext cx="1703166" cy="1087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err="1"/>
              <a:t>Profesor</a:t>
            </a:r>
            <a:r>
              <a:rPr lang="en-US" dirty="0"/>
              <a:t>: </a:t>
            </a:r>
          </a:p>
          <a:p>
            <a:pPr algn="r"/>
            <a:r>
              <a:rPr lang="en-US" dirty="0" err="1"/>
              <a:t>Fecha</a:t>
            </a:r>
            <a:r>
              <a:rPr lang="en-US" dirty="0"/>
              <a:t>: </a:t>
            </a:r>
            <a:endParaRPr lang="el-GR" dirty="0"/>
          </a:p>
        </p:txBody>
      </p:sp>
      <p:pic>
        <p:nvPicPr>
          <p:cNvPr id="17" name="Γραφικό 16">
            <a:extLst>
              <a:ext uri="{FF2B5EF4-FFF2-40B4-BE49-F238E27FC236}">
                <a16:creationId xmlns:a16="http://schemas.microsoft.com/office/drawing/2014/main" id="{00EA142E-D1B7-499E-ADAD-2D2B1843858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72525" y="4114800"/>
            <a:ext cx="3419475" cy="2743200"/>
          </a:xfrm>
          <a:prstGeom prst="rect">
            <a:avLst/>
          </a:prstGeom>
        </p:spPr>
      </p:pic>
      <p:pic>
        <p:nvPicPr>
          <p:cNvPr id="5" name="Εικόνα 4">
            <a:extLst>
              <a:ext uri="{FF2B5EF4-FFF2-40B4-BE49-F238E27FC236}">
                <a16:creationId xmlns:a16="http://schemas.microsoft.com/office/drawing/2014/main" id="{66966CEF-A252-4DB7-8829-1E1FAF23EF5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6022" y="6343483"/>
            <a:ext cx="585978" cy="51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83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A849F63-26F0-4B68-A050-F7CA60D75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71217"/>
          </a:xfrm>
        </p:spPr>
        <p:txBody>
          <a:bodyPr>
            <a:normAutofit/>
          </a:bodyPr>
          <a:lstStyle>
            <a:lvl1pPr>
              <a:defRPr sz="32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4074419-188B-41BF-A0CD-995BD6FCB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8586"/>
            <a:ext cx="10515600" cy="5058377"/>
          </a:xfr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l-GR" dirty="0"/>
              <a:t>Στυλ κειμένου υποδείγματος</a:t>
            </a:r>
          </a:p>
          <a:p>
            <a:pPr lvl="1"/>
            <a:r>
              <a:rPr lang="el-GR" dirty="0"/>
              <a:t>Δεύτερο επίπεδο</a:t>
            </a:r>
          </a:p>
          <a:p>
            <a:pPr lvl="2"/>
            <a:r>
              <a:rPr lang="el-GR" dirty="0"/>
              <a:t>Τρίτο επίπεδο</a:t>
            </a:r>
          </a:p>
          <a:p>
            <a:pPr lvl="3"/>
            <a:r>
              <a:rPr lang="el-GR" dirty="0"/>
              <a:t>Τέταρτο επίπεδο</a:t>
            </a:r>
          </a:p>
          <a:p>
            <a:pPr lvl="4"/>
            <a:r>
              <a:rPr lang="el-GR" dirty="0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D289619C-D57B-4018-936F-1D76EFE62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BDD2-2FE9-4947-8A0F-347E40919148}" type="datetimeFigureOut">
              <a:rPr lang="el-GR" smtClean="0"/>
              <a:t>12/3/2021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057C1504-AA3A-4740-AF16-C111F4936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6E6BE8BA-A694-45DC-8CC7-390721770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8FE4-F993-4AA7-8D32-92FBEBDEE1A7}" type="slidenum">
              <a:rPr lang="el-GR" smtClean="0"/>
              <a:t>‹Nº›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0476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4CBC82C-1290-4F20-8F15-261EBCC85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790825"/>
            <a:ext cx="10515600" cy="1771650"/>
          </a:xfrm>
        </p:spPr>
        <p:txBody>
          <a:bodyPr anchor="b">
            <a:normAutofit/>
          </a:bodyPr>
          <a:lstStyle>
            <a:lvl1pPr>
              <a:defRPr sz="44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960EC0B3-83C2-4486-BD43-6AFAB4AF1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131CAF37-DE98-42B5-86D4-E91445E44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12/3/2021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372F5ABE-F7B2-4CF0-B7D0-1E53DDE79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18615C33-2082-4F6F-8D8E-6F75246BC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‹Nº›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2510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387F1AB-05A5-4D28-BF43-160DB9E32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74236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474E12A-9A3C-49DB-8349-85BF4F45F1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A5596B03-2F4D-4E0B-95DB-A7EB29030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2E44FCD8-AE5B-4ADA-B6EC-05A99498F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BDD2-2FE9-4947-8A0F-347E40919148}" type="datetimeFigureOut">
              <a:rPr lang="el-GR" smtClean="0"/>
              <a:t>12/3/2021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FC06318F-DBC2-4132-84A9-F6773332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17CD9986-D78E-4A15-A75F-5E79C1007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8FE4-F993-4AA7-8D32-92FBEBDEE1A7}" type="slidenum">
              <a:rPr lang="el-GR" smtClean="0"/>
              <a:t>‹Nº›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3234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B2A900B-9B5A-492B-84B5-AEBF153EF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1177"/>
            <a:ext cx="10515600" cy="823912"/>
          </a:xfrm>
        </p:spPr>
        <p:txBody>
          <a:bodyPr>
            <a:normAutofit/>
          </a:bodyPr>
          <a:lstStyle>
            <a:lvl1pPr>
              <a:defRPr sz="32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921A1656-409D-4494-A3B8-21E8A834D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dirty="0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9D3F537B-FD46-454C-BFC7-3AD24C83D4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l-GR" dirty="0"/>
              <a:t>Στυλ κειμένου υποδείγματος</a:t>
            </a:r>
          </a:p>
          <a:p>
            <a:pPr lvl="1"/>
            <a:r>
              <a:rPr lang="el-GR" dirty="0"/>
              <a:t>Δεύτερο επίπεδο</a:t>
            </a:r>
          </a:p>
          <a:p>
            <a:pPr lvl="2"/>
            <a:r>
              <a:rPr lang="el-GR" dirty="0"/>
              <a:t>Τρίτο επίπεδο</a:t>
            </a:r>
          </a:p>
          <a:p>
            <a:pPr lvl="3"/>
            <a:r>
              <a:rPr lang="el-GR" dirty="0"/>
              <a:t>Τέταρτο επίπεδο</a:t>
            </a:r>
          </a:p>
          <a:p>
            <a:pPr lvl="4"/>
            <a:r>
              <a:rPr lang="el-GR" dirty="0"/>
              <a:t>Πέμπτο επίπεδο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5E4E925C-FB94-4105-AE25-A793776478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CE3305DB-55E9-489B-A983-306D17BD16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B31CCE80-6228-4DD5-B270-5EC35F50F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12/3/2021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8C690442-D101-4B82-8865-6D800E687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343AE890-A72D-413C-ADF0-D412DC3F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‹Nº›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38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81D275F-D8C3-47F9-BA4D-A231B5748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987" y="136526"/>
            <a:ext cx="10890813" cy="866652"/>
          </a:xfrm>
        </p:spPr>
        <p:txBody>
          <a:bodyPr>
            <a:normAutofit/>
          </a:bodyPr>
          <a:lstStyle>
            <a:lvl1pPr>
              <a:defRPr sz="32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9218DE2D-BD1C-46E4-A6B6-2CEB799C2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12/3/2021</a:t>
            </a:fld>
            <a:endParaRPr lang="el-GR" sz="1100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6E65DA5B-BFFD-4FFE-BEDD-EBC4CA0D8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el-GR" sz="1100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36A1EDA5-879C-4363-B06B-727154208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‹Nº›</a:t>
            </a:fld>
            <a:endParaRPr lang="el-GR" sz="1100"/>
          </a:p>
        </p:txBody>
      </p:sp>
    </p:spTree>
    <p:extLst>
      <p:ext uri="{BB962C8B-B14F-4D97-AF65-F5344CB8AC3E}">
        <p14:creationId xmlns:p14="http://schemas.microsoft.com/office/powerpoint/2010/main" val="363492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2BC546EF-E5FC-4E48-A9ED-6A6EAD5B8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BDD2-2FE9-4947-8A0F-347E40919148}" type="datetimeFigureOut">
              <a:rPr lang="el-GR" smtClean="0"/>
              <a:t>12/3/2021</a:t>
            </a:fld>
            <a:endParaRPr lang="el-GR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D880A407-EBDA-4698-9B55-ACD61B5AD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BE8E8199-9566-40AC-BBAC-54B938380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8FE4-F993-4AA7-8D32-92FBEBDEE1A7}" type="slidenum">
              <a:rPr lang="el-GR" smtClean="0"/>
              <a:t>‹Nº›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078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70E1B49-B613-4C5B-922A-22EC2861C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Autofit/>
          </a:bodyPr>
          <a:lstStyle>
            <a:lvl1pPr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05E8EA9-3430-4FC2-8A82-64D9E7D87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4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0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000">
                <a:latin typeface="Verdana" panose="020B0604030504040204" pitchFamily="34" charset="0"/>
                <a:ea typeface="Verdana" panose="020B060403050404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dirty="0"/>
              <a:t>Στυλ κειμένου υποδείγματος</a:t>
            </a:r>
          </a:p>
          <a:p>
            <a:pPr lvl="1"/>
            <a:r>
              <a:rPr lang="el-GR" dirty="0"/>
              <a:t>Δεύτερο επίπεδο</a:t>
            </a:r>
          </a:p>
          <a:p>
            <a:pPr lvl="2"/>
            <a:r>
              <a:rPr lang="el-GR" dirty="0"/>
              <a:t>Τρίτο επίπεδο</a:t>
            </a:r>
          </a:p>
          <a:p>
            <a:pPr lvl="3"/>
            <a:r>
              <a:rPr lang="el-GR" dirty="0"/>
              <a:t>Τέταρτο επίπεδο</a:t>
            </a:r>
          </a:p>
          <a:p>
            <a:pPr lvl="4"/>
            <a:r>
              <a:rPr lang="el-GR" dirty="0"/>
              <a:t>Πέμπτο επίπεδο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2A9B4ED1-4E8B-4218-99CC-82925C0F4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7037BA96-41B6-40EB-B9D0-4A07E9D8F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12/3/2021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E993C2C8-FFB5-4154-9A9E-F3473E2D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59B4D5BE-18A6-4E88-BC85-D0D749429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‹Nº›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656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84DC7CC-6405-4832-B15B-1582B7D93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Autofit/>
          </a:bodyPr>
          <a:lstStyle>
            <a:lvl1pPr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4F384AAB-5615-4433-917C-971C23344D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357D8672-3EF9-496D-A77B-B11F4FDAC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0FFABA2C-4DBE-4A0A-9533-731E59F46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12/3/2021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541225EC-0FEC-4280-9DAE-C3D03B1D1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A9539918-7522-4BB5-9393-3D8145DF6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‹Nº›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67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Γραφικό 12">
            <a:extLst>
              <a:ext uri="{FF2B5EF4-FFF2-40B4-BE49-F238E27FC236}">
                <a16:creationId xmlns:a16="http://schemas.microsoft.com/office/drawing/2014/main" id="{ADEC3B4E-1FD4-4733-A4BC-46F392A21E13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6BB32483-7988-47C3-BE95-B2EA95E8B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8B8816C2-025D-4AB5-B83A-B26184E74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dirty="0"/>
              <a:t>Στυλ κειμένου υποδείγματος</a:t>
            </a:r>
          </a:p>
          <a:p>
            <a:pPr lvl="1"/>
            <a:r>
              <a:rPr lang="el-GR" dirty="0"/>
              <a:t>Δεύτερο επίπεδο</a:t>
            </a:r>
          </a:p>
          <a:p>
            <a:pPr lvl="2"/>
            <a:r>
              <a:rPr lang="el-GR" dirty="0"/>
              <a:t>Τρίτο επίπεδο</a:t>
            </a:r>
          </a:p>
          <a:p>
            <a:pPr lvl="3"/>
            <a:r>
              <a:rPr lang="el-GR" dirty="0"/>
              <a:t>Τέταρτο επίπεδο</a:t>
            </a:r>
          </a:p>
          <a:p>
            <a:pPr lvl="4"/>
            <a:r>
              <a:rPr lang="el-GR" dirty="0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1ECFDF84-8E06-426B-9311-A48A1D0F83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12/3/2021</a:t>
            </a:fld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8897C29E-5D8B-4F1E-A3EA-06C85C79AF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‹Nº›</a:t>
            </a:fld>
            <a:endParaRPr lang="el-GR"/>
          </a:p>
        </p:txBody>
      </p:sp>
      <p:pic>
        <p:nvPicPr>
          <p:cNvPr id="9" name="Εικόνα 8">
            <a:extLst>
              <a:ext uri="{FF2B5EF4-FFF2-40B4-BE49-F238E27FC236}">
                <a16:creationId xmlns:a16="http://schemas.microsoft.com/office/drawing/2014/main" id="{DE18E044-0FAE-40AD-ACEA-6C6FE640725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496" y="6288008"/>
            <a:ext cx="440313" cy="4403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BE44CD-BE87-443A-8AD8-C33B6B83B7E4}"/>
              </a:ext>
            </a:extLst>
          </p:cNvPr>
          <p:cNvSpPr txBox="1"/>
          <p:nvPr userDrawn="1"/>
        </p:nvSpPr>
        <p:spPr>
          <a:xfrm>
            <a:off x="5024254" y="6356350"/>
            <a:ext cx="2652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Anywhere Software</a:t>
            </a:r>
            <a:endParaRPr lang="el-GR" sz="1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145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680318F-C946-4161-B0ED-33C84BFAEF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Programando</a:t>
            </a:r>
            <a:r>
              <a:rPr lang="en-US" dirty="0"/>
              <a:t> con B4X</a:t>
            </a:r>
            <a:endParaRPr lang="el-GR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65D9E9BE-B890-4079-A4D7-6B3A5BBBF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9092" y="2547317"/>
            <a:ext cx="9144000" cy="699975"/>
          </a:xfrm>
        </p:spPr>
        <p:txBody>
          <a:bodyPr>
            <a:normAutofit/>
          </a:bodyPr>
          <a:lstStyle/>
          <a:p>
            <a:r>
              <a:rPr lang="en-US" sz="2800" b="1" kern="0" dirty="0" err="1">
                <a:solidFill>
                  <a:srgbClr val="2F5496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Tema</a:t>
            </a:r>
            <a:r>
              <a:rPr lang="en-US" sz="2800" b="1" kern="0" dirty="0">
                <a:solidFill>
                  <a:srgbClr val="2F5496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800" b="1" kern="0" dirty="0">
                <a:solidFill>
                  <a:srgbClr val="2F5496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2800" b="1" kern="0" dirty="0">
                <a:solidFill>
                  <a:srgbClr val="2F5496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800" b="1" kern="0" dirty="0" err="1">
                <a:solidFill>
                  <a:srgbClr val="2F5496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Ejercicio</a:t>
            </a:r>
            <a:r>
              <a:rPr lang="en-US" sz="2800" b="1" kern="0" dirty="0">
                <a:solidFill>
                  <a:srgbClr val="2F5496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l-GR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B7F15E-4F2E-4AB2-85F1-DBA7AE356FDE}"/>
              </a:ext>
            </a:extLst>
          </p:cNvPr>
          <p:cNvSpPr txBox="1"/>
          <p:nvPr/>
        </p:nvSpPr>
        <p:spPr>
          <a:xfrm>
            <a:off x="1748894" y="5095781"/>
            <a:ext cx="2831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Anywhere Software</a:t>
            </a:r>
            <a:endParaRPr lang="el-GR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DB9695-B73B-4151-93E6-4C3E1A048403}"/>
              </a:ext>
            </a:extLst>
          </p:cNvPr>
          <p:cNvSpPr txBox="1"/>
          <p:nvPr/>
        </p:nvSpPr>
        <p:spPr>
          <a:xfrm>
            <a:off x="2140999" y="5594412"/>
            <a:ext cx="213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l-G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C857C2-D32A-4976-8535-00FC78F18D3F}"/>
              </a:ext>
            </a:extLst>
          </p:cNvPr>
          <p:cNvSpPr txBox="1"/>
          <p:nvPr/>
        </p:nvSpPr>
        <p:spPr>
          <a:xfrm>
            <a:off x="1748894" y="5547947"/>
            <a:ext cx="2831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Feb 2021</a:t>
            </a: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409948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Ορθογώνιο 17">
            <a:extLst>
              <a:ext uri="{FF2B5EF4-FFF2-40B4-BE49-F238E27FC236}">
                <a16:creationId xmlns:a16="http://schemas.microsoft.com/office/drawing/2014/main" id="{4C9AC3F6-8F35-40CD-B98C-484C01790DF1}"/>
              </a:ext>
            </a:extLst>
          </p:cNvPr>
          <p:cNvSpPr/>
          <p:nvPr/>
        </p:nvSpPr>
        <p:spPr>
          <a:xfrm>
            <a:off x="216877" y="5704817"/>
            <a:ext cx="11758246" cy="527538"/>
          </a:xfrm>
          <a:prstGeom prst="rect">
            <a:avLst/>
          </a:prstGeom>
          <a:solidFill>
            <a:srgbClr val="FE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7A8D4E-32C3-4EA7-A03E-65767E3F4785}"/>
              </a:ext>
            </a:extLst>
          </p:cNvPr>
          <p:cNvSpPr txBox="1"/>
          <p:nvPr/>
        </p:nvSpPr>
        <p:spPr>
          <a:xfrm>
            <a:off x="7115906" y="5782139"/>
            <a:ext cx="475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A = True AND (B = True OR C = True)</a:t>
            </a:r>
            <a:endParaRPr lang="el-G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" name="Ορθογώνιο 15">
            <a:extLst>
              <a:ext uri="{FF2B5EF4-FFF2-40B4-BE49-F238E27FC236}">
                <a16:creationId xmlns:a16="http://schemas.microsoft.com/office/drawing/2014/main" id="{7BC3208D-4FE0-40D2-8EC3-60E1A5E96D74}"/>
              </a:ext>
            </a:extLst>
          </p:cNvPr>
          <p:cNvSpPr/>
          <p:nvPr/>
        </p:nvSpPr>
        <p:spPr>
          <a:xfrm>
            <a:off x="216877" y="4889356"/>
            <a:ext cx="11758246" cy="527538"/>
          </a:xfrm>
          <a:prstGeom prst="rect">
            <a:avLst/>
          </a:prstGeom>
          <a:solidFill>
            <a:srgbClr val="FE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4F7FDD-E6F8-45A0-9578-EBFAD2C95D3C}"/>
              </a:ext>
            </a:extLst>
          </p:cNvPr>
          <p:cNvSpPr txBox="1"/>
          <p:nvPr/>
        </p:nvSpPr>
        <p:spPr>
          <a:xfrm>
            <a:off x="7115906" y="4966678"/>
            <a:ext cx="475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A = True AND B = True AND C = False</a:t>
            </a:r>
            <a:endParaRPr lang="el-G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" name="Ορθογώνιο 13">
            <a:extLst>
              <a:ext uri="{FF2B5EF4-FFF2-40B4-BE49-F238E27FC236}">
                <a16:creationId xmlns:a16="http://schemas.microsoft.com/office/drawing/2014/main" id="{79EC6983-A29A-4D65-9B91-07A41410656F}"/>
              </a:ext>
            </a:extLst>
          </p:cNvPr>
          <p:cNvSpPr/>
          <p:nvPr/>
        </p:nvSpPr>
        <p:spPr>
          <a:xfrm>
            <a:off x="216877" y="4100828"/>
            <a:ext cx="11758246" cy="527538"/>
          </a:xfrm>
          <a:prstGeom prst="rect">
            <a:avLst/>
          </a:prstGeom>
          <a:solidFill>
            <a:srgbClr val="FE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DDEAFB-F4FF-45FE-B9FF-DA67B9C3BAEA}"/>
              </a:ext>
            </a:extLst>
          </p:cNvPr>
          <p:cNvSpPr txBox="1"/>
          <p:nvPr/>
        </p:nvSpPr>
        <p:spPr>
          <a:xfrm>
            <a:off x="7901354" y="4119535"/>
            <a:ext cx="3528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A &lt; 2 OR B &gt; 78</a:t>
            </a:r>
            <a:endParaRPr lang="el-GR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Ορθογώνιο 11">
            <a:extLst>
              <a:ext uri="{FF2B5EF4-FFF2-40B4-BE49-F238E27FC236}">
                <a16:creationId xmlns:a16="http://schemas.microsoft.com/office/drawing/2014/main" id="{BD3455AF-0D5B-49E6-A1B0-658B658899F4}"/>
              </a:ext>
            </a:extLst>
          </p:cNvPr>
          <p:cNvSpPr/>
          <p:nvPr/>
        </p:nvSpPr>
        <p:spPr>
          <a:xfrm>
            <a:off x="216877" y="3278832"/>
            <a:ext cx="11758246" cy="527538"/>
          </a:xfrm>
          <a:prstGeom prst="rect">
            <a:avLst/>
          </a:prstGeom>
          <a:solidFill>
            <a:srgbClr val="FE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94B19F-AA69-4CA2-BA2C-561F6BC2AB99}"/>
              </a:ext>
            </a:extLst>
          </p:cNvPr>
          <p:cNvSpPr txBox="1"/>
          <p:nvPr/>
        </p:nvSpPr>
        <p:spPr>
          <a:xfrm>
            <a:off x="7901355" y="3311768"/>
            <a:ext cx="1311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A &lt;&gt; 3</a:t>
            </a:r>
            <a:endParaRPr lang="el-GR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Ορθογώνιο 9">
            <a:extLst>
              <a:ext uri="{FF2B5EF4-FFF2-40B4-BE49-F238E27FC236}">
                <a16:creationId xmlns:a16="http://schemas.microsoft.com/office/drawing/2014/main" id="{D5DB490D-384C-4809-9498-6C72D8E9F57C}"/>
              </a:ext>
            </a:extLst>
          </p:cNvPr>
          <p:cNvSpPr/>
          <p:nvPr/>
        </p:nvSpPr>
        <p:spPr>
          <a:xfrm>
            <a:off x="216877" y="2421667"/>
            <a:ext cx="11758246" cy="527538"/>
          </a:xfrm>
          <a:prstGeom prst="rect">
            <a:avLst/>
          </a:prstGeom>
          <a:solidFill>
            <a:srgbClr val="FE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484364-B88C-406D-BD43-E7E15EF15B68}"/>
              </a:ext>
            </a:extLst>
          </p:cNvPr>
          <p:cNvSpPr txBox="1"/>
          <p:nvPr/>
        </p:nvSpPr>
        <p:spPr>
          <a:xfrm>
            <a:off x="7901355" y="2454603"/>
            <a:ext cx="2760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A = B and A = C</a:t>
            </a:r>
            <a:endParaRPr lang="el-GR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Ορθογώνιο 5">
            <a:extLst>
              <a:ext uri="{FF2B5EF4-FFF2-40B4-BE49-F238E27FC236}">
                <a16:creationId xmlns:a16="http://schemas.microsoft.com/office/drawing/2014/main" id="{6B6AED14-7B90-4EE0-A2B5-3E256963DC84}"/>
              </a:ext>
            </a:extLst>
          </p:cNvPr>
          <p:cNvSpPr/>
          <p:nvPr/>
        </p:nvSpPr>
        <p:spPr>
          <a:xfrm>
            <a:off x="216877" y="1632865"/>
            <a:ext cx="11758246" cy="527538"/>
          </a:xfrm>
          <a:prstGeom prst="rect">
            <a:avLst/>
          </a:prstGeom>
          <a:solidFill>
            <a:srgbClr val="FE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9252F-C670-4C13-9623-5731D561BE3A}"/>
              </a:ext>
            </a:extLst>
          </p:cNvPr>
          <p:cNvSpPr txBox="1"/>
          <p:nvPr/>
        </p:nvSpPr>
        <p:spPr>
          <a:xfrm>
            <a:off x="7901355" y="1665801"/>
            <a:ext cx="2805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A &lt; 3 OR A &gt; 15</a:t>
            </a:r>
            <a:endParaRPr lang="el-GR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47ECAFBA-FC0F-4417-8430-A6AC4D6002AB}"/>
              </a:ext>
            </a:extLst>
          </p:cNvPr>
          <p:cNvSpPr/>
          <p:nvPr/>
        </p:nvSpPr>
        <p:spPr>
          <a:xfrm>
            <a:off x="216877" y="844063"/>
            <a:ext cx="11758246" cy="527538"/>
          </a:xfrm>
          <a:prstGeom prst="rect">
            <a:avLst/>
          </a:prstGeom>
          <a:solidFill>
            <a:srgbClr val="FE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6312FF3B-E64D-4560-9E23-5FA772429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877" y="206863"/>
            <a:ext cx="11658598" cy="771217"/>
          </a:xfrm>
        </p:spPr>
        <p:txBody>
          <a:bodyPr>
            <a:normAutofit fontScale="90000"/>
          </a:bodyPr>
          <a:lstStyle/>
          <a:p>
            <a:r>
              <a:rPr lang="es-ES" dirty="0"/>
              <a:t>Escribe las siguientes condiciones como expresiones lógicas</a:t>
            </a:r>
            <a:br>
              <a:rPr lang="en-US" dirty="0"/>
            </a:b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53934D1-16BF-45C2-BD44-BACDEE2CD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877" y="731896"/>
            <a:ext cx="7004538" cy="5575118"/>
          </a:xfrm>
        </p:spPr>
        <p:txBody>
          <a:bodyPr>
            <a:noAutofit/>
          </a:bodyPr>
          <a:lstStyle/>
          <a:p>
            <a:pPr marL="0" indent="0">
              <a:lnSpc>
                <a:spcPct val="160000"/>
              </a:lnSpc>
              <a:spcBef>
                <a:spcPts val="1800"/>
              </a:spcBef>
              <a:buNone/>
            </a:pPr>
            <a:r>
              <a:rPr lang="es-ES" sz="2400" dirty="0"/>
              <a:t>i. A pertenece al intervalo [-5, 6)</a:t>
            </a:r>
          </a:p>
          <a:p>
            <a:pPr marL="0" indent="0">
              <a:lnSpc>
                <a:spcPct val="160000"/>
              </a:lnSpc>
              <a:spcBef>
                <a:spcPts val="1800"/>
              </a:spcBef>
              <a:buNone/>
            </a:pPr>
            <a:r>
              <a:rPr lang="es-ES" sz="2400" dirty="0" err="1"/>
              <a:t>ii</a:t>
            </a:r>
            <a:r>
              <a:rPr lang="es-ES" sz="2400" dirty="0"/>
              <a:t>. A es menor que 3 o mayor que 15</a:t>
            </a:r>
          </a:p>
          <a:p>
            <a:pPr marL="0" indent="0">
              <a:lnSpc>
                <a:spcPct val="160000"/>
              </a:lnSpc>
              <a:spcBef>
                <a:spcPts val="1800"/>
              </a:spcBef>
              <a:buNone/>
            </a:pPr>
            <a:r>
              <a:rPr lang="es-ES" sz="2400" dirty="0" err="1"/>
              <a:t>iii</a:t>
            </a:r>
            <a:r>
              <a:rPr lang="es-ES" sz="2400" dirty="0"/>
              <a:t>. A es igual a B y C</a:t>
            </a:r>
          </a:p>
          <a:p>
            <a:pPr marL="0" indent="0">
              <a:lnSpc>
                <a:spcPct val="160000"/>
              </a:lnSpc>
              <a:spcBef>
                <a:spcPts val="1800"/>
              </a:spcBef>
              <a:buNone/>
            </a:pPr>
            <a:r>
              <a:rPr lang="es-ES" sz="2400" dirty="0" err="1"/>
              <a:t>iv</a:t>
            </a:r>
            <a:r>
              <a:rPr lang="es-ES" sz="2400" dirty="0"/>
              <a:t>. A no tiene el valor de 3</a:t>
            </a:r>
          </a:p>
          <a:p>
            <a:pPr marL="0" indent="0">
              <a:lnSpc>
                <a:spcPct val="160000"/>
              </a:lnSpc>
              <a:spcBef>
                <a:spcPts val="1800"/>
              </a:spcBef>
              <a:buNone/>
            </a:pPr>
            <a:r>
              <a:rPr lang="es-ES" sz="2400" dirty="0"/>
              <a:t>v. A es menor que 2 o B es mayor de 78    </a:t>
            </a:r>
          </a:p>
          <a:p>
            <a:pPr marL="0" indent="0">
              <a:lnSpc>
                <a:spcPct val="160000"/>
              </a:lnSpc>
              <a:spcBef>
                <a:spcPts val="1800"/>
              </a:spcBef>
              <a:buNone/>
            </a:pPr>
            <a:r>
              <a:rPr lang="es-ES" sz="2400" dirty="0"/>
              <a:t>vi. A y B son verdad y C es falsa</a:t>
            </a:r>
          </a:p>
          <a:p>
            <a:pPr marL="0" indent="0">
              <a:lnSpc>
                <a:spcPct val="160000"/>
              </a:lnSpc>
              <a:spcBef>
                <a:spcPts val="1800"/>
              </a:spcBef>
              <a:buNone/>
            </a:pPr>
            <a:r>
              <a:rPr lang="es-ES" sz="2400" dirty="0" err="1"/>
              <a:t>vii</a:t>
            </a:r>
            <a:r>
              <a:rPr lang="es-ES" sz="2400" dirty="0"/>
              <a:t>. A es verdad y o bien B o C son verdad</a:t>
            </a:r>
          </a:p>
          <a:p>
            <a:pPr marL="0" indent="0">
              <a:lnSpc>
                <a:spcPct val="160000"/>
              </a:lnSpc>
              <a:spcBef>
                <a:spcPts val="1800"/>
              </a:spcBef>
              <a:buNone/>
            </a:pP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3F069D-DCE7-428B-B687-3973D582C4B6}"/>
              </a:ext>
            </a:extLst>
          </p:cNvPr>
          <p:cNvSpPr txBox="1"/>
          <p:nvPr/>
        </p:nvSpPr>
        <p:spPr>
          <a:xfrm>
            <a:off x="7901355" y="876999"/>
            <a:ext cx="3222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A &gt;= -5 AND A &lt; 6</a:t>
            </a:r>
            <a:endParaRPr lang="el-GR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93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16" grpId="0" animBg="1"/>
      <p:bldP spid="17" grpId="0"/>
      <p:bldP spid="14" grpId="0" animBg="1"/>
      <p:bldP spid="15" grpId="0"/>
      <p:bldP spid="12" grpId="0" animBg="1"/>
      <p:bldP spid="13" grpId="0"/>
      <p:bldP spid="10" grpId="0" animBg="1"/>
      <p:bldP spid="11" grpId="0"/>
      <p:bldP spid="6" grpId="0" animBg="1"/>
      <p:bldP spid="7" grpId="0"/>
      <p:bldP spid="4" grpId="0" animBg="1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D7FBC3-4166-4DEC-BF7C-E8AA3314345D}"/>
              </a:ext>
            </a:extLst>
          </p:cNvPr>
          <p:cNvSpPr txBox="1"/>
          <p:nvPr/>
        </p:nvSpPr>
        <p:spPr>
          <a:xfrm>
            <a:off x="3048000" y="250567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latin typeface="Verdana" panose="020B0604030504040204" pitchFamily="34" charset="0"/>
                <a:ea typeface="Verdana" panose="020B0604030504040204" pitchFamily="34" charset="0"/>
              </a:rPr>
              <a:t>¡Gracias!</a:t>
            </a:r>
            <a:endParaRPr lang="el-GR" sz="5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172A60-BECA-41D7-B629-04DB25205106}"/>
              </a:ext>
            </a:extLst>
          </p:cNvPr>
          <p:cNvSpPr txBox="1"/>
          <p:nvPr/>
        </p:nvSpPr>
        <p:spPr>
          <a:xfrm>
            <a:off x="260445" y="5066998"/>
            <a:ext cx="108897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/>
              <a:t>Fotos</a:t>
            </a:r>
            <a:r>
              <a:rPr lang="en-US" sz="1600" b="1" dirty="0"/>
              <a:t> </a:t>
            </a:r>
            <a:r>
              <a:rPr lang="en-US" sz="1600" b="1" dirty="0" err="1"/>
              <a:t>tomadas</a:t>
            </a:r>
            <a:r>
              <a:rPr lang="en-US" sz="1600" b="1" dirty="0"/>
              <a:t> </a:t>
            </a:r>
            <a:r>
              <a:rPr lang="en-US" sz="1600" b="1"/>
              <a:t>de:</a:t>
            </a:r>
            <a:endParaRPr lang="el-GR" sz="1600" dirty="0"/>
          </a:p>
        </p:txBody>
      </p:sp>
    </p:spTree>
    <p:extLst>
      <p:ext uri="{BB962C8B-B14F-4D97-AF65-F5344CB8AC3E}">
        <p14:creationId xmlns:p14="http://schemas.microsoft.com/office/powerpoint/2010/main" val="351022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1305</TotalTime>
  <Words>161</Words>
  <Application>Microsoft Office PowerPoint</Application>
  <PresentationFormat>Panorámica</PresentationFormat>
  <Paragraphs>22</Paragraphs>
  <Slides>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Verdana</vt:lpstr>
      <vt:lpstr>Θέμα του Office</vt:lpstr>
      <vt:lpstr>Programando con B4X</vt:lpstr>
      <vt:lpstr>Escribe las siguientes condiciones como expresiones lógicas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ΜΠΑΚΟΥΡΟΥ ΧΡΥΣΑΝΘΗ</dc:creator>
  <cp:lastModifiedBy>José M. López</cp:lastModifiedBy>
  <cp:revision>294</cp:revision>
  <dcterms:created xsi:type="dcterms:W3CDTF">2021-01-19T13:00:32Z</dcterms:created>
  <dcterms:modified xsi:type="dcterms:W3CDTF">2021-03-12T09:50:38Z</dcterms:modified>
</cp:coreProperties>
</file>